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3" r:id="rId2"/>
    <p:sldId id="387" r:id="rId3"/>
    <p:sldId id="380" r:id="rId4"/>
    <p:sldId id="381" r:id="rId5"/>
    <p:sldId id="388" r:id="rId6"/>
    <p:sldId id="382" r:id="rId7"/>
    <p:sldId id="383" r:id="rId8"/>
    <p:sldId id="413" r:id="rId9"/>
    <p:sldId id="385" r:id="rId10"/>
    <p:sldId id="386" r:id="rId11"/>
    <p:sldId id="389" r:id="rId12"/>
    <p:sldId id="390" r:id="rId13"/>
    <p:sldId id="392" r:id="rId14"/>
    <p:sldId id="393" r:id="rId15"/>
    <p:sldId id="412" r:id="rId16"/>
    <p:sldId id="394" r:id="rId17"/>
    <p:sldId id="337" r:id="rId18"/>
    <p:sldId id="338" r:id="rId19"/>
    <p:sldId id="395" r:id="rId20"/>
    <p:sldId id="396" r:id="rId21"/>
    <p:sldId id="397" r:id="rId22"/>
    <p:sldId id="414" r:id="rId23"/>
    <p:sldId id="415" r:id="rId24"/>
    <p:sldId id="416" r:id="rId25"/>
    <p:sldId id="340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333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213"/>
    <a:srgbClr val="C9F7D5"/>
    <a:srgbClr val="FFFDFB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8" autoAdjust="0"/>
    <p:restoredTop sz="94737" autoAdjust="0"/>
  </p:normalViewPr>
  <p:slideViewPr>
    <p:cSldViewPr>
      <p:cViewPr>
        <p:scale>
          <a:sx n="100" d="100"/>
          <a:sy n="100" d="100"/>
        </p:scale>
        <p:origin x="-4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7782AD-EA49-415A-9347-7AB45F2BB800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2F3128-DBE7-43F9-9AAD-726BA6A6F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Для проверки наличия ВМВС был проведен  </a:t>
            </a:r>
            <a:r>
              <a:rPr lang="en-US" smtClean="0"/>
              <a:t>NBO</a:t>
            </a:r>
            <a:r>
              <a:rPr lang="ru-RU" smtClean="0"/>
              <a:t>-анализ, На слайде представлен фрагмент молекулы самого низколежащего таутомера,      Исходя из </a:t>
            </a:r>
            <a:r>
              <a:rPr lang="en-US" smtClean="0"/>
              <a:t>NBO-</a:t>
            </a:r>
            <a:r>
              <a:rPr lang="ru-RU" smtClean="0"/>
              <a:t>анализа, неподеленные пары на атомах азота в тиадиазольных циклах взаимодействуют с  сигма-разрыхляющей </a:t>
            </a:r>
            <a:r>
              <a:rPr lang="en-US" smtClean="0"/>
              <a:t>N-H</a:t>
            </a:r>
            <a:r>
              <a:rPr lang="ru-RU" smtClean="0"/>
              <a:t> орбиталью с образованием ВМВС, 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2628DF-2425-4290-A068-D299C1BAB002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36A3-0B6E-4041-9609-7C455FA5D7A7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D7D0-A28D-4AF3-BBAF-1041EFC56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9363-62BE-40EA-A5D1-61AA991B3E90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DDAF-9F95-41FD-BE91-2A83C1CA0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825B-7F39-4A49-A9F5-0B02E75F2A53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45E7-6D75-427C-8132-0C3F4AB81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546F-C457-4814-9300-C1FD789AB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15E0-68B5-4C3C-A3D1-4362DDD0C28B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5FFB-6231-43BF-A7F7-F2045BBF8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4D8D-CC87-4476-838E-A571DF4E7D62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28F5-FD4F-4E59-B688-396758457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9229-15FA-4C42-BC9B-D4B6B34C9F58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F378-33EA-41DA-A050-09BDF7CA1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D765-F4B1-4504-A132-8C8180AC10E0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CF1C-5B40-4110-8758-07DD24BB6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8B83-02CB-477A-9304-86639761F482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0826-0452-4798-B0BC-F9CFEA99E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683D-F80B-48EC-9655-714FE3DD1F66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7E31-5D23-4F8B-B462-56F41166D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2999-6C3E-47ED-A5B1-61C86F13A38E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E2E4-7D14-4C7A-8896-0E902C74A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C26D-3047-46D5-8D3E-F9EF76FEF3D5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C11C-F444-49C0-8573-18C0CCF1C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48C357-A563-4952-846C-034A27DAC49D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011D5-D40D-48A8-91FB-4B315DE8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6.png"/><Relationship Id="rId9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1855093"/>
            <a:ext cx="9144000" cy="128587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Применение теоретических и экспериментальных структурных методов исследования для определения строения макрогетероциклических соединений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Жабанов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Ю.А.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028650" y="188640"/>
            <a:ext cx="7143750" cy="10715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dirty="0">
                <a:solidFill>
                  <a:srgbClr val="8F4213"/>
                </a:solidFill>
                <a:latin typeface="Arial Black" pitchFamily="34" charset="0"/>
              </a:rPr>
              <a:t>ИВАНОВСКИЙ ГОСУДАРСТВЕННЫЙ </a:t>
            </a:r>
          </a:p>
          <a:p>
            <a:pPr algn="ctr"/>
            <a:r>
              <a:rPr lang="ru-RU" sz="1900" b="1" dirty="0">
                <a:solidFill>
                  <a:srgbClr val="8F4213"/>
                </a:solidFill>
                <a:latin typeface="Arial Black" pitchFamily="34" charset="0"/>
              </a:rPr>
              <a:t>ХИМИКО-ТЕХНОЛОГИЧЕСКИЙ </a:t>
            </a:r>
          </a:p>
          <a:p>
            <a:pPr algn="ctr"/>
            <a:r>
              <a:rPr lang="ru-RU" sz="1900" b="1" dirty="0" smtClean="0">
                <a:solidFill>
                  <a:srgbClr val="8F4213"/>
                </a:solidFill>
                <a:latin typeface="Arial Black" pitchFamily="34" charset="0"/>
              </a:rPr>
              <a:t>УНИВЕРСИТЕТ</a:t>
            </a:r>
            <a:endParaRPr lang="en-US" sz="1900" b="1" dirty="0">
              <a:solidFill>
                <a:srgbClr val="8F4213"/>
              </a:solidFill>
              <a:latin typeface="Arial Black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88925" y="6525344"/>
            <a:ext cx="8497888" cy="0"/>
          </a:xfrm>
          <a:prstGeom prst="line">
            <a:avLst/>
          </a:prstGeom>
          <a:noFill/>
          <a:ln w="9525">
            <a:solidFill>
              <a:srgbClr val="8F4213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6149" name="Picture 10" descr="D:\University\Reserch\MINE\ICA-2010\DSCF1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144516"/>
            <a:ext cx="2571750" cy="1928813"/>
          </a:xfrm>
          <a:prstGeom prst="rect">
            <a:avLst/>
          </a:prstGeom>
          <a:noFill/>
          <a:ln w="63500" cap="rnd" cmpd="tri">
            <a:solidFill>
              <a:schemeClr val="accent2"/>
            </a:solidFill>
            <a:round/>
            <a:headEnd/>
            <a:tailEnd/>
          </a:ln>
        </p:spPr>
      </p:pic>
      <p:pic>
        <p:nvPicPr>
          <p:cNvPr id="6150" name="Picture 11" descr="D:\University\Reserch\MINE\ICA-2010\DSCF1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4144516"/>
            <a:ext cx="2571750" cy="1928813"/>
          </a:xfrm>
          <a:prstGeom prst="rect">
            <a:avLst/>
          </a:prstGeom>
          <a:noFill/>
          <a:ln w="63500" cap="rnd" cmpd="tri">
            <a:solidFill>
              <a:schemeClr val="accent2"/>
            </a:solidFill>
            <a:round/>
            <a:headEnd/>
            <a:tailEnd/>
          </a:ln>
        </p:spPr>
      </p:pic>
      <p:pic>
        <p:nvPicPr>
          <p:cNvPr id="6151" name="Picture 12" descr="D:\University\Reserch\MINE\ICA-2010\DSCF1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4077841"/>
            <a:ext cx="1571625" cy="2078038"/>
          </a:xfrm>
          <a:prstGeom prst="rect">
            <a:avLst/>
          </a:prstGeom>
          <a:noFill/>
          <a:ln w="63500" cap="rnd" cmpd="tri">
            <a:solidFill>
              <a:schemeClr val="accent2"/>
            </a:solidFill>
            <a:round/>
            <a:headEnd/>
            <a:tailEnd/>
          </a:ln>
        </p:spPr>
      </p:pic>
      <p:pic>
        <p:nvPicPr>
          <p:cNvPr id="6152" name="Picture 12" descr="E:\University\СП\Логотипы\лого_ИГХТУ_ПРАВИЛЬ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142875"/>
            <a:ext cx="12128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2" descr="Логоти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81135"/>
            <a:ext cx="1187624" cy="118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42938" y="0"/>
            <a:ext cx="7920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Синхронный электронографический масс-спектрометрический эксперимент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1979613" y="2357438"/>
          <a:ext cx="3816350" cy="3238500"/>
        </p:xfrm>
        <a:graphic>
          <a:graphicData uri="http://schemas.openxmlformats.org/presentationml/2006/ole">
            <p:oleObj spid="_x0000_s97282" name="Graph" r:id="rId3" imgW="3335040" imgH="2831040" progId="Origin50.Graph">
              <p:embed/>
            </p:oleObj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3924300" y="214313"/>
          <a:ext cx="3451225" cy="2928937"/>
        </p:xfrm>
        <a:graphic>
          <a:graphicData uri="http://schemas.openxmlformats.org/presentationml/2006/ole">
            <p:oleObj spid="_x0000_s97283" name="Graph" r:id="rId4" imgW="3335040" imgH="2831040" progId="Origin50.Graph">
              <p:embed/>
            </p:oleObj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5286375" y="3071813"/>
          <a:ext cx="4076700" cy="3305175"/>
        </p:xfrm>
        <a:graphic>
          <a:graphicData uri="http://schemas.openxmlformats.org/presentationml/2006/ole">
            <p:oleObj spid="_x0000_s97284" name="Graph" r:id="rId5" imgW="3788054" imgH="3069946" progId="Origin50.Graph">
              <p:embed/>
            </p:oleObj>
          </a:graphicData>
        </a:graphic>
      </p:graphicFrame>
      <p:pic>
        <p:nvPicPr>
          <p:cNvPr id="3080" name="Рисунок 9" descr="Без имени-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333375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900236" y="3357563"/>
          <a:ext cx="3887788" cy="3300412"/>
        </p:xfrm>
        <a:graphic>
          <a:graphicData uri="http://schemas.openxmlformats.org/presentationml/2006/ole">
            <p:oleObj spid="_x0000_s97285" name="Graph" r:id="rId7" imgW="3335040" imgH="2831040" progId="Origin50.Graph">
              <p:embed/>
            </p:oleObj>
          </a:graphicData>
        </a:graphic>
      </p:graphicFrame>
      <p:pic>
        <p:nvPicPr>
          <p:cNvPr id="11" name="Picture 2" descr="Логотип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3608" y="1774381"/>
            <a:ext cx="7705105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ru-RU" dirty="0" smtClean="0">
                <a:latin typeface="Arial" pitchFamily="34" charset="0"/>
              </a:rPr>
              <a:t>Масс-спектрометр</a:t>
            </a:r>
            <a:r>
              <a:rPr lang="en-US" dirty="0" smtClean="0">
                <a:latin typeface="Arial" pitchFamily="34" charset="0"/>
              </a:rPr>
              <a:t>  </a:t>
            </a:r>
            <a:r>
              <a:rPr lang="ru-RU" dirty="0">
                <a:latin typeface="Arial" pitchFamily="34" charset="0"/>
              </a:rPr>
              <a:t>МИ</a:t>
            </a:r>
            <a:r>
              <a:rPr lang="en-US" dirty="0">
                <a:latin typeface="Arial" pitchFamily="34" charset="0"/>
              </a:rPr>
              <a:t> </a:t>
            </a:r>
            <a:r>
              <a:rPr lang="ru-RU" dirty="0">
                <a:latin typeface="Arial" pitchFamily="34" charset="0"/>
              </a:rPr>
              <a:t>-</a:t>
            </a:r>
            <a:r>
              <a:rPr lang="en-US" dirty="0">
                <a:latin typeface="Arial" pitchFamily="34" charset="0"/>
              </a:rPr>
              <a:t>1201: </a:t>
            </a:r>
            <a:r>
              <a:rPr lang="ru-RU" dirty="0" smtClean="0">
                <a:latin typeface="Arial" pitchFamily="34" charset="0"/>
              </a:rPr>
              <a:t>Диапазон масс: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</a:rPr>
              <a:t>– </a:t>
            </a:r>
            <a:r>
              <a:rPr lang="en-US" dirty="0">
                <a:latin typeface="Arial" pitchFamily="34" charset="0"/>
              </a:rPr>
              <a:t>3200 </a:t>
            </a:r>
            <a:r>
              <a:rPr lang="ru-RU" dirty="0" smtClean="0">
                <a:latin typeface="Arial" pitchFamily="34" charset="0"/>
              </a:rPr>
              <a:t>Да</a:t>
            </a:r>
            <a:endParaRPr lang="en-US" dirty="0">
              <a:latin typeface="Arial" pitchFamily="34" charset="0"/>
            </a:endParaRPr>
          </a:p>
          <a:p>
            <a:pPr>
              <a:spcAft>
                <a:spcPct val="30000"/>
              </a:spcAft>
            </a:pPr>
            <a:r>
              <a:rPr lang="en-US" dirty="0">
                <a:latin typeface="Arial" pitchFamily="34" charset="0"/>
              </a:rPr>
              <a:t>			</a:t>
            </a:r>
            <a:r>
              <a:rPr lang="ru-RU" dirty="0" smtClean="0">
                <a:latin typeface="Arial" pitchFamily="34" charset="0"/>
              </a:rPr>
              <a:t>        Температура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20 – 800 </a:t>
            </a:r>
            <a:r>
              <a:rPr lang="en-US" baseline="30000" dirty="0" err="1">
                <a:latin typeface="Arial" pitchFamily="34" charset="0"/>
              </a:rPr>
              <a:t>o</a:t>
            </a:r>
            <a:r>
              <a:rPr lang="en-US" dirty="0" err="1">
                <a:latin typeface="Arial" pitchFamily="34" charset="0"/>
              </a:rPr>
              <a:t>C</a:t>
            </a:r>
            <a:r>
              <a:rPr lang="en-US" dirty="0">
                <a:latin typeface="Arial" pitchFamily="34" charset="0"/>
              </a:rPr>
              <a:t> </a:t>
            </a:r>
          </a:p>
          <a:p>
            <a:pPr>
              <a:spcAft>
                <a:spcPct val="30000"/>
              </a:spcAft>
            </a:pPr>
            <a:r>
              <a:rPr lang="en-US" dirty="0">
                <a:latin typeface="Arial" pitchFamily="34" charset="0"/>
              </a:rPr>
              <a:t>			</a:t>
            </a:r>
            <a:r>
              <a:rPr lang="ru-RU" dirty="0" smtClean="0">
                <a:latin typeface="Arial" pitchFamily="34" charset="0"/>
              </a:rPr>
              <a:t>        </a:t>
            </a:r>
            <a:r>
              <a:rPr lang="ru-RU" dirty="0" err="1" smtClean="0">
                <a:latin typeface="Arial" pitchFamily="34" charset="0"/>
              </a:rPr>
              <a:t>Эффузионные</a:t>
            </a:r>
            <a:r>
              <a:rPr lang="ru-RU" dirty="0" smtClean="0">
                <a:latin typeface="Arial" pitchFamily="34" charset="0"/>
              </a:rPr>
              <a:t> ячейки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S</a:t>
            </a:r>
            <a:r>
              <a:rPr lang="en-US" baseline="-25000" dirty="0" err="1">
                <a:latin typeface="Arial" pitchFamily="34" charset="0"/>
              </a:rPr>
              <a:t>evap</a:t>
            </a:r>
            <a:r>
              <a:rPr lang="en-US" dirty="0">
                <a:latin typeface="Arial" pitchFamily="34" charset="0"/>
              </a:rPr>
              <a:t>/</a:t>
            </a:r>
            <a:r>
              <a:rPr lang="en-US" dirty="0" err="1">
                <a:latin typeface="Arial" pitchFamily="34" charset="0"/>
              </a:rPr>
              <a:t>S</a:t>
            </a:r>
            <a:r>
              <a:rPr lang="en-US" baseline="-25000" dirty="0" err="1">
                <a:latin typeface="Arial" pitchFamily="34" charset="0"/>
              </a:rPr>
              <a:t>orif</a:t>
            </a:r>
            <a:r>
              <a:rPr lang="en-US" baseline="-25000" dirty="0"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= 1000</a:t>
            </a:r>
          </a:p>
          <a:p>
            <a:pPr>
              <a:spcAft>
                <a:spcPct val="30000"/>
              </a:spcAft>
            </a:pPr>
            <a:r>
              <a:rPr lang="en-US" dirty="0">
                <a:latin typeface="Arial" pitchFamily="34" charset="0"/>
              </a:rPr>
              <a:t> 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4" y="3429372"/>
            <a:ext cx="6955931" cy="28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43608" y="0"/>
            <a:ext cx="81003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Эффузионный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метод </a:t>
            </a:r>
            <a:r>
              <a:rPr lang="ru-RU" sz="36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Кнудсена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с масс-спектрометрическим контролем состава пара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971600" y="-147593"/>
            <a:ext cx="8100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Расчет энтальпии сублимации по второму закону термодинамики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1115616" y="1124744"/>
          <a:ext cx="2632793" cy="936104"/>
        </p:xfrm>
        <a:graphic>
          <a:graphicData uri="http://schemas.openxmlformats.org/presentationml/2006/ole">
            <p:oleObj spid="_x0000_s98305" name="Формула" r:id="rId3" imgW="1282700" imgH="457200" progId="Equation.3">
              <p:embed/>
            </p:oleObj>
          </a:graphicData>
        </a:graphic>
      </p:graphicFrame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39952" y="1311151"/>
            <a:ext cx="390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Уравнение изобары реакции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060848"/>
            <a:ext cx="76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небольшом интервале температур допустим, что энтальпия не зависит от температуры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115616" y="2708920"/>
          <a:ext cx="2227748" cy="792088"/>
        </p:xfrm>
        <a:graphic>
          <a:graphicData uri="http://schemas.openxmlformats.org/presentationml/2006/ole">
            <p:oleObj spid="_x0000_s98308" name="Формула" r:id="rId4" imgW="1282700" imgH="457200" progId="Equation.3">
              <p:embed/>
            </p:oleObj>
          </a:graphicData>
        </a:graphic>
      </p:graphicFrame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1115616" y="3933056"/>
          <a:ext cx="2326759" cy="792088"/>
        </p:xfrm>
        <a:graphic>
          <a:graphicData uri="http://schemas.openxmlformats.org/presentationml/2006/ole">
            <p:oleObj spid="_x0000_s98311" name="Формула" r:id="rId5" imgW="1346200" imgH="457200" progId="Equation.3">
              <p:embed/>
            </p:oleObj>
          </a:graphicData>
        </a:graphic>
      </p:graphicFrame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8" descr="Без имени-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4400" y="2420888"/>
            <a:ext cx="5780088" cy="465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Логоти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87958" y="814388"/>
          <a:ext cx="4103687" cy="3335337"/>
        </p:xfrm>
        <a:graphic>
          <a:graphicData uri="http://schemas.openxmlformats.org/presentationml/2006/ole">
            <p:oleObj spid="_x0000_s109570" name="Graph" r:id="rId3" imgW="3614400" imgH="2937600" progId="Origin50.Graph">
              <p:embed/>
            </p:oleObj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4864670" y="836613"/>
          <a:ext cx="4387850" cy="3455987"/>
        </p:xfrm>
        <a:graphic>
          <a:graphicData uri="http://schemas.openxmlformats.org/presentationml/2006/ole">
            <p:oleObj spid="_x0000_s109571" name="Graph" r:id="rId4" imgW="3748320" imgH="2953440" progId="Origin50.Graph">
              <p:embed/>
            </p:oleObj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335658" y="2205038"/>
          <a:ext cx="1604962" cy="1223962"/>
        </p:xfrm>
        <a:graphic>
          <a:graphicData uri="http://schemas.openxmlformats.org/presentationml/2006/ole">
            <p:oleObj spid="_x0000_s109572" r:id="rId5" imgW="2569083" imgH="1997583" progId="">
              <p:embed/>
            </p:oleObj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5585395" y="2276475"/>
          <a:ext cx="1727200" cy="1312863"/>
        </p:xfrm>
        <a:graphic>
          <a:graphicData uri="http://schemas.openxmlformats.org/presentationml/2006/ole">
            <p:oleObj spid="_x0000_s109573" r:id="rId6" imgW="2569083" imgH="1997583" progId="">
              <p:embed/>
            </p:oleObj>
          </a:graphicData>
        </a:graphic>
      </p:graphicFrame>
      <p:sp>
        <p:nvSpPr>
          <p:cNvPr id="24" name="Прямоугольник 7"/>
          <p:cNvSpPr>
            <a:spLocks noChangeArrowheads="1"/>
          </p:cNvSpPr>
          <p:nvPr/>
        </p:nvSpPr>
        <p:spPr bwMode="auto">
          <a:xfrm>
            <a:off x="2343720" y="1341438"/>
            <a:ext cx="2214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469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531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 H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191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6664895" y="1268413"/>
            <a:ext cx="2070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464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525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 H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189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687958" y="3756025"/>
          <a:ext cx="4032250" cy="3278188"/>
        </p:xfrm>
        <a:graphic>
          <a:graphicData uri="http://schemas.openxmlformats.org/presentationml/2006/ole">
            <p:oleObj spid="_x0000_s109574" name="Graph" r:id="rId7" imgW="3549600" imgH="2884320" progId="Origin50.Graph">
              <p:embed/>
            </p:oleObj>
          </a:graphicData>
        </a:graphic>
      </p:graphicFrame>
      <p:sp>
        <p:nvSpPr>
          <p:cNvPr id="27" name="Прямоугольник 10"/>
          <p:cNvSpPr>
            <a:spLocks noChangeArrowheads="1"/>
          </p:cNvSpPr>
          <p:nvPr/>
        </p:nvSpPr>
        <p:spPr bwMode="auto">
          <a:xfrm>
            <a:off x="2200845" y="4149725"/>
            <a:ext cx="2212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86–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К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 H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=214(5)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1335658" y="5300663"/>
            <a:ext cx="2016125" cy="1081087"/>
            <a:chOff x="4355970" y="4005078"/>
            <a:chExt cx="3816530" cy="2233612"/>
          </a:xfrm>
        </p:grpSpPr>
        <p:graphicFrame>
          <p:nvGraphicFramePr>
            <p:cNvPr id="29" name="Object 7"/>
            <p:cNvGraphicFramePr>
              <a:graphicFrameLocks noChangeAspect="1"/>
            </p:cNvGraphicFramePr>
            <p:nvPr/>
          </p:nvGraphicFramePr>
          <p:xfrm>
            <a:off x="4788030" y="4005078"/>
            <a:ext cx="2925763" cy="2233612"/>
          </p:xfrm>
          <a:graphic>
            <a:graphicData uri="http://schemas.openxmlformats.org/presentationml/2006/ole">
              <p:oleObj spid="_x0000_s109575" r:id="rId8" imgW="2569083" imgH="1997583" progId="">
                <p:embed/>
              </p:oleObj>
            </a:graphicData>
          </a:graphic>
        </p:graphicFrame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7667636" y="4654499"/>
              <a:ext cx="432740" cy="2886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884006" y="4808653"/>
              <a:ext cx="288494" cy="62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884006" y="4510183"/>
              <a:ext cx="0" cy="2886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500217" y="4654499"/>
              <a:ext cx="288494" cy="2886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644464" y="4510183"/>
              <a:ext cx="0" cy="2886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4355970" y="4798814"/>
              <a:ext cx="2884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4936108" y="3843338"/>
          <a:ext cx="4032250" cy="3187700"/>
        </p:xfrm>
        <a:graphic>
          <a:graphicData uri="http://schemas.openxmlformats.org/presentationml/2006/ole">
            <p:oleObj spid="_x0000_s109576" name="Graph" r:id="rId9" imgW="3602880" imgH="2846880" progId="Origin50.Graph">
              <p:embed/>
            </p:oleObj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/>
        </p:nvGraphicFramePr>
        <p:xfrm>
          <a:off x="5561583" y="5300663"/>
          <a:ext cx="2039937" cy="1081087"/>
        </p:xfrm>
        <a:graphic>
          <a:graphicData uri="http://schemas.openxmlformats.org/presentationml/2006/ole">
            <p:oleObj spid="_x0000_s109577" r:id="rId10" imgW="5065395" imgH="2689479" progId="">
              <p:embed/>
            </p:oleObj>
          </a:graphicData>
        </a:graphic>
      </p:graphicFrame>
      <p:sp>
        <p:nvSpPr>
          <p:cNvPr id="38" name="Прямоугольник 29"/>
          <p:cNvSpPr>
            <a:spLocks noChangeArrowheads="1"/>
          </p:cNvSpPr>
          <p:nvPr/>
        </p:nvSpPr>
        <p:spPr bwMode="auto">
          <a:xfrm>
            <a:off x="6952233" y="4365625"/>
            <a:ext cx="2070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41–481 К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 H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500063" y="-9939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Температурные зависимости интенсивностей молекулярных ионов</a:t>
            </a:r>
          </a:p>
        </p:txBody>
      </p:sp>
      <p:pic>
        <p:nvPicPr>
          <p:cNvPr id="28" name="Picture 2" descr="Логотип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3232" cy="142617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Масс-спектры комплекса 1,2,5-тиадиазоланнелированного </a:t>
            </a:r>
            <a:r>
              <a:rPr lang="ru-RU" sz="2800" dirty="0" err="1" smtClean="0">
                <a:solidFill>
                  <a:srgbClr val="C00000"/>
                </a:solidFill>
              </a:rPr>
              <a:t>порфиразина</a:t>
            </a:r>
            <a:r>
              <a:rPr lang="ru-RU" sz="2800" dirty="0" smtClean="0">
                <a:solidFill>
                  <a:srgbClr val="C00000"/>
                </a:solidFill>
              </a:rPr>
              <a:t> с </a:t>
            </a:r>
            <a:r>
              <a:rPr lang="ru-RU" sz="2800" dirty="0" err="1" smtClean="0">
                <a:solidFill>
                  <a:srgbClr val="C00000"/>
                </a:solidFill>
              </a:rPr>
              <a:t>никелелем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216" y="1772816"/>
            <a:ext cx="1433972" cy="1514976"/>
          </a:xfrm>
          <a:prstGeom prst="rect">
            <a:avLst/>
          </a:prstGeom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1182567" y="1268760"/>
          <a:ext cx="7421881" cy="5832648"/>
        </p:xfrm>
        <a:graphic>
          <a:graphicData uri="http://schemas.openxmlformats.org/presentationml/2006/ole">
            <p:oleObj spid="_x0000_s110594" name="Graph" r:id="rId4" imgW="4066032" imgH="3193085" progId="Origin50.Graph">
              <p:embed/>
            </p:oleObj>
          </a:graphicData>
        </a:graphic>
      </p:graphicFrame>
      <p:pic>
        <p:nvPicPr>
          <p:cNvPr id="9" name="Picture 2" descr="Логоти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Температурная зависимость интенсивности молекулярного иона для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NiTTDPz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64274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2847726" y="949275"/>
            <a:ext cx="5900738" cy="147161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ru-RU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Масс-спектрометр: МИ-1201</a:t>
            </a:r>
          </a:p>
          <a:p>
            <a:pPr>
              <a:spcBef>
                <a:spcPct val="0"/>
              </a:spcBef>
            </a:pPr>
            <a:r>
              <a:rPr lang="ru-RU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Температурный интервал: 632-717 К</a:t>
            </a:r>
          </a:p>
          <a:p>
            <a:pPr>
              <a:spcBef>
                <a:spcPct val="0"/>
              </a:spcBef>
            </a:pP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 H</a:t>
            </a:r>
            <a:r>
              <a:rPr lang="en-US" sz="38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dirty="0" smtClean="0">
                <a:latin typeface="Times New Roman"/>
                <a:ea typeface="Calibri"/>
              </a:rPr>
              <a:t>246(2) </a:t>
            </a:r>
            <a:r>
              <a:rPr lang="ru-RU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кДж/моль</a:t>
            </a:r>
          </a:p>
          <a:p>
            <a:pPr>
              <a:spcBef>
                <a:spcPct val="0"/>
              </a:spcBef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4CFAC9BD-92C5-4516-8EE2-25071EF56B13}" type="slidenum">
              <a:rPr lang="ru-RU" sz="3200" smtClean="0"/>
              <a:pPr/>
              <a:t>15</a:t>
            </a:fld>
            <a:endParaRPr lang="ru-RU" sz="3200" dirty="0"/>
          </a:p>
        </p:txBody>
      </p:sp>
      <p:pic>
        <p:nvPicPr>
          <p:cNvPr id="7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115616" y="602890"/>
            <a:ext cx="7704856" cy="1777486"/>
            <a:chOff x="179513" y="890470"/>
            <a:chExt cx="8710443" cy="21464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980728"/>
              <a:ext cx="3816424" cy="2056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653" y="890470"/>
              <a:ext cx="1654617" cy="161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558" y="1480028"/>
              <a:ext cx="562365" cy="562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 стрелкой 7"/>
            <p:cNvCxnSpPr/>
            <p:nvPr/>
          </p:nvCxnSpPr>
          <p:spPr>
            <a:xfrm>
              <a:off x="3419872" y="1710855"/>
              <a:ext cx="777781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32240" y="1291407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+</a:t>
              </a:r>
              <a:endParaRPr lang="ru-RU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66976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4</a:t>
              </a:r>
              <a:endParaRPr lang="ru-RU" sz="1200" b="1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110" y="1346744"/>
              <a:ext cx="133084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131272" y="140406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2</a:t>
              </a:r>
              <a:endParaRPr lang="ru-RU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6136" y="1291407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+</a:t>
              </a:r>
              <a:endParaRPr lang="ru-RU" b="1" dirty="0"/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1118885" y="2818228"/>
            <a:ext cx="7197530" cy="3131052"/>
            <a:chOff x="179512" y="1916832"/>
            <a:chExt cx="8136904" cy="378102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916832"/>
              <a:ext cx="3794727" cy="378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020" y="2908346"/>
              <a:ext cx="1944216" cy="190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332" y="3481355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Прямая со стрелкой 17"/>
            <p:cNvCxnSpPr/>
            <p:nvPr/>
          </p:nvCxnSpPr>
          <p:spPr>
            <a:xfrm>
              <a:off x="3995936" y="3861048"/>
              <a:ext cx="777781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15120" y="3429000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+</a:t>
              </a:r>
              <a:endParaRPr lang="ru-RU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4048" y="356430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4</a:t>
              </a:r>
              <a:endParaRPr lang="ru-RU" sz="12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84168" y="3177385"/>
            <a:ext cx="329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DFT/B3LYP/pcseg-2</a:t>
            </a:r>
            <a:endParaRPr lang="ru-RU" sz="2400" dirty="0"/>
          </a:p>
        </p:txBody>
      </p:sp>
      <p:sp>
        <p:nvSpPr>
          <p:cNvPr id="22" name="Прямоугольник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4097" y="2620802"/>
            <a:ext cx="3402721" cy="438485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3" name="Прямоугольник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4008" y="6093296"/>
            <a:ext cx="3402721" cy="438485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4" name="Прямоугольник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16016" y="2132856"/>
            <a:ext cx="2077456" cy="437577"/>
          </a:xfrm>
          <a:prstGeom prst="rect">
            <a:avLst/>
          </a:prstGeom>
          <a:blipFill rotWithShape="1">
            <a:blip r:embed="rId10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5" name="Прямоугольник 2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16017" y="5661249"/>
            <a:ext cx="2226340" cy="436330"/>
          </a:xfrm>
          <a:prstGeom prst="rect">
            <a:avLst/>
          </a:prstGeom>
          <a:blipFill rotWithShape="1">
            <a:blip r:embed="rId11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28" name="Picture 2" descr="Логотип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Квантовая химия</a:t>
            </a:r>
          </a:p>
        </p:txBody>
      </p:sp>
      <p:pic>
        <p:nvPicPr>
          <p:cNvPr id="19459" name="Рисунок 3" descr="image0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85875"/>
            <a:ext cx="528637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149725"/>
            <a:ext cx="36115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084763"/>
            <a:ext cx="34274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6002338"/>
            <a:ext cx="262255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Логоти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P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071563"/>
            <a:ext cx="6988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142506" y="404664"/>
            <a:ext cx="2736304" cy="584775"/>
          </a:xfrm>
          <a:prstGeom prst="rect">
            <a:avLst/>
          </a:prstGeom>
          <a:solidFill>
            <a:sysClr val="window" lastClr="FFFFFF"/>
          </a:solidFill>
          <a:ln w="19050" cmpd="dbl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Постулаты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58330" y="1359818"/>
            <a:ext cx="6336704" cy="461665"/>
          </a:xfrm>
          <a:prstGeom prst="rect">
            <a:avLst/>
          </a:prstGeom>
          <a:solidFill>
            <a:sysClr val="window" lastClr="FFFFFF"/>
          </a:solidFill>
          <a:ln w="19050" cmpd="dbl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Приближение Борна-Оппенгеймера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6682" y="2137048"/>
            <a:ext cx="4032448" cy="830997"/>
          </a:xfrm>
          <a:prstGeom prst="rect">
            <a:avLst/>
          </a:prstGeom>
          <a:solidFill>
            <a:sysClr val="window" lastClr="FFFFFF"/>
          </a:solidFill>
          <a:ln w="19050" cmpd="dbl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Электронное уравнение Шредингера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=E)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194" y="2137048"/>
            <a:ext cx="4032448" cy="830997"/>
          </a:xfrm>
          <a:prstGeom prst="rect">
            <a:avLst/>
          </a:prstGeom>
          <a:solidFill>
            <a:sysClr val="window" lastClr="FFFFFF"/>
          </a:solidFill>
          <a:ln w="19050" cmpd="dbl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Поверхность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потен-циальной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энергии (ППЭ)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55482" y="3289176"/>
            <a:ext cx="2088232" cy="830997"/>
          </a:xfrm>
          <a:prstGeom prst="rect">
            <a:avLst/>
          </a:prstGeom>
          <a:solidFill>
            <a:sysClr val="window" lastClr="FFFFFF"/>
          </a:solidFill>
          <a:ln w="19050" cmpd="dbl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Точное решение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38811" y="3289176"/>
            <a:ext cx="2520280" cy="830997"/>
          </a:xfrm>
          <a:prstGeom prst="rect">
            <a:avLst/>
          </a:prstGeom>
          <a:solidFill>
            <a:sysClr val="window" lastClr="FFFFFF"/>
          </a:solidFill>
          <a:ln w="19050" cmpd="dbl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Приближенное решение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0136" y="4552211"/>
            <a:ext cx="1511821" cy="1323439"/>
          </a:xfrm>
          <a:prstGeom prst="rect">
            <a:avLst/>
          </a:prstGeom>
          <a:solidFill>
            <a:sysClr val="window" lastClr="FFFFFF"/>
          </a:solidFill>
          <a:ln w="19050" cmpd="dbl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Атом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Атомная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орбиталь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(АО)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0312" y="4551412"/>
            <a:ext cx="1512168" cy="1631216"/>
          </a:xfrm>
          <a:prstGeom prst="rect">
            <a:avLst/>
          </a:prstGeom>
          <a:solidFill>
            <a:sysClr val="window" lastClr="FFFFFF"/>
          </a:solidFill>
          <a:ln w="19050" cmpd="dbl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ru-RU" sz="20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0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</a:t>
            </a:r>
            <a:endParaRPr kumimoji="0" lang="en-US" sz="20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Молеку-лярная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орбиталь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(МО)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360" y="3624833"/>
            <a:ext cx="3944442" cy="1754326"/>
          </a:xfrm>
          <a:prstGeom prst="rect">
            <a:avLst/>
          </a:prstGeom>
          <a:solidFill>
            <a:sysClr val="window" lastClr="FFFFFF"/>
          </a:solidFill>
          <a:ln w="19050" cmpd="dbl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Равновесные параметры;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Энергии изомеризации;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барьеры перегруппировок;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переходные состояния;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колебательные и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вибронные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уровни и т.д.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76049" y="4575795"/>
            <a:ext cx="1458162" cy="1323439"/>
          </a:xfrm>
          <a:prstGeom prst="rect">
            <a:avLst/>
          </a:prstGeom>
          <a:solidFill>
            <a:sysClr val="window" lastClr="FFFFFF"/>
          </a:solidFill>
          <a:ln w="19050" cmpd="dbl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Набор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различ-ных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методов</a:t>
            </a: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4347592" y="1033686"/>
            <a:ext cx="288032" cy="2880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2854474" y="1829966"/>
            <a:ext cx="288032" cy="2880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6094834" y="1843606"/>
            <a:ext cx="288032" cy="2880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1774354" y="3145160"/>
            <a:ext cx="576064" cy="2880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5247583" y="2995328"/>
            <a:ext cx="288032" cy="2880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7607002" y="2982094"/>
            <a:ext cx="288032" cy="2880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4818695" y="4189276"/>
            <a:ext cx="360040" cy="2880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8003045" y="4189276"/>
            <a:ext cx="360040" cy="2880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6845585" y="4189276"/>
            <a:ext cx="360040" cy="2880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3" name="Двойная стрелка влево/вправо 42"/>
          <p:cNvSpPr/>
          <p:nvPr/>
        </p:nvSpPr>
        <p:spPr>
          <a:xfrm>
            <a:off x="4356914" y="2405624"/>
            <a:ext cx="360040" cy="288032"/>
          </a:xfrm>
          <a:prstGeom prst="left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22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15616" y="1052736"/>
            <a:ext cx="7772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Газовая электронография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Масс-спектрометрия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800" b="1" noProof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Квантовая</a:t>
            </a:r>
            <a:r>
              <a:rPr kumimoji="0" lang="ru-RU" sz="48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химия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0354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Овал 75"/>
          <p:cNvSpPr/>
          <p:nvPr/>
        </p:nvSpPr>
        <p:spPr>
          <a:xfrm>
            <a:off x="6516216" y="2852936"/>
            <a:ext cx="792088" cy="504056"/>
          </a:xfrm>
          <a:prstGeom prst="ellipse">
            <a:avLst/>
          </a:prstGeom>
          <a:solidFill>
            <a:srgbClr val="F1FB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67744" y="620688"/>
            <a:ext cx="5400600" cy="584775"/>
          </a:xfrm>
          <a:prstGeom prst="rect">
            <a:avLst/>
          </a:prstGeom>
          <a:noFill/>
          <a:ln w="1905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Методы квантовой химии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27584" y="1916832"/>
            <a:ext cx="2808312" cy="830997"/>
          </a:xfrm>
          <a:prstGeom prst="rect">
            <a:avLst/>
          </a:prstGeom>
          <a:noFill/>
          <a:ln w="19050" cmpd="dbl">
            <a:solidFill>
              <a:srgbClr val="2E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Полуэмпири-ческие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методы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779912" y="2031231"/>
            <a:ext cx="1800200" cy="461665"/>
          </a:xfrm>
          <a:prstGeom prst="rect">
            <a:avLst/>
          </a:prstGeom>
          <a:noFill/>
          <a:ln w="19050" cmpd="dbl">
            <a:solidFill>
              <a:srgbClr val="3B0E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DFT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56176" y="1959223"/>
            <a:ext cx="2592288" cy="461665"/>
          </a:xfrm>
          <a:prstGeom prst="rect">
            <a:avLst/>
          </a:prstGeom>
          <a:noFill/>
          <a:ln w="19050" cmpd="dbl">
            <a:solidFill>
              <a:srgbClr val="2E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HF &amp; MCSCF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19872" y="3399383"/>
            <a:ext cx="1008112" cy="461665"/>
          </a:xfrm>
          <a:prstGeom prst="rect">
            <a:avLst/>
          </a:prstGeom>
          <a:solidFill>
            <a:srgbClr val="FFFF81"/>
          </a:solidFill>
          <a:ln w="19050" cmpd="dbl">
            <a:solidFill>
              <a:srgbClr val="2E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GGA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16016" y="3318083"/>
            <a:ext cx="1296144" cy="830997"/>
          </a:xfrm>
          <a:prstGeom prst="rect">
            <a:avLst/>
          </a:prstGeom>
          <a:solidFill>
            <a:srgbClr val="FFFF81"/>
          </a:solidFill>
          <a:ln w="19050" cmpd="dbl">
            <a:solidFill>
              <a:srgbClr val="2E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LDA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LSDA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98376" y="4221088"/>
            <a:ext cx="3600400" cy="400110"/>
          </a:xfrm>
          <a:prstGeom prst="rect">
            <a:avLst/>
          </a:prstGeom>
          <a:solidFill>
            <a:srgbClr val="F1FBA7"/>
          </a:solidFill>
          <a:ln w="1905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Теория возмущений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(PT)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98376" y="4633392"/>
            <a:ext cx="3600400" cy="707886"/>
          </a:xfrm>
          <a:prstGeom prst="rect">
            <a:avLst/>
          </a:prstGeom>
          <a:solidFill>
            <a:srgbClr val="E2F268"/>
          </a:solidFill>
          <a:ln w="1905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Конфигурационное взаимодействие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(CI)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98376" y="5301208"/>
            <a:ext cx="3610128" cy="400110"/>
          </a:xfrm>
          <a:prstGeom prst="rect">
            <a:avLst/>
          </a:prstGeom>
          <a:solidFill>
            <a:srgbClr val="BED10D"/>
          </a:solidFill>
          <a:ln w="1905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Связанных кластеров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(CC)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Стрелка вниз 86"/>
          <p:cNvSpPr/>
          <p:nvPr/>
        </p:nvSpPr>
        <p:spPr>
          <a:xfrm>
            <a:off x="2555776" y="1311584"/>
            <a:ext cx="360040" cy="5040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8" name="Стрелка вниз 87"/>
          <p:cNvSpPr/>
          <p:nvPr/>
        </p:nvSpPr>
        <p:spPr>
          <a:xfrm>
            <a:off x="4608004" y="1340768"/>
            <a:ext cx="360040" cy="5040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Стрелка вниз 88"/>
          <p:cNvSpPr/>
          <p:nvPr/>
        </p:nvSpPr>
        <p:spPr>
          <a:xfrm>
            <a:off x="6948264" y="1340768"/>
            <a:ext cx="360040" cy="4320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0" name="Стрелка вниз 89"/>
          <p:cNvSpPr/>
          <p:nvPr/>
        </p:nvSpPr>
        <p:spPr>
          <a:xfrm>
            <a:off x="3851920" y="2636912"/>
            <a:ext cx="360040" cy="6480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1" name="Стрелка вниз 90"/>
          <p:cNvSpPr/>
          <p:nvPr/>
        </p:nvSpPr>
        <p:spPr>
          <a:xfrm>
            <a:off x="5004048" y="2603004"/>
            <a:ext cx="360040" cy="6480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Стрелка вниз 91"/>
          <p:cNvSpPr/>
          <p:nvPr/>
        </p:nvSpPr>
        <p:spPr>
          <a:xfrm>
            <a:off x="7419224" y="2492896"/>
            <a:ext cx="288032" cy="162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588224" y="2884874"/>
            <a:ext cx="648072" cy="400110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SR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7812360" y="2833480"/>
            <a:ext cx="720080" cy="504056"/>
          </a:xfrm>
          <a:prstGeom prst="ellipse">
            <a:avLst/>
          </a:prstGeom>
          <a:solidFill>
            <a:srgbClr val="F1FB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12360" y="2905488"/>
            <a:ext cx="720080" cy="400110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MR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15616" y="3676962"/>
            <a:ext cx="1440000" cy="400110"/>
          </a:xfrm>
          <a:prstGeom prst="rect">
            <a:avLst/>
          </a:prstGeom>
          <a:solidFill>
            <a:srgbClr val="F1FBA7"/>
          </a:solidFill>
          <a:ln w="1905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CNDO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15616" y="4109010"/>
            <a:ext cx="1440160" cy="400110"/>
          </a:xfrm>
          <a:prstGeom prst="rect">
            <a:avLst/>
          </a:prstGeom>
          <a:solidFill>
            <a:srgbClr val="E2F268"/>
          </a:solidFill>
          <a:ln w="1905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INDO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25344" y="4469050"/>
            <a:ext cx="1440160" cy="400110"/>
          </a:xfrm>
          <a:prstGeom prst="rect">
            <a:avLst/>
          </a:prstGeom>
          <a:solidFill>
            <a:srgbClr val="BED10D"/>
          </a:solidFill>
          <a:ln w="1905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NDDO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Стрелка вниз 98"/>
          <p:cNvSpPr/>
          <p:nvPr/>
        </p:nvSpPr>
        <p:spPr>
          <a:xfrm>
            <a:off x="1734504" y="2895760"/>
            <a:ext cx="317216" cy="6772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5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342" y="1196752"/>
            <a:ext cx="811515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899592" y="5728985"/>
            <a:ext cx="8352928" cy="648072"/>
          </a:xfrm>
          <a:prstGeom prst="rect">
            <a:avLst/>
          </a:prstGeom>
          <a:solidFill>
            <a:srgbClr val="FFFF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3645024"/>
            <a:ext cx="8352928" cy="20882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A7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9592" y="1196752"/>
            <a:ext cx="6552381" cy="2448272"/>
          </a:xfrm>
          <a:prstGeom prst="rect">
            <a:avLst/>
          </a:prstGeom>
          <a:solidFill>
            <a:srgbClr val="DAF8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A7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4517" y="294516"/>
            <a:ext cx="6768753" cy="804827"/>
          </a:xfrm>
          <a:prstGeom prst="rect">
            <a:avLst/>
          </a:prstGeom>
          <a:solidFill>
            <a:srgbClr val="DAF8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AutoShape 2" descr="Картинки по запросу F. Weinhold"/>
          <p:cNvSpPr>
            <a:spLocks noChangeAspect="1" noChangeArrowheads="1"/>
          </p:cNvSpPr>
          <p:nvPr/>
        </p:nvSpPr>
        <p:spPr bwMode="auto">
          <a:xfrm>
            <a:off x="155575" y="-731838"/>
            <a:ext cx="100965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659877" y="408859"/>
            <a:ext cx="1513706" cy="228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89550" y="2706690"/>
            <a:ext cx="146136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Вейнхолд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Ф.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1941 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40323" y="260648"/>
            <a:ext cx="67684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натуральных атомных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орбиталей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NAO)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натуральных связевых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орбиталей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NBO)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9592" y="1196752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Преобразование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NAO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9996" y="1594932"/>
            <a:ext cx="64803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Минимальный базис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NAO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максимальная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заселен-ность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NAO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взаимно-ортогональные.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S=I;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991244" y="1908365"/>
          <a:ext cx="1164654" cy="499351"/>
        </p:xfrm>
        <a:graphic>
          <a:graphicData uri="http://schemas.openxmlformats.org/presentationml/2006/ole">
            <p:oleObj spid="_x0000_s153602" name="Формула" r:id="rId4" imgW="799920" imgH="342720" progId="Equation.3">
              <p:embed/>
            </p:oleObj>
          </a:graphicData>
        </a:graphic>
      </p:graphicFrame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>
            <a:lum bright="-40000" contrast="61000"/>
          </a:blip>
          <a:srcRect/>
          <a:stretch>
            <a:fillRect/>
          </a:stretch>
        </p:blipFill>
        <p:spPr bwMode="auto">
          <a:xfrm>
            <a:off x="2555776" y="2332929"/>
            <a:ext cx="1080120" cy="109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>
            <a:lum bright="-40000" contrast="56000"/>
          </a:blip>
          <a:srcRect/>
          <a:stretch>
            <a:fillRect/>
          </a:stretch>
        </p:blipFill>
        <p:spPr bwMode="auto">
          <a:xfrm>
            <a:off x="1128278" y="234888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 cstate="print">
            <a:lum bright="-40000" contrast="61000"/>
          </a:blip>
          <a:srcRect/>
          <a:stretch>
            <a:fillRect/>
          </a:stretch>
        </p:blipFill>
        <p:spPr bwMode="auto">
          <a:xfrm>
            <a:off x="4038347" y="2348880"/>
            <a:ext cx="1134963" cy="11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71600" y="3573016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NBO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Льюиса – локализованные связи.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Остовные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орбитали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неподеленные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пары, связывающие и разрыхляющие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орбитали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1259632" y="4347140"/>
            <a:ext cx="1656184" cy="126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3275856" y="4365104"/>
            <a:ext cx="1678038" cy="124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5220072" y="4365104"/>
            <a:ext cx="1473285" cy="122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6948264" y="4365104"/>
            <a:ext cx="1680086" cy="12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29188" y="575019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>
                <a:latin typeface="Times New Roman" pitchFamily="18" charset="0"/>
                <a:cs typeface="Times New Roman" pitchFamily="18" charset="0"/>
              </a:rPr>
              <a:t>F. Weinhold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1600" b="1" dirty="0" smtClean="0">
                <a:latin typeface="Times New Roman" pitchFamily="18" charset="0"/>
                <a:cs typeface="Times New Roman" pitchFamily="18" charset="0"/>
              </a:rPr>
              <a:t>C. R. Landis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Discovering Chemistry With Natural Bond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Orbitals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2012 Wiley &amp; Sons, Inc., Hoboken, New Jersey, 344 p.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Логотип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139946" y="4077072"/>
            <a:ext cx="417646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6834" y="4077072"/>
            <a:ext cx="4578839" cy="2376264"/>
          </a:xfrm>
          <a:prstGeom prst="rect">
            <a:avLst/>
          </a:prstGeom>
          <a:solidFill>
            <a:srgbClr val="DAF8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8367" y="3712837"/>
            <a:ext cx="8763770" cy="364235"/>
          </a:xfrm>
          <a:prstGeom prst="rect">
            <a:avLst/>
          </a:prstGeom>
          <a:solidFill>
            <a:srgbClr val="DAF8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900" y="1158689"/>
            <a:ext cx="6912768" cy="2448272"/>
          </a:xfrm>
          <a:prstGeom prst="rect">
            <a:avLst/>
          </a:prstGeom>
          <a:solidFill>
            <a:srgbClr val="FFFF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260648"/>
            <a:ext cx="6913116" cy="804827"/>
          </a:xfrm>
          <a:prstGeom prst="rect">
            <a:avLst/>
          </a:prstGeom>
          <a:solidFill>
            <a:srgbClr val="DAF8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7983" y="413131"/>
            <a:ext cx="6768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Квантовая теория атомов в молекуле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QTAIM)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1937" y="620688"/>
            <a:ext cx="1706632" cy="154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16209" y="2162529"/>
            <a:ext cx="171972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Бейдер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Р.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1931-2012 гг.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7201" y="1273032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Электронная плотность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= f(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x,y,z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3335473" y="1768621"/>
          <a:ext cx="3692128" cy="336185"/>
        </p:xfrm>
        <a:graphic>
          <a:graphicData uri="http://schemas.openxmlformats.org/presentationml/2006/ole">
            <p:oleObj spid="_x0000_s154626" name="Формула" r:id="rId5" imgW="2234880" imgH="203040" progId="Equation.3">
              <p:embed/>
            </p:oleObj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7201" y="1696613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Вектор градиента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21146" y="2501440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Гессиан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206778" y="1992792"/>
          <a:ext cx="2954296" cy="1529422"/>
        </p:xfrm>
        <a:graphic>
          <a:graphicData uri="http://schemas.openxmlformats.org/presentationml/2006/ole">
            <p:oleObj spid="_x0000_s154627" name="Формула" r:id="rId6" imgW="2057400" imgH="1295280" progId="Equation.3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037841" y="2090598"/>
          <a:ext cx="2448271" cy="1354137"/>
        </p:xfrm>
        <a:graphic>
          <a:graphicData uri="http://schemas.openxmlformats.org/presentationml/2006/ole">
            <p:oleObj spid="_x0000_s154628" name="Формула" r:id="rId7" imgW="2260440" imgH="1218960" progId="Equation.3">
              <p:embed/>
            </p:oleObj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6911" y="3674697"/>
            <a:ext cx="8683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Критические точки (              ):(</a:t>
            </a:r>
            <a:r>
              <a:rPr lang="en-US" sz="2000" b="1" dirty="0" smtClean="0">
                <a:cs typeface="Times New Roman"/>
              </a:rPr>
              <a:t>r</a:t>
            </a:r>
            <a:r>
              <a:rPr lang="ru-RU" sz="2000" b="1" dirty="0" smtClean="0">
                <a:cs typeface="Times New Roman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ранг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0), s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сигнатура 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sgn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(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3026389" y="3775539"/>
          <a:ext cx="936104" cy="288871"/>
        </p:xfrm>
        <a:graphic>
          <a:graphicData uri="http://schemas.openxmlformats.org/presentationml/2006/ole">
            <p:oleObj spid="_x0000_s154629" name="Формула" r:id="rId8" imgW="660240" imgH="203040" progId="Equation.3">
              <p:embed/>
            </p:oleObj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1177" y="4077072"/>
            <a:ext cx="44644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(3,-3)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ядерный аттрактор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NACP)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(3,-1)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связевая критическая точка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BCP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(3,+1)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циклическая критическая точка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RCP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(3,+3)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полостная критическая точка (С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12287" y="4132146"/>
            <a:ext cx="3924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85664" y="3861048"/>
            <a:ext cx="4824536" cy="2304256"/>
          </a:xfrm>
          <a:prstGeom prst="rect">
            <a:avLst/>
          </a:prstGeom>
          <a:solidFill>
            <a:srgbClr val="FFFF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664" y="955326"/>
            <a:ext cx="8496944" cy="2257649"/>
          </a:xfrm>
          <a:prstGeom prst="rect">
            <a:avLst/>
          </a:prstGeom>
          <a:solidFill>
            <a:srgbClr val="FFFF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665" y="3227812"/>
            <a:ext cx="4824536" cy="402376"/>
          </a:xfrm>
          <a:prstGeom prst="rect">
            <a:avLst/>
          </a:prstGeom>
          <a:solidFill>
            <a:srgbClr val="DAF8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55999" y="264920"/>
            <a:ext cx="5748249" cy="402376"/>
          </a:xfrm>
          <a:prstGeom prst="rect">
            <a:avLst/>
          </a:prstGeom>
          <a:solidFill>
            <a:srgbClr val="DAF8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3358" y="260648"/>
            <a:ext cx="5544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Характеристики химической связи 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QTAIM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664" y="908720"/>
            <a:ext cx="8358336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BCP (3,-1)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5600" indent="-355600"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в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BCP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</a:p>
          <a:p>
            <a:pPr marL="355600" indent="-355600">
              <a:buFont typeface="Wingdings" pitchFamily="2" charset="2"/>
              <a:buChar char="v"/>
            </a:pP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элиптичность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связи =</a:t>
            </a:r>
            <a:r>
              <a:rPr lang="ru-RU" sz="19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19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endParaRPr lang="ru-RU" sz="19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55600" indent="-355600"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значение лапласиана </a:t>
            </a:r>
            <a:r>
              <a:rPr lang="ru-RU" sz="19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(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&lt;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ковалентная;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– ионная или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ван-дер-ваальсова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marL="355600" indent="-355600"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индекс электронной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делокализации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[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(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A,B)]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величина электронной плотности, обобществленная парой атомов – порядок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связи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513" y="3260429"/>
            <a:ext cx="3425080" cy="30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30280" y="6372036"/>
            <a:ext cx="244827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Поле градиента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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9680" y="3228945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Характеристики атома 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QTAIM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43608" y="4077072"/>
            <a:ext cx="41764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атомный бассейн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)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5600" indent="-35560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заряд атома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)</a:t>
            </a:r>
          </a:p>
          <a:p>
            <a:pPr marL="355600" indent="-3556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энергия атома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)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55600" indent="-355600">
              <a:buFont typeface="Wingdings" pitchFamily="2" charset="2"/>
              <a:buChar char="v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мультипольные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электрические моменты атома;</a:t>
            </a:r>
            <a:endParaRPr lang="en-US" sz="20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Базисные наборы</a:t>
            </a:r>
          </a:p>
        </p:txBody>
      </p:sp>
      <p:pic>
        <p:nvPicPr>
          <p:cNvPr id="20483" name="Picture 2" descr="Картинки по запросу basis 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908050"/>
            <a:ext cx="669607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Перенос протона внутри координационной полости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350" y="1008112"/>
            <a:ext cx="542594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6912" y="6453336"/>
            <a:ext cx="2133600" cy="365125"/>
          </a:xfrm>
        </p:spPr>
        <p:txBody>
          <a:bodyPr/>
          <a:lstStyle/>
          <a:p>
            <a:fld id="{4CFAC9BD-92C5-4516-8EE2-25071EF56B13}" type="slidenum">
              <a:rPr lang="ru-RU" sz="3200" smtClean="0"/>
              <a:pPr/>
              <a:t>26</a:t>
            </a:fld>
            <a:endParaRPr lang="ru-RU" sz="3200" dirty="0"/>
          </a:p>
        </p:txBody>
      </p:sp>
      <p:pic>
        <p:nvPicPr>
          <p:cNvPr id="6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2996952"/>
          <a:ext cx="2336165" cy="3210560"/>
        </p:xfrm>
        <a:graphic>
          <a:graphicData uri="http://schemas.openxmlformats.org/drawingml/2006/table">
            <a:tbl>
              <a:tblPr/>
              <a:tblGrid>
                <a:gridCol w="770890"/>
                <a:gridCol w="622300"/>
                <a:gridCol w="942975"/>
              </a:tblGrid>
              <a:tr h="2667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Таутомер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Энергия,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кДж∙моль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b="1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Hhp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b="1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TDA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Hhp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1PT-1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45.7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39.2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2PT-1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97.9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129.3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2PT-3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81.5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68.8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2PT-7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85.4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3PT-1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107.4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88.7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3PT-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182.1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164.5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1268760"/>
            <a:ext cx="33843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Относительные энергии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таутомеров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молекул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Hhp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TDA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Hhp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образованных переносом протонов внутри координационной полости (энергия молекул с симметрией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принята равной 0).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9608"/>
            <a:ext cx="41481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1"/>
            <a:ext cx="3888431" cy="33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4CFAC9BD-92C5-4516-8EE2-25071EF56B13}" type="slidenum">
              <a:rPr lang="ru-RU" sz="3200" smtClean="0"/>
              <a:pPr/>
              <a:t>27</a:t>
            </a:fld>
            <a:endParaRPr lang="ru-RU" sz="3200" dirty="0"/>
          </a:p>
        </p:txBody>
      </p:sp>
      <p:pic>
        <p:nvPicPr>
          <p:cNvPr id="9" name="Picture 2" descr="Логоти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pPr>
              <a:defRPr/>
            </a:pPr>
            <a:fld id="{9D21AC6D-953D-4A5D-9EB0-220023814C27}" type="slidenum">
              <a:rPr lang="ru-RU" sz="3200">
                <a:cs typeface="Times New Roman" pitchFamily="18" charset="0"/>
              </a:rPr>
              <a:pPr>
                <a:defRPr/>
              </a:pPr>
              <a:t>28</a:t>
            </a:fld>
            <a:endParaRPr lang="ru-RU" sz="3200" dirty="0">
              <a:cs typeface="Times New Roman" pitchFamily="18" charset="0"/>
            </a:endParaRP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3577406" y="5301208"/>
            <a:ext cx="5099050" cy="508000"/>
          </a:xfrm>
        </p:spPr>
        <p:txBody>
          <a:bodyPr/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NBO-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(B3LYP/cc-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pVTZ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196455" y="2780928"/>
            <a:ext cx="5033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600" dirty="0">
                <a:latin typeface="Corbel" pitchFamily="34" charset="0"/>
              </a:rPr>
              <a:t>+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96259" y="3284538"/>
            <a:ext cx="1239837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3779912" y="6186790"/>
            <a:ext cx="2803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Межъядерные расстояния 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Å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Picture 11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447" y="747451"/>
            <a:ext cx="3178497" cy="23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3095898" cy="23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3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1698" y="1773239"/>
            <a:ext cx="3442302" cy="25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14"/>
          <p:cNvSpPr txBox="1">
            <a:spLocks noChangeArrowheads="1"/>
          </p:cNvSpPr>
          <p:nvPr/>
        </p:nvSpPr>
        <p:spPr bwMode="auto">
          <a:xfrm>
            <a:off x="894755" y="2205038"/>
            <a:ext cx="79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</a:rPr>
              <a:t>lp</a:t>
            </a:r>
            <a:r>
              <a:rPr lang="en-US" sz="2000" b="1" dirty="0">
                <a:latin typeface="Times New Roman" pitchFamily="18" charset="0"/>
              </a:rPr>
              <a:t> (N)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3030860" y="5445125"/>
            <a:ext cx="1181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dirty="0">
                <a:latin typeface="Times New Roman" pitchFamily="18" charset="0"/>
              </a:rPr>
              <a:t>σ</a:t>
            </a:r>
            <a:r>
              <a:rPr lang="en-US" sz="2000" b="1" dirty="0">
                <a:latin typeface="Times New Roman" pitchFamily="18" charset="0"/>
              </a:rPr>
              <a:t>* (N-H)</a:t>
            </a:r>
            <a:endParaRPr lang="el-GR" sz="2000" b="1" dirty="0">
              <a:latin typeface="Times New Roman" pitchFamily="18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036885" y="168821"/>
            <a:ext cx="785559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образования ВМВС в основном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таутомере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Логоти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971600" y="0"/>
            <a:ext cx="81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Структуры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металлокомплексов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MHhp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Y, La, Lu)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2260674" y="4256261"/>
            <a:ext cx="1519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-минимум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6146874" y="4112245"/>
            <a:ext cx="224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седловая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точка</a:t>
            </a: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5868144" y="4573577"/>
            <a:ext cx="30963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Относительные энергии структур с плоским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макроциклом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кДж/моль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00192" y="5682952"/>
          <a:ext cx="22250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640080"/>
                <a:gridCol w="792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2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7848872" y="6309320"/>
            <a:ext cx="1331640" cy="4762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0B626-EBF6-482E-B187-C009A40FD1B5}" type="slidenum">
              <a:rPr lang="ru-RU" sz="3200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3200" dirty="0">
              <a:cs typeface="Times New Roman" pitchFamily="18" charset="0"/>
            </a:endParaRPr>
          </a:p>
        </p:txBody>
      </p:sp>
      <p:pic>
        <p:nvPicPr>
          <p:cNvPr id="34845" name="Рисунок 9" descr="Без имени-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740" y="980728"/>
            <a:ext cx="3924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Рисунок 10" descr="Без имени-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146" y="836712"/>
            <a:ext cx="38163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>
            <a:spLocks noGrp="1"/>
          </p:cNvSpPr>
          <p:nvPr>
            <p:ph sz="quarter" idx="1"/>
          </p:nvPr>
        </p:nvSpPr>
        <p:spPr>
          <a:xfrm>
            <a:off x="1177280" y="4848671"/>
            <a:ext cx="3898776" cy="1892697"/>
          </a:xfrm>
        </p:spPr>
        <p:txBody>
          <a:bodyPr>
            <a:normAutofit lnSpcReduction="10000"/>
          </a:bodyPr>
          <a:lstStyle/>
          <a:p>
            <a:pPr marL="342900" indent="-34290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Метод: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DFT (B3LYP)</a:t>
            </a:r>
          </a:p>
          <a:p>
            <a:pPr marL="342900" indent="-34290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Базисные наборы: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cc-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pVTZ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C, H, S, 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ECP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cc-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pVTZ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ECP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+Def2-TZVPP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ECP+triple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-ζ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базисный набор, разработанные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Штутгартской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группой 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Lu.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b="1" dirty="0" smtClean="0"/>
          </a:p>
        </p:txBody>
      </p:sp>
      <p:pic>
        <p:nvPicPr>
          <p:cNvPr id="11" name="Picture 2" descr="Логоти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Дифракция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3288" y="857250"/>
            <a:ext cx="8240712" cy="5872163"/>
            <a:chOff x="1260" y="1134"/>
            <a:chExt cx="9809" cy="73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1260" y="1134"/>
              <a:ext cx="5430" cy="7333"/>
              <a:chOff x="2464" y="1264"/>
              <a:chExt cx="3807" cy="5234"/>
            </a:xfrm>
          </p:grpSpPr>
          <p:sp>
            <p:nvSpPr>
              <p:cNvPr id="30729" name="AutoShape 4"/>
              <p:cNvSpPr>
                <a:spLocks noChangeAspect="1" noChangeArrowheads="1"/>
              </p:cNvSpPr>
              <p:nvPr/>
            </p:nvSpPr>
            <p:spPr bwMode="auto">
              <a:xfrm>
                <a:off x="2464" y="1264"/>
                <a:ext cx="3484" cy="5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0" name="Text Box 5"/>
              <p:cNvSpPr txBox="1">
                <a:spLocks noChangeArrowheads="1"/>
              </p:cNvSpPr>
              <p:nvPr/>
            </p:nvSpPr>
            <p:spPr bwMode="auto">
              <a:xfrm>
                <a:off x="5025" y="5318"/>
                <a:ext cx="1246" cy="3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97677" tIns="48838" rIns="97677" bIns="48838"/>
              <a:lstStyle/>
              <a:p>
                <a:pPr>
                  <a:spcAft>
                    <a:spcPts val="1000"/>
                  </a:spcAft>
                </a:pPr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Детектор.</a:t>
                </a: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585" y="1349"/>
                <a:ext cx="3048" cy="4357"/>
                <a:chOff x="2585" y="1349"/>
                <a:chExt cx="3048" cy="4357"/>
              </a:xfrm>
            </p:grpSpPr>
            <p:sp>
              <p:nvSpPr>
                <p:cNvPr id="30732" name="AutoShape 7"/>
                <p:cNvSpPr>
                  <a:spLocks noChangeArrowheads="1"/>
                </p:cNvSpPr>
                <p:nvPr/>
              </p:nvSpPr>
              <p:spPr bwMode="auto">
                <a:xfrm>
                  <a:off x="2677" y="3626"/>
                  <a:ext cx="727" cy="202"/>
                </a:xfrm>
                <a:prstGeom prst="rightArrow">
                  <a:avLst>
                    <a:gd name="adj1" fmla="val 50000"/>
                    <a:gd name="adj2" fmla="val 8997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0733" name="Rectangle 8"/>
                <p:cNvSpPr>
                  <a:spLocks noChangeArrowheads="1"/>
                </p:cNvSpPr>
                <p:nvPr/>
              </p:nvSpPr>
              <p:spPr bwMode="auto">
                <a:xfrm>
                  <a:off x="5436" y="2305"/>
                  <a:ext cx="197" cy="2909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0734" name="Freeform 9"/>
                <p:cNvSpPr>
                  <a:spLocks/>
                </p:cNvSpPr>
                <p:nvPr/>
              </p:nvSpPr>
              <p:spPr bwMode="auto">
                <a:xfrm>
                  <a:off x="4973" y="2385"/>
                  <a:ext cx="371" cy="2725"/>
                </a:xfrm>
                <a:custGeom>
                  <a:avLst/>
                  <a:gdLst>
                    <a:gd name="T0" fmla="*/ 2 w 482"/>
                    <a:gd name="T1" fmla="*/ 0 h 3540"/>
                    <a:gd name="T2" fmla="*/ 2 w 482"/>
                    <a:gd name="T3" fmla="*/ 2 h 3540"/>
                    <a:gd name="T4" fmla="*/ 2 w 482"/>
                    <a:gd name="T5" fmla="*/ 2 h 3540"/>
                    <a:gd name="T6" fmla="*/ 2 w 482"/>
                    <a:gd name="T7" fmla="*/ 2 h 3540"/>
                    <a:gd name="T8" fmla="*/ 2 w 482"/>
                    <a:gd name="T9" fmla="*/ 2 h 3540"/>
                    <a:gd name="T10" fmla="*/ 2 w 482"/>
                    <a:gd name="T11" fmla="*/ 2 h 3540"/>
                    <a:gd name="T12" fmla="*/ 2 w 482"/>
                    <a:gd name="T13" fmla="*/ 2 h 3540"/>
                    <a:gd name="T14" fmla="*/ 2 w 482"/>
                    <a:gd name="T15" fmla="*/ 2 h 3540"/>
                    <a:gd name="T16" fmla="*/ 2 w 482"/>
                    <a:gd name="T17" fmla="*/ 2 h 35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2"/>
                    <a:gd name="T28" fmla="*/ 0 h 3540"/>
                    <a:gd name="T29" fmla="*/ 482 w 482"/>
                    <a:gd name="T30" fmla="*/ 3540 h 35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2" h="3540">
                      <a:moveTo>
                        <a:pt x="482" y="0"/>
                      </a:moveTo>
                      <a:cubicBezTo>
                        <a:pt x="442" y="70"/>
                        <a:pt x="402" y="140"/>
                        <a:pt x="347" y="285"/>
                      </a:cubicBezTo>
                      <a:cubicBezTo>
                        <a:pt x="292" y="430"/>
                        <a:pt x="202" y="695"/>
                        <a:pt x="152" y="870"/>
                      </a:cubicBezTo>
                      <a:cubicBezTo>
                        <a:pt x="102" y="1045"/>
                        <a:pt x="72" y="1190"/>
                        <a:pt x="47" y="1335"/>
                      </a:cubicBezTo>
                      <a:cubicBezTo>
                        <a:pt x="22" y="1480"/>
                        <a:pt x="4" y="1598"/>
                        <a:pt x="2" y="1740"/>
                      </a:cubicBezTo>
                      <a:cubicBezTo>
                        <a:pt x="0" y="1882"/>
                        <a:pt x="10" y="2018"/>
                        <a:pt x="32" y="2190"/>
                      </a:cubicBezTo>
                      <a:cubicBezTo>
                        <a:pt x="54" y="2362"/>
                        <a:pt x="87" y="2595"/>
                        <a:pt x="137" y="2775"/>
                      </a:cubicBezTo>
                      <a:cubicBezTo>
                        <a:pt x="187" y="2955"/>
                        <a:pt x="279" y="3142"/>
                        <a:pt x="332" y="3270"/>
                      </a:cubicBezTo>
                      <a:cubicBezTo>
                        <a:pt x="385" y="3398"/>
                        <a:pt x="418" y="3469"/>
                        <a:pt x="452" y="354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3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85" y="3921"/>
                  <a:ext cx="842" cy="5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lIns="97677" tIns="48838" rIns="97677" bIns="48838"/>
                <a:lstStyle/>
                <a:p>
                  <a:pPr>
                    <a:spcAft>
                      <a:spcPts val="1000"/>
                    </a:spcAft>
                  </a:pPr>
                  <a:r>
                    <a:rPr lang="ru-RU">
                      <a:latin typeface="Times New Roman" pitchFamily="18" charset="0"/>
                      <a:cs typeface="Times New Roman" pitchFamily="18" charset="0"/>
                    </a:rPr>
                    <a:t>Пучок частиц.</a:t>
                  </a:r>
                </a:p>
              </p:txBody>
            </p:sp>
            <p:sp>
              <p:nvSpPr>
                <p:cNvPr id="307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72" y="5176"/>
                  <a:ext cx="1222" cy="5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lIns="97677" tIns="48838" rIns="97677" bIns="48838"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</a:rPr>
                    <a:t>Атомы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3716" y="3064"/>
                  <a:ext cx="523" cy="705"/>
                  <a:chOff x="3708" y="3110"/>
                  <a:chExt cx="523" cy="705"/>
                </a:xfrm>
              </p:grpSpPr>
              <p:sp>
                <p:nvSpPr>
                  <p:cNvPr id="30756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708" y="3390"/>
                    <a:ext cx="173" cy="161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3075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11" y="3267"/>
                    <a:ext cx="254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58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911" y="3556"/>
                    <a:ext cx="254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59" name="Freeform 16"/>
                  <p:cNvSpPr>
                    <a:spLocks/>
                  </p:cNvSpPr>
                  <p:nvPr/>
                </p:nvSpPr>
                <p:spPr bwMode="auto">
                  <a:xfrm>
                    <a:off x="3826" y="3110"/>
                    <a:ext cx="405" cy="705"/>
                  </a:xfrm>
                  <a:custGeom>
                    <a:avLst/>
                    <a:gdLst>
                      <a:gd name="T0" fmla="*/ 0 w 1232"/>
                      <a:gd name="T1" fmla="*/ 0 h 2490"/>
                      <a:gd name="T2" fmla="*/ 0 w 1232"/>
                      <a:gd name="T3" fmla="*/ 0 h 2490"/>
                      <a:gd name="T4" fmla="*/ 0 w 1232"/>
                      <a:gd name="T5" fmla="*/ 0 h 2490"/>
                      <a:gd name="T6" fmla="*/ 0 w 1232"/>
                      <a:gd name="T7" fmla="*/ 0 h 2490"/>
                      <a:gd name="T8" fmla="*/ 0 w 1232"/>
                      <a:gd name="T9" fmla="*/ 0 h 2490"/>
                      <a:gd name="T10" fmla="*/ 0 w 1232"/>
                      <a:gd name="T11" fmla="*/ 0 h 2490"/>
                      <a:gd name="T12" fmla="*/ 0 w 1232"/>
                      <a:gd name="T13" fmla="*/ 0 h 2490"/>
                      <a:gd name="T14" fmla="*/ 0 w 1232"/>
                      <a:gd name="T15" fmla="*/ 0 h 2490"/>
                      <a:gd name="T16" fmla="*/ 0 w 1232"/>
                      <a:gd name="T17" fmla="*/ 0 h 249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32"/>
                      <a:gd name="T28" fmla="*/ 0 h 2490"/>
                      <a:gd name="T29" fmla="*/ 1232 w 1232"/>
                      <a:gd name="T30" fmla="*/ 2490 h 249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32" h="2490">
                        <a:moveTo>
                          <a:pt x="615" y="0"/>
                        </a:moveTo>
                        <a:cubicBezTo>
                          <a:pt x="686" y="46"/>
                          <a:pt x="757" y="92"/>
                          <a:pt x="825" y="165"/>
                        </a:cubicBezTo>
                        <a:cubicBezTo>
                          <a:pt x="893" y="238"/>
                          <a:pt x="960" y="325"/>
                          <a:pt x="1020" y="435"/>
                        </a:cubicBezTo>
                        <a:cubicBezTo>
                          <a:pt x="1080" y="545"/>
                          <a:pt x="1153" y="700"/>
                          <a:pt x="1185" y="825"/>
                        </a:cubicBezTo>
                        <a:cubicBezTo>
                          <a:pt x="1217" y="950"/>
                          <a:pt x="1232" y="1033"/>
                          <a:pt x="1215" y="1185"/>
                        </a:cubicBezTo>
                        <a:cubicBezTo>
                          <a:pt x="1198" y="1337"/>
                          <a:pt x="1160" y="1575"/>
                          <a:pt x="1080" y="1740"/>
                        </a:cubicBezTo>
                        <a:cubicBezTo>
                          <a:pt x="1000" y="1905"/>
                          <a:pt x="865" y="2063"/>
                          <a:pt x="735" y="2175"/>
                        </a:cubicBezTo>
                        <a:cubicBezTo>
                          <a:pt x="605" y="2287"/>
                          <a:pt x="422" y="2363"/>
                          <a:pt x="300" y="2415"/>
                        </a:cubicBezTo>
                        <a:cubicBezTo>
                          <a:pt x="178" y="2467"/>
                          <a:pt x="89" y="2478"/>
                          <a:pt x="0" y="249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7"/>
                <p:cNvGrpSpPr>
                  <a:grpSpLocks/>
                </p:cNvGrpSpPr>
                <p:nvPr/>
              </p:nvGrpSpPr>
              <p:grpSpPr bwMode="auto">
                <a:xfrm>
                  <a:off x="3724" y="4385"/>
                  <a:ext cx="523" cy="705"/>
                  <a:chOff x="3708" y="3110"/>
                  <a:chExt cx="523" cy="705"/>
                </a:xfrm>
              </p:grpSpPr>
              <p:sp>
                <p:nvSpPr>
                  <p:cNvPr id="3075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708" y="3390"/>
                    <a:ext cx="173" cy="161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3075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11" y="3267"/>
                    <a:ext cx="254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5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911" y="3556"/>
                    <a:ext cx="254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55" name="Freeform 21"/>
                  <p:cNvSpPr>
                    <a:spLocks/>
                  </p:cNvSpPr>
                  <p:nvPr/>
                </p:nvSpPr>
                <p:spPr bwMode="auto">
                  <a:xfrm>
                    <a:off x="3826" y="3110"/>
                    <a:ext cx="405" cy="705"/>
                  </a:xfrm>
                  <a:custGeom>
                    <a:avLst/>
                    <a:gdLst>
                      <a:gd name="T0" fmla="*/ 0 w 1232"/>
                      <a:gd name="T1" fmla="*/ 0 h 2490"/>
                      <a:gd name="T2" fmla="*/ 0 w 1232"/>
                      <a:gd name="T3" fmla="*/ 0 h 2490"/>
                      <a:gd name="T4" fmla="*/ 0 w 1232"/>
                      <a:gd name="T5" fmla="*/ 0 h 2490"/>
                      <a:gd name="T6" fmla="*/ 0 w 1232"/>
                      <a:gd name="T7" fmla="*/ 0 h 2490"/>
                      <a:gd name="T8" fmla="*/ 0 w 1232"/>
                      <a:gd name="T9" fmla="*/ 0 h 2490"/>
                      <a:gd name="T10" fmla="*/ 0 w 1232"/>
                      <a:gd name="T11" fmla="*/ 0 h 2490"/>
                      <a:gd name="T12" fmla="*/ 0 w 1232"/>
                      <a:gd name="T13" fmla="*/ 0 h 2490"/>
                      <a:gd name="T14" fmla="*/ 0 w 1232"/>
                      <a:gd name="T15" fmla="*/ 0 h 2490"/>
                      <a:gd name="T16" fmla="*/ 0 w 1232"/>
                      <a:gd name="T17" fmla="*/ 0 h 249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32"/>
                      <a:gd name="T28" fmla="*/ 0 h 2490"/>
                      <a:gd name="T29" fmla="*/ 1232 w 1232"/>
                      <a:gd name="T30" fmla="*/ 2490 h 249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32" h="2490">
                        <a:moveTo>
                          <a:pt x="615" y="0"/>
                        </a:moveTo>
                        <a:cubicBezTo>
                          <a:pt x="686" y="46"/>
                          <a:pt x="757" y="92"/>
                          <a:pt x="825" y="165"/>
                        </a:cubicBezTo>
                        <a:cubicBezTo>
                          <a:pt x="893" y="238"/>
                          <a:pt x="960" y="325"/>
                          <a:pt x="1020" y="435"/>
                        </a:cubicBezTo>
                        <a:cubicBezTo>
                          <a:pt x="1080" y="545"/>
                          <a:pt x="1153" y="700"/>
                          <a:pt x="1185" y="825"/>
                        </a:cubicBezTo>
                        <a:cubicBezTo>
                          <a:pt x="1217" y="950"/>
                          <a:pt x="1232" y="1033"/>
                          <a:pt x="1215" y="1185"/>
                        </a:cubicBezTo>
                        <a:cubicBezTo>
                          <a:pt x="1198" y="1337"/>
                          <a:pt x="1160" y="1575"/>
                          <a:pt x="1080" y="1740"/>
                        </a:cubicBezTo>
                        <a:cubicBezTo>
                          <a:pt x="1000" y="1905"/>
                          <a:pt x="865" y="2063"/>
                          <a:pt x="735" y="2175"/>
                        </a:cubicBezTo>
                        <a:cubicBezTo>
                          <a:pt x="605" y="2287"/>
                          <a:pt x="422" y="2363"/>
                          <a:pt x="300" y="2415"/>
                        </a:cubicBezTo>
                        <a:cubicBezTo>
                          <a:pt x="178" y="2467"/>
                          <a:pt x="89" y="2478"/>
                          <a:pt x="0" y="249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2"/>
                <p:cNvGrpSpPr>
                  <a:grpSpLocks/>
                </p:cNvGrpSpPr>
                <p:nvPr/>
              </p:nvGrpSpPr>
              <p:grpSpPr bwMode="auto">
                <a:xfrm>
                  <a:off x="3701" y="2313"/>
                  <a:ext cx="523" cy="705"/>
                  <a:chOff x="3708" y="3110"/>
                  <a:chExt cx="523" cy="705"/>
                </a:xfrm>
              </p:grpSpPr>
              <p:sp>
                <p:nvSpPr>
                  <p:cNvPr id="3074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708" y="3390"/>
                    <a:ext cx="173" cy="161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30749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11" y="3267"/>
                    <a:ext cx="254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5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11" y="3556"/>
                    <a:ext cx="254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51" name="Freeform 26"/>
                  <p:cNvSpPr>
                    <a:spLocks/>
                  </p:cNvSpPr>
                  <p:nvPr/>
                </p:nvSpPr>
                <p:spPr bwMode="auto">
                  <a:xfrm>
                    <a:off x="3826" y="3110"/>
                    <a:ext cx="405" cy="705"/>
                  </a:xfrm>
                  <a:custGeom>
                    <a:avLst/>
                    <a:gdLst>
                      <a:gd name="T0" fmla="*/ 0 w 1232"/>
                      <a:gd name="T1" fmla="*/ 0 h 2490"/>
                      <a:gd name="T2" fmla="*/ 0 w 1232"/>
                      <a:gd name="T3" fmla="*/ 0 h 2490"/>
                      <a:gd name="T4" fmla="*/ 0 w 1232"/>
                      <a:gd name="T5" fmla="*/ 0 h 2490"/>
                      <a:gd name="T6" fmla="*/ 0 w 1232"/>
                      <a:gd name="T7" fmla="*/ 0 h 2490"/>
                      <a:gd name="T8" fmla="*/ 0 w 1232"/>
                      <a:gd name="T9" fmla="*/ 0 h 2490"/>
                      <a:gd name="T10" fmla="*/ 0 w 1232"/>
                      <a:gd name="T11" fmla="*/ 0 h 2490"/>
                      <a:gd name="T12" fmla="*/ 0 w 1232"/>
                      <a:gd name="T13" fmla="*/ 0 h 2490"/>
                      <a:gd name="T14" fmla="*/ 0 w 1232"/>
                      <a:gd name="T15" fmla="*/ 0 h 2490"/>
                      <a:gd name="T16" fmla="*/ 0 w 1232"/>
                      <a:gd name="T17" fmla="*/ 0 h 249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32"/>
                      <a:gd name="T28" fmla="*/ 0 h 2490"/>
                      <a:gd name="T29" fmla="*/ 1232 w 1232"/>
                      <a:gd name="T30" fmla="*/ 2490 h 249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32" h="2490">
                        <a:moveTo>
                          <a:pt x="615" y="0"/>
                        </a:moveTo>
                        <a:cubicBezTo>
                          <a:pt x="686" y="46"/>
                          <a:pt x="757" y="92"/>
                          <a:pt x="825" y="165"/>
                        </a:cubicBezTo>
                        <a:cubicBezTo>
                          <a:pt x="893" y="238"/>
                          <a:pt x="960" y="325"/>
                          <a:pt x="1020" y="435"/>
                        </a:cubicBezTo>
                        <a:cubicBezTo>
                          <a:pt x="1080" y="545"/>
                          <a:pt x="1153" y="700"/>
                          <a:pt x="1185" y="825"/>
                        </a:cubicBezTo>
                        <a:cubicBezTo>
                          <a:pt x="1217" y="950"/>
                          <a:pt x="1232" y="1033"/>
                          <a:pt x="1215" y="1185"/>
                        </a:cubicBezTo>
                        <a:cubicBezTo>
                          <a:pt x="1198" y="1337"/>
                          <a:pt x="1160" y="1575"/>
                          <a:pt x="1080" y="1740"/>
                        </a:cubicBezTo>
                        <a:cubicBezTo>
                          <a:pt x="1000" y="1905"/>
                          <a:pt x="865" y="2063"/>
                          <a:pt x="735" y="2175"/>
                        </a:cubicBezTo>
                        <a:cubicBezTo>
                          <a:pt x="605" y="2287"/>
                          <a:pt x="422" y="2363"/>
                          <a:pt x="300" y="2415"/>
                        </a:cubicBezTo>
                        <a:cubicBezTo>
                          <a:pt x="178" y="2467"/>
                          <a:pt x="89" y="2478"/>
                          <a:pt x="0" y="249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3705" y="3738"/>
                  <a:ext cx="523" cy="705"/>
                  <a:chOff x="3708" y="3110"/>
                  <a:chExt cx="523" cy="705"/>
                </a:xfrm>
              </p:grpSpPr>
              <p:sp>
                <p:nvSpPr>
                  <p:cNvPr id="3074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708" y="3390"/>
                    <a:ext cx="173" cy="161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30745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11" y="3267"/>
                    <a:ext cx="254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4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911" y="3556"/>
                    <a:ext cx="254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47" name="Freeform 31"/>
                  <p:cNvSpPr>
                    <a:spLocks/>
                  </p:cNvSpPr>
                  <p:nvPr/>
                </p:nvSpPr>
                <p:spPr bwMode="auto">
                  <a:xfrm>
                    <a:off x="3826" y="3110"/>
                    <a:ext cx="405" cy="705"/>
                  </a:xfrm>
                  <a:custGeom>
                    <a:avLst/>
                    <a:gdLst>
                      <a:gd name="T0" fmla="*/ 0 w 1232"/>
                      <a:gd name="T1" fmla="*/ 0 h 2490"/>
                      <a:gd name="T2" fmla="*/ 0 w 1232"/>
                      <a:gd name="T3" fmla="*/ 0 h 2490"/>
                      <a:gd name="T4" fmla="*/ 0 w 1232"/>
                      <a:gd name="T5" fmla="*/ 0 h 2490"/>
                      <a:gd name="T6" fmla="*/ 0 w 1232"/>
                      <a:gd name="T7" fmla="*/ 0 h 2490"/>
                      <a:gd name="T8" fmla="*/ 0 w 1232"/>
                      <a:gd name="T9" fmla="*/ 0 h 2490"/>
                      <a:gd name="T10" fmla="*/ 0 w 1232"/>
                      <a:gd name="T11" fmla="*/ 0 h 2490"/>
                      <a:gd name="T12" fmla="*/ 0 w 1232"/>
                      <a:gd name="T13" fmla="*/ 0 h 2490"/>
                      <a:gd name="T14" fmla="*/ 0 w 1232"/>
                      <a:gd name="T15" fmla="*/ 0 h 2490"/>
                      <a:gd name="T16" fmla="*/ 0 w 1232"/>
                      <a:gd name="T17" fmla="*/ 0 h 249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32"/>
                      <a:gd name="T28" fmla="*/ 0 h 2490"/>
                      <a:gd name="T29" fmla="*/ 1232 w 1232"/>
                      <a:gd name="T30" fmla="*/ 2490 h 249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32" h="2490">
                        <a:moveTo>
                          <a:pt x="615" y="0"/>
                        </a:moveTo>
                        <a:cubicBezTo>
                          <a:pt x="686" y="46"/>
                          <a:pt x="757" y="92"/>
                          <a:pt x="825" y="165"/>
                        </a:cubicBezTo>
                        <a:cubicBezTo>
                          <a:pt x="893" y="238"/>
                          <a:pt x="960" y="325"/>
                          <a:pt x="1020" y="435"/>
                        </a:cubicBezTo>
                        <a:cubicBezTo>
                          <a:pt x="1080" y="545"/>
                          <a:pt x="1153" y="700"/>
                          <a:pt x="1185" y="825"/>
                        </a:cubicBezTo>
                        <a:cubicBezTo>
                          <a:pt x="1217" y="950"/>
                          <a:pt x="1232" y="1033"/>
                          <a:pt x="1215" y="1185"/>
                        </a:cubicBezTo>
                        <a:cubicBezTo>
                          <a:pt x="1198" y="1337"/>
                          <a:pt x="1160" y="1575"/>
                          <a:pt x="1080" y="1740"/>
                        </a:cubicBezTo>
                        <a:cubicBezTo>
                          <a:pt x="1000" y="1905"/>
                          <a:pt x="865" y="2063"/>
                          <a:pt x="735" y="2175"/>
                        </a:cubicBezTo>
                        <a:cubicBezTo>
                          <a:pt x="605" y="2287"/>
                          <a:pt x="422" y="2363"/>
                          <a:pt x="300" y="2415"/>
                        </a:cubicBezTo>
                        <a:cubicBezTo>
                          <a:pt x="178" y="2467"/>
                          <a:pt x="89" y="2478"/>
                          <a:pt x="0" y="249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74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25" y="1349"/>
                  <a:ext cx="2396" cy="75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lIns="97677" tIns="48838" rIns="97677" bIns="48838"/>
                <a:lstStyle/>
                <a:p>
                  <a:pPr>
                    <a:spcAft>
                      <a:spcPts val="1000"/>
                    </a:spcAft>
                  </a:pPr>
                  <a:r>
                    <a:rPr lang="ru-RU">
                      <a:latin typeface="Times New Roman" pitchFamily="18" charset="0"/>
                      <a:cs typeface="Times New Roman" pitchFamily="18" charset="0"/>
                    </a:rPr>
                    <a:t>Распределение интенсивности рассеянных частиц.</a:t>
                  </a:r>
                </a:p>
              </p:txBody>
            </p:sp>
            <p:sp>
              <p:nvSpPr>
                <p:cNvPr id="30742" name="Freeform 33"/>
                <p:cNvSpPr>
                  <a:spLocks/>
                </p:cNvSpPr>
                <p:nvPr/>
              </p:nvSpPr>
              <p:spPr bwMode="auto">
                <a:xfrm>
                  <a:off x="4671" y="2628"/>
                  <a:ext cx="728" cy="2149"/>
                </a:xfrm>
                <a:custGeom>
                  <a:avLst/>
                  <a:gdLst>
                    <a:gd name="T0" fmla="*/ 2 w 947"/>
                    <a:gd name="T1" fmla="*/ 0 h 2790"/>
                    <a:gd name="T2" fmla="*/ 2 w 947"/>
                    <a:gd name="T3" fmla="*/ 2 h 2790"/>
                    <a:gd name="T4" fmla="*/ 2 w 947"/>
                    <a:gd name="T5" fmla="*/ 2 h 2790"/>
                    <a:gd name="T6" fmla="*/ 2 w 947"/>
                    <a:gd name="T7" fmla="*/ 2 h 2790"/>
                    <a:gd name="T8" fmla="*/ 2 w 947"/>
                    <a:gd name="T9" fmla="*/ 2 h 2790"/>
                    <a:gd name="T10" fmla="*/ 2 w 947"/>
                    <a:gd name="T11" fmla="*/ 2 h 2790"/>
                    <a:gd name="T12" fmla="*/ 2 w 947"/>
                    <a:gd name="T13" fmla="*/ 2 h 2790"/>
                    <a:gd name="T14" fmla="*/ 2 w 947"/>
                    <a:gd name="T15" fmla="*/ 2 h 2790"/>
                    <a:gd name="T16" fmla="*/ 2 w 947"/>
                    <a:gd name="T17" fmla="*/ 2 h 2790"/>
                    <a:gd name="T18" fmla="*/ 2 w 947"/>
                    <a:gd name="T19" fmla="*/ 2 h 2790"/>
                    <a:gd name="T20" fmla="*/ 2 w 947"/>
                    <a:gd name="T21" fmla="*/ 2 h 2790"/>
                    <a:gd name="T22" fmla="*/ 2 w 947"/>
                    <a:gd name="T23" fmla="*/ 2 h 2790"/>
                    <a:gd name="T24" fmla="*/ 2 w 947"/>
                    <a:gd name="T25" fmla="*/ 2 h 2790"/>
                    <a:gd name="T26" fmla="*/ 2 w 947"/>
                    <a:gd name="T27" fmla="*/ 2 h 2790"/>
                    <a:gd name="T28" fmla="*/ 2 w 947"/>
                    <a:gd name="T29" fmla="*/ 2 h 2790"/>
                    <a:gd name="T30" fmla="*/ 2 w 947"/>
                    <a:gd name="T31" fmla="*/ 2 h 2790"/>
                    <a:gd name="T32" fmla="*/ 2 w 947"/>
                    <a:gd name="T33" fmla="*/ 2 h 2790"/>
                    <a:gd name="T34" fmla="*/ 2 w 947"/>
                    <a:gd name="T35" fmla="*/ 2 h 2790"/>
                    <a:gd name="T36" fmla="*/ 2 w 947"/>
                    <a:gd name="T37" fmla="*/ 2 h 2790"/>
                    <a:gd name="T38" fmla="*/ 2 w 947"/>
                    <a:gd name="T39" fmla="*/ 2 h 2790"/>
                    <a:gd name="T40" fmla="*/ 2 w 947"/>
                    <a:gd name="T41" fmla="*/ 2 h 2790"/>
                    <a:gd name="T42" fmla="*/ 2 w 947"/>
                    <a:gd name="T43" fmla="*/ 2 h 2790"/>
                    <a:gd name="T44" fmla="*/ 2 w 947"/>
                    <a:gd name="T45" fmla="*/ 2 h 2790"/>
                    <a:gd name="T46" fmla="*/ 2 w 947"/>
                    <a:gd name="T47" fmla="*/ 2 h 2790"/>
                    <a:gd name="T48" fmla="*/ 2 w 947"/>
                    <a:gd name="T49" fmla="*/ 2 h 2790"/>
                    <a:gd name="T50" fmla="*/ 2 w 947"/>
                    <a:gd name="T51" fmla="*/ 2 h 2790"/>
                    <a:gd name="T52" fmla="*/ 2 w 947"/>
                    <a:gd name="T53" fmla="*/ 2 h 2790"/>
                    <a:gd name="T54" fmla="*/ 2 w 947"/>
                    <a:gd name="T55" fmla="*/ 2 h 2790"/>
                    <a:gd name="T56" fmla="*/ 2 w 947"/>
                    <a:gd name="T57" fmla="*/ 2 h 2790"/>
                    <a:gd name="T58" fmla="*/ 2 w 947"/>
                    <a:gd name="T59" fmla="*/ 2 h 2790"/>
                    <a:gd name="T60" fmla="*/ 2 w 947"/>
                    <a:gd name="T61" fmla="*/ 2 h 2790"/>
                    <a:gd name="T62" fmla="*/ 2 w 947"/>
                    <a:gd name="T63" fmla="*/ 2 h 2790"/>
                    <a:gd name="T64" fmla="*/ 2 w 947"/>
                    <a:gd name="T65" fmla="*/ 2 h 2790"/>
                    <a:gd name="T66" fmla="*/ 2 w 947"/>
                    <a:gd name="T67" fmla="*/ 2 h 2790"/>
                    <a:gd name="T68" fmla="*/ 2 w 947"/>
                    <a:gd name="T69" fmla="*/ 2 h 2790"/>
                    <a:gd name="T70" fmla="*/ 2 w 947"/>
                    <a:gd name="T71" fmla="*/ 2 h 279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47"/>
                    <a:gd name="T109" fmla="*/ 0 h 2790"/>
                    <a:gd name="T110" fmla="*/ 947 w 947"/>
                    <a:gd name="T111" fmla="*/ 2790 h 279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47" h="2790">
                      <a:moveTo>
                        <a:pt x="900" y="0"/>
                      </a:moveTo>
                      <a:cubicBezTo>
                        <a:pt x="891" y="53"/>
                        <a:pt x="882" y="107"/>
                        <a:pt x="860" y="150"/>
                      </a:cubicBezTo>
                      <a:cubicBezTo>
                        <a:pt x="838" y="193"/>
                        <a:pt x="823" y="227"/>
                        <a:pt x="770" y="260"/>
                      </a:cubicBezTo>
                      <a:cubicBezTo>
                        <a:pt x="717" y="293"/>
                        <a:pt x="602" y="332"/>
                        <a:pt x="540" y="350"/>
                      </a:cubicBezTo>
                      <a:cubicBezTo>
                        <a:pt x="478" y="368"/>
                        <a:pt x="445" y="355"/>
                        <a:pt x="400" y="370"/>
                      </a:cubicBezTo>
                      <a:cubicBezTo>
                        <a:pt x="355" y="385"/>
                        <a:pt x="297" y="417"/>
                        <a:pt x="270" y="440"/>
                      </a:cubicBezTo>
                      <a:cubicBezTo>
                        <a:pt x="243" y="463"/>
                        <a:pt x="242" y="487"/>
                        <a:pt x="240" y="510"/>
                      </a:cubicBezTo>
                      <a:cubicBezTo>
                        <a:pt x="238" y="533"/>
                        <a:pt x="228" y="553"/>
                        <a:pt x="260" y="580"/>
                      </a:cubicBezTo>
                      <a:cubicBezTo>
                        <a:pt x="292" y="607"/>
                        <a:pt x="357" y="642"/>
                        <a:pt x="430" y="670"/>
                      </a:cubicBezTo>
                      <a:cubicBezTo>
                        <a:pt x="503" y="698"/>
                        <a:pt x="628" y="722"/>
                        <a:pt x="700" y="750"/>
                      </a:cubicBezTo>
                      <a:cubicBezTo>
                        <a:pt x="772" y="778"/>
                        <a:pt x="823" y="810"/>
                        <a:pt x="860" y="840"/>
                      </a:cubicBezTo>
                      <a:cubicBezTo>
                        <a:pt x="897" y="870"/>
                        <a:pt x="907" y="903"/>
                        <a:pt x="920" y="930"/>
                      </a:cubicBezTo>
                      <a:cubicBezTo>
                        <a:pt x="933" y="957"/>
                        <a:pt x="942" y="978"/>
                        <a:pt x="940" y="1000"/>
                      </a:cubicBezTo>
                      <a:cubicBezTo>
                        <a:pt x="938" y="1022"/>
                        <a:pt x="928" y="1035"/>
                        <a:pt x="910" y="1060"/>
                      </a:cubicBezTo>
                      <a:cubicBezTo>
                        <a:pt x="892" y="1085"/>
                        <a:pt x="873" y="1120"/>
                        <a:pt x="830" y="1150"/>
                      </a:cubicBezTo>
                      <a:cubicBezTo>
                        <a:pt x="787" y="1180"/>
                        <a:pt x="732" y="1215"/>
                        <a:pt x="650" y="1240"/>
                      </a:cubicBezTo>
                      <a:cubicBezTo>
                        <a:pt x="568" y="1265"/>
                        <a:pt x="423" y="1282"/>
                        <a:pt x="340" y="1300"/>
                      </a:cubicBezTo>
                      <a:cubicBezTo>
                        <a:pt x="257" y="1318"/>
                        <a:pt x="203" y="1332"/>
                        <a:pt x="150" y="1350"/>
                      </a:cubicBezTo>
                      <a:cubicBezTo>
                        <a:pt x="97" y="1368"/>
                        <a:pt x="40" y="1388"/>
                        <a:pt x="20" y="1410"/>
                      </a:cubicBezTo>
                      <a:cubicBezTo>
                        <a:pt x="0" y="1432"/>
                        <a:pt x="7" y="1460"/>
                        <a:pt x="30" y="1480"/>
                      </a:cubicBezTo>
                      <a:cubicBezTo>
                        <a:pt x="53" y="1500"/>
                        <a:pt x="105" y="1513"/>
                        <a:pt x="160" y="1530"/>
                      </a:cubicBezTo>
                      <a:cubicBezTo>
                        <a:pt x="215" y="1547"/>
                        <a:pt x="272" y="1557"/>
                        <a:pt x="360" y="1580"/>
                      </a:cubicBezTo>
                      <a:cubicBezTo>
                        <a:pt x="448" y="1603"/>
                        <a:pt x="603" y="1642"/>
                        <a:pt x="690" y="1670"/>
                      </a:cubicBezTo>
                      <a:cubicBezTo>
                        <a:pt x="777" y="1698"/>
                        <a:pt x="838" y="1727"/>
                        <a:pt x="880" y="1750"/>
                      </a:cubicBezTo>
                      <a:cubicBezTo>
                        <a:pt x="922" y="1773"/>
                        <a:pt x="933" y="1782"/>
                        <a:pt x="940" y="1810"/>
                      </a:cubicBezTo>
                      <a:cubicBezTo>
                        <a:pt x="947" y="1838"/>
                        <a:pt x="938" y="1890"/>
                        <a:pt x="920" y="1920"/>
                      </a:cubicBezTo>
                      <a:cubicBezTo>
                        <a:pt x="902" y="1950"/>
                        <a:pt x="870" y="1962"/>
                        <a:pt x="830" y="1990"/>
                      </a:cubicBezTo>
                      <a:cubicBezTo>
                        <a:pt x="790" y="2018"/>
                        <a:pt x="733" y="2062"/>
                        <a:pt x="680" y="2090"/>
                      </a:cubicBezTo>
                      <a:cubicBezTo>
                        <a:pt x="627" y="2118"/>
                        <a:pt x="557" y="2142"/>
                        <a:pt x="510" y="2160"/>
                      </a:cubicBezTo>
                      <a:cubicBezTo>
                        <a:pt x="463" y="2178"/>
                        <a:pt x="435" y="2183"/>
                        <a:pt x="400" y="2200"/>
                      </a:cubicBezTo>
                      <a:cubicBezTo>
                        <a:pt x="365" y="2217"/>
                        <a:pt x="318" y="2238"/>
                        <a:pt x="300" y="2260"/>
                      </a:cubicBezTo>
                      <a:cubicBezTo>
                        <a:pt x="282" y="2282"/>
                        <a:pt x="272" y="2305"/>
                        <a:pt x="290" y="2330"/>
                      </a:cubicBezTo>
                      <a:cubicBezTo>
                        <a:pt x="308" y="2355"/>
                        <a:pt x="357" y="2385"/>
                        <a:pt x="410" y="2410"/>
                      </a:cubicBezTo>
                      <a:cubicBezTo>
                        <a:pt x="463" y="2435"/>
                        <a:pt x="545" y="2453"/>
                        <a:pt x="610" y="2480"/>
                      </a:cubicBezTo>
                      <a:cubicBezTo>
                        <a:pt x="675" y="2507"/>
                        <a:pt x="750" y="2518"/>
                        <a:pt x="800" y="2570"/>
                      </a:cubicBezTo>
                      <a:cubicBezTo>
                        <a:pt x="850" y="2622"/>
                        <a:pt x="880" y="2706"/>
                        <a:pt x="910" y="279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43" name="AutoShape 34"/>
                <p:cNvSpPr>
                  <a:spLocks noChangeArrowheads="1"/>
                </p:cNvSpPr>
                <p:nvPr/>
              </p:nvSpPr>
              <p:spPr bwMode="auto">
                <a:xfrm rot="2849373">
                  <a:off x="4414" y="2308"/>
                  <a:ext cx="819" cy="75"/>
                </a:xfrm>
                <a:prstGeom prst="rightArrow">
                  <a:avLst>
                    <a:gd name="adj1" fmla="val 50000"/>
                    <a:gd name="adj2" fmla="val 273000"/>
                  </a:avLst>
                </a:prstGeom>
                <a:noFill/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30727" name="Picture 36" descr="sk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0" y="2243"/>
              <a:ext cx="3896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Text Box 37"/>
            <p:cNvSpPr txBox="1">
              <a:spLocks noChangeArrowheads="1"/>
            </p:cNvSpPr>
            <p:nvPr/>
          </p:nvSpPr>
          <p:spPr bwMode="auto">
            <a:xfrm>
              <a:off x="7305" y="7695"/>
              <a:ext cx="3764" cy="435"/>
            </a:xfrm>
            <a:prstGeom prst="rect">
              <a:avLst/>
            </a:prstGeom>
            <a:noFill/>
            <a:ln w="9525" algn="ctr">
              <a:solidFill>
                <a:srgbClr val="FFFFFF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2400" i="1">
                  <a:latin typeface="Times New Roman" pitchFamily="18" charset="0"/>
                  <a:cs typeface="Times New Roman" pitchFamily="18" charset="0"/>
                </a:rPr>
                <a:t>Квантовый слалом.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9939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Природа координационной связи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Номер слайда 5"/>
          <p:cNvSpPr>
            <a:spLocks noGrp="1"/>
          </p:cNvSpPr>
          <p:nvPr>
            <p:ph type="sldNum" sz="quarter" idx="11"/>
          </p:nvPr>
        </p:nvSpPr>
        <p:spPr bwMode="auto">
          <a:xfrm>
            <a:off x="7956376" y="6453336"/>
            <a:ext cx="181548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433D8-25C2-430D-8276-074B8D145DCB}" type="slidenum">
              <a:rPr lang="ru-RU" sz="3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32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1628801"/>
          <a:ext cx="8136903" cy="4105681"/>
        </p:xfrm>
        <a:graphic>
          <a:graphicData uri="http://schemas.openxmlformats.org/drawingml/2006/table">
            <a:tbl>
              <a:tblPr/>
              <a:tblGrid>
                <a:gridCol w="2656577"/>
                <a:gridCol w="2905755"/>
                <a:gridCol w="2574571"/>
              </a:tblGrid>
              <a:tr h="300840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802" marR="6380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802" marR="6380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802" marR="6380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35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802" marR="6380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802" marR="6380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802" marR="6380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0703"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err="1" smtClean="0">
                          <a:latin typeface="Times New Roman"/>
                          <a:ea typeface="Calibri"/>
                        </a:rPr>
                        <a:t>Неподеленные</a:t>
                      </a:r>
                      <a:r>
                        <a:rPr lang="ru-RU" sz="1600" i="0" dirty="0" smtClean="0">
                          <a:latin typeface="Times New Roman"/>
                          <a:ea typeface="Calibri"/>
                        </a:rPr>
                        <a:t> электронные пары атомов азота связи </a:t>
                      </a:r>
                      <a:r>
                        <a:rPr lang="en-US" sz="1600" i="0" dirty="0" err="1" smtClean="0">
                          <a:latin typeface="Times New Roman"/>
                          <a:ea typeface="Calibri"/>
                        </a:rPr>
                        <a:t>N</a:t>
                      </a:r>
                      <a:r>
                        <a:rPr lang="en-US" sz="1600" i="0" baseline="-25000" dirty="0" err="1" smtClean="0">
                          <a:latin typeface="Times New Roman"/>
                          <a:ea typeface="Calibri"/>
                        </a:rPr>
                        <a:t>t</a:t>
                      </a:r>
                      <a:r>
                        <a:rPr lang="ru-RU" sz="1600" i="0" dirty="0" smtClean="0"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1600" i="0" dirty="0" err="1" smtClean="0">
                          <a:latin typeface="Times New Roman"/>
                          <a:ea typeface="Calibri"/>
                        </a:rPr>
                        <a:t>N</a:t>
                      </a:r>
                      <a:r>
                        <a:rPr lang="en-US" sz="1600" i="0" baseline="-25000" dirty="0" err="1" smtClean="0">
                          <a:latin typeface="Times New Roman"/>
                          <a:ea typeface="Calibri"/>
                        </a:rPr>
                        <a:t>t</a:t>
                      </a:r>
                      <a:r>
                        <a:rPr lang="en-US" sz="1600" i="0" baseline="-2500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i="0" dirty="0" smtClean="0"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1600" i="0" dirty="0" smtClean="0">
                          <a:latin typeface="Times New Roman"/>
                          <a:ea typeface="Calibri"/>
                        </a:rPr>
                        <a:t>a</a:t>
                      </a:r>
                      <a:r>
                        <a:rPr lang="ru-RU" sz="1600" i="0" dirty="0" smtClean="0">
                          <a:latin typeface="Times New Roman"/>
                          <a:ea typeface="Calibri"/>
                        </a:rPr>
                        <a:t>), </a:t>
                      </a:r>
                      <a:r>
                        <a:rPr lang="en-US" sz="1600" i="0" dirty="0" err="1" smtClean="0"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600" i="0" baseline="-25000" dirty="0" err="1" smtClean="0">
                          <a:latin typeface="Times New Roman"/>
                          <a:ea typeface="Calibri"/>
                        </a:rPr>
                        <a:t>x</a:t>
                      </a:r>
                      <a:r>
                        <a:rPr lang="ru-RU" sz="1600" i="0" baseline="-25000" dirty="0" smtClean="0">
                          <a:latin typeface="Times New Roman"/>
                          <a:ea typeface="Calibri"/>
                        </a:rPr>
                        <a:t>2-</a:t>
                      </a:r>
                      <a:r>
                        <a:rPr lang="en-US" sz="1600" i="0" baseline="-25000" dirty="0" smtClean="0">
                          <a:latin typeface="Times New Roman"/>
                          <a:ea typeface="Calibri"/>
                        </a:rPr>
                        <a:t>y</a:t>
                      </a:r>
                      <a:r>
                        <a:rPr lang="ru-RU" sz="1600" i="0" baseline="-25000" dirty="0" smtClean="0"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600" i="0" dirty="0" smtClean="0"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1600" i="0" dirty="0" smtClean="0">
                          <a:latin typeface="Times New Roman"/>
                          <a:ea typeface="Calibri"/>
                        </a:rPr>
                        <a:t>AO</a:t>
                      </a:r>
                      <a:r>
                        <a:rPr lang="ru-RU" sz="1600" i="0" dirty="0" smtClean="0">
                          <a:latin typeface="Times New Roman"/>
                          <a:ea typeface="Calibri"/>
                        </a:rPr>
                        <a:t> центрального атома (</a:t>
                      </a:r>
                      <a:r>
                        <a:rPr lang="en-US" sz="1600" i="0" dirty="0" smtClean="0">
                          <a:latin typeface="Times New Roman"/>
                          <a:ea typeface="Calibri"/>
                        </a:rPr>
                        <a:t>b</a:t>
                      </a:r>
                      <a:r>
                        <a:rPr lang="ru-RU" sz="1600" i="0" dirty="0" smtClean="0">
                          <a:latin typeface="Times New Roman"/>
                          <a:ea typeface="Calibri"/>
                        </a:rPr>
                        <a:t>) и результат их донорно-акцепторного взаимодействия (</a:t>
                      </a:r>
                      <a:r>
                        <a:rPr lang="en-US" sz="1600" i="0" dirty="0" smtClean="0">
                          <a:latin typeface="Times New Roman"/>
                          <a:ea typeface="Calibri"/>
                        </a:rPr>
                        <a:t>c</a:t>
                      </a:r>
                      <a:r>
                        <a:rPr lang="ru-RU" sz="1600" i="0" dirty="0" smtClean="0">
                          <a:latin typeface="Times New Roman"/>
                          <a:ea typeface="Calibri"/>
                        </a:rPr>
                        <a:t>)</a:t>
                      </a:r>
                      <a:endParaRPr lang="ru-RU" sz="1600" i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802" marR="6380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802" marR="6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802" marR="6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22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2533650" cy="266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1523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2732087" cy="287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1524" name="Рисунок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44824"/>
            <a:ext cx="2500312" cy="2636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2" descr="Логоти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848" y="17513"/>
            <a:ext cx="7467600" cy="81919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Молекулярная структура одноядерных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нецентросимметричных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комплексов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Hhp (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M=Y, La, Lu)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437040" y="6448251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22A7DF-9EDF-4104-A584-ED2652FDD9BD}" type="slidenum">
              <a:rPr lang="ru-RU" sz="320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z="3200" dirty="0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835696" y="5156424"/>
            <a:ext cx="5733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симметрии равновесных структур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64186" y="5732960"/>
          <a:ext cx="22250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640080"/>
                <a:gridCol w="792480"/>
              </a:tblGrid>
              <a:tr h="385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2v</a:t>
                      </a:r>
                      <a:endParaRPr lang="ru-RU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7053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Электронные спектры поглощения для комплексов М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ru-RU" sz="28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Hhp (М = Y,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Рисунок 64" descr="Grap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7272808" cy="5112568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945759" y="6156593"/>
            <a:ext cx="62266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Рассчитанные методом TDDFT электронные спектры поглощения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комплексов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Hhp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 = Y,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4CFAC9BD-92C5-4516-8EE2-25071EF56B13}" type="slidenum">
              <a:rPr lang="ru-RU" sz="3200" smtClean="0"/>
              <a:pPr/>
              <a:t>32</a:t>
            </a:fld>
            <a:endParaRPr lang="ru-RU" sz="3200" dirty="0"/>
          </a:p>
        </p:txBody>
      </p:sp>
      <p:pic>
        <p:nvPicPr>
          <p:cNvPr id="9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Рисунок 13" descr="Graph1.png"/>
          <p:cNvPicPr>
            <a:picLocks noChangeAspect="1" noChangeArrowheads="1"/>
          </p:cNvPicPr>
          <p:nvPr/>
        </p:nvPicPr>
        <p:blipFill>
          <a:blip r:embed="rId2" cstate="print"/>
          <a:srcRect l="9747" t="11560" r="10608" b="12733"/>
          <a:stretch>
            <a:fillRect/>
          </a:stretch>
        </p:blipFill>
        <p:spPr bwMode="auto">
          <a:xfrm>
            <a:off x="971600" y="1048467"/>
            <a:ext cx="8100392" cy="5404869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43608" y="44624"/>
            <a:ext cx="7956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Энергетическая диаграмма молекулярных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орбиталей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MH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400" b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Hhp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 = Y,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4CFAC9BD-92C5-4516-8EE2-25071EF56B13}" type="slidenum">
              <a:rPr lang="ru-RU" sz="3200" smtClean="0"/>
              <a:pPr/>
              <a:t>33</a:t>
            </a:fld>
            <a:endParaRPr lang="ru-RU" sz="3200" dirty="0"/>
          </a:p>
        </p:txBody>
      </p:sp>
      <p:pic>
        <p:nvPicPr>
          <p:cNvPr id="7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6660232" y="2708920"/>
            <a:ext cx="98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H</a:t>
            </a:r>
            <a:r>
              <a:rPr lang="ru-RU" b="1" baseline="-25000" dirty="0" smtClean="0"/>
              <a:t>2</a:t>
            </a:r>
            <a:r>
              <a:rPr lang="en-US" b="1" dirty="0" smtClean="0"/>
              <a:t>hp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2267744" y="2708920"/>
            <a:ext cx="1295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H</a:t>
            </a:r>
            <a:r>
              <a:rPr lang="ru-RU" b="1" baseline="-25000" dirty="0" smtClean="0"/>
              <a:t>2</a:t>
            </a:r>
            <a:r>
              <a:rPr lang="en-US" b="1" dirty="0" err="1" smtClean="0"/>
              <a:t>dchp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2v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29702" name="Номер слайда 5"/>
          <p:cNvSpPr>
            <a:spLocks noGrp="1"/>
          </p:cNvSpPr>
          <p:nvPr>
            <p:ph type="sldNum" sz="quarter" idx="11"/>
          </p:nvPr>
        </p:nvSpPr>
        <p:spPr bwMode="auto">
          <a:xfrm>
            <a:off x="7380312" y="6309320"/>
            <a:ext cx="2895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47267-9AB1-4112-BD02-34B0A8562B25}" type="slidenum">
              <a:rPr lang="ru-RU" sz="3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z="3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237756" y="6381328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dchp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630932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hp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3883949" cy="2088232"/>
          </a:xfrm>
          <a:prstGeom prst="rect">
            <a:avLst/>
          </a:prstGeom>
        </p:spPr>
      </p:pic>
      <p:pic>
        <p:nvPicPr>
          <p:cNvPr id="12" name="Рисунок 1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6632"/>
            <a:ext cx="4047728" cy="2641874"/>
          </a:xfrm>
          <a:prstGeom prst="rect">
            <a:avLst/>
          </a:prstGeom>
        </p:spPr>
      </p:pic>
      <p:pic>
        <p:nvPicPr>
          <p:cNvPr id="13" name="Рисунок 12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220836"/>
            <a:ext cx="3744416" cy="3076442"/>
          </a:xfrm>
          <a:prstGeom prst="rect">
            <a:avLst/>
          </a:prstGeom>
        </p:spPr>
      </p:pic>
      <p:pic>
        <p:nvPicPr>
          <p:cNvPr id="14" name="Рисунок 13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2616" y="3645024"/>
            <a:ext cx="4295888" cy="2628723"/>
          </a:xfrm>
          <a:prstGeom prst="rect">
            <a:avLst/>
          </a:prstGeom>
        </p:spPr>
      </p:pic>
      <p:pic>
        <p:nvPicPr>
          <p:cNvPr id="15" name="Picture 2" descr="Логоти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496944" cy="114300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Стерическое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отталкивание между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неподеленными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парами на атомах азота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изоиндольных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пиридиновых фрагментов (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аниона [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hp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Hemi_2-_L_C2v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807227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4CFAC9BD-92C5-4516-8EE2-25071EF56B13}" type="slidenum">
              <a:rPr lang="ru-RU" sz="3200" smtClean="0"/>
              <a:pPr/>
              <a:t>35</a:t>
            </a:fld>
            <a:endParaRPr lang="ru-RU" sz="3200" dirty="0"/>
          </a:p>
        </p:txBody>
      </p:sp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4624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электронного строения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металлокомплексов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FePz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FeTTDPz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 данным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расчетов методом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MCQDPT2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980728"/>
          <a:ext cx="7992886" cy="5332776"/>
        </p:xfrm>
        <a:graphic>
          <a:graphicData uri="http://schemas.openxmlformats.org/drawingml/2006/table">
            <a:tbl>
              <a:tblPr/>
              <a:tblGrid>
                <a:gridCol w="936104"/>
                <a:gridCol w="2232248"/>
                <a:gridCol w="864096"/>
                <a:gridCol w="864096"/>
                <a:gridCol w="2160240"/>
                <a:gridCol w="936102"/>
              </a:tblGrid>
              <a:tr h="467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Состояние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Состав волновой функции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, кДж/моль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Состояние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Состав волновой функции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, кДж/моль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FePz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FeTTDPz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92[(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97.9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90[(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93.7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89[(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98.6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5[(e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]+ 88[(e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93.9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92[(e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113.4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87[(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98.6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97[(e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97[(e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12[(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85[(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24.2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11[(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12.8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89[(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7[(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92.3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88[(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73.4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105.1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.7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134.0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88.5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142.3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101.4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427.9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100[(e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356.6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6912" y="6453336"/>
            <a:ext cx="2133600" cy="365125"/>
          </a:xfrm>
        </p:spPr>
        <p:txBody>
          <a:bodyPr/>
          <a:lstStyle/>
          <a:p>
            <a:fld id="{4CFAC9BD-92C5-4516-8EE2-25071EF56B13}" type="slidenum">
              <a:rPr lang="ru-RU" sz="3200" smtClean="0"/>
              <a:pPr/>
              <a:t>36</a:t>
            </a:fld>
            <a:endParaRPr lang="ru-RU" sz="3200" dirty="0"/>
          </a:p>
        </p:txBody>
      </p:sp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1124744"/>
          <a:ext cx="7992888" cy="5102989"/>
        </p:xfrm>
        <a:graphic>
          <a:graphicData uri="http://schemas.openxmlformats.org/drawingml/2006/table">
            <a:tbl>
              <a:tblPr/>
              <a:tblGrid>
                <a:gridCol w="648072"/>
                <a:gridCol w="2736304"/>
                <a:gridCol w="576064"/>
                <a:gridCol w="720080"/>
                <a:gridCol w="2736304"/>
                <a:gridCol w="576064"/>
              </a:tblGrid>
              <a:tr h="33387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Calibri"/>
                          <a:cs typeface="Times New Roman"/>
                        </a:rPr>
                        <a:t>CoPz</a:t>
                      </a: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Calibri"/>
                          <a:cs typeface="Times New Roman"/>
                        </a:rPr>
                        <a:t>CoTTDPz</a:t>
                      </a: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97[(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97[(e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 (b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 (b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91[(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5.0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89[(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15.0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52[(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44[(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141.8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46[(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143.2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68[(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30[(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284.6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72[(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261.3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100[(e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102.2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100[(e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 (b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 (b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83.6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66[(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34[(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115.8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33[(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90.3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5[(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95[(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141.0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5[(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109.2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27[(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212.9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5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46[(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]+</a:t>
                      </a: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+30[(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5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a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 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2g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(b</a:t>
                      </a:r>
                      <a:r>
                        <a:rPr lang="en-US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1g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5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186.8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6912" y="6453336"/>
            <a:ext cx="2133600" cy="365125"/>
          </a:xfrm>
        </p:spPr>
        <p:txBody>
          <a:bodyPr/>
          <a:lstStyle/>
          <a:p>
            <a:fld id="{4CFAC9BD-92C5-4516-8EE2-25071EF56B13}" type="slidenum">
              <a:rPr lang="ru-RU" sz="3200" smtClean="0"/>
              <a:pPr/>
              <a:t>37</a:t>
            </a:fld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16632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электронного строения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металлокомплексов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CoPz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CoTTDPz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 данным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расчетов методом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MCQDPT2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42472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87" y="1196752"/>
            <a:ext cx="379882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7772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Энергетическая диаграмма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формы молекулярных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орбиталей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активных в CASSCF расчетах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4CFAC9BD-92C5-4516-8EE2-25071EF56B13}" type="slidenum">
              <a:rPr lang="ru-RU" sz="3200" smtClean="0"/>
              <a:pPr/>
              <a:t>38</a:t>
            </a:fld>
            <a:endParaRPr lang="ru-RU" sz="3200" dirty="0"/>
          </a:p>
        </p:txBody>
      </p:sp>
      <p:pic>
        <p:nvPicPr>
          <p:cNvPr id="7" name="Picture 2" descr="Логоти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71563" y="1143000"/>
            <a:ext cx="8534400" cy="508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800" b="1" dirty="0" smtClean="0"/>
              <a:t>Спасибо за внимание!</a:t>
            </a:r>
          </a:p>
        </p:txBody>
      </p:sp>
      <p:pic>
        <p:nvPicPr>
          <p:cNvPr id="51203" name="Рисунок 2" descr="Jurik Alexandrovic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214563"/>
            <a:ext cx="68580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>
            <a:grpSpLocks/>
          </p:cNvGrpSpPr>
          <p:nvPr/>
        </p:nvGrpSpPr>
        <p:grpSpPr bwMode="auto">
          <a:xfrm>
            <a:off x="7256463" y="2176463"/>
            <a:ext cx="1728787" cy="752475"/>
            <a:chOff x="7256464" y="2185987"/>
            <a:chExt cx="1728787" cy="752475"/>
          </a:xfrm>
        </p:grpSpPr>
        <p:sp>
          <p:nvSpPr>
            <p:cNvPr id="34866" name="AutoShape 4"/>
            <p:cNvSpPr>
              <a:spLocks noChangeArrowheads="1"/>
            </p:cNvSpPr>
            <p:nvPr/>
          </p:nvSpPr>
          <p:spPr bwMode="auto">
            <a:xfrm rot="-6287438">
              <a:off x="7744620" y="1697831"/>
              <a:ext cx="752475" cy="1728787"/>
            </a:xfrm>
            <a:prstGeom prst="can">
              <a:avLst>
                <a:gd name="adj" fmla="val 576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Овал 36"/>
            <p:cNvSpPr/>
            <p:nvPr/>
          </p:nvSpPr>
          <p:spPr bwMode="auto">
            <a:xfrm>
              <a:off x="7436193" y="2643315"/>
              <a:ext cx="71487" cy="143035"/>
            </a:xfrm>
            <a:prstGeom prst="ellipse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7620000" y="2978150"/>
            <a:ext cx="1095375" cy="808038"/>
            <a:chOff x="5165862" y="3277147"/>
            <a:chExt cx="1095466" cy="807691"/>
          </a:xfrm>
        </p:grpSpPr>
        <p:cxnSp>
          <p:nvCxnSpPr>
            <p:cNvPr id="34861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4992823" y="3680773"/>
              <a:ext cx="577104" cy="231025"/>
            </a:xfrm>
            <a:prstGeom prst="curved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862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5165457" y="3623445"/>
              <a:ext cx="577104" cy="231025"/>
            </a:xfrm>
            <a:prstGeom prst="curved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863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5396483" y="3564843"/>
              <a:ext cx="577104" cy="231025"/>
            </a:xfrm>
            <a:prstGeom prst="curved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864" name="AutoShape 13"/>
            <p:cNvCxnSpPr>
              <a:cxnSpLocks noChangeShapeType="1"/>
            </p:cNvCxnSpPr>
            <p:nvPr/>
          </p:nvCxnSpPr>
          <p:spPr bwMode="auto">
            <a:xfrm rot="16200000" flipH="1">
              <a:off x="5626239" y="3507514"/>
              <a:ext cx="577104" cy="231025"/>
            </a:xfrm>
            <a:prstGeom prst="curved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865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5857264" y="3450186"/>
              <a:ext cx="577104" cy="231025"/>
            </a:xfrm>
            <a:prstGeom prst="curved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7500938" y="385762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Нагревание</a:t>
            </a:r>
          </a:p>
        </p:txBody>
      </p:sp>
      <p:sp>
        <p:nvSpPr>
          <p:cNvPr id="4104" name="Line 17"/>
          <p:cNvSpPr>
            <a:spLocks noChangeShapeType="1"/>
          </p:cNvSpPr>
          <p:nvPr/>
        </p:nvSpPr>
        <p:spPr bwMode="auto">
          <a:xfrm>
            <a:off x="5756275" y="1285875"/>
            <a:ext cx="0" cy="197961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0" name="AutoShape 24"/>
          <p:cNvSpPr>
            <a:spLocks noChangeArrowheads="1"/>
          </p:cNvSpPr>
          <p:nvPr/>
        </p:nvSpPr>
        <p:spPr bwMode="auto">
          <a:xfrm>
            <a:off x="4541838" y="4941888"/>
            <a:ext cx="2244725" cy="635000"/>
          </a:xfrm>
          <a:prstGeom prst="parallelogram">
            <a:avLst>
              <a:gd name="adj" fmla="val 88702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Oval 26"/>
          <p:cNvSpPr>
            <a:spLocks noChangeArrowheads="1"/>
          </p:cNvSpPr>
          <p:nvPr/>
        </p:nvSpPr>
        <p:spPr bwMode="auto">
          <a:xfrm rot="-258961">
            <a:off x="5124450" y="5065713"/>
            <a:ext cx="1093788" cy="4048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Oval 27"/>
          <p:cNvSpPr>
            <a:spLocks noChangeArrowheads="1"/>
          </p:cNvSpPr>
          <p:nvPr/>
        </p:nvSpPr>
        <p:spPr bwMode="auto">
          <a:xfrm rot="-258961">
            <a:off x="5445125" y="5200650"/>
            <a:ext cx="460375" cy="1158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Oval 28"/>
          <p:cNvSpPr>
            <a:spLocks noChangeArrowheads="1"/>
          </p:cNvSpPr>
          <p:nvPr/>
        </p:nvSpPr>
        <p:spPr bwMode="auto">
          <a:xfrm rot="-222143">
            <a:off x="5045075" y="5013325"/>
            <a:ext cx="1266825" cy="5191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Oval 29"/>
          <p:cNvSpPr>
            <a:spLocks noChangeArrowheads="1"/>
          </p:cNvSpPr>
          <p:nvPr/>
        </p:nvSpPr>
        <p:spPr bwMode="auto">
          <a:xfrm rot="-258961">
            <a:off x="5294313" y="5151438"/>
            <a:ext cx="747712" cy="231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AutoShape 30"/>
          <p:cNvSpPr>
            <a:spLocks noChangeArrowheads="1"/>
          </p:cNvSpPr>
          <p:nvPr/>
        </p:nvSpPr>
        <p:spPr bwMode="auto">
          <a:xfrm flipH="1">
            <a:off x="7000875" y="5000625"/>
            <a:ext cx="1928813" cy="714375"/>
          </a:xfrm>
          <a:prstGeom prst="wedgeRectCallout">
            <a:avLst>
              <a:gd name="adj1" fmla="val 72369"/>
              <a:gd name="adj2" fmla="val -21609"/>
            </a:avLst>
          </a:prstGeom>
          <a:solidFill>
            <a:srgbClr val="C9F7D5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dirty="0">
                <a:cs typeface="+mn-cs"/>
              </a:rPr>
              <a:t>Дифракционная картина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7404100" y="269240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734050" y="3208338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011863" y="31210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288088" y="30353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569075" y="294957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846888" y="286543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127875" y="2779713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6" name="Line 19"/>
          <p:cNvSpPr>
            <a:spLocks noChangeShapeType="1"/>
          </p:cNvSpPr>
          <p:nvPr/>
        </p:nvSpPr>
        <p:spPr bwMode="auto">
          <a:xfrm flipH="1">
            <a:off x="5256213" y="3286125"/>
            <a:ext cx="473075" cy="17859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Группа 51"/>
          <p:cNvGrpSpPr/>
          <p:nvPr/>
        </p:nvGrpSpPr>
        <p:grpSpPr>
          <a:xfrm>
            <a:off x="7257600" y="2178000"/>
            <a:ext cx="1728787" cy="752475"/>
            <a:chOff x="7256464" y="2185987"/>
            <a:chExt cx="1728787" cy="752475"/>
          </a:xfrm>
          <a:solidFill>
            <a:srgbClr val="FF0000"/>
          </a:solidFill>
        </p:grpSpPr>
        <p:sp>
          <p:nvSpPr>
            <p:cNvPr id="53" name="AutoShape 4"/>
            <p:cNvSpPr>
              <a:spLocks noChangeArrowheads="1"/>
            </p:cNvSpPr>
            <p:nvPr/>
          </p:nvSpPr>
          <p:spPr bwMode="auto">
            <a:xfrm rot="15312562">
              <a:off x="7744620" y="1697831"/>
              <a:ext cx="752475" cy="1728787"/>
            </a:xfrm>
            <a:prstGeom prst="can">
              <a:avLst>
                <a:gd name="adj" fmla="val 5766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" name="Овал 53"/>
            <p:cNvSpPr/>
            <p:nvPr/>
          </p:nvSpPr>
          <p:spPr bwMode="auto">
            <a:xfrm>
              <a:off x="7436193" y="2643315"/>
              <a:ext cx="71487" cy="143035"/>
            </a:xfrm>
            <a:prstGeom prst="ellipse">
              <a:avLst/>
            </a:prstGeom>
            <a:grpFill/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9" name="AutoShape 30"/>
          <p:cNvSpPr>
            <a:spLocks noChangeArrowheads="1"/>
          </p:cNvSpPr>
          <p:nvPr/>
        </p:nvSpPr>
        <p:spPr bwMode="auto">
          <a:xfrm flipH="1">
            <a:off x="6072188" y="1071563"/>
            <a:ext cx="2143125" cy="714375"/>
          </a:xfrm>
          <a:prstGeom prst="wedgeRectCallout">
            <a:avLst>
              <a:gd name="adj1" fmla="val 57143"/>
              <a:gd name="adj2" fmla="val 105268"/>
            </a:avLst>
          </a:prstGeom>
          <a:solidFill>
            <a:srgbClr val="C9F7D5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>
                <a:cs typeface="+mn-cs"/>
              </a:rPr>
              <a:t>Пучок быстрых электронов</a:t>
            </a:r>
          </a:p>
        </p:txBody>
      </p:sp>
      <p:grpSp>
        <p:nvGrpSpPr>
          <p:cNvPr id="12" name="Group 116"/>
          <p:cNvGrpSpPr>
            <a:grpSpLocks/>
          </p:cNvGrpSpPr>
          <p:nvPr/>
        </p:nvGrpSpPr>
        <p:grpSpPr bwMode="auto">
          <a:xfrm>
            <a:off x="1862138" y="3360738"/>
            <a:ext cx="3573462" cy="1006475"/>
            <a:chOff x="1173" y="2117"/>
            <a:chExt cx="2251" cy="634"/>
          </a:xfrm>
        </p:grpSpPr>
        <p:sp>
          <p:nvSpPr>
            <p:cNvPr id="34857" name="AutoShape 76"/>
            <p:cNvSpPr>
              <a:spLocks noChangeArrowheads="1"/>
            </p:cNvSpPr>
            <p:nvPr/>
          </p:nvSpPr>
          <p:spPr bwMode="auto">
            <a:xfrm rot="-6333779">
              <a:off x="2120" y="1339"/>
              <a:ext cx="130" cy="1686"/>
            </a:xfrm>
            <a:prstGeom prst="can">
              <a:avLst>
                <a:gd name="adj" fmla="val 60163"/>
              </a:avLst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8" name="AutoShape 77"/>
            <p:cNvSpPr>
              <a:spLocks noChangeArrowheads="1"/>
            </p:cNvSpPr>
            <p:nvPr/>
          </p:nvSpPr>
          <p:spPr bwMode="auto">
            <a:xfrm rot="-6333779">
              <a:off x="1951" y="1594"/>
              <a:ext cx="130" cy="1686"/>
            </a:xfrm>
            <a:prstGeom prst="can">
              <a:avLst>
                <a:gd name="adj" fmla="val 60163"/>
              </a:avLst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9" name="AutoShape 78"/>
            <p:cNvSpPr>
              <a:spLocks noChangeArrowheads="1"/>
            </p:cNvSpPr>
            <p:nvPr/>
          </p:nvSpPr>
          <p:spPr bwMode="auto">
            <a:xfrm rot="-6333779">
              <a:off x="2274" y="1844"/>
              <a:ext cx="129" cy="1686"/>
            </a:xfrm>
            <a:prstGeom prst="can">
              <a:avLst>
                <a:gd name="adj" fmla="val 60629"/>
              </a:avLst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AutoShape 95"/>
            <p:cNvSpPr>
              <a:spLocks noChangeArrowheads="1"/>
            </p:cNvSpPr>
            <p:nvPr/>
          </p:nvSpPr>
          <p:spPr bwMode="auto">
            <a:xfrm rot="-6333779">
              <a:off x="2516" y="1633"/>
              <a:ext cx="129" cy="1686"/>
            </a:xfrm>
            <a:prstGeom prst="can">
              <a:avLst>
                <a:gd name="adj" fmla="val 60629"/>
              </a:avLst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Овал 45"/>
          <p:cNvSpPr/>
          <p:nvPr/>
        </p:nvSpPr>
        <p:spPr>
          <a:xfrm>
            <a:off x="5446713" y="32988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45"/>
          <p:cNvSpPr/>
          <p:nvPr/>
        </p:nvSpPr>
        <p:spPr>
          <a:xfrm>
            <a:off x="5164138" y="33909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45"/>
          <p:cNvSpPr/>
          <p:nvPr/>
        </p:nvSpPr>
        <p:spPr>
          <a:xfrm>
            <a:off x="4879975" y="3481388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24" name="Freeform 80"/>
          <p:cNvSpPr>
            <a:spLocks/>
          </p:cNvSpPr>
          <p:nvPr/>
        </p:nvSpPr>
        <p:spPr bwMode="auto">
          <a:xfrm rot="-944740" flipH="1" flipV="1">
            <a:off x="3494088" y="3378200"/>
            <a:ext cx="1303337" cy="566738"/>
          </a:xfrm>
          <a:custGeom>
            <a:avLst/>
            <a:gdLst>
              <a:gd name="T0" fmla="*/ 2147483647 w 4956"/>
              <a:gd name="T1" fmla="*/ 2147483647 h 1542"/>
              <a:gd name="T2" fmla="*/ 2147483647 w 4956"/>
              <a:gd name="T3" fmla="*/ 2147483647 h 1542"/>
              <a:gd name="T4" fmla="*/ 2147483647 w 4956"/>
              <a:gd name="T5" fmla="*/ 2147483647 h 1542"/>
              <a:gd name="T6" fmla="*/ 2147483647 w 4956"/>
              <a:gd name="T7" fmla="*/ 2147483647 h 1542"/>
              <a:gd name="T8" fmla="*/ 2147483647 w 4956"/>
              <a:gd name="T9" fmla="*/ 2147483647 h 1542"/>
              <a:gd name="T10" fmla="*/ 2147483647 w 4956"/>
              <a:gd name="T11" fmla="*/ 2147483647 h 1542"/>
              <a:gd name="T12" fmla="*/ 2147483647 w 4956"/>
              <a:gd name="T13" fmla="*/ 2147483647 h 1542"/>
              <a:gd name="T14" fmla="*/ 2147483647 w 4956"/>
              <a:gd name="T15" fmla="*/ 2147483647 h 1542"/>
              <a:gd name="T16" fmla="*/ 2147483647 w 4956"/>
              <a:gd name="T17" fmla="*/ 2147483647 h 1542"/>
              <a:gd name="T18" fmla="*/ 2147483647 w 4956"/>
              <a:gd name="T19" fmla="*/ 2147483647 h 1542"/>
              <a:gd name="T20" fmla="*/ 2147483647 w 4956"/>
              <a:gd name="T21" fmla="*/ 2147483647 h 1542"/>
              <a:gd name="T22" fmla="*/ 2147483647 w 4956"/>
              <a:gd name="T23" fmla="*/ 2147483647 h 1542"/>
              <a:gd name="T24" fmla="*/ 2147483647 w 4956"/>
              <a:gd name="T25" fmla="*/ 2147483647 h 1542"/>
              <a:gd name="T26" fmla="*/ 2147483647 w 4956"/>
              <a:gd name="T27" fmla="*/ 2147483647 h 1542"/>
              <a:gd name="T28" fmla="*/ 2147483647 w 4956"/>
              <a:gd name="T29" fmla="*/ 2147483647 h 1542"/>
              <a:gd name="T30" fmla="*/ 2147483647 w 4956"/>
              <a:gd name="T31" fmla="*/ 2147483647 h 1542"/>
              <a:gd name="T32" fmla="*/ 2147483647 w 4956"/>
              <a:gd name="T33" fmla="*/ 2147483647 h 1542"/>
              <a:gd name="T34" fmla="*/ 2147483647 w 4956"/>
              <a:gd name="T35" fmla="*/ 2147483647 h 1542"/>
              <a:gd name="T36" fmla="*/ 2147483647 w 4956"/>
              <a:gd name="T37" fmla="*/ 2147483647 h 1542"/>
              <a:gd name="T38" fmla="*/ 2147483647 w 4956"/>
              <a:gd name="T39" fmla="*/ 2147483647 h 1542"/>
              <a:gd name="T40" fmla="*/ 2147483647 w 4956"/>
              <a:gd name="T41" fmla="*/ 2147483647 h 1542"/>
              <a:gd name="T42" fmla="*/ 2147483647 w 4956"/>
              <a:gd name="T43" fmla="*/ 2147483647 h 1542"/>
              <a:gd name="T44" fmla="*/ 2147483647 w 4956"/>
              <a:gd name="T45" fmla="*/ 2147483647 h 1542"/>
              <a:gd name="T46" fmla="*/ 2147483647 w 4956"/>
              <a:gd name="T47" fmla="*/ 2147483647 h 1542"/>
              <a:gd name="T48" fmla="*/ 2147483647 w 4956"/>
              <a:gd name="T49" fmla="*/ 2147483647 h 1542"/>
              <a:gd name="T50" fmla="*/ 2147483647 w 4956"/>
              <a:gd name="T51" fmla="*/ 2147483647 h 1542"/>
              <a:gd name="T52" fmla="*/ 2147483647 w 4956"/>
              <a:gd name="T53" fmla="*/ 2147483647 h 1542"/>
              <a:gd name="T54" fmla="*/ 2147483647 w 4956"/>
              <a:gd name="T55" fmla="*/ 2147483647 h 1542"/>
              <a:gd name="T56" fmla="*/ 2147483647 w 4956"/>
              <a:gd name="T57" fmla="*/ 2147483647 h 1542"/>
              <a:gd name="T58" fmla="*/ 2147483647 w 4956"/>
              <a:gd name="T59" fmla="*/ 2147483647 h 1542"/>
              <a:gd name="T60" fmla="*/ 2147483647 w 4956"/>
              <a:gd name="T61" fmla="*/ 2147483647 h 1542"/>
              <a:gd name="T62" fmla="*/ 2147483647 w 4956"/>
              <a:gd name="T63" fmla="*/ 2147483647 h 1542"/>
              <a:gd name="T64" fmla="*/ 2147483647 w 4956"/>
              <a:gd name="T65" fmla="*/ 2147483647 h 1542"/>
              <a:gd name="T66" fmla="*/ 2147483647 w 4956"/>
              <a:gd name="T67" fmla="*/ 2147483647 h 1542"/>
              <a:gd name="T68" fmla="*/ 2147483647 w 4956"/>
              <a:gd name="T69" fmla="*/ 2147483647 h 1542"/>
              <a:gd name="T70" fmla="*/ 2147483647 w 4956"/>
              <a:gd name="T71" fmla="*/ 2147483647 h 1542"/>
              <a:gd name="T72" fmla="*/ 2147483647 w 4956"/>
              <a:gd name="T73" fmla="*/ 2147483647 h 1542"/>
              <a:gd name="T74" fmla="*/ 2147483647 w 4956"/>
              <a:gd name="T75" fmla="*/ 2147483647 h 1542"/>
              <a:gd name="T76" fmla="*/ 2147483647 w 4956"/>
              <a:gd name="T77" fmla="*/ 2147483647 h 1542"/>
              <a:gd name="T78" fmla="*/ 2147483647 w 4956"/>
              <a:gd name="T79" fmla="*/ 2147483647 h 1542"/>
              <a:gd name="T80" fmla="*/ 2147483647 w 4956"/>
              <a:gd name="T81" fmla="*/ 2147483647 h 1542"/>
              <a:gd name="T82" fmla="*/ 2147483647 w 4956"/>
              <a:gd name="T83" fmla="*/ 2147483647 h 1542"/>
              <a:gd name="T84" fmla="*/ 2147483647 w 4956"/>
              <a:gd name="T85" fmla="*/ 2147483647 h 1542"/>
              <a:gd name="T86" fmla="*/ 2147483647 w 4956"/>
              <a:gd name="T87" fmla="*/ 2147483647 h 1542"/>
              <a:gd name="T88" fmla="*/ 2147483647 w 4956"/>
              <a:gd name="T89" fmla="*/ 2147483647 h 1542"/>
              <a:gd name="T90" fmla="*/ 2147483647 w 4956"/>
              <a:gd name="T91" fmla="*/ 2147483647 h 1542"/>
              <a:gd name="T92" fmla="*/ 2147483647 w 4956"/>
              <a:gd name="T93" fmla="*/ 2147483647 h 1542"/>
              <a:gd name="T94" fmla="*/ 2147483647 w 4956"/>
              <a:gd name="T95" fmla="*/ 2147483647 h 1542"/>
              <a:gd name="T96" fmla="*/ 2147483647 w 4956"/>
              <a:gd name="T97" fmla="*/ 2147483647 h 1542"/>
              <a:gd name="T98" fmla="*/ 2147483647 w 4956"/>
              <a:gd name="T99" fmla="*/ 2147483647 h 15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56"/>
              <a:gd name="T151" fmla="*/ 0 h 1542"/>
              <a:gd name="T152" fmla="*/ 4956 w 4956"/>
              <a:gd name="T153" fmla="*/ 1542 h 154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56" h="1542">
                <a:moveTo>
                  <a:pt x="0" y="766"/>
                </a:moveTo>
                <a:lnTo>
                  <a:pt x="50" y="451"/>
                </a:lnTo>
                <a:lnTo>
                  <a:pt x="100" y="914"/>
                </a:lnTo>
                <a:lnTo>
                  <a:pt x="150" y="891"/>
                </a:lnTo>
                <a:lnTo>
                  <a:pt x="200" y="434"/>
                </a:lnTo>
                <a:lnTo>
                  <a:pt x="250" y="799"/>
                </a:lnTo>
                <a:lnTo>
                  <a:pt x="300" y="993"/>
                </a:lnTo>
                <a:lnTo>
                  <a:pt x="350" y="476"/>
                </a:lnTo>
                <a:lnTo>
                  <a:pt x="402" y="663"/>
                </a:lnTo>
                <a:lnTo>
                  <a:pt x="452" y="1052"/>
                </a:lnTo>
                <a:lnTo>
                  <a:pt x="502" y="572"/>
                </a:lnTo>
                <a:lnTo>
                  <a:pt x="551" y="532"/>
                </a:lnTo>
                <a:lnTo>
                  <a:pt x="601" y="1052"/>
                </a:lnTo>
                <a:lnTo>
                  <a:pt x="651" y="705"/>
                </a:lnTo>
                <a:lnTo>
                  <a:pt x="701" y="432"/>
                </a:lnTo>
                <a:lnTo>
                  <a:pt x="751" y="991"/>
                </a:lnTo>
                <a:lnTo>
                  <a:pt x="801" y="853"/>
                </a:lnTo>
                <a:lnTo>
                  <a:pt x="851" y="386"/>
                </a:lnTo>
                <a:lnTo>
                  <a:pt x="901" y="874"/>
                </a:lnTo>
                <a:lnTo>
                  <a:pt x="951" y="987"/>
                </a:lnTo>
                <a:lnTo>
                  <a:pt x="1001" y="403"/>
                </a:lnTo>
                <a:lnTo>
                  <a:pt x="1051" y="722"/>
                </a:lnTo>
                <a:lnTo>
                  <a:pt x="1102" y="1081"/>
                </a:lnTo>
                <a:lnTo>
                  <a:pt x="1152" y="488"/>
                </a:lnTo>
                <a:lnTo>
                  <a:pt x="1202" y="565"/>
                </a:lnTo>
                <a:lnTo>
                  <a:pt x="1252" y="1114"/>
                </a:lnTo>
                <a:lnTo>
                  <a:pt x="1302" y="626"/>
                </a:lnTo>
                <a:lnTo>
                  <a:pt x="1352" y="428"/>
                </a:lnTo>
                <a:lnTo>
                  <a:pt x="1402" y="1073"/>
                </a:lnTo>
                <a:lnTo>
                  <a:pt x="1452" y="795"/>
                </a:lnTo>
                <a:lnTo>
                  <a:pt x="1502" y="344"/>
                </a:lnTo>
                <a:lnTo>
                  <a:pt x="1552" y="964"/>
                </a:lnTo>
                <a:lnTo>
                  <a:pt x="1602" y="962"/>
                </a:lnTo>
                <a:lnTo>
                  <a:pt x="1652" y="330"/>
                </a:lnTo>
                <a:lnTo>
                  <a:pt x="1701" y="803"/>
                </a:lnTo>
                <a:lnTo>
                  <a:pt x="1751" y="1096"/>
                </a:lnTo>
                <a:lnTo>
                  <a:pt x="1803" y="396"/>
                </a:lnTo>
                <a:lnTo>
                  <a:pt x="1853" y="618"/>
                </a:lnTo>
                <a:lnTo>
                  <a:pt x="1903" y="1167"/>
                </a:lnTo>
                <a:lnTo>
                  <a:pt x="1953" y="530"/>
                </a:lnTo>
                <a:lnTo>
                  <a:pt x="2003" y="444"/>
                </a:lnTo>
                <a:lnTo>
                  <a:pt x="2053" y="1160"/>
                </a:lnTo>
                <a:lnTo>
                  <a:pt x="2103" y="714"/>
                </a:lnTo>
                <a:lnTo>
                  <a:pt x="2153" y="315"/>
                </a:lnTo>
                <a:lnTo>
                  <a:pt x="2203" y="1068"/>
                </a:lnTo>
                <a:lnTo>
                  <a:pt x="2252" y="916"/>
                </a:lnTo>
                <a:lnTo>
                  <a:pt x="2302" y="259"/>
                </a:lnTo>
                <a:lnTo>
                  <a:pt x="2352" y="904"/>
                </a:lnTo>
                <a:lnTo>
                  <a:pt x="2402" y="1092"/>
                </a:lnTo>
                <a:lnTo>
                  <a:pt x="2452" y="294"/>
                </a:lnTo>
                <a:lnTo>
                  <a:pt x="2504" y="695"/>
                </a:lnTo>
                <a:lnTo>
                  <a:pt x="2554" y="1213"/>
                </a:lnTo>
                <a:lnTo>
                  <a:pt x="2604" y="417"/>
                </a:lnTo>
                <a:lnTo>
                  <a:pt x="2654" y="482"/>
                </a:lnTo>
                <a:lnTo>
                  <a:pt x="2704" y="1246"/>
                </a:lnTo>
                <a:lnTo>
                  <a:pt x="2753" y="611"/>
                </a:lnTo>
                <a:lnTo>
                  <a:pt x="2803" y="304"/>
                </a:lnTo>
                <a:lnTo>
                  <a:pt x="2853" y="1181"/>
                </a:lnTo>
                <a:lnTo>
                  <a:pt x="2903" y="841"/>
                </a:lnTo>
                <a:lnTo>
                  <a:pt x="2953" y="198"/>
                </a:lnTo>
                <a:lnTo>
                  <a:pt x="3003" y="1025"/>
                </a:lnTo>
                <a:lnTo>
                  <a:pt x="3053" y="1066"/>
                </a:lnTo>
                <a:lnTo>
                  <a:pt x="3103" y="190"/>
                </a:lnTo>
                <a:lnTo>
                  <a:pt x="3153" y="801"/>
                </a:lnTo>
                <a:lnTo>
                  <a:pt x="3205" y="1240"/>
                </a:lnTo>
                <a:lnTo>
                  <a:pt x="3255" y="290"/>
                </a:lnTo>
                <a:lnTo>
                  <a:pt x="3304" y="549"/>
                </a:lnTo>
                <a:lnTo>
                  <a:pt x="3354" y="1327"/>
                </a:lnTo>
                <a:lnTo>
                  <a:pt x="3404" y="482"/>
                </a:lnTo>
                <a:lnTo>
                  <a:pt x="3454" y="317"/>
                </a:lnTo>
                <a:lnTo>
                  <a:pt x="3504" y="1304"/>
                </a:lnTo>
                <a:lnTo>
                  <a:pt x="3554" y="735"/>
                </a:lnTo>
                <a:lnTo>
                  <a:pt x="3604" y="152"/>
                </a:lnTo>
                <a:lnTo>
                  <a:pt x="3654" y="1165"/>
                </a:lnTo>
                <a:lnTo>
                  <a:pt x="3704" y="1008"/>
                </a:lnTo>
                <a:lnTo>
                  <a:pt x="3754" y="91"/>
                </a:lnTo>
                <a:lnTo>
                  <a:pt x="3804" y="935"/>
                </a:lnTo>
                <a:lnTo>
                  <a:pt x="3854" y="1242"/>
                </a:lnTo>
                <a:lnTo>
                  <a:pt x="3905" y="150"/>
                </a:lnTo>
                <a:lnTo>
                  <a:pt x="3955" y="651"/>
                </a:lnTo>
                <a:lnTo>
                  <a:pt x="4005" y="1394"/>
                </a:lnTo>
                <a:lnTo>
                  <a:pt x="4055" y="329"/>
                </a:lnTo>
                <a:lnTo>
                  <a:pt x="4105" y="363"/>
                </a:lnTo>
                <a:lnTo>
                  <a:pt x="4155" y="1425"/>
                </a:lnTo>
                <a:lnTo>
                  <a:pt x="4205" y="599"/>
                </a:lnTo>
                <a:lnTo>
                  <a:pt x="4255" y="131"/>
                </a:lnTo>
                <a:lnTo>
                  <a:pt x="4305" y="1325"/>
                </a:lnTo>
                <a:lnTo>
                  <a:pt x="4355" y="912"/>
                </a:lnTo>
                <a:lnTo>
                  <a:pt x="4405" y="0"/>
                </a:lnTo>
                <a:lnTo>
                  <a:pt x="4454" y="1100"/>
                </a:lnTo>
                <a:lnTo>
                  <a:pt x="4504" y="1211"/>
                </a:lnTo>
                <a:lnTo>
                  <a:pt x="4554" y="4"/>
                </a:lnTo>
                <a:lnTo>
                  <a:pt x="4606" y="789"/>
                </a:lnTo>
                <a:lnTo>
                  <a:pt x="4656" y="1438"/>
                </a:lnTo>
                <a:lnTo>
                  <a:pt x="4706" y="154"/>
                </a:lnTo>
                <a:lnTo>
                  <a:pt x="4756" y="449"/>
                </a:lnTo>
                <a:lnTo>
                  <a:pt x="4806" y="1542"/>
                </a:lnTo>
                <a:lnTo>
                  <a:pt x="4856" y="425"/>
                </a:lnTo>
                <a:lnTo>
                  <a:pt x="4906" y="140"/>
                </a:lnTo>
                <a:lnTo>
                  <a:pt x="4956" y="1492"/>
                </a:lnTo>
              </a:path>
            </a:pathLst>
          </a:custGeom>
          <a:noFill/>
          <a:ln w="381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3" name="Freeform 79"/>
          <p:cNvSpPr>
            <a:spLocks/>
          </p:cNvSpPr>
          <p:nvPr/>
        </p:nvSpPr>
        <p:spPr bwMode="auto">
          <a:xfrm rot="-933779">
            <a:off x="1463675" y="3935413"/>
            <a:ext cx="3438525" cy="71437"/>
          </a:xfrm>
          <a:custGeom>
            <a:avLst/>
            <a:gdLst>
              <a:gd name="T0" fmla="*/ 2147483647 w 4955"/>
              <a:gd name="T1" fmla="*/ 2147483647 h 1876"/>
              <a:gd name="T2" fmla="*/ 2147483647 w 4955"/>
              <a:gd name="T3" fmla="*/ 2147483647 h 1876"/>
              <a:gd name="T4" fmla="*/ 2147483647 w 4955"/>
              <a:gd name="T5" fmla="*/ 2147483647 h 1876"/>
              <a:gd name="T6" fmla="*/ 2147483647 w 4955"/>
              <a:gd name="T7" fmla="*/ 2147483647 h 1876"/>
              <a:gd name="T8" fmla="*/ 2147483647 w 4955"/>
              <a:gd name="T9" fmla="*/ 2147483647 h 1876"/>
              <a:gd name="T10" fmla="*/ 2147483647 w 4955"/>
              <a:gd name="T11" fmla="*/ 2147483647 h 1876"/>
              <a:gd name="T12" fmla="*/ 2147483647 w 4955"/>
              <a:gd name="T13" fmla="*/ 2147483647 h 1876"/>
              <a:gd name="T14" fmla="*/ 2147483647 w 4955"/>
              <a:gd name="T15" fmla="*/ 2147483647 h 1876"/>
              <a:gd name="T16" fmla="*/ 2147483647 w 4955"/>
              <a:gd name="T17" fmla="*/ 2147483647 h 1876"/>
              <a:gd name="T18" fmla="*/ 2147483647 w 4955"/>
              <a:gd name="T19" fmla="*/ 2147483647 h 1876"/>
              <a:gd name="T20" fmla="*/ 2147483647 w 4955"/>
              <a:gd name="T21" fmla="*/ 2147483647 h 1876"/>
              <a:gd name="T22" fmla="*/ 2147483647 w 4955"/>
              <a:gd name="T23" fmla="*/ 2147483647 h 1876"/>
              <a:gd name="T24" fmla="*/ 2147483647 w 4955"/>
              <a:gd name="T25" fmla="*/ 2147483647 h 1876"/>
              <a:gd name="T26" fmla="*/ 2147483647 w 4955"/>
              <a:gd name="T27" fmla="*/ 2147483647 h 1876"/>
              <a:gd name="T28" fmla="*/ 2147483647 w 4955"/>
              <a:gd name="T29" fmla="*/ 2147483647 h 1876"/>
              <a:gd name="T30" fmla="*/ 2147483647 w 4955"/>
              <a:gd name="T31" fmla="*/ 2147483647 h 1876"/>
              <a:gd name="T32" fmla="*/ 2147483647 w 4955"/>
              <a:gd name="T33" fmla="*/ 2147483647 h 1876"/>
              <a:gd name="T34" fmla="*/ 2147483647 w 4955"/>
              <a:gd name="T35" fmla="*/ 2147483647 h 1876"/>
              <a:gd name="T36" fmla="*/ 2147483647 w 4955"/>
              <a:gd name="T37" fmla="*/ 2147483647 h 1876"/>
              <a:gd name="T38" fmla="*/ 2147483647 w 4955"/>
              <a:gd name="T39" fmla="*/ 2147483647 h 1876"/>
              <a:gd name="T40" fmla="*/ 2147483647 w 4955"/>
              <a:gd name="T41" fmla="*/ 2147483647 h 1876"/>
              <a:gd name="T42" fmla="*/ 2147483647 w 4955"/>
              <a:gd name="T43" fmla="*/ 2147483647 h 1876"/>
              <a:gd name="T44" fmla="*/ 2147483647 w 4955"/>
              <a:gd name="T45" fmla="*/ 2147483647 h 1876"/>
              <a:gd name="T46" fmla="*/ 2147483647 w 4955"/>
              <a:gd name="T47" fmla="*/ 2147483647 h 1876"/>
              <a:gd name="T48" fmla="*/ 2147483647 w 4955"/>
              <a:gd name="T49" fmla="*/ 2147483647 h 1876"/>
              <a:gd name="T50" fmla="*/ 2147483647 w 4955"/>
              <a:gd name="T51" fmla="*/ 2147483647 h 1876"/>
              <a:gd name="T52" fmla="*/ 2147483647 w 4955"/>
              <a:gd name="T53" fmla="*/ 2147483647 h 1876"/>
              <a:gd name="T54" fmla="*/ 2147483647 w 4955"/>
              <a:gd name="T55" fmla="*/ 2147483647 h 1876"/>
              <a:gd name="T56" fmla="*/ 2147483647 w 4955"/>
              <a:gd name="T57" fmla="*/ 2147483647 h 1876"/>
              <a:gd name="T58" fmla="*/ 2147483647 w 4955"/>
              <a:gd name="T59" fmla="*/ 2147483647 h 1876"/>
              <a:gd name="T60" fmla="*/ 2147483647 w 4955"/>
              <a:gd name="T61" fmla="*/ 2147483647 h 1876"/>
              <a:gd name="T62" fmla="*/ 2147483647 w 4955"/>
              <a:gd name="T63" fmla="*/ 2147483647 h 1876"/>
              <a:gd name="T64" fmla="*/ 2147483647 w 4955"/>
              <a:gd name="T65" fmla="*/ 2147483647 h 1876"/>
              <a:gd name="T66" fmla="*/ 2147483647 w 4955"/>
              <a:gd name="T67" fmla="*/ 2147483647 h 1876"/>
              <a:gd name="T68" fmla="*/ 2147483647 w 4955"/>
              <a:gd name="T69" fmla="*/ 2147483647 h 1876"/>
              <a:gd name="T70" fmla="*/ 2147483647 w 4955"/>
              <a:gd name="T71" fmla="*/ 2147483647 h 1876"/>
              <a:gd name="T72" fmla="*/ 2147483647 w 4955"/>
              <a:gd name="T73" fmla="*/ 2147483647 h 1876"/>
              <a:gd name="T74" fmla="*/ 2147483647 w 4955"/>
              <a:gd name="T75" fmla="*/ 2147483647 h 1876"/>
              <a:gd name="T76" fmla="*/ 2147483647 w 4955"/>
              <a:gd name="T77" fmla="*/ 2147483647 h 1876"/>
              <a:gd name="T78" fmla="*/ 2147483647 w 4955"/>
              <a:gd name="T79" fmla="*/ 2147483647 h 1876"/>
              <a:gd name="T80" fmla="*/ 2147483647 w 4955"/>
              <a:gd name="T81" fmla="*/ 2147483647 h 1876"/>
              <a:gd name="T82" fmla="*/ 2147483647 w 4955"/>
              <a:gd name="T83" fmla="*/ 2147483647 h 1876"/>
              <a:gd name="T84" fmla="*/ 2147483647 w 4955"/>
              <a:gd name="T85" fmla="*/ 2147483647 h 1876"/>
              <a:gd name="T86" fmla="*/ 2147483647 w 4955"/>
              <a:gd name="T87" fmla="*/ 2147483647 h 1876"/>
              <a:gd name="T88" fmla="*/ 2147483647 w 4955"/>
              <a:gd name="T89" fmla="*/ 2147483647 h 1876"/>
              <a:gd name="T90" fmla="*/ 2147483647 w 4955"/>
              <a:gd name="T91" fmla="*/ 2147483647 h 1876"/>
              <a:gd name="T92" fmla="*/ 2147483647 w 4955"/>
              <a:gd name="T93" fmla="*/ 2147483647 h 1876"/>
              <a:gd name="T94" fmla="*/ 2147483647 w 4955"/>
              <a:gd name="T95" fmla="*/ 2147483647 h 1876"/>
              <a:gd name="T96" fmla="*/ 2147483647 w 4955"/>
              <a:gd name="T97" fmla="*/ 2147483647 h 1876"/>
              <a:gd name="T98" fmla="*/ 2147483647 w 4955"/>
              <a:gd name="T99" fmla="*/ 2147483647 h 187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55"/>
              <a:gd name="T151" fmla="*/ 0 h 1876"/>
              <a:gd name="T152" fmla="*/ 4955 w 4955"/>
              <a:gd name="T153" fmla="*/ 1876 h 187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55" h="1876">
                <a:moveTo>
                  <a:pt x="0" y="1513"/>
                </a:moveTo>
                <a:lnTo>
                  <a:pt x="50" y="808"/>
                </a:lnTo>
                <a:lnTo>
                  <a:pt x="100" y="1788"/>
                </a:lnTo>
                <a:lnTo>
                  <a:pt x="150" y="1711"/>
                </a:lnTo>
                <a:lnTo>
                  <a:pt x="200" y="730"/>
                </a:lnTo>
                <a:lnTo>
                  <a:pt x="250" y="1469"/>
                </a:lnTo>
                <a:lnTo>
                  <a:pt x="300" y="1843"/>
                </a:lnTo>
                <a:lnTo>
                  <a:pt x="350" y="766"/>
                </a:lnTo>
                <a:lnTo>
                  <a:pt x="402" y="1123"/>
                </a:lnTo>
                <a:lnTo>
                  <a:pt x="451" y="1876"/>
                </a:lnTo>
                <a:lnTo>
                  <a:pt x="501" y="903"/>
                </a:lnTo>
                <a:lnTo>
                  <a:pt x="551" y="807"/>
                </a:lnTo>
                <a:lnTo>
                  <a:pt x="601" y="1790"/>
                </a:lnTo>
                <a:lnTo>
                  <a:pt x="651" y="1098"/>
                </a:lnTo>
                <a:lnTo>
                  <a:pt x="701" y="565"/>
                </a:lnTo>
                <a:lnTo>
                  <a:pt x="751" y="1588"/>
                </a:lnTo>
                <a:lnTo>
                  <a:pt x="801" y="1308"/>
                </a:lnTo>
                <a:lnTo>
                  <a:pt x="851" y="430"/>
                </a:lnTo>
                <a:lnTo>
                  <a:pt x="901" y="1298"/>
                </a:lnTo>
                <a:lnTo>
                  <a:pt x="951" y="1477"/>
                </a:lnTo>
                <a:lnTo>
                  <a:pt x="1000" y="419"/>
                </a:lnTo>
                <a:lnTo>
                  <a:pt x="1050" y="964"/>
                </a:lnTo>
                <a:lnTo>
                  <a:pt x="1102" y="1563"/>
                </a:lnTo>
                <a:lnTo>
                  <a:pt x="1152" y="522"/>
                </a:lnTo>
                <a:lnTo>
                  <a:pt x="1202" y="636"/>
                </a:lnTo>
                <a:lnTo>
                  <a:pt x="1252" y="1540"/>
                </a:lnTo>
                <a:lnTo>
                  <a:pt x="1302" y="707"/>
                </a:lnTo>
                <a:lnTo>
                  <a:pt x="1352" y="365"/>
                </a:lnTo>
                <a:lnTo>
                  <a:pt x="1402" y="1402"/>
                </a:lnTo>
                <a:lnTo>
                  <a:pt x="1452" y="931"/>
                </a:lnTo>
                <a:lnTo>
                  <a:pt x="1501" y="196"/>
                </a:lnTo>
                <a:lnTo>
                  <a:pt x="1551" y="1162"/>
                </a:lnTo>
                <a:lnTo>
                  <a:pt x="1601" y="1141"/>
                </a:lnTo>
                <a:lnTo>
                  <a:pt x="1651" y="148"/>
                </a:lnTo>
                <a:lnTo>
                  <a:pt x="1701" y="860"/>
                </a:lnTo>
                <a:lnTo>
                  <a:pt x="1751" y="1290"/>
                </a:lnTo>
                <a:lnTo>
                  <a:pt x="1803" y="223"/>
                </a:lnTo>
                <a:lnTo>
                  <a:pt x="1853" y="545"/>
                </a:lnTo>
                <a:lnTo>
                  <a:pt x="1903" y="1340"/>
                </a:lnTo>
                <a:lnTo>
                  <a:pt x="1953" y="400"/>
                </a:lnTo>
                <a:lnTo>
                  <a:pt x="2002" y="267"/>
                </a:lnTo>
                <a:lnTo>
                  <a:pt x="2052" y="1277"/>
                </a:lnTo>
                <a:lnTo>
                  <a:pt x="2102" y="640"/>
                </a:lnTo>
                <a:lnTo>
                  <a:pt x="2152" y="75"/>
                </a:lnTo>
                <a:lnTo>
                  <a:pt x="2202" y="1108"/>
                </a:lnTo>
                <a:lnTo>
                  <a:pt x="2252" y="889"/>
                </a:lnTo>
                <a:lnTo>
                  <a:pt x="2302" y="0"/>
                </a:lnTo>
                <a:lnTo>
                  <a:pt x="2352" y="858"/>
                </a:lnTo>
                <a:lnTo>
                  <a:pt x="2402" y="1100"/>
                </a:lnTo>
                <a:lnTo>
                  <a:pt x="2452" y="52"/>
                </a:lnTo>
                <a:lnTo>
                  <a:pt x="2503" y="572"/>
                </a:lnTo>
                <a:lnTo>
                  <a:pt x="2553" y="1231"/>
                </a:lnTo>
                <a:lnTo>
                  <a:pt x="2603" y="219"/>
                </a:lnTo>
                <a:lnTo>
                  <a:pt x="2653" y="304"/>
                </a:lnTo>
                <a:lnTo>
                  <a:pt x="2703" y="1252"/>
                </a:lnTo>
                <a:lnTo>
                  <a:pt x="2753" y="471"/>
                </a:lnTo>
                <a:lnTo>
                  <a:pt x="2803" y="102"/>
                </a:lnTo>
                <a:lnTo>
                  <a:pt x="2853" y="1160"/>
                </a:lnTo>
                <a:lnTo>
                  <a:pt x="2903" y="755"/>
                </a:lnTo>
                <a:lnTo>
                  <a:pt x="2953" y="6"/>
                </a:lnTo>
                <a:lnTo>
                  <a:pt x="3003" y="976"/>
                </a:lnTo>
                <a:lnTo>
                  <a:pt x="3052" y="1025"/>
                </a:lnTo>
                <a:lnTo>
                  <a:pt x="3102" y="35"/>
                </a:lnTo>
                <a:lnTo>
                  <a:pt x="3152" y="734"/>
                </a:lnTo>
                <a:lnTo>
                  <a:pt x="3204" y="1229"/>
                </a:lnTo>
                <a:lnTo>
                  <a:pt x="3254" y="188"/>
                </a:lnTo>
                <a:lnTo>
                  <a:pt x="3304" y="486"/>
                </a:lnTo>
                <a:lnTo>
                  <a:pt x="3354" y="1333"/>
                </a:lnTo>
                <a:lnTo>
                  <a:pt x="3404" y="440"/>
                </a:lnTo>
                <a:lnTo>
                  <a:pt x="3454" y="281"/>
                </a:lnTo>
                <a:lnTo>
                  <a:pt x="3504" y="1325"/>
                </a:lnTo>
                <a:lnTo>
                  <a:pt x="3553" y="747"/>
                </a:lnTo>
                <a:lnTo>
                  <a:pt x="3603" y="165"/>
                </a:lnTo>
                <a:lnTo>
                  <a:pt x="3653" y="1210"/>
                </a:lnTo>
                <a:lnTo>
                  <a:pt x="3703" y="1060"/>
                </a:lnTo>
                <a:lnTo>
                  <a:pt x="3753" y="167"/>
                </a:lnTo>
                <a:lnTo>
                  <a:pt x="3803" y="1018"/>
                </a:lnTo>
                <a:lnTo>
                  <a:pt x="3853" y="1329"/>
                </a:lnTo>
                <a:lnTo>
                  <a:pt x="3905" y="294"/>
                </a:lnTo>
                <a:lnTo>
                  <a:pt x="3955" y="793"/>
                </a:lnTo>
                <a:lnTo>
                  <a:pt x="4005" y="1507"/>
                </a:lnTo>
                <a:lnTo>
                  <a:pt x="4054" y="532"/>
                </a:lnTo>
                <a:lnTo>
                  <a:pt x="4104" y="588"/>
                </a:lnTo>
                <a:lnTo>
                  <a:pt x="4154" y="1575"/>
                </a:lnTo>
                <a:lnTo>
                  <a:pt x="4204" y="845"/>
                </a:lnTo>
                <a:lnTo>
                  <a:pt x="4254" y="451"/>
                </a:lnTo>
                <a:lnTo>
                  <a:pt x="4304" y="1527"/>
                </a:lnTo>
                <a:lnTo>
                  <a:pt x="4354" y="1183"/>
                </a:lnTo>
                <a:lnTo>
                  <a:pt x="4404" y="419"/>
                </a:lnTo>
                <a:lnTo>
                  <a:pt x="4454" y="1383"/>
                </a:lnTo>
                <a:lnTo>
                  <a:pt x="4504" y="1496"/>
                </a:lnTo>
                <a:lnTo>
                  <a:pt x="4554" y="507"/>
                </a:lnTo>
                <a:lnTo>
                  <a:pt x="4605" y="1183"/>
                </a:lnTo>
                <a:lnTo>
                  <a:pt x="4655" y="1734"/>
                </a:lnTo>
                <a:lnTo>
                  <a:pt x="4705" y="712"/>
                </a:lnTo>
                <a:lnTo>
                  <a:pt x="4755" y="976"/>
                </a:lnTo>
                <a:lnTo>
                  <a:pt x="4805" y="1864"/>
                </a:lnTo>
                <a:lnTo>
                  <a:pt x="4855" y="1008"/>
                </a:lnTo>
                <a:lnTo>
                  <a:pt x="4905" y="812"/>
                </a:lnTo>
                <a:lnTo>
                  <a:pt x="4955" y="1874"/>
                </a:lnTo>
              </a:path>
            </a:pathLst>
          </a:custGeom>
          <a:noFill/>
          <a:ln w="381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 flipH="1">
            <a:off x="2195513" y="2565400"/>
            <a:ext cx="560387" cy="360363"/>
          </a:xfrm>
          <a:prstGeom prst="wedgeRectCallout">
            <a:avLst>
              <a:gd name="adj1" fmla="val -78898"/>
              <a:gd name="adj2" fmla="val 364537"/>
            </a:avLst>
          </a:prstGeom>
          <a:solidFill>
            <a:srgbClr val="C9F7D5"/>
          </a:solidFill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m</a:t>
            </a:r>
            <a:r>
              <a:rPr lang="en-US" baseline="-25000"/>
              <a:t>1</a:t>
            </a:r>
            <a:endParaRPr lang="ru-RU" baseline="-25000"/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 flipH="1">
            <a:off x="3419475" y="2276475"/>
            <a:ext cx="560388" cy="360363"/>
          </a:xfrm>
          <a:prstGeom prst="wedgeRectCallout">
            <a:avLst>
              <a:gd name="adj1" fmla="val -53120"/>
              <a:gd name="adj2" fmla="val 312995"/>
            </a:avLst>
          </a:prstGeom>
          <a:solidFill>
            <a:srgbClr val="C9F7D5"/>
          </a:solidFill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m</a:t>
            </a:r>
            <a:r>
              <a:rPr lang="en-US" baseline="-25000"/>
              <a:t>2</a:t>
            </a:r>
            <a:endParaRPr lang="ru-RU" baseline="-25000"/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 flipH="1">
            <a:off x="1116013" y="5445125"/>
            <a:ext cx="1655762" cy="720725"/>
          </a:xfrm>
          <a:prstGeom prst="wedgeRectCallout">
            <a:avLst>
              <a:gd name="adj1" fmla="val 28329"/>
              <a:gd name="adj2" fmla="val -154630"/>
            </a:avLst>
          </a:prstGeom>
          <a:solidFill>
            <a:srgbClr val="C9F7D5"/>
          </a:solidFill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Коллектор ионов</a:t>
            </a:r>
            <a:endParaRPr lang="ru-RU" baseline="-25000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 flipH="1">
            <a:off x="3708400" y="1196975"/>
            <a:ext cx="1655763" cy="720725"/>
          </a:xfrm>
          <a:prstGeom prst="wedgeRectCallout">
            <a:avLst>
              <a:gd name="adj1" fmla="val -15773"/>
              <a:gd name="adj2" fmla="val 269602"/>
            </a:avLst>
          </a:prstGeom>
          <a:solidFill>
            <a:srgbClr val="C9F7D5"/>
          </a:solidFill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Входное отверстие</a:t>
            </a:r>
            <a:endParaRPr lang="ru-RU" baseline="-25000"/>
          </a:p>
        </p:txBody>
      </p:sp>
      <p:sp>
        <p:nvSpPr>
          <p:cNvPr id="6219" name="AutoShape 75"/>
          <p:cNvSpPr>
            <a:spLocks noChangeArrowheads="1"/>
          </p:cNvSpPr>
          <p:nvPr/>
        </p:nvSpPr>
        <p:spPr bwMode="auto">
          <a:xfrm rot="-6406886">
            <a:off x="1250156" y="4269582"/>
            <a:ext cx="377825" cy="392112"/>
          </a:xfrm>
          <a:prstGeom prst="can">
            <a:avLst>
              <a:gd name="adj" fmla="val 51891"/>
            </a:avLst>
          </a:prstGeom>
          <a:gradFill rotWithShape="0">
            <a:gsLst>
              <a:gs pos="0">
                <a:srgbClr val="969696"/>
              </a:gs>
              <a:gs pos="100000">
                <a:srgbClr val="F1F1F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 flipH="1">
            <a:off x="5508625" y="3286125"/>
            <a:ext cx="247650" cy="20875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5756275" y="3344863"/>
            <a:ext cx="111125" cy="2028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22"/>
          <p:cNvSpPr>
            <a:spLocks noChangeShapeType="1"/>
          </p:cNvSpPr>
          <p:nvPr/>
        </p:nvSpPr>
        <p:spPr bwMode="auto">
          <a:xfrm>
            <a:off x="5756275" y="3286125"/>
            <a:ext cx="471488" cy="17986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28688" y="-77788"/>
            <a:ext cx="8215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+mj-lt"/>
                <a:cs typeface="+mn-cs"/>
              </a:rPr>
              <a:t>Электронографический /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+mj-lt"/>
                <a:cs typeface="+mn-cs"/>
              </a:rPr>
              <a:t>масс-спектрометрический эксперимент</a:t>
            </a:r>
          </a:p>
        </p:txBody>
      </p:sp>
      <p:sp>
        <p:nvSpPr>
          <p:cNvPr id="56" name="Line 8"/>
          <p:cNvSpPr>
            <a:spLocks noChangeShapeType="1"/>
          </p:cNvSpPr>
          <p:nvPr/>
        </p:nvSpPr>
        <p:spPr bwMode="auto">
          <a:xfrm flipH="1">
            <a:off x="1081088" y="6357938"/>
            <a:ext cx="7920037" cy="0"/>
          </a:xfrm>
          <a:prstGeom prst="line">
            <a:avLst/>
          </a:prstGeom>
          <a:noFill/>
          <a:ln w="9525">
            <a:solidFill>
              <a:schemeClr val="accent3">
                <a:lumMod val="95000"/>
              </a:schemeClr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 flipH="1">
            <a:off x="1071563" y="1000125"/>
            <a:ext cx="7920037" cy="0"/>
          </a:xfrm>
          <a:prstGeom prst="line">
            <a:avLst/>
          </a:prstGeom>
          <a:noFill/>
          <a:ln w="9525">
            <a:solidFill>
              <a:schemeClr val="accent3">
                <a:lumMod val="95000"/>
              </a:schemeClr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pic>
        <p:nvPicPr>
          <p:cNvPr id="60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2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20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6160" grpId="0" animBg="1"/>
      <p:bldP spid="3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4106" grpId="0" animBg="1"/>
      <p:bldP spid="59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6224" grpId="0" animBg="1"/>
      <p:bldP spid="6223" grpId="0" animBg="1"/>
      <p:bldP spid="8" grpId="0" animBg="1"/>
      <p:bldP spid="9" grpId="0" animBg="1"/>
      <p:bldP spid="10" grpId="0" animBg="1"/>
      <p:bldP spid="11" grpId="0" animBg="1"/>
      <p:bldP spid="6219" grpId="0" animBg="1"/>
      <p:bldP spid="4108" grpId="0" animBg="1"/>
      <p:bldP spid="4107" grpId="0" animBg="1"/>
      <p:bldP spid="4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2"/>
          <p:cNvSpPr>
            <a:spLocks noChangeArrowheads="1"/>
          </p:cNvSpPr>
          <p:nvPr/>
        </p:nvSpPr>
        <p:spPr bwMode="auto">
          <a:xfrm>
            <a:off x="1547664" y="1556792"/>
            <a:ext cx="6985000" cy="410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22"/>
          <p:cNvGrpSpPr>
            <a:grpSpLocks/>
          </p:cNvGrpSpPr>
          <p:nvPr/>
        </p:nvGrpSpPr>
        <p:grpSpPr bwMode="auto">
          <a:xfrm>
            <a:off x="1620689" y="1701255"/>
            <a:ext cx="6911975" cy="3887787"/>
            <a:chOff x="2234" y="3463"/>
            <a:chExt cx="9488" cy="4872"/>
          </a:xfrm>
        </p:grpSpPr>
        <p:sp>
          <p:nvSpPr>
            <p:cNvPr id="7" name="Freeform 623"/>
            <p:cNvSpPr>
              <a:spLocks/>
            </p:cNvSpPr>
            <p:nvPr/>
          </p:nvSpPr>
          <p:spPr bwMode="auto">
            <a:xfrm>
              <a:off x="3181" y="5507"/>
              <a:ext cx="13" cy="81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9"/>
                </a:cxn>
                <a:cxn ang="0">
                  <a:pos x="0" y="637"/>
                </a:cxn>
                <a:cxn ang="0">
                  <a:pos x="9" y="637"/>
                </a:cxn>
                <a:cxn ang="0">
                  <a:pos x="9" y="1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9" y="0"/>
                </a:cxn>
              </a:cxnLst>
              <a:rect l="0" t="0" r="r" b="b"/>
              <a:pathLst>
                <a:path w="9" h="637">
                  <a:moveTo>
                    <a:pt x="9" y="0"/>
                  </a:moveTo>
                  <a:lnTo>
                    <a:pt x="0" y="19"/>
                  </a:lnTo>
                  <a:lnTo>
                    <a:pt x="0" y="637"/>
                  </a:lnTo>
                  <a:lnTo>
                    <a:pt x="9" y="637"/>
                  </a:lnTo>
                  <a:lnTo>
                    <a:pt x="9" y="1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24"/>
            <p:cNvSpPr>
              <a:spLocks/>
            </p:cNvSpPr>
            <p:nvPr/>
          </p:nvSpPr>
          <p:spPr bwMode="auto">
            <a:xfrm>
              <a:off x="3181" y="5507"/>
              <a:ext cx="13" cy="81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9"/>
                </a:cxn>
                <a:cxn ang="0">
                  <a:pos x="0" y="637"/>
                </a:cxn>
                <a:cxn ang="0">
                  <a:pos x="9" y="637"/>
                </a:cxn>
                <a:cxn ang="0">
                  <a:pos x="9" y="1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9" y="0"/>
                </a:cxn>
              </a:cxnLst>
              <a:rect l="0" t="0" r="r" b="b"/>
              <a:pathLst>
                <a:path w="9" h="637">
                  <a:moveTo>
                    <a:pt x="9" y="0"/>
                  </a:moveTo>
                  <a:lnTo>
                    <a:pt x="0" y="19"/>
                  </a:lnTo>
                  <a:lnTo>
                    <a:pt x="0" y="637"/>
                  </a:lnTo>
                  <a:lnTo>
                    <a:pt x="9" y="637"/>
                  </a:lnTo>
                  <a:lnTo>
                    <a:pt x="9" y="1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625"/>
            <p:cNvSpPr>
              <a:spLocks/>
            </p:cNvSpPr>
            <p:nvPr/>
          </p:nvSpPr>
          <p:spPr bwMode="auto">
            <a:xfrm>
              <a:off x="3194" y="5507"/>
              <a:ext cx="237" cy="23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89" y="19"/>
                </a:cxn>
                <a:cxn ang="0">
                  <a:pos x="189" y="0"/>
                </a:cxn>
                <a:cxn ang="0">
                  <a:pos x="189" y="19"/>
                </a:cxn>
              </a:cxnLst>
              <a:rect l="0" t="0" r="r" b="b"/>
              <a:pathLst>
                <a:path w="189" h="19">
                  <a:moveTo>
                    <a:pt x="189" y="19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89" y="19"/>
                  </a:lnTo>
                  <a:lnTo>
                    <a:pt x="189" y="0"/>
                  </a:lnTo>
                  <a:lnTo>
                    <a:pt x="189" y="19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26"/>
            <p:cNvSpPr>
              <a:spLocks/>
            </p:cNvSpPr>
            <p:nvPr/>
          </p:nvSpPr>
          <p:spPr bwMode="auto">
            <a:xfrm>
              <a:off x="3194" y="5507"/>
              <a:ext cx="237" cy="23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89" y="19"/>
                </a:cxn>
                <a:cxn ang="0">
                  <a:pos x="189" y="0"/>
                </a:cxn>
                <a:cxn ang="0">
                  <a:pos x="189" y="19"/>
                </a:cxn>
              </a:cxnLst>
              <a:rect l="0" t="0" r="r" b="b"/>
              <a:pathLst>
                <a:path w="189" h="19">
                  <a:moveTo>
                    <a:pt x="189" y="19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89" y="19"/>
                  </a:lnTo>
                  <a:lnTo>
                    <a:pt x="189" y="0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27"/>
            <p:cNvSpPr>
              <a:spLocks/>
            </p:cNvSpPr>
            <p:nvPr/>
          </p:nvSpPr>
          <p:spPr bwMode="auto">
            <a:xfrm>
              <a:off x="3419" y="5530"/>
              <a:ext cx="12" cy="468"/>
            </a:xfrm>
            <a:custGeom>
              <a:avLst/>
              <a:gdLst/>
              <a:ahLst/>
              <a:cxnLst>
                <a:cxn ang="0">
                  <a:pos x="11" y="365"/>
                </a:cxn>
                <a:cxn ang="0">
                  <a:pos x="11" y="36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365"/>
                </a:cxn>
                <a:cxn ang="0">
                  <a:pos x="11" y="365"/>
                </a:cxn>
                <a:cxn ang="0">
                  <a:pos x="0" y="365"/>
                </a:cxn>
                <a:cxn ang="0">
                  <a:pos x="11" y="365"/>
                </a:cxn>
              </a:cxnLst>
              <a:rect l="0" t="0" r="r" b="b"/>
              <a:pathLst>
                <a:path w="11" h="365">
                  <a:moveTo>
                    <a:pt x="11" y="365"/>
                  </a:moveTo>
                  <a:lnTo>
                    <a:pt x="11" y="36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65"/>
                  </a:lnTo>
                  <a:lnTo>
                    <a:pt x="11" y="365"/>
                  </a:lnTo>
                  <a:lnTo>
                    <a:pt x="0" y="365"/>
                  </a:lnTo>
                  <a:lnTo>
                    <a:pt x="11" y="36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28"/>
            <p:cNvSpPr>
              <a:spLocks/>
            </p:cNvSpPr>
            <p:nvPr/>
          </p:nvSpPr>
          <p:spPr bwMode="auto">
            <a:xfrm>
              <a:off x="3419" y="5530"/>
              <a:ext cx="12" cy="468"/>
            </a:xfrm>
            <a:custGeom>
              <a:avLst/>
              <a:gdLst/>
              <a:ahLst/>
              <a:cxnLst>
                <a:cxn ang="0">
                  <a:pos x="11" y="365"/>
                </a:cxn>
                <a:cxn ang="0">
                  <a:pos x="11" y="36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365"/>
                </a:cxn>
                <a:cxn ang="0">
                  <a:pos x="11" y="365"/>
                </a:cxn>
                <a:cxn ang="0">
                  <a:pos x="0" y="365"/>
                </a:cxn>
                <a:cxn ang="0">
                  <a:pos x="11" y="365"/>
                </a:cxn>
              </a:cxnLst>
              <a:rect l="0" t="0" r="r" b="b"/>
              <a:pathLst>
                <a:path w="11" h="365">
                  <a:moveTo>
                    <a:pt x="11" y="365"/>
                  </a:moveTo>
                  <a:lnTo>
                    <a:pt x="11" y="36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65"/>
                  </a:lnTo>
                  <a:lnTo>
                    <a:pt x="11" y="365"/>
                  </a:lnTo>
                  <a:lnTo>
                    <a:pt x="0" y="365"/>
                  </a:lnTo>
                  <a:lnTo>
                    <a:pt x="11" y="36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629"/>
            <p:cNvSpPr>
              <a:spLocks noChangeArrowheads="1"/>
            </p:cNvSpPr>
            <p:nvPr/>
          </p:nvSpPr>
          <p:spPr bwMode="auto">
            <a:xfrm>
              <a:off x="3431" y="5988"/>
              <a:ext cx="235" cy="10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630"/>
            <p:cNvSpPr>
              <a:spLocks noChangeArrowheads="1"/>
            </p:cNvSpPr>
            <p:nvPr/>
          </p:nvSpPr>
          <p:spPr bwMode="auto">
            <a:xfrm>
              <a:off x="3431" y="5988"/>
              <a:ext cx="235" cy="1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631"/>
            <p:cNvSpPr>
              <a:spLocks/>
            </p:cNvSpPr>
            <p:nvPr/>
          </p:nvSpPr>
          <p:spPr bwMode="auto">
            <a:xfrm>
              <a:off x="3656" y="4560"/>
              <a:ext cx="10" cy="14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8"/>
                </a:cxn>
                <a:cxn ang="0">
                  <a:pos x="0" y="1125"/>
                </a:cxn>
                <a:cxn ang="0">
                  <a:pos x="9" y="1125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9" y="0"/>
                </a:cxn>
              </a:cxnLst>
              <a:rect l="0" t="0" r="r" b="b"/>
              <a:pathLst>
                <a:path w="9" h="1125">
                  <a:moveTo>
                    <a:pt x="9" y="0"/>
                  </a:moveTo>
                  <a:lnTo>
                    <a:pt x="0" y="8"/>
                  </a:lnTo>
                  <a:lnTo>
                    <a:pt x="0" y="1125"/>
                  </a:lnTo>
                  <a:lnTo>
                    <a:pt x="9" y="1125"/>
                  </a:lnTo>
                  <a:lnTo>
                    <a:pt x="9" y="8"/>
                  </a:lnTo>
                  <a:lnTo>
                    <a:pt x="9" y="0"/>
                  </a:lnTo>
                  <a:lnTo>
                    <a:pt x="9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632"/>
            <p:cNvSpPr>
              <a:spLocks/>
            </p:cNvSpPr>
            <p:nvPr/>
          </p:nvSpPr>
          <p:spPr bwMode="auto">
            <a:xfrm>
              <a:off x="3656" y="4560"/>
              <a:ext cx="10" cy="14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8"/>
                </a:cxn>
                <a:cxn ang="0">
                  <a:pos x="0" y="1125"/>
                </a:cxn>
                <a:cxn ang="0">
                  <a:pos x="9" y="1125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9" y="0"/>
                </a:cxn>
              </a:cxnLst>
              <a:rect l="0" t="0" r="r" b="b"/>
              <a:pathLst>
                <a:path w="9" h="1125">
                  <a:moveTo>
                    <a:pt x="9" y="0"/>
                  </a:moveTo>
                  <a:lnTo>
                    <a:pt x="0" y="8"/>
                  </a:lnTo>
                  <a:lnTo>
                    <a:pt x="0" y="1125"/>
                  </a:lnTo>
                  <a:lnTo>
                    <a:pt x="9" y="1125"/>
                  </a:lnTo>
                  <a:lnTo>
                    <a:pt x="9" y="8"/>
                  </a:lnTo>
                  <a:lnTo>
                    <a:pt x="9" y="0"/>
                  </a:lnTo>
                  <a:lnTo>
                    <a:pt x="9" y="8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633"/>
            <p:cNvSpPr>
              <a:spLocks/>
            </p:cNvSpPr>
            <p:nvPr/>
          </p:nvSpPr>
          <p:spPr bwMode="auto">
            <a:xfrm>
              <a:off x="3419" y="4560"/>
              <a:ext cx="247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8"/>
                </a:cxn>
                <a:cxn ang="0">
                  <a:pos x="198" y="8"/>
                </a:cxn>
                <a:cxn ang="0">
                  <a:pos x="198" y="0"/>
                </a:cxn>
                <a:cxn ang="0">
                  <a:pos x="11" y="0"/>
                </a:cxn>
                <a:cxn ang="0">
                  <a:pos x="0" y="8"/>
                </a:cxn>
                <a:cxn ang="0">
                  <a:pos x="11" y="8"/>
                </a:cxn>
                <a:cxn ang="0">
                  <a:pos x="0" y="8"/>
                </a:cxn>
              </a:cxnLst>
              <a:rect l="0" t="0" r="r" b="b"/>
              <a:pathLst>
                <a:path w="198" h="8">
                  <a:moveTo>
                    <a:pt x="0" y="8"/>
                  </a:moveTo>
                  <a:lnTo>
                    <a:pt x="11" y="8"/>
                  </a:lnTo>
                  <a:lnTo>
                    <a:pt x="198" y="8"/>
                  </a:lnTo>
                  <a:lnTo>
                    <a:pt x="198" y="0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634"/>
            <p:cNvSpPr>
              <a:spLocks/>
            </p:cNvSpPr>
            <p:nvPr/>
          </p:nvSpPr>
          <p:spPr bwMode="auto">
            <a:xfrm>
              <a:off x="3419" y="4560"/>
              <a:ext cx="247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8"/>
                </a:cxn>
                <a:cxn ang="0">
                  <a:pos x="198" y="8"/>
                </a:cxn>
                <a:cxn ang="0">
                  <a:pos x="198" y="0"/>
                </a:cxn>
                <a:cxn ang="0">
                  <a:pos x="11" y="0"/>
                </a:cxn>
                <a:cxn ang="0">
                  <a:pos x="0" y="8"/>
                </a:cxn>
                <a:cxn ang="0">
                  <a:pos x="11" y="8"/>
                </a:cxn>
                <a:cxn ang="0">
                  <a:pos x="0" y="8"/>
                </a:cxn>
              </a:cxnLst>
              <a:rect l="0" t="0" r="r" b="b"/>
              <a:pathLst>
                <a:path w="198" h="8">
                  <a:moveTo>
                    <a:pt x="0" y="8"/>
                  </a:moveTo>
                  <a:lnTo>
                    <a:pt x="11" y="8"/>
                  </a:lnTo>
                  <a:lnTo>
                    <a:pt x="198" y="8"/>
                  </a:lnTo>
                  <a:lnTo>
                    <a:pt x="198" y="0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1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635"/>
            <p:cNvSpPr>
              <a:spLocks/>
            </p:cNvSpPr>
            <p:nvPr/>
          </p:nvSpPr>
          <p:spPr bwMode="auto">
            <a:xfrm>
              <a:off x="3419" y="4447"/>
              <a:ext cx="12" cy="12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7"/>
                </a:cxn>
                <a:cxn ang="0">
                  <a:pos x="0" y="95"/>
                </a:cxn>
                <a:cxn ang="0">
                  <a:pos x="11" y="95"/>
                </a:cxn>
                <a:cxn ang="0">
                  <a:pos x="11" y="1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1" y="0"/>
                </a:cxn>
              </a:cxnLst>
              <a:rect l="0" t="0" r="r" b="b"/>
              <a:pathLst>
                <a:path w="11" h="95">
                  <a:moveTo>
                    <a:pt x="11" y="0"/>
                  </a:moveTo>
                  <a:lnTo>
                    <a:pt x="0" y="17"/>
                  </a:lnTo>
                  <a:lnTo>
                    <a:pt x="0" y="95"/>
                  </a:lnTo>
                  <a:lnTo>
                    <a:pt x="11" y="95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636"/>
            <p:cNvSpPr>
              <a:spLocks/>
            </p:cNvSpPr>
            <p:nvPr/>
          </p:nvSpPr>
          <p:spPr bwMode="auto">
            <a:xfrm>
              <a:off x="3419" y="4447"/>
              <a:ext cx="12" cy="12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7"/>
                </a:cxn>
                <a:cxn ang="0">
                  <a:pos x="0" y="95"/>
                </a:cxn>
                <a:cxn ang="0">
                  <a:pos x="11" y="95"/>
                </a:cxn>
                <a:cxn ang="0">
                  <a:pos x="11" y="1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1" y="0"/>
                </a:cxn>
              </a:cxnLst>
              <a:rect l="0" t="0" r="r" b="b"/>
              <a:pathLst>
                <a:path w="11" h="95">
                  <a:moveTo>
                    <a:pt x="11" y="0"/>
                  </a:moveTo>
                  <a:lnTo>
                    <a:pt x="0" y="17"/>
                  </a:lnTo>
                  <a:lnTo>
                    <a:pt x="0" y="95"/>
                  </a:lnTo>
                  <a:lnTo>
                    <a:pt x="11" y="95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637"/>
            <p:cNvSpPr>
              <a:spLocks noChangeArrowheads="1"/>
            </p:cNvSpPr>
            <p:nvPr/>
          </p:nvSpPr>
          <p:spPr bwMode="auto">
            <a:xfrm>
              <a:off x="3431" y="4447"/>
              <a:ext cx="476" cy="23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638"/>
            <p:cNvSpPr>
              <a:spLocks noChangeArrowheads="1"/>
            </p:cNvSpPr>
            <p:nvPr/>
          </p:nvSpPr>
          <p:spPr bwMode="auto">
            <a:xfrm>
              <a:off x="3431" y="4447"/>
              <a:ext cx="476" cy="23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639"/>
            <p:cNvSpPr>
              <a:spLocks noChangeArrowheads="1"/>
            </p:cNvSpPr>
            <p:nvPr/>
          </p:nvSpPr>
          <p:spPr bwMode="auto">
            <a:xfrm>
              <a:off x="3891" y="4358"/>
              <a:ext cx="16" cy="112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640"/>
            <p:cNvSpPr>
              <a:spLocks noChangeArrowheads="1"/>
            </p:cNvSpPr>
            <p:nvPr/>
          </p:nvSpPr>
          <p:spPr bwMode="auto">
            <a:xfrm>
              <a:off x="3891" y="4358"/>
              <a:ext cx="16" cy="112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641"/>
            <p:cNvSpPr>
              <a:spLocks/>
            </p:cNvSpPr>
            <p:nvPr/>
          </p:nvSpPr>
          <p:spPr bwMode="auto">
            <a:xfrm>
              <a:off x="4018" y="4358"/>
              <a:ext cx="12" cy="112"/>
            </a:xfrm>
            <a:custGeom>
              <a:avLst/>
              <a:gdLst/>
              <a:ahLst/>
              <a:cxnLst>
                <a:cxn ang="0">
                  <a:pos x="11" y="87"/>
                </a:cxn>
                <a:cxn ang="0">
                  <a:pos x="11" y="8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87"/>
                </a:cxn>
                <a:cxn ang="0">
                  <a:pos x="11" y="87"/>
                </a:cxn>
                <a:cxn ang="0">
                  <a:pos x="0" y="87"/>
                </a:cxn>
                <a:cxn ang="0">
                  <a:pos x="11" y="87"/>
                </a:cxn>
              </a:cxnLst>
              <a:rect l="0" t="0" r="r" b="b"/>
              <a:pathLst>
                <a:path w="11" h="87">
                  <a:moveTo>
                    <a:pt x="11" y="87"/>
                  </a:moveTo>
                  <a:lnTo>
                    <a:pt x="11" y="8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642"/>
            <p:cNvSpPr>
              <a:spLocks/>
            </p:cNvSpPr>
            <p:nvPr/>
          </p:nvSpPr>
          <p:spPr bwMode="auto">
            <a:xfrm>
              <a:off x="4018" y="4358"/>
              <a:ext cx="12" cy="112"/>
            </a:xfrm>
            <a:custGeom>
              <a:avLst/>
              <a:gdLst/>
              <a:ahLst/>
              <a:cxnLst>
                <a:cxn ang="0">
                  <a:pos x="11" y="87"/>
                </a:cxn>
                <a:cxn ang="0">
                  <a:pos x="11" y="8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87"/>
                </a:cxn>
                <a:cxn ang="0">
                  <a:pos x="11" y="87"/>
                </a:cxn>
                <a:cxn ang="0">
                  <a:pos x="0" y="87"/>
                </a:cxn>
                <a:cxn ang="0">
                  <a:pos x="11" y="87"/>
                </a:cxn>
              </a:cxnLst>
              <a:rect l="0" t="0" r="r" b="b"/>
              <a:pathLst>
                <a:path w="11" h="87">
                  <a:moveTo>
                    <a:pt x="11" y="87"/>
                  </a:moveTo>
                  <a:lnTo>
                    <a:pt x="11" y="8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11" y="87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643"/>
            <p:cNvSpPr>
              <a:spLocks/>
            </p:cNvSpPr>
            <p:nvPr/>
          </p:nvSpPr>
          <p:spPr bwMode="auto">
            <a:xfrm>
              <a:off x="4030" y="4447"/>
              <a:ext cx="476" cy="23"/>
            </a:xfrm>
            <a:custGeom>
              <a:avLst/>
              <a:gdLst/>
              <a:ahLst/>
              <a:cxnLst>
                <a:cxn ang="0">
                  <a:pos x="375" y="17"/>
                </a:cxn>
                <a:cxn ang="0">
                  <a:pos x="37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75" y="17"/>
                </a:cxn>
                <a:cxn ang="0">
                  <a:pos x="375" y="0"/>
                </a:cxn>
                <a:cxn ang="0">
                  <a:pos x="375" y="17"/>
                </a:cxn>
              </a:cxnLst>
              <a:rect l="0" t="0" r="r" b="b"/>
              <a:pathLst>
                <a:path w="375" h="17">
                  <a:moveTo>
                    <a:pt x="375" y="17"/>
                  </a:moveTo>
                  <a:lnTo>
                    <a:pt x="37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375" y="17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644"/>
            <p:cNvSpPr>
              <a:spLocks/>
            </p:cNvSpPr>
            <p:nvPr/>
          </p:nvSpPr>
          <p:spPr bwMode="auto">
            <a:xfrm>
              <a:off x="4030" y="4447"/>
              <a:ext cx="476" cy="23"/>
            </a:xfrm>
            <a:custGeom>
              <a:avLst/>
              <a:gdLst/>
              <a:ahLst/>
              <a:cxnLst>
                <a:cxn ang="0">
                  <a:pos x="375" y="17"/>
                </a:cxn>
                <a:cxn ang="0">
                  <a:pos x="37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75" y="17"/>
                </a:cxn>
                <a:cxn ang="0">
                  <a:pos x="375" y="0"/>
                </a:cxn>
                <a:cxn ang="0">
                  <a:pos x="375" y="17"/>
                </a:cxn>
              </a:cxnLst>
              <a:rect l="0" t="0" r="r" b="b"/>
              <a:pathLst>
                <a:path w="375" h="17">
                  <a:moveTo>
                    <a:pt x="375" y="17"/>
                  </a:moveTo>
                  <a:lnTo>
                    <a:pt x="37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375" y="17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645"/>
            <p:cNvSpPr>
              <a:spLocks/>
            </p:cNvSpPr>
            <p:nvPr/>
          </p:nvSpPr>
          <p:spPr bwMode="auto">
            <a:xfrm>
              <a:off x="4483" y="4470"/>
              <a:ext cx="23" cy="100"/>
            </a:xfrm>
            <a:custGeom>
              <a:avLst/>
              <a:gdLst/>
              <a:ahLst/>
              <a:cxnLst>
                <a:cxn ang="0">
                  <a:pos x="19" y="78"/>
                </a:cxn>
                <a:cxn ang="0">
                  <a:pos x="19" y="78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19" y="78"/>
                </a:cxn>
              </a:cxnLst>
              <a:rect l="0" t="0" r="r" b="b"/>
              <a:pathLst>
                <a:path w="19" h="78">
                  <a:moveTo>
                    <a:pt x="19" y="78"/>
                  </a:moveTo>
                  <a:lnTo>
                    <a:pt x="19" y="7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9" y="7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46"/>
            <p:cNvSpPr>
              <a:spLocks/>
            </p:cNvSpPr>
            <p:nvPr/>
          </p:nvSpPr>
          <p:spPr bwMode="auto">
            <a:xfrm>
              <a:off x="4483" y="4470"/>
              <a:ext cx="23" cy="100"/>
            </a:xfrm>
            <a:custGeom>
              <a:avLst/>
              <a:gdLst/>
              <a:ahLst/>
              <a:cxnLst>
                <a:cxn ang="0">
                  <a:pos x="19" y="78"/>
                </a:cxn>
                <a:cxn ang="0">
                  <a:pos x="19" y="78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19" y="78"/>
                </a:cxn>
              </a:cxnLst>
              <a:rect l="0" t="0" r="r" b="b"/>
              <a:pathLst>
                <a:path w="19" h="78">
                  <a:moveTo>
                    <a:pt x="19" y="78"/>
                  </a:moveTo>
                  <a:lnTo>
                    <a:pt x="19" y="7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9" y="7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647"/>
            <p:cNvSpPr>
              <a:spLocks/>
            </p:cNvSpPr>
            <p:nvPr/>
          </p:nvSpPr>
          <p:spPr bwMode="auto">
            <a:xfrm>
              <a:off x="4243" y="4560"/>
              <a:ext cx="263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8"/>
                </a:cxn>
                <a:cxn ang="0">
                  <a:pos x="208" y="8"/>
                </a:cxn>
                <a:cxn ang="0">
                  <a:pos x="208" y="0"/>
                </a:cxn>
                <a:cxn ang="0">
                  <a:pos x="21" y="0"/>
                </a:cxn>
                <a:cxn ang="0">
                  <a:pos x="0" y="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208" h="8">
                  <a:moveTo>
                    <a:pt x="0" y="8"/>
                  </a:moveTo>
                  <a:lnTo>
                    <a:pt x="21" y="8"/>
                  </a:lnTo>
                  <a:lnTo>
                    <a:pt x="208" y="8"/>
                  </a:lnTo>
                  <a:lnTo>
                    <a:pt x="208" y="0"/>
                  </a:lnTo>
                  <a:lnTo>
                    <a:pt x="21" y="0"/>
                  </a:lnTo>
                  <a:lnTo>
                    <a:pt x="0" y="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648"/>
            <p:cNvSpPr>
              <a:spLocks/>
            </p:cNvSpPr>
            <p:nvPr/>
          </p:nvSpPr>
          <p:spPr bwMode="auto">
            <a:xfrm>
              <a:off x="4243" y="4560"/>
              <a:ext cx="263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8"/>
                </a:cxn>
                <a:cxn ang="0">
                  <a:pos x="208" y="8"/>
                </a:cxn>
                <a:cxn ang="0">
                  <a:pos x="208" y="0"/>
                </a:cxn>
                <a:cxn ang="0">
                  <a:pos x="21" y="0"/>
                </a:cxn>
                <a:cxn ang="0">
                  <a:pos x="0" y="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208" h="8">
                  <a:moveTo>
                    <a:pt x="0" y="8"/>
                  </a:moveTo>
                  <a:lnTo>
                    <a:pt x="21" y="8"/>
                  </a:lnTo>
                  <a:lnTo>
                    <a:pt x="208" y="8"/>
                  </a:lnTo>
                  <a:lnTo>
                    <a:pt x="208" y="0"/>
                  </a:lnTo>
                  <a:lnTo>
                    <a:pt x="21" y="0"/>
                  </a:lnTo>
                  <a:lnTo>
                    <a:pt x="0" y="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649"/>
            <p:cNvSpPr>
              <a:spLocks/>
            </p:cNvSpPr>
            <p:nvPr/>
          </p:nvSpPr>
          <p:spPr bwMode="auto">
            <a:xfrm>
              <a:off x="4243" y="4570"/>
              <a:ext cx="27" cy="1428"/>
            </a:xfrm>
            <a:custGeom>
              <a:avLst/>
              <a:gdLst/>
              <a:ahLst/>
              <a:cxnLst>
                <a:cxn ang="0">
                  <a:pos x="21" y="1117"/>
                </a:cxn>
                <a:cxn ang="0">
                  <a:pos x="21" y="1117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117"/>
                </a:cxn>
                <a:cxn ang="0">
                  <a:pos x="21" y="1117"/>
                </a:cxn>
                <a:cxn ang="0">
                  <a:pos x="0" y="1117"/>
                </a:cxn>
                <a:cxn ang="0">
                  <a:pos x="21" y="1117"/>
                </a:cxn>
              </a:cxnLst>
              <a:rect l="0" t="0" r="r" b="b"/>
              <a:pathLst>
                <a:path w="21" h="1117">
                  <a:moveTo>
                    <a:pt x="21" y="1117"/>
                  </a:moveTo>
                  <a:lnTo>
                    <a:pt x="21" y="111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117"/>
                  </a:lnTo>
                  <a:lnTo>
                    <a:pt x="21" y="1117"/>
                  </a:lnTo>
                  <a:lnTo>
                    <a:pt x="0" y="1117"/>
                  </a:lnTo>
                  <a:lnTo>
                    <a:pt x="21" y="1117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650"/>
            <p:cNvSpPr>
              <a:spLocks/>
            </p:cNvSpPr>
            <p:nvPr/>
          </p:nvSpPr>
          <p:spPr bwMode="auto">
            <a:xfrm>
              <a:off x="4243" y="4570"/>
              <a:ext cx="27" cy="1428"/>
            </a:xfrm>
            <a:custGeom>
              <a:avLst/>
              <a:gdLst/>
              <a:ahLst/>
              <a:cxnLst>
                <a:cxn ang="0">
                  <a:pos x="21" y="1117"/>
                </a:cxn>
                <a:cxn ang="0">
                  <a:pos x="21" y="1117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117"/>
                </a:cxn>
                <a:cxn ang="0">
                  <a:pos x="21" y="1117"/>
                </a:cxn>
                <a:cxn ang="0">
                  <a:pos x="0" y="1117"/>
                </a:cxn>
                <a:cxn ang="0">
                  <a:pos x="21" y="1117"/>
                </a:cxn>
              </a:cxnLst>
              <a:rect l="0" t="0" r="r" b="b"/>
              <a:pathLst>
                <a:path w="21" h="1117">
                  <a:moveTo>
                    <a:pt x="21" y="1117"/>
                  </a:moveTo>
                  <a:lnTo>
                    <a:pt x="21" y="111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117"/>
                  </a:lnTo>
                  <a:lnTo>
                    <a:pt x="21" y="1117"/>
                  </a:lnTo>
                  <a:lnTo>
                    <a:pt x="0" y="1117"/>
                  </a:lnTo>
                  <a:lnTo>
                    <a:pt x="21" y="1117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651"/>
            <p:cNvSpPr>
              <a:spLocks noChangeArrowheads="1"/>
            </p:cNvSpPr>
            <p:nvPr/>
          </p:nvSpPr>
          <p:spPr bwMode="auto">
            <a:xfrm>
              <a:off x="4270" y="5988"/>
              <a:ext cx="236" cy="10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Rectangle 652"/>
            <p:cNvSpPr>
              <a:spLocks noChangeArrowheads="1"/>
            </p:cNvSpPr>
            <p:nvPr/>
          </p:nvSpPr>
          <p:spPr bwMode="auto">
            <a:xfrm>
              <a:off x="4270" y="5988"/>
              <a:ext cx="236" cy="1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653"/>
            <p:cNvSpPr>
              <a:spLocks/>
            </p:cNvSpPr>
            <p:nvPr/>
          </p:nvSpPr>
          <p:spPr bwMode="auto">
            <a:xfrm>
              <a:off x="4483" y="5507"/>
              <a:ext cx="23" cy="49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9"/>
                </a:cxn>
                <a:cxn ang="0">
                  <a:pos x="0" y="384"/>
                </a:cxn>
                <a:cxn ang="0">
                  <a:pos x="19" y="384"/>
                </a:cxn>
                <a:cxn ang="0">
                  <a:pos x="19" y="19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19" h="384">
                  <a:moveTo>
                    <a:pt x="19" y="0"/>
                  </a:moveTo>
                  <a:lnTo>
                    <a:pt x="0" y="19"/>
                  </a:lnTo>
                  <a:lnTo>
                    <a:pt x="0" y="384"/>
                  </a:lnTo>
                  <a:lnTo>
                    <a:pt x="19" y="384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654"/>
            <p:cNvSpPr>
              <a:spLocks/>
            </p:cNvSpPr>
            <p:nvPr/>
          </p:nvSpPr>
          <p:spPr bwMode="auto">
            <a:xfrm>
              <a:off x="4483" y="5507"/>
              <a:ext cx="23" cy="49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9"/>
                </a:cxn>
                <a:cxn ang="0">
                  <a:pos x="0" y="384"/>
                </a:cxn>
                <a:cxn ang="0">
                  <a:pos x="19" y="384"/>
                </a:cxn>
                <a:cxn ang="0">
                  <a:pos x="19" y="19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19" h="384">
                  <a:moveTo>
                    <a:pt x="19" y="0"/>
                  </a:moveTo>
                  <a:lnTo>
                    <a:pt x="0" y="19"/>
                  </a:lnTo>
                  <a:lnTo>
                    <a:pt x="0" y="384"/>
                  </a:lnTo>
                  <a:lnTo>
                    <a:pt x="19" y="384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655"/>
            <p:cNvSpPr>
              <a:spLocks/>
            </p:cNvSpPr>
            <p:nvPr/>
          </p:nvSpPr>
          <p:spPr bwMode="auto">
            <a:xfrm>
              <a:off x="4506" y="5507"/>
              <a:ext cx="237" cy="23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89" y="19"/>
                </a:cxn>
                <a:cxn ang="0">
                  <a:pos x="189" y="0"/>
                </a:cxn>
                <a:cxn ang="0">
                  <a:pos x="189" y="19"/>
                </a:cxn>
              </a:cxnLst>
              <a:rect l="0" t="0" r="r" b="b"/>
              <a:pathLst>
                <a:path w="189" h="19">
                  <a:moveTo>
                    <a:pt x="189" y="19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89" y="19"/>
                  </a:lnTo>
                  <a:lnTo>
                    <a:pt x="189" y="0"/>
                  </a:lnTo>
                  <a:lnTo>
                    <a:pt x="189" y="19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656"/>
            <p:cNvSpPr>
              <a:spLocks/>
            </p:cNvSpPr>
            <p:nvPr/>
          </p:nvSpPr>
          <p:spPr bwMode="auto">
            <a:xfrm>
              <a:off x="4506" y="5507"/>
              <a:ext cx="237" cy="23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89" y="19"/>
                </a:cxn>
                <a:cxn ang="0">
                  <a:pos x="189" y="0"/>
                </a:cxn>
                <a:cxn ang="0">
                  <a:pos x="189" y="19"/>
                </a:cxn>
              </a:cxnLst>
              <a:rect l="0" t="0" r="r" b="b"/>
              <a:pathLst>
                <a:path w="189" h="19">
                  <a:moveTo>
                    <a:pt x="189" y="19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89" y="19"/>
                  </a:lnTo>
                  <a:lnTo>
                    <a:pt x="189" y="0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657"/>
            <p:cNvSpPr>
              <a:spLocks/>
            </p:cNvSpPr>
            <p:nvPr/>
          </p:nvSpPr>
          <p:spPr bwMode="auto">
            <a:xfrm>
              <a:off x="4720" y="5530"/>
              <a:ext cx="23" cy="468"/>
            </a:xfrm>
            <a:custGeom>
              <a:avLst/>
              <a:gdLst/>
              <a:ahLst/>
              <a:cxnLst>
                <a:cxn ang="0">
                  <a:pos x="19" y="365"/>
                </a:cxn>
                <a:cxn ang="0">
                  <a:pos x="19" y="365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365"/>
                </a:cxn>
                <a:cxn ang="0">
                  <a:pos x="19" y="365"/>
                </a:cxn>
                <a:cxn ang="0">
                  <a:pos x="0" y="365"/>
                </a:cxn>
                <a:cxn ang="0">
                  <a:pos x="19" y="365"/>
                </a:cxn>
              </a:cxnLst>
              <a:rect l="0" t="0" r="r" b="b"/>
              <a:pathLst>
                <a:path w="19" h="365">
                  <a:moveTo>
                    <a:pt x="19" y="365"/>
                  </a:moveTo>
                  <a:lnTo>
                    <a:pt x="19" y="36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65"/>
                  </a:lnTo>
                  <a:lnTo>
                    <a:pt x="19" y="365"/>
                  </a:lnTo>
                  <a:lnTo>
                    <a:pt x="0" y="365"/>
                  </a:lnTo>
                  <a:lnTo>
                    <a:pt x="19" y="36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658"/>
            <p:cNvSpPr>
              <a:spLocks/>
            </p:cNvSpPr>
            <p:nvPr/>
          </p:nvSpPr>
          <p:spPr bwMode="auto">
            <a:xfrm>
              <a:off x="4720" y="5530"/>
              <a:ext cx="23" cy="468"/>
            </a:xfrm>
            <a:custGeom>
              <a:avLst/>
              <a:gdLst/>
              <a:ahLst/>
              <a:cxnLst>
                <a:cxn ang="0">
                  <a:pos x="19" y="365"/>
                </a:cxn>
                <a:cxn ang="0">
                  <a:pos x="19" y="365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365"/>
                </a:cxn>
                <a:cxn ang="0">
                  <a:pos x="19" y="365"/>
                </a:cxn>
                <a:cxn ang="0">
                  <a:pos x="0" y="365"/>
                </a:cxn>
                <a:cxn ang="0">
                  <a:pos x="19" y="365"/>
                </a:cxn>
              </a:cxnLst>
              <a:rect l="0" t="0" r="r" b="b"/>
              <a:pathLst>
                <a:path w="19" h="365">
                  <a:moveTo>
                    <a:pt x="19" y="365"/>
                  </a:moveTo>
                  <a:lnTo>
                    <a:pt x="19" y="36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65"/>
                  </a:lnTo>
                  <a:lnTo>
                    <a:pt x="19" y="365"/>
                  </a:lnTo>
                  <a:lnTo>
                    <a:pt x="0" y="365"/>
                  </a:lnTo>
                  <a:lnTo>
                    <a:pt x="19" y="36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659"/>
            <p:cNvSpPr>
              <a:spLocks noChangeArrowheads="1"/>
            </p:cNvSpPr>
            <p:nvPr/>
          </p:nvSpPr>
          <p:spPr bwMode="auto">
            <a:xfrm>
              <a:off x="4743" y="5988"/>
              <a:ext cx="526" cy="10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Rectangle 660"/>
            <p:cNvSpPr>
              <a:spLocks noChangeArrowheads="1"/>
            </p:cNvSpPr>
            <p:nvPr/>
          </p:nvSpPr>
          <p:spPr bwMode="auto">
            <a:xfrm>
              <a:off x="4743" y="5988"/>
              <a:ext cx="526" cy="1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661"/>
            <p:cNvSpPr>
              <a:spLocks/>
            </p:cNvSpPr>
            <p:nvPr/>
          </p:nvSpPr>
          <p:spPr bwMode="auto">
            <a:xfrm>
              <a:off x="5256" y="5719"/>
              <a:ext cx="13" cy="27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7"/>
                </a:cxn>
                <a:cxn ang="0">
                  <a:pos x="0" y="217"/>
                </a:cxn>
                <a:cxn ang="0">
                  <a:pos x="11" y="217"/>
                </a:cxn>
                <a:cxn ang="0">
                  <a:pos x="11" y="17"/>
                </a:cxn>
                <a:cxn ang="0">
                  <a:pos x="11" y="0"/>
                </a:cxn>
                <a:cxn ang="0">
                  <a:pos x="11" y="17"/>
                </a:cxn>
                <a:cxn ang="0">
                  <a:pos x="11" y="0"/>
                </a:cxn>
              </a:cxnLst>
              <a:rect l="0" t="0" r="r" b="b"/>
              <a:pathLst>
                <a:path w="11" h="217">
                  <a:moveTo>
                    <a:pt x="11" y="0"/>
                  </a:moveTo>
                  <a:lnTo>
                    <a:pt x="0" y="17"/>
                  </a:lnTo>
                  <a:lnTo>
                    <a:pt x="0" y="217"/>
                  </a:lnTo>
                  <a:lnTo>
                    <a:pt x="11" y="217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662"/>
            <p:cNvSpPr>
              <a:spLocks/>
            </p:cNvSpPr>
            <p:nvPr/>
          </p:nvSpPr>
          <p:spPr bwMode="auto">
            <a:xfrm>
              <a:off x="5256" y="5719"/>
              <a:ext cx="13" cy="27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7"/>
                </a:cxn>
                <a:cxn ang="0">
                  <a:pos x="0" y="217"/>
                </a:cxn>
                <a:cxn ang="0">
                  <a:pos x="11" y="217"/>
                </a:cxn>
                <a:cxn ang="0">
                  <a:pos x="11" y="17"/>
                </a:cxn>
                <a:cxn ang="0">
                  <a:pos x="11" y="0"/>
                </a:cxn>
                <a:cxn ang="0">
                  <a:pos x="11" y="17"/>
                </a:cxn>
                <a:cxn ang="0">
                  <a:pos x="11" y="0"/>
                </a:cxn>
              </a:cxnLst>
              <a:rect l="0" t="0" r="r" b="b"/>
              <a:pathLst>
                <a:path w="11" h="217">
                  <a:moveTo>
                    <a:pt x="11" y="0"/>
                  </a:moveTo>
                  <a:lnTo>
                    <a:pt x="0" y="17"/>
                  </a:lnTo>
                  <a:lnTo>
                    <a:pt x="0" y="217"/>
                  </a:lnTo>
                  <a:lnTo>
                    <a:pt x="11" y="217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663"/>
            <p:cNvSpPr>
              <a:spLocks/>
            </p:cNvSpPr>
            <p:nvPr/>
          </p:nvSpPr>
          <p:spPr bwMode="auto">
            <a:xfrm>
              <a:off x="4907" y="5719"/>
              <a:ext cx="362" cy="2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17"/>
                </a:cxn>
                <a:cxn ang="0">
                  <a:pos x="287" y="17"/>
                </a:cxn>
                <a:cxn ang="0">
                  <a:pos x="287" y="0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9" y="17"/>
                </a:cxn>
                <a:cxn ang="0">
                  <a:pos x="0" y="17"/>
                </a:cxn>
              </a:cxnLst>
              <a:rect l="0" t="0" r="r" b="b"/>
              <a:pathLst>
                <a:path w="287" h="17">
                  <a:moveTo>
                    <a:pt x="0" y="17"/>
                  </a:moveTo>
                  <a:lnTo>
                    <a:pt x="9" y="17"/>
                  </a:lnTo>
                  <a:lnTo>
                    <a:pt x="287" y="17"/>
                  </a:lnTo>
                  <a:lnTo>
                    <a:pt x="287" y="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664"/>
            <p:cNvSpPr>
              <a:spLocks/>
            </p:cNvSpPr>
            <p:nvPr/>
          </p:nvSpPr>
          <p:spPr bwMode="auto">
            <a:xfrm>
              <a:off x="4907" y="5719"/>
              <a:ext cx="362" cy="2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17"/>
                </a:cxn>
                <a:cxn ang="0">
                  <a:pos x="287" y="17"/>
                </a:cxn>
                <a:cxn ang="0">
                  <a:pos x="287" y="0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9" y="17"/>
                </a:cxn>
                <a:cxn ang="0">
                  <a:pos x="0" y="17"/>
                </a:cxn>
              </a:cxnLst>
              <a:rect l="0" t="0" r="r" b="b"/>
              <a:pathLst>
                <a:path w="287" h="17">
                  <a:moveTo>
                    <a:pt x="0" y="17"/>
                  </a:moveTo>
                  <a:lnTo>
                    <a:pt x="9" y="17"/>
                  </a:lnTo>
                  <a:lnTo>
                    <a:pt x="287" y="17"/>
                  </a:lnTo>
                  <a:lnTo>
                    <a:pt x="287" y="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665"/>
            <p:cNvSpPr>
              <a:spLocks/>
            </p:cNvSpPr>
            <p:nvPr/>
          </p:nvSpPr>
          <p:spPr bwMode="auto">
            <a:xfrm>
              <a:off x="4907" y="5507"/>
              <a:ext cx="10" cy="2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9"/>
                </a:cxn>
                <a:cxn ang="0">
                  <a:pos x="0" y="184"/>
                </a:cxn>
                <a:cxn ang="0">
                  <a:pos x="9" y="184"/>
                </a:cxn>
                <a:cxn ang="0">
                  <a:pos x="9" y="1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9" y="0"/>
                </a:cxn>
              </a:cxnLst>
              <a:rect l="0" t="0" r="r" b="b"/>
              <a:pathLst>
                <a:path w="9" h="184">
                  <a:moveTo>
                    <a:pt x="9" y="0"/>
                  </a:moveTo>
                  <a:lnTo>
                    <a:pt x="0" y="19"/>
                  </a:lnTo>
                  <a:lnTo>
                    <a:pt x="0" y="184"/>
                  </a:lnTo>
                  <a:lnTo>
                    <a:pt x="9" y="184"/>
                  </a:lnTo>
                  <a:lnTo>
                    <a:pt x="9" y="1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666"/>
            <p:cNvSpPr>
              <a:spLocks/>
            </p:cNvSpPr>
            <p:nvPr/>
          </p:nvSpPr>
          <p:spPr bwMode="auto">
            <a:xfrm>
              <a:off x="4907" y="5507"/>
              <a:ext cx="10" cy="2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9"/>
                </a:cxn>
                <a:cxn ang="0">
                  <a:pos x="0" y="184"/>
                </a:cxn>
                <a:cxn ang="0">
                  <a:pos x="9" y="184"/>
                </a:cxn>
                <a:cxn ang="0">
                  <a:pos x="9" y="1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9" y="0"/>
                </a:cxn>
              </a:cxnLst>
              <a:rect l="0" t="0" r="r" b="b"/>
              <a:pathLst>
                <a:path w="9" h="184">
                  <a:moveTo>
                    <a:pt x="9" y="0"/>
                  </a:moveTo>
                  <a:lnTo>
                    <a:pt x="0" y="19"/>
                  </a:lnTo>
                  <a:lnTo>
                    <a:pt x="0" y="184"/>
                  </a:lnTo>
                  <a:lnTo>
                    <a:pt x="9" y="184"/>
                  </a:lnTo>
                  <a:lnTo>
                    <a:pt x="9" y="1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Rectangle 667"/>
            <p:cNvSpPr>
              <a:spLocks noChangeArrowheads="1"/>
            </p:cNvSpPr>
            <p:nvPr/>
          </p:nvSpPr>
          <p:spPr bwMode="auto">
            <a:xfrm>
              <a:off x="4917" y="5507"/>
              <a:ext cx="592" cy="23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Rectangle 668"/>
            <p:cNvSpPr>
              <a:spLocks noChangeArrowheads="1"/>
            </p:cNvSpPr>
            <p:nvPr/>
          </p:nvSpPr>
          <p:spPr bwMode="auto">
            <a:xfrm>
              <a:off x="4917" y="5507"/>
              <a:ext cx="592" cy="23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669"/>
            <p:cNvSpPr>
              <a:spLocks/>
            </p:cNvSpPr>
            <p:nvPr/>
          </p:nvSpPr>
          <p:spPr bwMode="auto">
            <a:xfrm>
              <a:off x="5494" y="4560"/>
              <a:ext cx="15" cy="9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0" y="760"/>
                </a:cxn>
                <a:cxn ang="0">
                  <a:pos x="10" y="760"/>
                </a:cxn>
                <a:cxn ang="0">
                  <a:pos x="10" y="8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10" y="0"/>
                </a:cxn>
              </a:cxnLst>
              <a:rect l="0" t="0" r="r" b="b"/>
              <a:pathLst>
                <a:path w="10" h="760">
                  <a:moveTo>
                    <a:pt x="10" y="0"/>
                  </a:moveTo>
                  <a:lnTo>
                    <a:pt x="0" y="8"/>
                  </a:lnTo>
                  <a:lnTo>
                    <a:pt x="0" y="760"/>
                  </a:lnTo>
                  <a:lnTo>
                    <a:pt x="10" y="760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670"/>
            <p:cNvSpPr>
              <a:spLocks/>
            </p:cNvSpPr>
            <p:nvPr/>
          </p:nvSpPr>
          <p:spPr bwMode="auto">
            <a:xfrm>
              <a:off x="5494" y="4560"/>
              <a:ext cx="15" cy="9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0" y="760"/>
                </a:cxn>
                <a:cxn ang="0">
                  <a:pos x="10" y="760"/>
                </a:cxn>
                <a:cxn ang="0">
                  <a:pos x="10" y="8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10" y="0"/>
                </a:cxn>
              </a:cxnLst>
              <a:rect l="0" t="0" r="r" b="b"/>
              <a:pathLst>
                <a:path w="10" h="760">
                  <a:moveTo>
                    <a:pt x="10" y="0"/>
                  </a:moveTo>
                  <a:lnTo>
                    <a:pt x="0" y="8"/>
                  </a:lnTo>
                  <a:lnTo>
                    <a:pt x="0" y="760"/>
                  </a:lnTo>
                  <a:lnTo>
                    <a:pt x="10" y="760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671"/>
            <p:cNvSpPr>
              <a:spLocks/>
            </p:cNvSpPr>
            <p:nvPr/>
          </p:nvSpPr>
          <p:spPr bwMode="auto">
            <a:xfrm>
              <a:off x="5256" y="4560"/>
              <a:ext cx="253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8"/>
                </a:cxn>
                <a:cxn ang="0">
                  <a:pos x="199" y="8"/>
                </a:cxn>
                <a:cxn ang="0">
                  <a:pos x="199" y="0"/>
                </a:cxn>
                <a:cxn ang="0">
                  <a:pos x="11" y="0"/>
                </a:cxn>
                <a:cxn ang="0">
                  <a:pos x="0" y="8"/>
                </a:cxn>
                <a:cxn ang="0">
                  <a:pos x="11" y="8"/>
                </a:cxn>
                <a:cxn ang="0">
                  <a:pos x="0" y="8"/>
                </a:cxn>
              </a:cxnLst>
              <a:rect l="0" t="0" r="r" b="b"/>
              <a:pathLst>
                <a:path w="199" h="8">
                  <a:moveTo>
                    <a:pt x="0" y="8"/>
                  </a:moveTo>
                  <a:lnTo>
                    <a:pt x="11" y="8"/>
                  </a:lnTo>
                  <a:lnTo>
                    <a:pt x="199" y="8"/>
                  </a:lnTo>
                  <a:lnTo>
                    <a:pt x="199" y="0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672"/>
            <p:cNvSpPr>
              <a:spLocks/>
            </p:cNvSpPr>
            <p:nvPr/>
          </p:nvSpPr>
          <p:spPr bwMode="auto">
            <a:xfrm>
              <a:off x="5256" y="4560"/>
              <a:ext cx="253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8"/>
                </a:cxn>
                <a:cxn ang="0">
                  <a:pos x="199" y="8"/>
                </a:cxn>
                <a:cxn ang="0">
                  <a:pos x="199" y="0"/>
                </a:cxn>
                <a:cxn ang="0">
                  <a:pos x="11" y="0"/>
                </a:cxn>
                <a:cxn ang="0">
                  <a:pos x="0" y="8"/>
                </a:cxn>
                <a:cxn ang="0">
                  <a:pos x="11" y="8"/>
                </a:cxn>
                <a:cxn ang="0">
                  <a:pos x="0" y="8"/>
                </a:cxn>
              </a:cxnLst>
              <a:rect l="0" t="0" r="r" b="b"/>
              <a:pathLst>
                <a:path w="199" h="8">
                  <a:moveTo>
                    <a:pt x="0" y="8"/>
                  </a:moveTo>
                  <a:lnTo>
                    <a:pt x="11" y="8"/>
                  </a:lnTo>
                  <a:lnTo>
                    <a:pt x="199" y="8"/>
                  </a:lnTo>
                  <a:lnTo>
                    <a:pt x="199" y="0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1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673"/>
            <p:cNvSpPr>
              <a:spLocks/>
            </p:cNvSpPr>
            <p:nvPr/>
          </p:nvSpPr>
          <p:spPr bwMode="auto">
            <a:xfrm>
              <a:off x="5256" y="4447"/>
              <a:ext cx="13" cy="12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7"/>
                </a:cxn>
                <a:cxn ang="0">
                  <a:pos x="0" y="95"/>
                </a:cxn>
                <a:cxn ang="0">
                  <a:pos x="11" y="95"/>
                </a:cxn>
                <a:cxn ang="0">
                  <a:pos x="11" y="1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1" y="0"/>
                </a:cxn>
              </a:cxnLst>
              <a:rect l="0" t="0" r="r" b="b"/>
              <a:pathLst>
                <a:path w="11" h="95">
                  <a:moveTo>
                    <a:pt x="11" y="0"/>
                  </a:moveTo>
                  <a:lnTo>
                    <a:pt x="0" y="17"/>
                  </a:lnTo>
                  <a:lnTo>
                    <a:pt x="0" y="95"/>
                  </a:lnTo>
                  <a:lnTo>
                    <a:pt x="11" y="95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674"/>
            <p:cNvSpPr>
              <a:spLocks/>
            </p:cNvSpPr>
            <p:nvPr/>
          </p:nvSpPr>
          <p:spPr bwMode="auto">
            <a:xfrm>
              <a:off x="5256" y="4447"/>
              <a:ext cx="13" cy="12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7"/>
                </a:cxn>
                <a:cxn ang="0">
                  <a:pos x="0" y="95"/>
                </a:cxn>
                <a:cxn ang="0">
                  <a:pos x="11" y="95"/>
                </a:cxn>
                <a:cxn ang="0">
                  <a:pos x="11" y="1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1" y="0"/>
                </a:cxn>
              </a:cxnLst>
              <a:rect l="0" t="0" r="r" b="b"/>
              <a:pathLst>
                <a:path w="11" h="95">
                  <a:moveTo>
                    <a:pt x="11" y="0"/>
                  </a:moveTo>
                  <a:lnTo>
                    <a:pt x="0" y="17"/>
                  </a:lnTo>
                  <a:lnTo>
                    <a:pt x="0" y="95"/>
                  </a:lnTo>
                  <a:lnTo>
                    <a:pt x="11" y="95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Rectangle 675"/>
            <p:cNvSpPr>
              <a:spLocks noChangeArrowheads="1"/>
            </p:cNvSpPr>
            <p:nvPr/>
          </p:nvSpPr>
          <p:spPr bwMode="auto">
            <a:xfrm>
              <a:off x="5269" y="4447"/>
              <a:ext cx="477" cy="23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Rectangle 676"/>
            <p:cNvSpPr>
              <a:spLocks noChangeArrowheads="1"/>
            </p:cNvSpPr>
            <p:nvPr/>
          </p:nvSpPr>
          <p:spPr bwMode="auto">
            <a:xfrm>
              <a:off x="5269" y="4447"/>
              <a:ext cx="477" cy="23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Rectangle 677"/>
            <p:cNvSpPr>
              <a:spLocks noChangeArrowheads="1"/>
            </p:cNvSpPr>
            <p:nvPr/>
          </p:nvSpPr>
          <p:spPr bwMode="auto">
            <a:xfrm>
              <a:off x="5734" y="4358"/>
              <a:ext cx="12" cy="112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Rectangle 678"/>
            <p:cNvSpPr>
              <a:spLocks noChangeArrowheads="1"/>
            </p:cNvSpPr>
            <p:nvPr/>
          </p:nvSpPr>
          <p:spPr bwMode="auto">
            <a:xfrm>
              <a:off x="5734" y="4358"/>
              <a:ext cx="12" cy="112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79"/>
            <p:cNvSpPr>
              <a:spLocks/>
            </p:cNvSpPr>
            <p:nvPr/>
          </p:nvSpPr>
          <p:spPr bwMode="auto">
            <a:xfrm>
              <a:off x="7096" y="6144"/>
              <a:ext cx="3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"/>
                </a:cxn>
                <a:cxn ang="0">
                  <a:pos x="248" y="8"/>
                </a:cxn>
                <a:cxn ang="0">
                  <a:pos x="248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0" y="8"/>
                </a:cxn>
                <a:cxn ang="0">
                  <a:pos x="0" y="0"/>
                </a:cxn>
              </a:cxnLst>
              <a:rect l="0" t="0" r="r" b="b"/>
              <a:pathLst>
                <a:path w="248" h="8">
                  <a:moveTo>
                    <a:pt x="0" y="0"/>
                  </a:moveTo>
                  <a:lnTo>
                    <a:pt x="10" y="8"/>
                  </a:lnTo>
                  <a:lnTo>
                    <a:pt x="248" y="8"/>
                  </a:lnTo>
                  <a:lnTo>
                    <a:pt x="248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80"/>
            <p:cNvSpPr>
              <a:spLocks/>
            </p:cNvSpPr>
            <p:nvPr/>
          </p:nvSpPr>
          <p:spPr bwMode="auto">
            <a:xfrm>
              <a:off x="7096" y="6144"/>
              <a:ext cx="3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"/>
                </a:cxn>
                <a:cxn ang="0">
                  <a:pos x="248" y="8"/>
                </a:cxn>
                <a:cxn ang="0">
                  <a:pos x="248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0" y="8"/>
                </a:cxn>
                <a:cxn ang="0">
                  <a:pos x="0" y="0"/>
                </a:cxn>
              </a:cxnLst>
              <a:rect l="0" t="0" r="r" b="b"/>
              <a:pathLst>
                <a:path w="248" h="8">
                  <a:moveTo>
                    <a:pt x="0" y="0"/>
                  </a:moveTo>
                  <a:lnTo>
                    <a:pt x="10" y="8"/>
                  </a:lnTo>
                  <a:lnTo>
                    <a:pt x="248" y="8"/>
                  </a:lnTo>
                  <a:lnTo>
                    <a:pt x="248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81"/>
            <p:cNvSpPr>
              <a:spLocks/>
            </p:cNvSpPr>
            <p:nvPr/>
          </p:nvSpPr>
          <p:spPr bwMode="auto">
            <a:xfrm>
              <a:off x="7096" y="5507"/>
              <a:ext cx="15" cy="6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9"/>
                </a:cxn>
                <a:cxn ang="0">
                  <a:pos x="0" y="499"/>
                </a:cxn>
                <a:cxn ang="0">
                  <a:pos x="10" y="499"/>
                </a:cxn>
                <a:cxn ang="0">
                  <a:pos x="10" y="19"/>
                </a:cxn>
                <a:cxn ang="0">
                  <a:pos x="10" y="0"/>
                </a:cxn>
                <a:cxn ang="0">
                  <a:pos x="10" y="19"/>
                </a:cxn>
                <a:cxn ang="0">
                  <a:pos x="10" y="0"/>
                </a:cxn>
              </a:cxnLst>
              <a:rect l="0" t="0" r="r" b="b"/>
              <a:pathLst>
                <a:path w="10" h="499">
                  <a:moveTo>
                    <a:pt x="10" y="0"/>
                  </a:moveTo>
                  <a:lnTo>
                    <a:pt x="0" y="19"/>
                  </a:lnTo>
                  <a:lnTo>
                    <a:pt x="0" y="499"/>
                  </a:lnTo>
                  <a:lnTo>
                    <a:pt x="10" y="499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82"/>
            <p:cNvSpPr>
              <a:spLocks/>
            </p:cNvSpPr>
            <p:nvPr/>
          </p:nvSpPr>
          <p:spPr bwMode="auto">
            <a:xfrm>
              <a:off x="7096" y="5507"/>
              <a:ext cx="15" cy="6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9"/>
                </a:cxn>
                <a:cxn ang="0">
                  <a:pos x="0" y="499"/>
                </a:cxn>
                <a:cxn ang="0">
                  <a:pos x="10" y="499"/>
                </a:cxn>
                <a:cxn ang="0">
                  <a:pos x="10" y="19"/>
                </a:cxn>
                <a:cxn ang="0">
                  <a:pos x="10" y="0"/>
                </a:cxn>
                <a:cxn ang="0">
                  <a:pos x="10" y="19"/>
                </a:cxn>
                <a:cxn ang="0">
                  <a:pos x="10" y="0"/>
                </a:cxn>
              </a:cxnLst>
              <a:rect l="0" t="0" r="r" b="b"/>
              <a:pathLst>
                <a:path w="10" h="499">
                  <a:moveTo>
                    <a:pt x="10" y="0"/>
                  </a:moveTo>
                  <a:lnTo>
                    <a:pt x="0" y="19"/>
                  </a:lnTo>
                  <a:lnTo>
                    <a:pt x="0" y="499"/>
                  </a:lnTo>
                  <a:lnTo>
                    <a:pt x="10" y="499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83"/>
            <p:cNvSpPr>
              <a:spLocks/>
            </p:cNvSpPr>
            <p:nvPr/>
          </p:nvSpPr>
          <p:spPr bwMode="auto">
            <a:xfrm>
              <a:off x="6858" y="5507"/>
              <a:ext cx="253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9"/>
                </a:cxn>
                <a:cxn ang="0">
                  <a:pos x="199" y="19"/>
                </a:cxn>
                <a:cxn ang="0">
                  <a:pos x="199" y="0"/>
                </a:cxn>
                <a:cxn ang="0">
                  <a:pos x="11" y="0"/>
                </a:cxn>
                <a:cxn ang="0">
                  <a:pos x="0" y="19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9"/>
                </a:cxn>
              </a:cxnLst>
              <a:rect l="0" t="0" r="r" b="b"/>
              <a:pathLst>
                <a:path w="199" h="19">
                  <a:moveTo>
                    <a:pt x="0" y="19"/>
                  </a:moveTo>
                  <a:lnTo>
                    <a:pt x="11" y="19"/>
                  </a:lnTo>
                  <a:lnTo>
                    <a:pt x="199" y="19"/>
                  </a:lnTo>
                  <a:lnTo>
                    <a:pt x="199" y="0"/>
                  </a:lnTo>
                  <a:lnTo>
                    <a:pt x="11" y="0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84"/>
            <p:cNvSpPr>
              <a:spLocks/>
            </p:cNvSpPr>
            <p:nvPr/>
          </p:nvSpPr>
          <p:spPr bwMode="auto">
            <a:xfrm>
              <a:off x="6858" y="5507"/>
              <a:ext cx="253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9"/>
                </a:cxn>
                <a:cxn ang="0">
                  <a:pos x="199" y="19"/>
                </a:cxn>
                <a:cxn ang="0">
                  <a:pos x="199" y="0"/>
                </a:cxn>
                <a:cxn ang="0">
                  <a:pos x="11" y="0"/>
                </a:cxn>
                <a:cxn ang="0">
                  <a:pos x="0" y="19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9"/>
                </a:cxn>
              </a:cxnLst>
              <a:rect l="0" t="0" r="r" b="b"/>
              <a:pathLst>
                <a:path w="199" h="19">
                  <a:moveTo>
                    <a:pt x="0" y="19"/>
                  </a:moveTo>
                  <a:lnTo>
                    <a:pt x="11" y="19"/>
                  </a:lnTo>
                  <a:lnTo>
                    <a:pt x="199" y="19"/>
                  </a:lnTo>
                  <a:lnTo>
                    <a:pt x="199" y="0"/>
                  </a:lnTo>
                  <a:lnTo>
                    <a:pt x="11" y="0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85"/>
            <p:cNvSpPr>
              <a:spLocks/>
            </p:cNvSpPr>
            <p:nvPr/>
          </p:nvSpPr>
          <p:spPr bwMode="auto">
            <a:xfrm>
              <a:off x="6858" y="5530"/>
              <a:ext cx="13" cy="468"/>
            </a:xfrm>
            <a:custGeom>
              <a:avLst/>
              <a:gdLst/>
              <a:ahLst/>
              <a:cxnLst>
                <a:cxn ang="0">
                  <a:pos x="11" y="365"/>
                </a:cxn>
                <a:cxn ang="0">
                  <a:pos x="11" y="36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365"/>
                </a:cxn>
                <a:cxn ang="0">
                  <a:pos x="11" y="365"/>
                </a:cxn>
              </a:cxnLst>
              <a:rect l="0" t="0" r="r" b="b"/>
              <a:pathLst>
                <a:path w="11" h="365">
                  <a:moveTo>
                    <a:pt x="11" y="365"/>
                  </a:moveTo>
                  <a:lnTo>
                    <a:pt x="11" y="36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65"/>
                  </a:lnTo>
                  <a:lnTo>
                    <a:pt x="11" y="36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86"/>
            <p:cNvSpPr>
              <a:spLocks/>
            </p:cNvSpPr>
            <p:nvPr/>
          </p:nvSpPr>
          <p:spPr bwMode="auto">
            <a:xfrm>
              <a:off x="6858" y="5530"/>
              <a:ext cx="13" cy="468"/>
            </a:xfrm>
            <a:custGeom>
              <a:avLst/>
              <a:gdLst/>
              <a:ahLst/>
              <a:cxnLst>
                <a:cxn ang="0">
                  <a:pos x="11" y="365"/>
                </a:cxn>
                <a:cxn ang="0">
                  <a:pos x="11" y="36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365"/>
                </a:cxn>
                <a:cxn ang="0">
                  <a:pos x="11" y="365"/>
                </a:cxn>
              </a:cxnLst>
              <a:rect l="0" t="0" r="r" b="b"/>
              <a:pathLst>
                <a:path w="11" h="365">
                  <a:moveTo>
                    <a:pt x="11" y="365"/>
                  </a:moveTo>
                  <a:lnTo>
                    <a:pt x="11" y="36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65"/>
                  </a:lnTo>
                  <a:lnTo>
                    <a:pt x="11" y="36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87"/>
            <p:cNvSpPr>
              <a:spLocks/>
            </p:cNvSpPr>
            <p:nvPr/>
          </p:nvSpPr>
          <p:spPr bwMode="auto">
            <a:xfrm>
              <a:off x="6323" y="5988"/>
              <a:ext cx="548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9" y="8"/>
                </a:cxn>
                <a:cxn ang="0">
                  <a:pos x="435" y="8"/>
                </a:cxn>
                <a:cxn ang="0">
                  <a:pos x="435" y="0"/>
                </a:cxn>
                <a:cxn ang="0">
                  <a:pos x="19" y="0"/>
                </a:cxn>
                <a:cxn ang="0">
                  <a:pos x="0" y="8"/>
                </a:cxn>
                <a:cxn ang="0">
                  <a:pos x="19" y="8"/>
                </a:cxn>
                <a:cxn ang="0">
                  <a:pos x="0" y="8"/>
                </a:cxn>
              </a:cxnLst>
              <a:rect l="0" t="0" r="r" b="b"/>
              <a:pathLst>
                <a:path w="435" h="8">
                  <a:moveTo>
                    <a:pt x="0" y="8"/>
                  </a:moveTo>
                  <a:lnTo>
                    <a:pt x="19" y="8"/>
                  </a:lnTo>
                  <a:lnTo>
                    <a:pt x="435" y="8"/>
                  </a:lnTo>
                  <a:lnTo>
                    <a:pt x="435" y="0"/>
                  </a:lnTo>
                  <a:lnTo>
                    <a:pt x="19" y="0"/>
                  </a:lnTo>
                  <a:lnTo>
                    <a:pt x="0" y="8"/>
                  </a:lnTo>
                  <a:lnTo>
                    <a:pt x="1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688"/>
            <p:cNvSpPr>
              <a:spLocks/>
            </p:cNvSpPr>
            <p:nvPr/>
          </p:nvSpPr>
          <p:spPr bwMode="auto">
            <a:xfrm>
              <a:off x="6323" y="5988"/>
              <a:ext cx="548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9" y="8"/>
                </a:cxn>
                <a:cxn ang="0">
                  <a:pos x="435" y="8"/>
                </a:cxn>
                <a:cxn ang="0">
                  <a:pos x="435" y="0"/>
                </a:cxn>
                <a:cxn ang="0">
                  <a:pos x="19" y="0"/>
                </a:cxn>
                <a:cxn ang="0">
                  <a:pos x="0" y="8"/>
                </a:cxn>
                <a:cxn ang="0">
                  <a:pos x="19" y="8"/>
                </a:cxn>
                <a:cxn ang="0">
                  <a:pos x="0" y="8"/>
                </a:cxn>
              </a:cxnLst>
              <a:rect l="0" t="0" r="r" b="b"/>
              <a:pathLst>
                <a:path w="435" h="8">
                  <a:moveTo>
                    <a:pt x="0" y="8"/>
                  </a:moveTo>
                  <a:lnTo>
                    <a:pt x="19" y="8"/>
                  </a:lnTo>
                  <a:lnTo>
                    <a:pt x="435" y="8"/>
                  </a:lnTo>
                  <a:lnTo>
                    <a:pt x="435" y="0"/>
                  </a:lnTo>
                  <a:lnTo>
                    <a:pt x="19" y="0"/>
                  </a:lnTo>
                  <a:lnTo>
                    <a:pt x="0" y="8"/>
                  </a:lnTo>
                  <a:lnTo>
                    <a:pt x="19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689"/>
            <p:cNvSpPr>
              <a:spLocks/>
            </p:cNvSpPr>
            <p:nvPr/>
          </p:nvSpPr>
          <p:spPr bwMode="auto">
            <a:xfrm>
              <a:off x="6320" y="5719"/>
              <a:ext cx="25" cy="27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7"/>
                </a:cxn>
                <a:cxn ang="0">
                  <a:pos x="0" y="217"/>
                </a:cxn>
                <a:cxn ang="0">
                  <a:pos x="21" y="217"/>
                </a:cxn>
                <a:cxn ang="0">
                  <a:pos x="21" y="17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1" y="0"/>
                </a:cxn>
              </a:cxnLst>
              <a:rect l="0" t="0" r="r" b="b"/>
              <a:pathLst>
                <a:path w="21" h="217">
                  <a:moveTo>
                    <a:pt x="21" y="0"/>
                  </a:moveTo>
                  <a:lnTo>
                    <a:pt x="0" y="17"/>
                  </a:lnTo>
                  <a:lnTo>
                    <a:pt x="0" y="217"/>
                  </a:lnTo>
                  <a:lnTo>
                    <a:pt x="21" y="217"/>
                  </a:lnTo>
                  <a:lnTo>
                    <a:pt x="21" y="1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690"/>
            <p:cNvSpPr>
              <a:spLocks/>
            </p:cNvSpPr>
            <p:nvPr/>
          </p:nvSpPr>
          <p:spPr bwMode="auto">
            <a:xfrm>
              <a:off x="6320" y="5719"/>
              <a:ext cx="25" cy="27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7"/>
                </a:cxn>
                <a:cxn ang="0">
                  <a:pos x="0" y="217"/>
                </a:cxn>
                <a:cxn ang="0">
                  <a:pos x="21" y="217"/>
                </a:cxn>
                <a:cxn ang="0">
                  <a:pos x="21" y="17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1" y="0"/>
                </a:cxn>
              </a:cxnLst>
              <a:rect l="0" t="0" r="r" b="b"/>
              <a:pathLst>
                <a:path w="21" h="217">
                  <a:moveTo>
                    <a:pt x="21" y="0"/>
                  </a:moveTo>
                  <a:lnTo>
                    <a:pt x="0" y="17"/>
                  </a:lnTo>
                  <a:lnTo>
                    <a:pt x="0" y="217"/>
                  </a:lnTo>
                  <a:lnTo>
                    <a:pt x="21" y="217"/>
                  </a:lnTo>
                  <a:lnTo>
                    <a:pt x="21" y="1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Rectangle 691"/>
            <p:cNvSpPr>
              <a:spLocks noChangeArrowheads="1"/>
            </p:cNvSpPr>
            <p:nvPr/>
          </p:nvSpPr>
          <p:spPr bwMode="auto">
            <a:xfrm>
              <a:off x="6345" y="5719"/>
              <a:ext cx="352" cy="23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Rectangle 692"/>
            <p:cNvSpPr>
              <a:spLocks noChangeArrowheads="1"/>
            </p:cNvSpPr>
            <p:nvPr/>
          </p:nvSpPr>
          <p:spPr bwMode="auto">
            <a:xfrm>
              <a:off x="6345" y="5719"/>
              <a:ext cx="352" cy="23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693"/>
            <p:cNvSpPr>
              <a:spLocks/>
            </p:cNvSpPr>
            <p:nvPr/>
          </p:nvSpPr>
          <p:spPr bwMode="auto">
            <a:xfrm>
              <a:off x="6684" y="5507"/>
              <a:ext cx="13" cy="2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9"/>
                </a:cxn>
                <a:cxn ang="0">
                  <a:pos x="0" y="184"/>
                </a:cxn>
                <a:cxn ang="0">
                  <a:pos x="11" y="184"/>
                </a:cxn>
                <a:cxn ang="0">
                  <a:pos x="11" y="19"/>
                </a:cxn>
                <a:cxn ang="0">
                  <a:pos x="11" y="0"/>
                </a:cxn>
                <a:cxn ang="0">
                  <a:pos x="11" y="19"/>
                </a:cxn>
                <a:cxn ang="0">
                  <a:pos x="11" y="0"/>
                </a:cxn>
              </a:cxnLst>
              <a:rect l="0" t="0" r="r" b="b"/>
              <a:pathLst>
                <a:path w="11" h="184">
                  <a:moveTo>
                    <a:pt x="11" y="0"/>
                  </a:moveTo>
                  <a:lnTo>
                    <a:pt x="0" y="19"/>
                  </a:lnTo>
                  <a:lnTo>
                    <a:pt x="0" y="184"/>
                  </a:lnTo>
                  <a:lnTo>
                    <a:pt x="11" y="184"/>
                  </a:lnTo>
                  <a:lnTo>
                    <a:pt x="11" y="19"/>
                  </a:lnTo>
                  <a:lnTo>
                    <a:pt x="11" y="0"/>
                  </a:lnTo>
                  <a:lnTo>
                    <a:pt x="11" y="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694"/>
            <p:cNvSpPr>
              <a:spLocks/>
            </p:cNvSpPr>
            <p:nvPr/>
          </p:nvSpPr>
          <p:spPr bwMode="auto">
            <a:xfrm>
              <a:off x="6684" y="5507"/>
              <a:ext cx="13" cy="2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9"/>
                </a:cxn>
                <a:cxn ang="0">
                  <a:pos x="0" y="184"/>
                </a:cxn>
                <a:cxn ang="0">
                  <a:pos x="11" y="184"/>
                </a:cxn>
                <a:cxn ang="0">
                  <a:pos x="11" y="19"/>
                </a:cxn>
                <a:cxn ang="0">
                  <a:pos x="11" y="0"/>
                </a:cxn>
                <a:cxn ang="0">
                  <a:pos x="11" y="19"/>
                </a:cxn>
                <a:cxn ang="0">
                  <a:pos x="11" y="0"/>
                </a:cxn>
              </a:cxnLst>
              <a:rect l="0" t="0" r="r" b="b"/>
              <a:pathLst>
                <a:path w="11" h="184">
                  <a:moveTo>
                    <a:pt x="11" y="0"/>
                  </a:moveTo>
                  <a:lnTo>
                    <a:pt x="0" y="19"/>
                  </a:lnTo>
                  <a:lnTo>
                    <a:pt x="0" y="184"/>
                  </a:lnTo>
                  <a:lnTo>
                    <a:pt x="11" y="184"/>
                  </a:lnTo>
                  <a:lnTo>
                    <a:pt x="11" y="19"/>
                  </a:lnTo>
                  <a:lnTo>
                    <a:pt x="11" y="0"/>
                  </a:lnTo>
                  <a:lnTo>
                    <a:pt x="11" y="19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95"/>
            <p:cNvSpPr>
              <a:spLocks/>
            </p:cNvSpPr>
            <p:nvPr/>
          </p:nvSpPr>
          <p:spPr bwMode="auto">
            <a:xfrm>
              <a:off x="6085" y="5507"/>
              <a:ext cx="612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9" y="19"/>
                </a:cxn>
                <a:cxn ang="0">
                  <a:pos x="486" y="19"/>
                </a:cxn>
                <a:cxn ang="0">
                  <a:pos x="486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19" y="19"/>
                </a:cxn>
                <a:cxn ang="0">
                  <a:pos x="0" y="19"/>
                </a:cxn>
              </a:cxnLst>
              <a:rect l="0" t="0" r="r" b="b"/>
              <a:pathLst>
                <a:path w="486" h="19">
                  <a:moveTo>
                    <a:pt x="0" y="19"/>
                  </a:moveTo>
                  <a:lnTo>
                    <a:pt x="19" y="19"/>
                  </a:lnTo>
                  <a:lnTo>
                    <a:pt x="486" y="19"/>
                  </a:lnTo>
                  <a:lnTo>
                    <a:pt x="486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696"/>
            <p:cNvSpPr>
              <a:spLocks/>
            </p:cNvSpPr>
            <p:nvPr/>
          </p:nvSpPr>
          <p:spPr bwMode="auto">
            <a:xfrm>
              <a:off x="6085" y="5507"/>
              <a:ext cx="612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9" y="19"/>
                </a:cxn>
                <a:cxn ang="0">
                  <a:pos x="486" y="19"/>
                </a:cxn>
                <a:cxn ang="0">
                  <a:pos x="486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19" y="19"/>
                </a:cxn>
                <a:cxn ang="0">
                  <a:pos x="0" y="19"/>
                </a:cxn>
              </a:cxnLst>
              <a:rect l="0" t="0" r="r" b="b"/>
              <a:pathLst>
                <a:path w="486" h="19">
                  <a:moveTo>
                    <a:pt x="0" y="19"/>
                  </a:moveTo>
                  <a:lnTo>
                    <a:pt x="19" y="19"/>
                  </a:lnTo>
                  <a:lnTo>
                    <a:pt x="486" y="19"/>
                  </a:lnTo>
                  <a:lnTo>
                    <a:pt x="486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697"/>
            <p:cNvSpPr>
              <a:spLocks/>
            </p:cNvSpPr>
            <p:nvPr/>
          </p:nvSpPr>
          <p:spPr bwMode="auto">
            <a:xfrm>
              <a:off x="6085" y="4560"/>
              <a:ext cx="23" cy="97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8"/>
                </a:cxn>
                <a:cxn ang="0">
                  <a:pos x="0" y="760"/>
                </a:cxn>
                <a:cxn ang="0">
                  <a:pos x="19" y="760"/>
                </a:cxn>
                <a:cxn ang="0">
                  <a:pos x="19" y="8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9" y="0"/>
                </a:cxn>
              </a:cxnLst>
              <a:rect l="0" t="0" r="r" b="b"/>
              <a:pathLst>
                <a:path w="19" h="760">
                  <a:moveTo>
                    <a:pt x="19" y="0"/>
                  </a:moveTo>
                  <a:lnTo>
                    <a:pt x="0" y="8"/>
                  </a:lnTo>
                  <a:lnTo>
                    <a:pt x="0" y="760"/>
                  </a:lnTo>
                  <a:lnTo>
                    <a:pt x="19" y="760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698"/>
            <p:cNvSpPr>
              <a:spLocks/>
            </p:cNvSpPr>
            <p:nvPr/>
          </p:nvSpPr>
          <p:spPr bwMode="auto">
            <a:xfrm>
              <a:off x="6085" y="4560"/>
              <a:ext cx="23" cy="97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8"/>
                </a:cxn>
                <a:cxn ang="0">
                  <a:pos x="0" y="760"/>
                </a:cxn>
                <a:cxn ang="0">
                  <a:pos x="19" y="760"/>
                </a:cxn>
                <a:cxn ang="0">
                  <a:pos x="19" y="8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9" y="0"/>
                </a:cxn>
              </a:cxnLst>
              <a:rect l="0" t="0" r="r" b="b"/>
              <a:pathLst>
                <a:path w="19" h="760">
                  <a:moveTo>
                    <a:pt x="19" y="0"/>
                  </a:moveTo>
                  <a:lnTo>
                    <a:pt x="0" y="8"/>
                  </a:lnTo>
                  <a:lnTo>
                    <a:pt x="0" y="760"/>
                  </a:lnTo>
                  <a:lnTo>
                    <a:pt x="19" y="760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Rectangle 699"/>
            <p:cNvSpPr>
              <a:spLocks noChangeArrowheads="1"/>
            </p:cNvSpPr>
            <p:nvPr/>
          </p:nvSpPr>
          <p:spPr bwMode="auto">
            <a:xfrm>
              <a:off x="6108" y="4560"/>
              <a:ext cx="237" cy="10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Rectangle 700"/>
            <p:cNvSpPr>
              <a:spLocks noChangeArrowheads="1"/>
            </p:cNvSpPr>
            <p:nvPr/>
          </p:nvSpPr>
          <p:spPr bwMode="auto">
            <a:xfrm>
              <a:off x="6108" y="4560"/>
              <a:ext cx="237" cy="1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701"/>
            <p:cNvSpPr>
              <a:spLocks/>
            </p:cNvSpPr>
            <p:nvPr/>
          </p:nvSpPr>
          <p:spPr bwMode="auto">
            <a:xfrm>
              <a:off x="6320" y="4447"/>
              <a:ext cx="25" cy="12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7"/>
                </a:cxn>
                <a:cxn ang="0">
                  <a:pos x="0" y="95"/>
                </a:cxn>
                <a:cxn ang="0">
                  <a:pos x="21" y="95"/>
                </a:cxn>
                <a:cxn ang="0">
                  <a:pos x="21" y="17"/>
                </a:cxn>
                <a:cxn ang="0">
                  <a:pos x="21" y="0"/>
                </a:cxn>
                <a:cxn ang="0">
                  <a:pos x="21" y="17"/>
                </a:cxn>
                <a:cxn ang="0">
                  <a:pos x="21" y="0"/>
                </a:cxn>
              </a:cxnLst>
              <a:rect l="0" t="0" r="r" b="b"/>
              <a:pathLst>
                <a:path w="21" h="95">
                  <a:moveTo>
                    <a:pt x="21" y="0"/>
                  </a:moveTo>
                  <a:lnTo>
                    <a:pt x="0" y="17"/>
                  </a:lnTo>
                  <a:lnTo>
                    <a:pt x="0" y="95"/>
                  </a:lnTo>
                  <a:lnTo>
                    <a:pt x="21" y="95"/>
                  </a:lnTo>
                  <a:lnTo>
                    <a:pt x="21" y="17"/>
                  </a:lnTo>
                  <a:lnTo>
                    <a:pt x="21" y="0"/>
                  </a:lnTo>
                  <a:lnTo>
                    <a:pt x="21" y="1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702"/>
            <p:cNvSpPr>
              <a:spLocks/>
            </p:cNvSpPr>
            <p:nvPr/>
          </p:nvSpPr>
          <p:spPr bwMode="auto">
            <a:xfrm>
              <a:off x="6320" y="4447"/>
              <a:ext cx="25" cy="12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7"/>
                </a:cxn>
                <a:cxn ang="0">
                  <a:pos x="0" y="95"/>
                </a:cxn>
                <a:cxn ang="0">
                  <a:pos x="21" y="95"/>
                </a:cxn>
                <a:cxn ang="0">
                  <a:pos x="21" y="17"/>
                </a:cxn>
                <a:cxn ang="0">
                  <a:pos x="21" y="0"/>
                </a:cxn>
                <a:cxn ang="0">
                  <a:pos x="21" y="17"/>
                </a:cxn>
                <a:cxn ang="0">
                  <a:pos x="21" y="0"/>
                </a:cxn>
              </a:cxnLst>
              <a:rect l="0" t="0" r="r" b="b"/>
              <a:pathLst>
                <a:path w="21" h="95">
                  <a:moveTo>
                    <a:pt x="21" y="0"/>
                  </a:moveTo>
                  <a:lnTo>
                    <a:pt x="0" y="17"/>
                  </a:lnTo>
                  <a:lnTo>
                    <a:pt x="0" y="95"/>
                  </a:lnTo>
                  <a:lnTo>
                    <a:pt x="21" y="95"/>
                  </a:lnTo>
                  <a:lnTo>
                    <a:pt x="21" y="17"/>
                  </a:lnTo>
                  <a:lnTo>
                    <a:pt x="21" y="0"/>
                  </a:lnTo>
                  <a:lnTo>
                    <a:pt x="21" y="17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703"/>
            <p:cNvSpPr>
              <a:spLocks/>
            </p:cNvSpPr>
            <p:nvPr/>
          </p:nvSpPr>
          <p:spPr bwMode="auto">
            <a:xfrm>
              <a:off x="5845" y="4447"/>
              <a:ext cx="500" cy="2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0" y="17"/>
                </a:cxn>
                <a:cxn ang="0">
                  <a:pos x="397" y="17"/>
                </a:cxn>
                <a:cxn ang="0">
                  <a:pos x="397" y="0"/>
                </a:cxn>
                <a:cxn ang="0">
                  <a:pos x="20" y="0"/>
                </a:cxn>
                <a:cxn ang="0">
                  <a:pos x="0" y="17"/>
                </a:cxn>
                <a:cxn ang="0">
                  <a:pos x="20" y="17"/>
                </a:cxn>
                <a:cxn ang="0">
                  <a:pos x="0" y="17"/>
                </a:cxn>
              </a:cxnLst>
              <a:rect l="0" t="0" r="r" b="b"/>
              <a:pathLst>
                <a:path w="397" h="17">
                  <a:moveTo>
                    <a:pt x="0" y="17"/>
                  </a:moveTo>
                  <a:lnTo>
                    <a:pt x="20" y="17"/>
                  </a:lnTo>
                  <a:lnTo>
                    <a:pt x="397" y="17"/>
                  </a:lnTo>
                  <a:lnTo>
                    <a:pt x="397" y="0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2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704"/>
            <p:cNvSpPr>
              <a:spLocks/>
            </p:cNvSpPr>
            <p:nvPr/>
          </p:nvSpPr>
          <p:spPr bwMode="auto">
            <a:xfrm>
              <a:off x="5845" y="4447"/>
              <a:ext cx="500" cy="2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0" y="17"/>
                </a:cxn>
                <a:cxn ang="0">
                  <a:pos x="397" y="17"/>
                </a:cxn>
                <a:cxn ang="0">
                  <a:pos x="397" y="0"/>
                </a:cxn>
                <a:cxn ang="0">
                  <a:pos x="20" y="0"/>
                </a:cxn>
                <a:cxn ang="0">
                  <a:pos x="0" y="17"/>
                </a:cxn>
                <a:cxn ang="0">
                  <a:pos x="20" y="17"/>
                </a:cxn>
                <a:cxn ang="0">
                  <a:pos x="0" y="17"/>
                </a:cxn>
              </a:cxnLst>
              <a:rect l="0" t="0" r="r" b="b"/>
              <a:pathLst>
                <a:path w="397" h="17">
                  <a:moveTo>
                    <a:pt x="0" y="17"/>
                  </a:moveTo>
                  <a:lnTo>
                    <a:pt x="20" y="17"/>
                  </a:lnTo>
                  <a:lnTo>
                    <a:pt x="397" y="17"/>
                  </a:lnTo>
                  <a:lnTo>
                    <a:pt x="397" y="0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20" y="17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Rectangle 705"/>
            <p:cNvSpPr>
              <a:spLocks noChangeArrowheads="1"/>
            </p:cNvSpPr>
            <p:nvPr/>
          </p:nvSpPr>
          <p:spPr bwMode="auto">
            <a:xfrm>
              <a:off x="5845" y="4358"/>
              <a:ext cx="25" cy="112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Rectangle 706"/>
            <p:cNvSpPr>
              <a:spLocks noChangeArrowheads="1"/>
            </p:cNvSpPr>
            <p:nvPr/>
          </p:nvSpPr>
          <p:spPr bwMode="auto">
            <a:xfrm>
              <a:off x="5845" y="4358"/>
              <a:ext cx="25" cy="112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707"/>
            <p:cNvSpPr>
              <a:spLocks/>
            </p:cNvSpPr>
            <p:nvPr/>
          </p:nvSpPr>
          <p:spPr bwMode="auto">
            <a:xfrm>
              <a:off x="3181" y="6679"/>
              <a:ext cx="13" cy="806"/>
            </a:xfrm>
            <a:custGeom>
              <a:avLst/>
              <a:gdLst/>
              <a:ahLst/>
              <a:cxnLst>
                <a:cxn ang="0">
                  <a:pos x="9" y="629"/>
                </a:cxn>
                <a:cxn ang="0">
                  <a:pos x="9" y="61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619"/>
                </a:cxn>
                <a:cxn ang="0">
                  <a:pos x="9" y="629"/>
                </a:cxn>
                <a:cxn ang="0">
                  <a:pos x="0" y="619"/>
                </a:cxn>
                <a:cxn ang="0">
                  <a:pos x="0" y="629"/>
                </a:cxn>
                <a:cxn ang="0">
                  <a:pos x="9" y="629"/>
                </a:cxn>
              </a:cxnLst>
              <a:rect l="0" t="0" r="r" b="b"/>
              <a:pathLst>
                <a:path w="9" h="629">
                  <a:moveTo>
                    <a:pt x="9" y="629"/>
                  </a:moveTo>
                  <a:lnTo>
                    <a:pt x="9" y="61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619"/>
                  </a:lnTo>
                  <a:lnTo>
                    <a:pt x="9" y="629"/>
                  </a:lnTo>
                  <a:lnTo>
                    <a:pt x="0" y="619"/>
                  </a:lnTo>
                  <a:lnTo>
                    <a:pt x="0" y="629"/>
                  </a:lnTo>
                  <a:lnTo>
                    <a:pt x="9" y="629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708"/>
            <p:cNvSpPr>
              <a:spLocks/>
            </p:cNvSpPr>
            <p:nvPr/>
          </p:nvSpPr>
          <p:spPr bwMode="auto">
            <a:xfrm>
              <a:off x="3181" y="6679"/>
              <a:ext cx="13" cy="806"/>
            </a:xfrm>
            <a:custGeom>
              <a:avLst/>
              <a:gdLst/>
              <a:ahLst/>
              <a:cxnLst>
                <a:cxn ang="0">
                  <a:pos x="9" y="629"/>
                </a:cxn>
                <a:cxn ang="0">
                  <a:pos x="9" y="61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619"/>
                </a:cxn>
                <a:cxn ang="0">
                  <a:pos x="9" y="629"/>
                </a:cxn>
                <a:cxn ang="0">
                  <a:pos x="0" y="619"/>
                </a:cxn>
                <a:cxn ang="0">
                  <a:pos x="0" y="629"/>
                </a:cxn>
                <a:cxn ang="0">
                  <a:pos x="9" y="629"/>
                </a:cxn>
              </a:cxnLst>
              <a:rect l="0" t="0" r="r" b="b"/>
              <a:pathLst>
                <a:path w="9" h="629">
                  <a:moveTo>
                    <a:pt x="9" y="629"/>
                  </a:moveTo>
                  <a:lnTo>
                    <a:pt x="9" y="61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619"/>
                  </a:lnTo>
                  <a:lnTo>
                    <a:pt x="9" y="629"/>
                  </a:lnTo>
                  <a:lnTo>
                    <a:pt x="0" y="619"/>
                  </a:lnTo>
                  <a:lnTo>
                    <a:pt x="0" y="629"/>
                  </a:lnTo>
                  <a:lnTo>
                    <a:pt x="9" y="629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709"/>
            <p:cNvSpPr>
              <a:spLocks/>
            </p:cNvSpPr>
            <p:nvPr/>
          </p:nvSpPr>
          <p:spPr bwMode="auto">
            <a:xfrm>
              <a:off x="3194" y="7472"/>
              <a:ext cx="237" cy="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89" y="10"/>
                </a:cxn>
                <a:cxn ang="0">
                  <a:pos x="189" y="0"/>
                </a:cxn>
                <a:cxn ang="0">
                  <a:pos x="189" y="10"/>
                </a:cxn>
                <a:cxn ang="0">
                  <a:pos x="189" y="0"/>
                </a:cxn>
              </a:cxnLst>
              <a:rect l="0" t="0" r="r" b="b"/>
              <a:pathLst>
                <a:path w="189" h="10">
                  <a:moveTo>
                    <a:pt x="189" y="0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89" y="1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710"/>
            <p:cNvSpPr>
              <a:spLocks/>
            </p:cNvSpPr>
            <p:nvPr/>
          </p:nvSpPr>
          <p:spPr bwMode="auto">
            <a:xfrm>
              <a:off x="3194" y="7472"/>
              <a:ext cx="237" cy="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89" y="10"/>
                </a:cxn>
                <a:cxn ang="0">
                  <a:pos x="189" y="0"/>
                </a:cxn>
                <a:cxn ang="0">
                  <a:pos x="189" y="10"/>
                </a:cxn>
                <a:cxn ang="0">
                  <a:pos x="189" y="0"/>
                </a:cxn>
              </a:cxnLst>
              <a:rect l="0" t="0" r="r" b="b"/>
              <a:pathLst>
                <a:path w="189" h="10">
                  <a:moveTo>
                    <a:pt x="189" y="0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89" y="1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711"/>
            <p:cNvSpPr>
              <a:spLocks/>
            </p:cNvSpPr>
            <p:nvPr/>
          </p:nvSpPr>
          <p:spPr bwMode="auto">
            <a:xfrm>
              <a:off x="3419" y="6994"/>
              <a:ext cx="12" cy="47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375"/>
                </a:cxn>
                <a:cxn ang="0">
                  <a:pos x="11" y="37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375">
                  <a:moveTo>
                    <a:pt x="11" y="0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11" y="37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712"/>
            <p:cNvSpPr>
              <a:spLocks/>
            </p:cNvSpPr>
            <p:nvPr/>
          </p:nvSpPr>
          <p:spPr bwMode="auto">
            <a:xfrm>
              <a:off x="3419" y="6994"/>
              <a:ext cx="12" cy="47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375"/>
                </a:cxn>
                <a:cxn ang="0">
                  <a:pos x="11" y="37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375">
                  <a:moveTo>
                    <a:pt x="11" y="0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11" y="37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713"/>
            <p:cNvSpPr>
              <a:spLocks/>
            </p:cNvSpPr>
            <p:nvPr/>
          </p:nvSpPr>
          <p:spPr bwMode="auto">
            <a:xfrm>
              <a:off x="3431" y="6994"/>
              <a:ext cx="599" cy="10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75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475" y="10"/>
                </a:cxn>
                <a:cxn ang="0">
                  <a:pos x="475" y="0"/>
                </a:cxn>
              </a:cxnLst>
              <a:rect l="0" t="0" r="r" b="b"/>
              <a:pathLst>
                <a:path w="475" h="10">
                  <a:moveTo>
                    <a:pt x="475" y="0"/>
                  </a:moveTo>
                  <a:lnTo>
                    <a:pt x="47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75" y="1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714"/>
            <p:cNvSpPr>
              <a:spLocks/>
            </p:cNvSpPr>
            <p:nvPr/>
          </p:nvSpPr>
          <p:spPr bwMode="auto">
            <a:xfrm>
              <a:off x="3431" y="6994"/>
              <a:ext cx="599" cy="10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75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475" y="10"/>
                </a:cxn>
                <a:cxn ang="0">
                  <a:pos x="475" y="0"/>
                </a:cxn>
              </a:cxnLst>
              <a:rect l="0" t="0" r="r" b="b"/>
              <a:pathLst>
                <a:path w="475" h="10">
                  <a:moveTo>
                    <a:pt x="475" y="0"/>
                  </a:moveTo>
                  <a:lnTo>
                    <a:pt x="47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75" y="10"/>
                  </a:lnTo>
                  <a:lnTo>
                    <a:pt x="47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715"/>
            <p:cNvSpPr>
              <a:spLocks/>
            </p:cNvSpPr>
            <p:nvPr/>
          </p:nvSpPr>
          <p:spPr bwMode="auto">
            <a:xfrm>
              <a:off x="4018" y="6994"/>
              <a:ext cx="12" cy="435"/>
            </a:xfrm>
            <a:custGeom>
              <a:avLst/>
              <a:gdLst/>
              <a:ahLst/>
              <a:cxnLst>
                <a:cxn ang="0">
                  <a:pos x="11" y="340"/>
                </a:cxn>
                <a:cxn ang="0">
                  <a:pos x="11" y="33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332"/>
                </a:cxn>
                <a:cxn ang="0">
                  <a:pos x="11" y="340"/>
                </a:cxn>
                <a:cxn ang="0">
                  <a:pos x="11" y="332"/>
                </a:cxn>
                <a:cxn ang="0">
                  <a:pos x="11" y="340"/>
                </a:cxn>
              </a:cxnLst>
              <a:rect l="0" t="0" r="r" b="b"/>
              <a:pathLst>
                <a:path w="11" h="340">
                  <a:moveTo>
                    <a:pt x="11" y="340"/>
                  </a:moveTo>
                  <a:lnTo>
                    <a:pt x="11" y="3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32"/>
                  </a:lnTo>
                  <a:lnTo>
                    <a:pt x="11" y="340"/>
                  </a:lnTo>
                  <a:lnTo>
                    <a:pt x="11" y="332"/>
                  </a:lnTo>
                  <a:lnTo>
                    <a:pt x="11" y="34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716"/>
            <p:cNvSpPr>
              <a:spLocks/>
            </p:cNvSpPr>
            <p:nvPr/>
          </p:nvSpPr>
          <p:spPr bwMode="auto">
            <a:xfrm>
              <a:off x="4018" y="6994"/>
              <a:ext cx="12" cy="435"/>
            </a:xfrm>
            <a:custGeom>
              <a:avLst/>
              <a:gdLst/>
              <a:ahLst/>
              <a:cxnLst>
                <a:cxn ang="0">
                  <a:pos x="11" y="340"/>
                </a:cxn>
                <a:cxn ang="0">
                  <a:pos x="11" y="33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332"/>
                </a:cxn>
                <a:cxn ang="0">
                  <a:pos x="11" y="340"/>
                </a:cxn>
                <a:cxn ang="0">
                  <a:pos x="11" y="332"/>
                </a:cxn>
                <a:cxn ang="0">
                  <a:pos x="11" y="340"/>
                </a:cxn>
              </a:cxnLst>
              <a:rect l="0" t="0" r="r" b="b"/>
              <a:pathLst>
                <a:path w="11" h="340">
                  <a:moveTo>
                    <a:pt x="11" y="340"/>
                  </a:moveTo>
                  <a:lnTo>
                    <a:pt x="11" y="3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32"/>
                  </a:lnTo>
                  <a:lnTo>
                    <a:pt x="11" y="340"/>
                  </a:lnTo>
                  <a:lnTo>
                    <a:pt x="11" y="332"/>
                  </a:lnTo>
                  <a:lnTo>
                    <a:pt x="11" y="34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Rectangle 717"/>
            <p:cNvSpPr>
              <a:spLocks noChangeArrowheads="1"/>
            </p:cNvSpPr>
            <p:nvPr/>
          </p:nvSpPr>
          <p:spPr bwMode="auto">
            <a:xfrm>
              <a:off x="3970" y="7418"/>
              <a:ext cx="60" cy="11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Rectangle 718"/>
            <p:cNvSpPr>
              <a:spLocks noChangeArrowheads="1"/>
            </p:cNvSpPr>
            <p:nvPr/>
          </p:nvSpPr>
          <p:spPr bwMode="auto">
            <a:xfrm>
              <a:off x="3970" y="7418"/>
              <a:ext cx="60" cy="11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719"/>
            <p:cNvSpPr>
              <a:spLocks/>
            </p:cNvSpPr>
            <p:nvPr/>
          </p:nvSpPr>
          <p:spPr bwMode="auto">
            <a:xfrm>
              <a:off x="4131" y="7418"/>
              <a:ext cx="7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8"/>
                </a:cxn>
                <a:cxn ang="0">
                  <a:pos x="62" y="8"/>
                </a:cxn>
                <a:cxn ang="0">
                  <a:pos x="62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62" h="8">
                  <a:moveTo>
                    <a:pt x="0" y="0"/>
                  </a:moveTo>
                  <a:lnTo>
                    <a:pt x="11" y="8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720"/>
            <p:cNvSpPr>
              <a:spLocks/>
            </p:cNvSpPr>
            <p:nvPr/>
          </p:nvSpPr>
          <p:spPr bwMode="auto">
            <a:xfrm>
              <a:off x="4131" y="7418"/>
              <a:ext cx="7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8"/>
                </a:cxn>
                <a:cxn ang="0">
                  <a:pos x="62" y="8"/>
                </a:cxn>
                <a:cxn ang="0">
                  <a:pos x="62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62" h="8">
                  <a:moveTo>
                    <a:pt x="0" y="0"/>
                  </a:moveTo>
                  <a:lnTo>
                    <a:pt x="11" y="8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721"/>
            <p:cNvSpPr>
              <a:spLocks/>
            </p:cNvSpPr>
            <p:nvPr/>
          </p:nvSpPr>
          <p:spPr bwMode="auto">
            <a:xfrm>
              <a:off x="4131" y="6994"/>
              <a:ext cx="13" cy="42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332"/>
                </a:cxn>
                <a:cxn ang="0">
                  <a:pos x="11" y="33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332">
                  <a:moveTo>
                    <a:pt x="11" y="0"/>
                  </a:moveTo>
                  <a:lnTo>
                    <a:pt x="0" y="0"/>
                  </a:lnTo>
                  <a:lnTo>
                    <a:pt x="0" y="332"/>
                  </a:lnTo>
                  <a:lnTo>
                    <a:pt x="11" y="3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722"/>
            <p:cNvSpPr>
              <a:spLocks/>
            </p:cNvSpPr>
            <p:nvPr/>
          </p:nvSpPr>
          <p:spPr bwMode="auto">
            <a:xfrm>
              <a:off x="4131" y="6994"/>
              <a:ext cx="13" cy="42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332"/>
                </a:cxn>
                <a:cxn ang="0">
                  <a:pos x="11" y="33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332">
                  <a:moveTo>
                    <a:pt x="11" y="0"/>
                  </a:moveTo>
                  <a:lnTo>
                    <a:pt x="0" y="0"/>
                  </a:lnTo>
                  <a:lnTo>
                    <a:pt x="0" y="332"/>
                  </a:lnTo>
                  <a:lnTo>
                    <a:pt x="11" y="3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723"/>
            <p:cNvSpPr>
              <a:spLocks/>
            </p:cNvSpPr>
            <p:nvPr/>
          </p:nvSpPr>
          <p:spPr bwMode="auto">
            <a:xfrm>
              <a:off x="4144" y="6994"/>
              <a:ext cx="301" cy="10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37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37" y="10"/>
                </a:cxn>
                <a:cxn ang="0">
                  <a:pos x="237" y="0"/>
                </a:cxn>
              </a:cxnLst>
              <a:rect l="0" t="0" r="r" b="b"/>
              <a:pathLst>
                <a:path w="237" h="10">
                  <a:moveTo>
                    <a:pt x="237" y="0"/>
                  </a:moveTo>
                  <a:lnTo>
                    <a:pt x="23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7" y="1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724"/>
            <p:cNvSpPr>
              <a:spLocks/>
            </p:cNvSpPr>
            <p:nvPr/>
          </p:nvSpPr>
          <p:spPr bwMode="auto">
            <a:xfrm>
              <a:off x="4144" y="6994"/>
              <a:ext cx="301" cy="10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37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37" y="10"/>
                </a:cxn>
                <a:cxn ang="0">
                  <a:pos x="237" y="0"/>
                </a:cxn>
              </a:cxnLst>
              <a:rect l="0" t="0" r="r" b="b"/>
              <a:pathLst>
                <a:path w="237" h="10">
                  <a:moveTo>
                    <a:pt x="237" y="0"/>
                  </a:moveTo>
                  <a:lnTo>
                    <a:pt x="23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7" y="10"/>
                  </a:lnTo>
                  <a:lnTo>
                    <a:pt x="237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725"/>
            <p:cNvSpPr>
              <a:spLocks/>
            </p:cNvSpPr>
            <p:nvPr/>
          </p:nvSpPr>
          <p:spPr bwMode="auto">
            <a:xfrm>
              <a:off x="4430" y="6994"/>
              <a:ext cx="15" cy="491"/>
            </a:xfrm>
            <a:custGeom>
              <a:avLst/>
              <a:gdLst/>
              <a:ahLst/>
              <a:cxnLst>
                <a:cxn ang="0">
                  <a:pos x="10" y="385"/>
                </a:cxn>
                <a:cxn ang="0">
                  <a:pos x="10" y="37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375"/>
                </a:cxn>
                <a:cxn ang="0">
                  <a:pos x="10" y="385"/>
                </a:cxn>
                <a:cxn ang="0">
                  <a:pos x="0" y="375"/>
                </a:cxn>
                <a:cxn ang="0">
                  <a:pos x="0" y="385"/>
                </a:cxn>
                <a:cxn ang="0">
                  <a:pos x="10" y="385"/>
                </a:cxn>
              </a:cxnLst>
              <a:rect l="0" t="0" r="r" b="b"/>
              <a:pathLst>
                <a:path w="10" h="385">
                  <a:moveTo>
                    <a:pt x="10" y="385"/>
                  </a:moveTo>
                  <a:lnTo>
                    <a:pt x="10" y="37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10" y="385"/>
                  </a:lnTo>
                  <a:lnTo>
                    <a:pt x="0" y="375"/>
                  </a:lnTo>
                  <a:lnTo>
                    <a:pt x="0" y="385"/>
                  </a:lnTo>
                  <a:lnTo>
                    <a:pt x="10" y="38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726"/>
            <p:cNvSpPr>
              <a:spLocks/>
            </p:cNvSpPr>
            <p:nvPr/>
          </p:nvSpPr>
          <p:spPr bwMode="auto">
            <a:xfrm>
              <a:off x="4430" y="6994"/>
              <a:ext cx="15" cy="491"/>
            </a:xfrm>
            <a:custGeom>
              <a:avLst/>
              <a:gdLst/>
              <a:ahLst/>
              <a:cxnLst>
                <a:cxn ang="0">
                  <a:pos x="10" y="385"/>
                </a:cxn>
                <a:cxn ang="0">
                  <a:pos x="10" y="37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375"/>
                </a:cxn>
                <a:cxn ang="0">
                  <a:pos x="10" y="385"/>
                </a:cxn>
                <a:cxn ang="0">
                  <a:pos x="0" y="375"/>
                </a:cxn>
                <a:cxn ang="0">
                  <a:pos x="0" y="385"/>
                </a:cxn>
                <a:cxn ang="0">
                  <a:pos x="10" y="385"/>
                </a:cxn>
              </a:cxnLst>
              <a:rect l="0" t="0" r="r" b="b"/>
              <a:pathLst>
                <a:path w="10" h="385">
                  <a:moveTo>
                    <a:pt x="10" y="385"/>
                  </a:moveTo>
                  <a:lnTo>
                    <a:pt x="10" y="37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10" y="385"/>
                  </a:lnTo>
                  <a:lnTo>
                    <a:pt x="0" y="375"/>
                  </a:lnTo>
                  <a:lnTo>
                    <a:pt x="0" y="385"/>
                  </a:lnTo>
                  <a:lnTo>
                    <a:pt x="10" y="38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727"/>
            <p:cNvSpPr>
              <a:spLocks/>
            </p:cNvSpPr>
            <p:nvPr/>
          </p:nvSpPr>
          <p:spPr bwMode="auto">
            <a:xfrm>
              <a:off x="4445" y="7472"/>
              <a:ext cx="237" cy="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89" y="10"/>
                </a:cxn>
                <a:cxn ang="0">
                  <a:pos x="189" y="0"/>
                </a:cxn>
                <a:cxn ang="0">
                  <a:pos x="189" y="10"/>
                </a:cxn>
                <a:cxn ang="0">
                  <a:pos x="189" y="0"/>
                </a:cxn>
              </a:cxnLst>
              <a:rect l="0" t="0" r="r" b="b"/>
              <a:pathLst>
                <a:path w="189" h="10">
                  <a:moveTo>
                    <a:pt x="189" y="0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89" y="1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728"/>
            <p:cNvSpPr>
              <a:spLocks/>
            </p:cNvSpPr>
            <p:nvPr/>
          </p:nvSpPr>
          <p:spPr bwMode="auto">
            <a:xfrm>
              <a:off x="4445" y="7472"/>
              <a:ext cx="237" cy="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89" y="10"/>
                </a:cxn>
                <a:cxn ang="0">
                  <a:pos x="189" y="0"/>
                </a:cxn>
                <a:cxn ang="0">
                  <a:pos x="189" y="10"/>
                </a:cxn>
                <a:cxn ang="0">
                  <a:pos x="189" y="0"/>
                </a:cxn>
              </a:cxnLst>
              <a:rect l="0" t="0" r="r" b="b"/>
              <a:pathLst>
                <a:path w="189" h="10">
                  <a:moveTo>
                    <a:pt x="189" y="0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89" y="1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729"/>
            <p:cNvSpPr>
              <a:spLocks/>
            </p:cNvSpPr>
            <p:nvPr/>
          </p:nvSpPr>
          <p:spPr bwMode="auto">
            <a:xfrm>
              <a:off x="4670" y="6994"/>
              <a:ext cx="12" cy="47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375"/>
                </a:cxn>
                <a:cxn ang="0">
                  <a:pos x="10" y="37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375">
                  <a:moveTo>
                    <a:pt x="10" y="0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10" y="37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730"/>
            <p:cNvSpPr>
              <a:spLocks/>
            </p:cNvSpPr>
            <p:nvPr/>
          </p:nvSpPr>
          <p:spPr bwMode="auto">
            <a:xfrm>
              <a:off x="4670" y="6994"/>
              <a:ext cx="12" cy="47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375"/>
                </a:cxn>
                <a:cxn ang="0">
                  <a:pos x="10" y="37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375">
                  <a:moveTo>
                    <a:pt x="10" y="0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10" y="37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731"/>
            <p:cNvSpPr>
              <a:spLocks/>
            </p:cNvSpPr>
            <p:nvPr/>
          </p:nvSpPr>
          <p:spPr bwMode="auto">
            <a:xfrm>
              <a:off x="4682" y="6994"/>
              <a:ext cx="951" cy="10"/>
            </a:xfrm>
            <a:custGeom>
              <a:avLst/>
              <a:gdLst/>
              <a:ahLst/>
              <a:cxnLst>
                <a:cxn ang="0">
                  <a:pos x="753" y="0"/>
                </a:cxn>
                <a:cxn ang="0">
                  <a:pos x="753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753" y="10"/>
                </a:cxn>
                <a:cxn ang="0">
                  <a:pos x="753" y="0"/>
                </a:cxn>
              </a:cxnLst>
              <a:rect l="0" t="0" r="r" b="b"/>
              <a:pathLst>
                <a:path w="753" h="10">
                  <a:moveTo>
                    <a:pt x="753" y="0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53" y="1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732"/>
            <p:cNvSpPr>
              <a:spLocks/>
            </p:cNvSpPr>
            <p:nvPr/>
          </p:nvSpPr>
          <p:spPr bwMode="auto">
            <a:xfrm>
              <a:off x="4682" y="6994"/>
              <a:ext cx="951" cy="10"/>
            </a:xfrm>
            <a:custGeom>
              <a:avLst/>
              <a:gdLst/>
              <a:ahLst/>
              <a:cxnLst>
                <a:cxn ang="0">
                  <a:pos x="753" y="0"/>
                </a:cxn>
                <a:cxn ang="0">
                  <a:pos x="753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753" y="10"/>
                </a:cxn>
                <a:cxn ang="0">
                  <a:pos x="753" y="0"/>
                </a:cxn>
              </a:cxnLst>
              <a:rect l="0" t="0" r="r" b="b"/>
              <a:pathLst>
                <a:path w="753" h="10">
                  <a:moveTo>
                    <a:pt x="753" y="0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53" y="10"/>
                  </a:lnTo>
                  <a:lnTo>
                    <a:pt x="753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733"/>
            <p:cNvSpPr>
              <a:spLocks/>
            </p:cNvSpPr>
            <p:nvPr/>
          </p:nvSpPr>
          <p:spPr bwMode="auto">
            <a:xfrm>
              <a:off x="5607" y="6994"/>
              <a:ext cx="26" cy="279"/>
            </a:xfrm>
            <a:custGeom>
              <a:avLst/>
              <a:gdLst/>
              <a:ahLst/>
              <a:cxnLst>
                <a:cxn ang="0">
                  <a:pos x="21" y="218"/>
                </a:cxn>
                <a:cxn ang="0">
                  <a:pos x="21" y="210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210"/>
                </a:cxn>
                <a:cxn ang="0">
                  <a:pos x="21" y="218"/>
                </a:cxn>
                <a:cxn ang="0">
                  <a:pos x="21" y="210"/>
                </a:cxn>
                <a:cxn ang="0">
                  <a:pos x="21" y="218"/>
                </a:cxn>
              </a:cxnLst>
              <a:rect l="0" t="0" r="r" b="b"/>
              <a:pathLst>
                <a:path w="21" h="218">
                  <a:moveTo>
                    <a:pt x="21" y="218"/>
                  </a:moveTo>
                  <a:lnTo>
                    <a:pt x="21" y="21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21" y="218"/>
                  </a:lnTo>
                  <a:lnTo>
                    <a:pt x="21" y="210"/>
                  </a:lnTo>
                  <a:lnTo>
                    <a:pt x="21" y="21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734"/>
            <p:cNvSpPr>
              <a:spLocks/>
            </p:cNvSpPr>
            <p:nvPr/>
          </p:nvSpPr>
          <p:spPr bwMode="auto">
            <a:xfrm>
              <a:off x="5607" y="6994"/>
              <a:ext cx="26" cy="279"/>
            </a:xfrm>
            <a:custGeom>
              <a:avLst/>
              <a:gdLst/>
              <a:ahLst/>
              <a:cxnLst>
                <a:cxn ang="0">
                  <a:pos x="21" y="218"/>
                </a:cxn>
                <a:cxn ang="0">
                  <a:pos x="21" y="210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210"/>
                </a:cxn>
                <a:cxn ang="0">
                  <a:pos x="21" y="218"/>
                </a:cxn>
                <a:cxn ang="0">
                  <a:pos x="21" y="210"/>
                </a:cxn>
                <a:cxn ang="0">
                  <a:pos x="21" y="218"/>
                </a:cxn>
              </a:cxnLst>
              <a:rect l="0" t="0" r="r" b="b"/>
              <a:pathLst>
                <a:path w="21" h="218">
                  <a:moveTo>
                    <a:pt x="21" y="218"/>
                  </a:moveTo>
                  <a:lnTo>
                    <a:pt x="21" y="21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21" y="218"/>
                  </a:lnTo>
                  <a:lnTo>
                    <a:pt x="21" y="210"/>
                  </a:lnTo>
                  <a:lnTo>
                    <a:pt x="21" y="21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735"/>
            <p:cNvSpPr>
              <a:spLocks/>
            </p:cNvSpPr>
            <p:nvPr/>
          </p:nvSpPr>
          <p:spPr bwMode="auto">
            <a:xfrm>
              <a:off x="5559" y="7262"/>
              <a:ext cx="7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8"/>
                </a:cxn>
                <a:cxn ang="0">
                  <a:pos x="60" y="8"/>
                </a:cxn>
                <a:cxn ang="0">
                  <a:pos x="60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60" h="8">
                  <a:moveTo>
                    <a:pt x="0" y="0"/>
                  </a:moveTo>
                  <a:lnTo>
                    <a:pt x="11" y="8"/>
                  </a:lnTo>
                  <a:lnTo>
                    <a:pt x="60" y="8"/>
                  </a:lnTo>
                  <a:lnTo>
                    <a:pt x="60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736"/>
            <p:cNvSpPr>
              <a:spLocks/>
            </p:cNvSpPr>
            <p:nvPr/>
          </p:nvSpPr>
          <p:spPr bwMode="auto">
            <a:xfrm>
              <a:off x="5559" y="7262"/>
              <a:ext cx="7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8"/>
                </a:cxn>
                <a:cxn ang="0">
                  <a:pos x="60" y="8"/>
                </a:cxn>
                <a:cxn ang="0">
                  <a:pos x="60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60" h="8">
                  <a:moveTo>
                    <a:pt x="0" y="0"/>
                  </a:moveTo>
                  <a:lnTo>
                    <a:pt x="11" y="8"/>
                  </a:lnTo>
                  <a:lnTo>
                    <a:pt x="60" y="8"/>
                  </a:lnTo>
                  <a:lnTo>
                    <a:pt x="60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737"/>
            <p:cNvSpPr>
              <a:spLocks/>
            </p:cNvSpPr>
            <p:nvPr/>
          </p:nvSpPr>
          <p:spPr bwMode="auto">
            <a:xfrm>
              <a:off x="5559" y="7262"/>
              <a:ext cx="13" cy="223"/>
            </a:xfrm>
            <a:custGeom>
              <a:avLst/>
              <a:gdLst/>
              <a:ahLst/>
              <a:cxnLst>
                <a:cxn ang="0">
                  <a:pos x="11" y="175"/>
                </a:cxn>
                <a:cxn ang="0">
                  <a:pos x="11" y="16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65"/>
                </a:cxn>
                <a:cxn ang="0">
                  <a:pos x="11" y="175"/>
                </a:cxn>
                <a:cxn ang="0">
                  <a:pos x="0" y="165"/>
                </a:cxn>
                <a:cxn ang="0">
                  <a:pos x="0" y="175"/>
                </a:cxn>
                <a:cxn ang="0">
                  <a:pos x="11" y="175"/>
                </a:cxn>
              </a:cxnLst>
              <a:rect l="0" t="0" r="r" b="b"/>
              <a:pathLst>
                <a:path w="11" h="175">
                  <a:moveTo>
                    <a:pt x="11" y="175"/>
                  </a:moveTo>
                  <a:lnTo>
                    <a:pt x="11" y="16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1" y="175"/>
                  </a:lnTo>
                  <a:lnTo>
                    <a:pt x="0" y="165"/>
                  </a:lnTo>
                  <a:lnTo>
                    <a:pt x="0" y="175"/>
                  </a:lnTo>
                  <a:lnTo>
                    <a:pt x="11" y="17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738"/>
            <p:cNvSpPr>
              <a:spLocks/>
            </p:cNvSpPr>
            <p:nvPr/>
          </p:nvSpPr>
          <p:spPr bwMode="auto">
            <a:xfrm>
              <a:off x="5559" y="7262"/>
              <a:ext cx="13" cy="223"/>
            </a:xfrm>
            <a:custGeom>
              <a:avLst/>
              <a:gdLst/>
              <a:ahLst/>
              <a:cxnLst>
                <a:cxn ang="0">
                  <a:pos x="11" y="175"/>
                </a:cxn>
                <a:cxn ang="0">
                  <a:pos x="11" y="16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65"/>
                </a:cxn>
                <a:cxn ang="0">
                  <a:pos x="11" y="175"/>
                </a:cxn>
                <a:cxn ang="0">
                  <a:pos x="0" y="165"/>
                </a:cxn>
                <a:cxn ang="0">
                  <a:pos x="0" y="175"/>
                </a:cxn>
                <a:cxn ang="0">
                  <a:pos x="11" y="175"/>
                </a:cxn>
              </a:cxnLst>
              <a:rect l="0" t="0" r="r" b="b"/>
              <a:pathLst>
                <a:path w="11" h="175">
                  <a:moveTo>
                    <a:pt x="11" y="175"/>
                  </a:moveTo>
                  <a:lnTo>
                    <a:pt x="11" y="16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1" y="175"/>
                  </a:lnTo>
                  <a:lnTo>
                    <a:pt x="0" y="165"/>
                  </a:lnTo>
                  <a:lnTo>
                    <a:pt x="0" y="175"/>
                  </a:lnTo>
                  <a:lnTo>
                    <a:pt x="11" y="17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739"/>
            <p:cNvSpPr>
              <a:spLocks/>
            </p:cNvSpPr>
            <p:nvPr/>
          </p:nvSpPr>
          <p:spPr bwMode="auto">
            <a:xfrm>
              <a:off x="5572" y="7472"/>
              <a:ext cx="235" cy="13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87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87" y="10"/>
                </a:cxn>
                <a:cxn ang="0">
                  <a:pos x="187" y="0"/>
                </a:cxn>
                <a:cxn ang="0">
                  <a:pos x="187" y="10"/>
                </a:cxn>
                <a:cxn ang="0">
                  <a:pos x="187" y="0"/>
                </a:cxn>
              </a:cxnLst>
              <a:rect l="0" t="0" r="r" b="b"/>
              <a:pathLst>
                <a:path w="187" h="10">
                  <a:moveTo>
                    <a:pt x="187" y="0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87" y="10"/>
                  </a:lnTo>
                  <a:lnTo>
                    <a:pt x="187" y="0"/>
                  </a:lnTo>
                  <a:lnTo>
                    <a:pt x="187" y="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740"/>
            <p:cNvSpPr>
              <a:spLocks/>
            </p:cNvSpPr>
            <p:nvPr/>
          </p:nvSpPr>
          <p:spPr bwMode="auto">
            <a:xfrm>
              <a:off x="5572" y="7472"/>
              <a:ext cx="235" cy="13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87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87" y="10"/>
                </a:cxn>
                <a:cxn ang="0">
                  <a:pos x="187" y="0"/>
                </a:cxn>
                <a:cxn ang="0">
                  <a:pos x="187" y="10"/>
                </a:cxn>
                <a:cxn ang="0">
                  <a:pos x="187" y="0"/>
                </a:cxn>
              </a:cxnLst>
              <a:rect l="0" t="0" r="r" b="b"/>
              <a:pathLst>
                <a:path w="187" h="10">
                  <a:moveTo>
                    <a:pt x="187" y="0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87" y="10"/>
                  </a:lnTo>
                  <a:lnTo>
                    <a:pt x="187" y="0"/>
                  </a:lnTo>
                  <a:lnTo>
                    <a:pt x="187" y="10"/>
                  </a:lnTo>
                  <a:lnTo>
                    <a:pt x="187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Rectangle 741"/>
            <p:cNvSpPr>
              <a:spLocks noChangeArrowheads="1"/>
            </p:cNvSpPr>
            <p:nvPr/>
          </p:nvSpPr>
          <p:spPr bwMode="auto">
            <a:xfrm>
              <a:off x="5794" y="7262"/>
              <a:ext cx="13" cy="210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Rectangle 742"/>
            <p:cNvSpPr>
              <a:spLocks noChangeArrowheads="1"/>
            </p:cNvSpPr>
            <p:nvPr/>
          </p:nvSpPr>
          <p:spPr bwMode="auto">
            <a:xfrm>
              <a:off x="5794" y="7262"/>
              <a:ext cx="13" cy="21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743"/>
            <p:cNvSpPr>
              <a:spLocks/>
            </p:cNvSpPr>
            <p:nvPr/>
          </p:nvSpPr>
          <p:spPr bwMode="auto">
            <a:xfrm>
              <a:off x="5734" y="7262"/>
              <a:ext cx="7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8"/>
                </a:cxn>
                <a:cxn ang="0">
                  <a:pos x="60" y="8"/>
                </a:cxn>
                <a:cxn ang="0">
                  <a:pos x="60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60" h="8">
                  <a:moveTo>
                    <a:pt x="0" y="0"/>
                  </a:moveTo>
                  <a:lnTo>
                    <a:pt x="11" y="8"/>
                  </a:lnTo>
                  <a:lnTo>
                    <a:pt x="60" y="8"/>
                  </a:lnTo>
                  <a:lnTo>
                    <a:pt x="60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744"/>
            <p:cNvSpPr>
              <a:spLocks/>
            </p:cNvSpPr>
            <p:nvPr/>
          </p:nvSpPr>
          <p:spPr bwMode="auto">
            <a:xfrm>
              <a:off x="5734" y="7262"/>
              <a:ext cx="7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8"/>
                </a:cxn>
                <a:cxn ang="0">
                  <a:pos x="60" y="8"/>
                </a:cxn>
                <a:cxn ang="0">
                  <a:pos x="60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60" h="8">
                  <a:moveTo>
                    <a:pt x="0" y="0"/>
                  </a:moveTo>
                  <a:lnTo>
                    <a:pt x="11" y="8"/>
                  </a:lnTo>
                  <a:lnTo>
                    <a:pt x="60" y="8"/>
                  </a:lnTo>
                  <a:lnTo>
                    <a:pt x="60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745"/>
            <p:cNvSpPr>
              <a:spLocks/>
            </p:cNvSpPr>
            <p:nvPr/>
          </p:nvSpPr>
          <p:spPr bwMode="auto">
            <a:xfrm>
              <a:off x="5734" y="6994"/>
              <a:ext cx="12" cy="26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210"/>
                </a:cxn>
                <a:cxn ang="0">
                  <a:pos x="11" y="2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210">
                  <a:moveTo>
                    <a:pt x="11" y="0"/>
                  </a:moveTo>
                  <a:lnTo>
                    <a:pt x="0" y="0"/>
                  </a:lnTo>
                  <a:lnTo>
                    <a:pt x="0" y="210"/>
                  </a:lnTo>
                  <a:lnTo>
                    <a:pt x="11" y="2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746"/>
            <p:cNvSpPr>
              <a:spLocks/>
            </p:cNvSpPr>
            <p:nvPr/>
          </p:nvSpPr>
          <p:spPr bwMode="auto">
            <a:xfrm>
              <a:off x="5734" y="6994"/>
              <a:ext cx="12" cy="26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210"/>
                </a:cxn>
                <a:cxn ang="0">
                  <a:pos x="11" y="2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210">
                  <a:moveTo>
                    <a:pt x="11" y="0"/>
                  </a:moveTo>
                  <a:lnTo>
                    <a:pt x="0" y="0"/>
                  </a:lnTo>
                  <a:lnTo>
                    <a:pt x="0" y="210"/>
                  </a:lnTo>
                  <a:lnTo>
                    <a:pt x="11" y="2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747"/>
            <p:cNvSpPr>
              <a:spLocks/>
            </p:cNvSpPr>
            <p:nvPr/>
          </p:nvSpPr>
          <p:spPr bwMode="auto">
            <a:xfrm>
              <a:off x="5746" y="6994"/>
              <a:ext cx="774" cy="10"/>
            </a:xfrm>
            <a:custGeom>
              <a:avLst/>
              <a:gdLst/>
              <a:ahLst/>
              <a:cxnLst>
                <a:cxn ang="0">
                  <a:pos x="613" y="0"/>
                </a:cxn>
                <a:cxn ang="0">
                  <a:pos x="613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613" y="10"/>
                </a:cxn>
                <a:cxn ang="0">
                  <a:pos x="613" y="0"/>
                </a:cxn>
              </a:cxnLst>
              <a:rect l="0" t="0" r="r" b="b"/>
              <a:pathLst>
                <a:path w="613" h="10">
                  <a:moveTo>
                    <a:pt x="613" y="0"/>
                  </a:moveTo>
                  <a:lnTo>
                    <a:pt x="6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13" y="10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748"/>
            <p:cNvSpPr>
              <a:spLocks/>
            </p:cNvSpPr>
            <p:nvPr/>
          </p:nvSpPr>
          <p:spPr bwMode="auto">
            <a:xfrm>
              <a:off x="5746" y="6994"/>
              <a:ext cx="774" cy="10"/>
            </a:xfrm>
            <a:custGeom>
              <a:avLst/>
              <a:gdLst/>
              <a:ahLst/>
              <a:cxnLst>
                <a:cxn ang="0">
                  <a:pos x="613" y="0"/>
                </a:cxn>
                <a:cxn ang="0">
                  <a:pos x="613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613" y="10"/>
                </a:cxn>
                <a:cxn ang="0">
                  <a:pos x="613" y="0"/>
                </a:cxn>
              </a:cxnLst>
              <a:rect l="0" t="0" r="r" b="b"/>
              <a:pathLst>
                <a:path w="613" h="10">
                  <a:moveTo>
                    <a:pt x="613" y="0"/>
                  </a:moveTo>
                  <a:lnTo>
                    <a:pt x="6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13" y="10"/>
                  </a:lnTo>
                  <a:lnTo>
                    <a:pt x="613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749"/>
            <p:cNvSpPr>
              <a:spLocks/>
            </p:cNvSpPr>
            <p:nvPr/>
          </p:nvSpPr>
          <p:spPr bwMode="auto">
            <a:xfrm>
              <a:off x="6510" y="6994"/>
              <a:ext cx="10" cy="222"/>
            </a:xfrm>
            <a:custGeom>
              <a:avLst/>
              <a:gdLst/>
              <a:ahLst/>
              <a:cxnLst>
                <a:cxn ang="0">
                  <a:pos x="9" y="175"/>
                </a:cxn>
                <a:cxn ang="0">
                  <a:pos x="9" y="166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66"/>
                </a:cxn>
                <a:cxn ang="0">
                  <a:pos x="9" y="175"/>
                </a:cxn>
                <a:cxn ang="0">
                  <a:pos x="0" y="166"/>
                </a:cxn>
                <a:cxn ang="0">
                  <a:pos x="0" y="175"/>
                </a:cxn>
                <a:cxn ang="0">
                  <a:pos x="9" y="175"/>
                </a:cxn>
              </a:cxnLst>
              <a:rect l="0" t="0" r="r" b="b"/>
              <a:pathLst>
                <a:path w="9" h="175">
                  <a:moveTo>
                    <a:pt x="9" y="175"/>
                  </a:moveTo>
                  <a:lnTo>
                    <a:pt x="9" y="166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9" y="175"/>
                  </a:lnTo>
                  <a:lnTo>
                    <a:pt x="0" y="166"/>
                  </a:lnTo>
                  <a:lnTo>
                    <a:pt x="0" y="175"/>
                  </a:lnTo>
                  <a:lnTo>
                    <a:pt x="9" y="17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750"/>
            <p:cNvSpPr>
              <a:spLocks/>
            </p:cNvSpPr>
            <p:nvPr/>
          </p:nvSpPr>
          <p:spPr bwMode="auto">
            <a:xfrm>
              <a:off x="6510" y="6994"/>
              <a:ext cx="10" cy="222"/>
            </a:xfrm>
            <a:custGeom>
              <a:avLst/>
              <a:gdLst/>
              <a:ahLst/>
              <a:cxnLst>
                <a:cxn ang="0">
                  <a:pos x="9" y="175"/>
                </a:cxn>
                <a:cxn ang="0">
                  <a:pos x="9" y="166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66"/>
                </a:cxn>
                <a:cxn ang="0">
                  <a:pos x="9" y="175"/>
                </a:cxn>
                <a:cxn ang="0">
                  <a:pos x="0" y="166"/>
                </a:cxn>
                <a:cxn ang="0">
                  <a:pos x="0" y="175"/>
                </a:cxn>
                <a:cxn ang="0">
                  <a:pos x="9" y="175"/>
                </a:cxn>
              </a:cxnLst>
              <a:rect l="0" t="0" r="r" b="b"/>
              <a:pathLst>
                <a:path w="9" h="175">
                  <a:moveTo>
                    <a:pt x="9" y="175"/>
                  </a:moveTo>
                  <a:lnTo>
                    <a:pt x="9" y="166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9" y="175"/>
                  </a:lnTo>
                  <a:lnTo>
                    <a:pt x="0" y="166"/>
                  </a:lnTo>
                  <a:lnTo>
                    <a:pt x="0" y="175"/>
                  </a:lnTo>
                  <a:lnTo>
                    <a:pt x="9" y="17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Rectangle 751"/>
            <p:cNvSpPr>
              <a:spLocks noChangeArrowheads="1"/>
            </p:cNvSpPr>
            <p:nvPr/>
          </p:nvSpPr>
          <p:spPr bwMode="auto">
            <a:xfrm>
              <a:off x="6520" y="7203"/>
              <a:ext cx="53" cy="13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Rectangle 752"/>
            <p:cNvSpPr>
              <a:spLocks noChangeArrowheads="1"/>
            </p:cNvSpPr>
            <p:nvPr/>
          </p:nvSpPr>
          <p:spPr bwMode="auto">
            <a:xfrm>
              <a:off x="6520" y="7203"/>
              <a:ext cx="53" cy="13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753"/>
            <p:cNvSpPr>
              <a:spLocks/>
            </p:cNvSpPr>
            <p:nvPr/>
          </p:nvSpPr>
          <p:spPr bwMode="auto">
            <a:xfrm>
              <a:off x="6697" y="7203"/>
              <a:ext cx="63" cy="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49" y="9"/>
                </a:cxn>
                <a:cxn ang="0">
                  <a:pos x="49" y="0"/>
                </a:cxn>
                <a:cxn ang="0">
                  <a:pos x="49" y="9"/>
                </a:cxn>
                <a:cxn ang="0">
                  <a:pos x="49" y="0"/>
                </a:cxn>
              </a:cxnLst>
              <a:rect l="0" t="0" r="r" b="b"/>
              <a:pathLst>
                <a:path w="49" h="9">
                  <a:moveTo>
                    <a:pt x="49" y="0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9" y="9"/>
                  </a:lnTo>
                  <a:lnTo>
                    <a:pt x="49" y="0"/>
                  </a:lnTo>
                  <a:lnTo>
                    <a:pt x="49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754"/>
            <p:cNvSpPr>
              <a:spLocks/>
            </p:cNvSpPr>
            <p:nvPr/>
          </p:nvSpPr>
          <p:spPr bwMode="auto">
            <a:xfrm>
              <a:off x="6697" y="7203"/>
              <a:ext cx="63" cy="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49" y="9"/>
                </a:cxn>
                <a:cxn ang="0">
                  <a:pos x="49" y="0"/>
                </a:cxn>
                <a:cxn ang="0">
                  <a:pos x="49" y="9"/>
                </a:cxn>
                <a:cxn ang="0">
                  <a:pos x="49" y="0"/>
                </a:cxn>
              </a:cxnLst>
              <a:rect l="0" t="0" r="r" b="b"/>
              <a:pathLst>
                <a:path w="49" h="9">
                  <a:moveTo>
                    <a:pt x="49" y="0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9" y="9"/>
                  </a:lnTo>
                  <a:lnTo>
                    <a:pt x="49" y="0"/>
                  </a:lnTo>
                  <a:lnTo>
                    <a:pt x="49" y="9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755"/>
            <p:cNvSpPr>
              <a:spLocks/>
            </p:cNvSpPr>
            <p:nvPr/>
          </p:nvSpPr>
          <p:spPr bwMode="auto">
            <a:xfrm>
              <a:off x="6747" y="6994"/>
              <a:ext cx="13" cy="20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166"/>
                </a:cxn>
                <a:cxn ang="0">
                  <a:pos x="11" y="16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166">
                  <a:moveTo>
                    <a:pt x="11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11" y="16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756"/>
            <p:cNvSpPr>
              <a:spLocks/>
            </p:cNvSpPr>
            <p:nvPr/>
          </p:nvSpPr>
          <p:spPr bwMode="auto">
            <a:xfrm>
              <a:off x="6747" y="6994"/>
              <a:ext cx="13" cy="20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166"/>
                </a:cxn>
                <a:cxn ang="0">
                  <a:pos x="11" y="16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166">
                  <a:moveTo>
                    <a:pt x="11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11" y="16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757"/>
            <p:cNvSpPr>
              <a:spLocks/>
            </p:cNvSpPr>
            <p:nvPr/>
          </p:nvSpPr>
          <p:spPr bwMode="auto">
            <a:xfrm>
              <a:off x="6760" y="6994"/>
              <a:ext cx="111" cy="1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89" y="10"/>
                </a:cxn>
                <a:cxn ang="0">
                  <a:pos x="89" y="0"/>
                </a:cxn>
              </a:cxnLst>
              <a:rect l="0" t="0" r="r" b="b"/>
              <a:pathLst>
                <a:path w="89" h="10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89" y="1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758"/>
            <p:cNvSpPr>
              <a:spLocks/>
            </p:cNvSpPr>
            <p:nvPr/>
          </p:nvSpPr>
          <p:spPr bwMode="auto">
            <a:xfrm>
              <a:off x="6760" y="6994"/>
              <a:ext cx="111" cy="1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89" y="10"/>
                </a:cxn>
                <a:cxn ang="0">
                  <a:pos x="89" y="0"/>
                </a:cxn>
              </a:cxnLst>
              <a:rect l="0" t="0" r="r" b="b"/>
              <a:pathLst>
                <a:path w="89" h="10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89" y="10"/>
                  </a:lnTo>
                  <a:lnTo>
                    <a:pt x="89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759"/>
            <p:cNvSpPr>
              <a:spLocks/>
            </p:cNvSpPr>
            <p:nvPr/>
          </p:nvSpPr>
          <p:spPr bwMode="auto">
            <a:xfrm>
              <a:off x="6858" y="6994"/>
              <a:ext cx="13" cy="491"/>
            </a:xfrm>
            <a:custGeom>
              <a:avLst/>
              <a:gdLst/>
              <a:ahLst/>
              <a:cxnLst>
                <a:cxn ang="0">
                  <a:pos x="11" y="385"/>
                </a:cxn>
                <a:cxn ang="0">
                  <a:pos x="11" y="37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375"/>
                </a:cxn>
                <a:cxn ang="0">
                  <a:pos x="11" y="385"/>
                </a:cxn>
                <a:cxn ang="0">
                  <a:pos x="0" y="375"/>
                </a:cxn>
                <a:cxn ang="0">
                  <a:pos x="0" y="385"/>
                </a:cxn>
                <a:cxn ang="0">
                  <a:pos x="11" y="385"/>
                </a:cxn>
              </a:cxnLst>
              <a:rect l="0" t="0" r="r" b="b"/>
              <a:pathLst>
                <a:path w="11" h="385">
                  <a:moveTo>
                    <a:pt x="11" y="385"/>
                  </a:moveTo>
                  <a:lnTo>
                    <a:pt x="11" y="37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11" y="385"/>
                  </a:lnTo>
                  <a:lnTo>
                    <a:pt x="0" y="375"/>
                  </a:lnTo>
                  <a:lnTo>
                    <a:pt x="0" y="385"/>
                  </a:lnTo>
                  <a:lnTo>
                    <a:pt x="11" y="38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760"/>
            <p:cNvSpPr>
              <a:spLocks/>
            </p:cNvSpPr>
            <p:nvPr/>
          </p:nvSpPr>
          <p:spPr bwMode="auto">
            <a:xfrm>
              <a:off x="6858" y="6994"/>
              <a:ext cx="13" cy="491"/>
            </a:xfrm>
            <a:custGeom>
              <a:avLst/>
              <a:gdLst/>
              <a:ahLst/>
              <a:cxnLst>
                <a:cxn ang="0">
                  <a:pos x="11" y="385"/>
                </a:cxn>
                <a:cxn ang="0">
                  <a:pos x="11" y="37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375"/>
                </a:cxn>
                <a:cxn ang="0">
                  <a:pos x="11" y="385"/>
                </a:cxn>
                <a:cxn ang="0">
                  <a:pos x="0" y="375"/>
                </a:cxn>
                <a:cxn ang="0">
                  <a:pos x="0" y="385"/>
                </a:cxn>
                <a:cxn ang="0">
                  <a:pos x="11" y="385"/>
                </a:cxn>
              </a:cxnLst>
              <a:rect l="0" t="0" r="r" b="b"/>
              <a:pathLst>
                <a:path w="11" h="385">
                  <a:moveTo>
                    <a:pt x="11" y="385"/>
                  </a:moveTo>
                  <a:lnTo>
                    <a:pt x="11" y="37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11" y="385"/>
                  </a:lnTo>
                  <a:lnTo>
                    <a:pt x="0" y="375"/>
                  </a:lnTo>
                  <a:lnTo>
                    <a:pt x="0" y="385"/>
                  </a:lnTo>
                  <a:lnTo>
                    <a:pt x="11" y="38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761"/>
            <p:cNvSpPr>
              <a:spLocks/>
            </p:cNvSpPr>
            <p:nvPr/>
          </p:nvSpPr>
          <p:spPr bwMode="auto">
            <a:xfrm>
              <a:off x="6871" y="7472"/>
              <a:ext cx="240" cy="13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88" y="10"/>
                </a:cxn>
                <a:cxn ang="0">
                  <a:pos x="188" y="0"/>
                </a:cxn>
                <a:cxn ang="0">
                  <a:pos x="188" y="10"/>
                </a:cxn>
                <a:cxn ang="0">
                  <a:pos x="188" y="0"/>
                </a:cxn>
              </a:cxnLst>
              <a:rect l="0" t="0" r="r" b="b"/>
              <a:pathLst>
                <a:path w="188" h="10">
                  <a:moveTo>
                    <a:pt x="188" y="0"/>
                  </a:moveTo>
                  <a:lnTo>
                    <a:pt x="18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88" y="10"/>
                  </a:lnTo>
                  <a:lnTo>
                    <a:pt x="188" y="0"/>
                  </a:lnTo>
                  <a:lnTo>
                    <a:pt x="188" y="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762"/>
            <p:cNvSpPr>
              <a:spLocks/>
            </p:cNvSpPr>
            <p:nvPr/>
          </p:nvSpPr>
          <p:spPr bwMode="auto">
            <a:xfrm>
              <a:off x="6871" y="7472"/>
              <a:ext cx="240" cy="13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88" y="10"/>
                </a:cxn>
                <a:cxn ang="0">
                  <a:pos x="188" y="0"/>
                </a:cxn>
                <a:cxn ang="0">
                  <a:pos x="188" y="10"/>
                </a:cxn>
                <a:cxn ang="0">
                  <a:pos x="188" y="0"/>
                </a:cxn>
              </a:cxnLst>
              <a:rect l="0" t="0" r="r" b="b"/>
              <a:pathLst>
                <a:path w="188" h="10">
                  <a:moveTo>
                    <a:pt x="188" y="0"/>
                  </a:moveTo>
                  <a:lnTo>
                    <a:pt x="18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88" y="10"/>
                  </a:lnTo>
                  <a:lnTo>
                    <a:pt x="188" y="0"/>
                  </a:lnTo>
                  <a:lnTo>
                    <a:pt x="188" y="1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763"/>
            <p:cNvSpPr>
              <a:spLocks/>
            </p:cNvSpPr>
            <p:nvPr/>
          </p:nvSpPr>
          <p:spPr bwMode="auto">
            <a:xfrm>
              <a:off x="7096" y="6835"/>
              <a:ext cx="15" cy="6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497"/>
                </a:cxn>
                <a:cxn ang="0">
                  <a:pos x="10" y="497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497">
                  <a:moveTo>
                    <a:pt x="10" y="0"/>
                  </a:moveTo>
                  <a:lnTo>
                    <a:pt x="0" y="0"/>
                  </a:lnTo>
                  <a:lnTo>
                    <a:pt x="0" y="497"/>
                  </a:lnTo>
                  <a:lnTo>
                    <a:pt x="10" y="49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764"/>
            <p:cNvSpPr>
              <a:spLocks/>
            </p:cNvSpPr>
            <p:nvPr/>
          </p:nvSpPr>
          <p:spPr bwMode="auto">
            <a:xfrm>
              <a:off x="7096" y="6835"/>
              <a:ext cx="15" cy="6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497"/>
                </a:cxn>
                <a:cxn ang="0">
                  <a:pos x="10" y="497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497">
                  <a:moveTo>
                    <a:pt x="10" y="0"/>
                  </a:moveTo>
                  <a:lnTo>
                    <a:pt x="0" y="0"/>
                  </a:lnTo>
                  <a:lnTo>
                    <a:pt x="0" y="497"/>
                  </a:lnTo>
                  <a:lnTo>
                    <a:pt x="10" y="49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Rectangle 765"/>
            <p:cNvSpPr>
              <a:spLocks noChangeArrowheads="1"/>
            </p:cNvSpPr>
            <p:nvPr/>
          </p:nvSpPr>
          <p:spPr bwMode="auto">
            <a:xfrm>
              <a:off x="7111" y="6835"/>
              <a:ext cx="298" cy="13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Rectangle 766"/>
            <p:cNvSpPr>
              <a:spLocks noChangeArrowheads="1"/>
            </p:cNvSpPr>
            <p:nvPr/>
          </p:nvSpPr>
          <p:spPr bwMode="auto">
            <a:xfrm>
              <a:off x="7111" y="6835"/>
              <a:ext cx="298" cy="13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Line 767"/>
            <p:cNvSpPr>
              <a:spLocks noChangeShapeType="1"/>
            </p:cNvSpPr>
            <p:nvPr/>
          </p:nvSpPr>
          <p:spPr bwMode="auto">
            <a:xfrm>
              <a:off x="3318" y="5530"/>
              <a:ext cx="2" cy="156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Line 768"/>
            <p:cNvSpPr>
              <a:spLocks noChangeShapeType="1"/>
            </p:cNvSpPr>
            <p:nvPr/>
          </p:nvSpPr>
          <p:spPr bwMode="auto">
            <a:xfrm flipV="1">
              <a:off x="3318" y="7316"/>
              <a:ext cx="2" cy="156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Line 769"/>
            <p:cNvSpPr>
              <a:spLocks noChangeShapeType="1"/>
            </p:cNvSpPr>
            <p:nvPr/>
          </p:nvSpPr>
          <p:spPr bwMode="auto">
            <a:xfrm>
              <a:off x="4622" y="5530"/>
              <a:ext cx="2" cy="156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Line 770"/>
            <p:cNvSpPr>
              <a:spLocks noChangeShapeType="1"/>
            </p:cNvSpPr>
            <p:nvPr/>
          </p:nvSpPr>
          <p:spPr bwMode="auto">
            <a:xfrm flipV="1">
              <a:off x="4556" y="7316"/>
              <a:ext cx="3" cy="156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Line 771"/>
            <p:cNvSpPr>
              <a:spLocks noChangeShapeType="1"/>
            </p:cNvSpPr>
            <p:nvPr/>
          </p:nvSpPr>
          <p:spPr bwMode="auto">
            <a:xfrm>
              <a:off x="6997" y="5530"/>
              <a:ext cx="3" cy="156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Line 772"/>
            <p:cNvSpPr>
              <a:spLocks noChangeShapeType="1"/>
            </p:cNvSpPr>
            <p:nvPr/>
          </p:nvSpPr>
          <p:spPr bwMode="auto">
            <a:xfrm flipV="1">
              <a:off x="6997" y="7316"/>
              <a:ext cx="3" cy="156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Line 773"/>
            <p:cNvSpPr>
              <a:spLocks noChangeShapeType="1"/>
            </p:cNvSpPr>
            <p:nvPr/>
          </p:nvSpPr>
          <p:spPr bwMode="auto">
            <a:xfrm flipH="1">
              <a:off x="6520" y="5630"/>
              <a:ext cx="177" cy="2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Line 774"/>
            <p:cNvSpPr>
              <a:spLocks noChangeShapeType="1"/>
            </p:cNvSpPr>
            <p:nvPr/>
          </p:nvSpPr>
          <p:spPr bwMode="auto">
            <a:xfrm>
              <a:off x="4917" y="5630"/>
              <a:ext cx="177" cy="2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Rectangle 775"/>
            <p:cNvSpPr>
              <a:spLocks noChangeArrowheads="1"/>
            </p:cNvSpPr>
            <p:nvPr/>
          </p:nvSpPr>
          <p:spPr bwMode="auto">
            <a:xfrm>
              <a:off x="3907" y="5151"/>
              <a:ext cx="123" cy="323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Line 776"/>
            <p:cNvSpPr>
              <a:spLocks noChangeShapeType="1"/>
            </p:cNvSpPr>
            <p:nvPr/>
          </p:nvSpPr>
          <p:spPr bwMode="auto">
            <a:xfrm>
              <a:off x="3970" y="5474"/>
              <a:ext cx="2" cy="156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Line 777"/>
            <p:cNvSpPr>
              <a:spLocks noChangeShapeType="1"/>
            </p:cNvSpPr>
            <p:nvPr/>
          </p:nvSpPr>
          <p:spPr bwMode="auto">
            <a:xfrm flipV="1">
              <a:off x="3970" y="4255"/>
              <a:ext cx="2" cy="896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Line 778"/>
            <p:cNvSpPr>
              <a:spLocks noChangeShapeType="1"/>
            </p:cNvSpPr>
            <p:nvPr/>
          </p:nvSpPr>
          <p:spPr bwMode="auto">
            <a:xfrm flipH="1">
              <a:off x="4318" y="4514"/>
              <a:ext cx="188" cy="2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Line 779"/>
            <p:cNvSpPr>
              <a:spLocks noChangeShapeType="1"/>
            </p:cNvSpPr>
            <p:nvPr/>
          </p:nvSpPr>
          <p:spPr bwMode="auto">
            <a:xfrm>
              <a:off x="3431" y="4514"/>
              <a:ext cx="187" cy="2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Line 780"/>
            <p:cNvSpPr>
              <a:spLocks noChangeShapeType="1"/>
            </p:cNvSpPr>
            <p:nvPr/>
          </p:nvSpPr>
          <p:spPr bwMode="auto">
            <a:xfrm>
              <a:off x="5807" y="4255"/>
              <a:ext cx="3" cy="425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Line 781"/>
            <p:cNvSpPr>
              <a:spLocks noChangeShapeType="1"/>
            </p:cNvSpPr>
            <p:nvPr/>
          </p:nvSpPr>
          <p:spPr bwMode="auto">
            <a:xfrm>
              <a:off x="5269" y="4514"/>
              <a:ext cx="174" cy="2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Line 782"/>
            <p:cNvSpPr>
              <a:spLocks noChangeShapeType="1"/>
            </p:cNvSpPr>
            <p:nvPr/>
          </p:nvSpPr>
          <p:spPr bwMode="auto">
            <a:xfrm flipH="1">
              <a:off x="6158" y="4514"/>
              <a:ext cx="187" cy="2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Rectangle 783"/>
            <p:cNvSpPr>
              <a:spLocks noChangeArrowheads="1"/>
            </p:cNvSpPr>
            <p:nvPr/>
          </p:nvSpPr>
          <p:spPr bwMode="auto">
            <a:xfrm>
              <a:off x="7584" y="6200"/>
              <a:ext cx="63" cy="269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Rectangle 784"/>
            <p:cNvSpPr>
              <a:spLocks noChangeArrowheads="1"/>
            </p:cNvSpPr>
            <p:nvPr/>
          </p:nvSpPr>
          <p:spPr bwMode="auto">
            <a:xfrm>
              <a:off x="7584" y="6536"/>
              <a:ext cx="63" cy="245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Rectangle 785"/>
            <p:cNvSpPr>
              <a:spLocks noChangeArrowheads="1"/>
            </p:cNvSpPr>
            <p:nvPr/>
          </p:nvSpPr>
          <p:spPr bwMode="auto">
            <a:xfrm>
              <a:off x="7647" y="6200"/>
              <a:ext cx="715" cy="67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Rectangle 786"/>
            <p:cNvSpPr>
              <a:spLocks noChangeArrowheads="1"/>
            </p:cNvSpPr>
            <p:nvPr/>
          </p:nvSpPr>
          <p:spPr bwMode="auto">
            <a:xfrm>
              <a:off x="7647" y="6738"/>
              <a:ext cx="528" cy="43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Rectangle 787"/>
            <p:cNvSpPr>
              <a:spLocks noChangeArrowheads="1"/>
            </p:cNvSpPr>
            <p:nvPr/>
          </p:nvSpPr>
          <p:spPr bwMode="auto">
            <a:xfrm>
              <a:off x="8647" y="6738"/>
              <a:ext cx="1077" cy="43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Rectangle 788"/>
            <p:cNvSpPr>
              <a:spLocks noChangeArrowheads="1"/>
            </p:cNvSpPr>
            <p:nvPr/>
          </p:nvSpPr>
          <p:spPr bwMode="auto">
            <a:xfrm>
              <a:off x="7235" y="6100"/>
              <a:ext cx="174" cy="11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Rectangle 789"/>
            <p:cNvSpPr>
              <a:spLocks noChangeArrowheads="1"/>
            </p:cNvSpPr>
            <p:nvPr/>
          </p:nvSpPr>
          <p:spPr bwMode="auto">
            <a:xfrm>
              <a:off x="7235" y="6100"/>
              <a:ext cx="174" cy="11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Rectangle 790"/>
            <p:cNvSpPr>
              <a:spLocks noChangeArrowheads="1"/>
            </p:cNvSpPr>
            <p:nvPr/>
          </p:nvSpPr>
          <p:spPr bwMode="auto">
            <a:xfrm>
              <a:off x="7397" y="4626"/>
              <a:ext cx="12" cy="1485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Rectangle 791"/>
            <p:cNvSpPr>
              <a:spLocks noChangeArrowheads="1"/>
            </p:cNvSpPr>
            <p:nvPr/>
          </p:nvSpPr>
          <p:spPr bwMode="auto">
            <a:xfrm>
              <a:off x="7397" y="4626"/>
              <a:ext cx="12" cy="148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792"/>
            <p:cNvSpPr>
              <a:spLocks/>
            </p:cNvSpPr>
            <p:nvPr/>
          </p:nvSpPr>
          <p:spPr bwMode="auto">
            <a:xfrm>
              <a:off x="7235" y="6894"/>
              <a:ext cx="174" cy="10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40" y="8"/>
                </a:cxn>
                <a:cxn ang="0">
                  <a:pos x="140" y="0"/>
                </a:cxn>
              </a:cxnLst>
              <a:rect l="0" t="0" r="r" b="b"/>
              <a:pathLst>
                <a:path w="140" h="8">
                  <a:moveTo>
                    <a:pt x="140" y="0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40" y="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793"/>
            <p:cNvSpPr>
              <a:spLocks/>
            </p:cNvSpPr>
            <p:nvPr/>
          </p:nvSpPr>
          <p:spPr bwMode="auto">
            <a:xfrm>
              <a:off x="7235" y="6894"/>
              <a:ext cx="174" cy="10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40" y="8"/>
                </a:cxn>
                <a:cxn ang="0">
                  <a:pos x="140" y="0"/>
                </a:cxn>
              </a:cxnLst>
              <a:rect l="0" t="0" r="r" b="b"/>
              <a:pathLst>
                <a:path w="140" h="8">
                  <a:moveTo>
                    <a:pt x="140" y="0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40" y="8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Rectangle 794"/>
            <p:cNvSpPr>
              <a:spLocks noChangeArrowheads="1"/>
            </p:cNvSpPr>
            <p:nvPr/>
          </p:nvSpPr>
          <p:spPr bwMode="auto">
            <a:xfrm>
              <a:off x="7397" y="6894"/>
              <a:ext cx="12" cy="847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Rectangle 795"/>
            <p:cNvSpPr>
              <a:spLocks noChangeArrowheads="1"/>
            </p:cNvSpPr>
            <p:nvPr/>
          </p:nvSpPr>
          <p:spPr bwMode="auto">
            <a:xfrm>
              <a:off x="7397" y="6894"/>
              <a:ext cx="12" cy="847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796"/>
            <p:cNvSpPr>
              <a:spLocks noChangeShapeType="1"/>
            </p:cNvSpPr>
            <p:nvPr/>
          </p:nvSpPr>
          <p:spPr bwMode="auto">
            <a:xfrm>
              <a:off x="6459" y="5998"/>
              <a:ext cx="3" cy="412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Line 797"/>
            <p:cNvSpPr>
              <a:spLocks noChangeShapeType="1"/>
            </p:cNvSpPr>
            <p:nvPr/>
          </p:nvSpPr>
          <p:spPr bwMode="auto">
            <a:xfrm>
              <a:off x="6459" y="6569"/>
              <a:ext cx="3" cy="425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Line 798"/>
            <p:cNvSpPr>
              <a:spLocks noChangeShapeType="1"/>
            </p:cNvSpPr>
            <p:nvPr/>
          </p:nvSpPr>
          <p:spPr bwMode="auto">
            <a:xfrm flipV="1">
              <a:off x="6398" y="6356"/>
              <a:ext cx="3" cy="113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Line 799"/>
            <p:cNvSpPr>
              <a:spLocks noChangeShapeType="1"/>
            </p:cNvSpPr>
            <p:nvPr/>
          </p:nvSpPr>
          <p:spPr bwMode="auto">
            <a:xfrm>
              <a:off x="6398" y="6536"/>
              <a:ext cx="3" cy="89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800"/>
            <p:cNvSpPr>
              <a:spLocks/>
            </p:cNvSpPr>
            <p:nvPr/>
          </p:nvSpPr>
          <p:spPr bwMode="auto">
            <a:xfrm>
              <a:off x="6510" y="6625"/>
              <a:ext cx="250" cy="67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198" y="8"/>
                </a:cxn>
                <a:cxn ang="0">
                  <a:pos x="198" y="0"/>
                </a:cxn>
                <a:cxn ang="0">
                  <a:pos x="0" y="43"/>
                </a:cxn>
                <a:cxn ang="0">
                  <a:pos x="9" y="52"/>
                </a:cxn>
              </a:cxnLst>
              <a:rect l="0" t="0" r="r" b="b"/>
              <a:pathLst>
                <a:path w="198" h="52">
                  <a:moveTo>
                    <a:pt x="9" y="52"/>
                  </a:moveTo>
                  <a:lnTo>
                    <a:pt x="198" y="8"/>
                  </a:lnTo>
                  <a:lnTo>
                    <a:pt x="198" y="0"/>
                  </a:lnTo>
                  <a:lnTo>
                    <a:pt x="0" y="43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801"/>
            <p:cNvSpPr>
              <a:spLocks/>
            </p:cNvSpPr>
            <p:nvPr/>
          </p:nvSpPr>
          <p:spPr bwMode="auto">
            <a:xfrm>
              <a:off x="6510" y="6625"/>
              <a:ext cx="250" cy="67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198" y="8"/>
                </a:cxn>
                <a:cxn ang="0">
                  <a:pos x="198" y="0"/>
                </a:cxn>
                <a:cxn ang="0">
                  <a:pos x="0" y="43"/>
                </a:cxn>
                <a:cxn ang="0">
                  <a:pos x="9" y="52"/>
                </a:cxn>
              </a:cxnLst>
              <a:rect l="0" t="0" r="r" b="b"/>
              <a:pathLst>
                <a:path w="198" h="52">
                  <a:moveTo>
                    <a:pt x="9" y="52"/>
                  </a:moveTo>
                  <a:lnTo>
                    <a:pt x="198" y="8"/>
                  </a:lnTo>
                  <a:lnTo>
                    <a:pt x="198" y="0"/>
                  </a:lnTo>
                  <a:lnTo>
                    <a:pt x="0" y="43"/>
                  </a:lnTo>
                  <a:lnTo>
                    <a:pt x="9" y="52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802"/>
            <p:cNvSpPr>
              <a:spLocks/>
            </p:cNvSpPr>
            <p:nvPr/>
          </p:nvSpPr>
          <p:spPr bwMode="auto">
            <a:xfrm>
              <a:off x="6484" y="6679"/>
              <a:ext cx="36" cy="3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7"/>
                </a:cxn>
                <a:cxn ang="0">
                  <a:pos x="30" y="17"/>
                </a:cxn>
                <a:cxn ang="0">
                  <a:pos x="30" y="0"/>
                </a:cxn>
                <a:cxn ang="0">
                  <a:pos x="21" y="9"/>
                </a:cxn>
                <a:cxn ang="0">
                  <a:pos x="21" y="17"/>
                </a:cxn>
                <a:cxn ang="0">
                  <a:pos x="0" y="17"/>
                </a:cxn>
                <a:cxn ang="0">
                  <a:pos x="0" y="2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0" y="27"/>
                  </a:lnTo>
                  <a:lnTo>
                    <a:pt x="30" y="17"/>
                  </a:lnTo>
                  <a:lnTo>
                    <a:pt x="30" y="0"/>
                  </a:lnTo>
                  <a:lnTo>
                    <a:pt x="21" y="9"/>
                  </a:lnTo>
                  <a:lnTo>
                    <a:pt x="21" y="17"/>
                  </a:lnTo>
                  <a:lnTo>
                    <a:pt x="0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803"/>
            <p:cNvSpPr>
              <a:spLocks/>
            </p:cNvSpPr>
            <p:nvPr/>
          </p:nvSpPr>
          <p:spPr bwMode="auto">
            <a:xfrm>
              <a:off x="6484" y="6679"/>
              <a:ext cx="36" cy="3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7"/>
                </a:cxn>
                <a:cxn ang="0">
                  <a:pos x="30" y="17"/>
                </a:cxn>
                <a:cxn ang="0">
                  <a:pos x="30" y="0"/>
                </a:cxn>
                <a:cxn ang="0">
                  <a:pos x="21" y="9"/>
                </a:cxn>
                <a:cxn ang="0">
                  <a:pos x="21" y="17"/>
                </a:cxn>
                <a:cxn ang="0">
                  <a:pos x="0" y="17"/>
                </a:cxn>
                <a:cxn ang="0">
                  <a:pos x="0" y="2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0" y="27"/>
                  </a:lnTo>
                  <a:lnTo>
                    <a:pt x="30" y="17"/>
                  </a:lnTo>
                  <a:lnTo>
                    <a:pt x="30" y="0"/>
                  </a:lnTo>
                  <a:lnTo>
                    <a:pt x="21" y="9"/>
                  </a:lnTo>
                  <a:lnTo>
                    <a:pt x="21" y="17"/>
                  </a:lnTo>
                  <a:lnTo>
                    <a:pt x="0" y="17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804"/>
            <p:cNvSpPr>
              <a:spLocks/>
            </p:cNvSpPr>
            <p:nvPr/>
          </p:nvSpPr>
          <p:spPr bwMode="auto">
            <a:xfrm>
              <a:off x="6459" y="6692"/>
              <a:ext cx="25" cy="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9" y="18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0" y="8"/>
                </a:cxn>
              </a:cxnLst>
              <a:rect l="0" t="0" r="r" b="b"/>
              <a:pathLst>
                <a:path w="19" h="18">
                  <a:moveTo>
                    <a:pt x="0" y="8"/>
                  </a:moveTo>
                  <a:lnTo>
                    <a:pt x="0" y="8"/>
                  </a:lnTo>
                  <a:lnTo>
                    <a:pt x="9" y="18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805"/>
            <p:cNvSpPr>
              <a:spLocks/>
            </p:cNvSpPr>
            <p:nvPr/>
          </p:nvSpPr>
          <p:spPr bwMode="auto">
            <a:xfrm>
              <a:off x="6459" y="6692"/>
              <a:ext cx="25" cy="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9" y="18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0" y="8"/>
                </a:cxn>
              </a:cxnLst>
              <a:rect l="0" t="0" r="r" b="b"/>
              <a:pathLst>
                <a:path w="19" h="18">
                  <a:moveTo>
                    <a:pt x="0" y="8"/>
                  </a:moveTo>
                  <a:lnTo>
                    <a:pt x="0" y="8"/>
                  </a:lnTo>
                  <a:lnTo>
                    <a:pt x="9" y="18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806"/>
            <p:cNvSpPr>
              <a:spLocks/>
            </p:cNvSpPr>
            <p:nvPr/>
          </p:nvSpPr>
          <p:spPr bwMode="auto">
            <a:xfrm>
              <a:off x="6459" y="6669"/>
              <a:ext cx="25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25"/>
                </a:cxn>
                <a:cxn ang="0">
                  <a:pos x="9" y="17"/>
                </a:cxn>
                <a:cxn ang="0">
                  <a:pos x="9" y="8"/>
                </a:cxn>
                <a:cxn ang="0">
                  <a:pos x="19" y="8"/>
                </a:cxn>
                <a:cxn ang="0">
                  <a:pos x="9" y="0"/>
                </a:cxn>
              </a:cxnLst>
              <a:rect l="0" t="0" r="r" b="b"/>
              <a:pathLst>
                <a:path w="19" h="25">
                  <a:moveTo>
                    <a:pt x="9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25"/>
                  </a:lnTo>
                  <a:lnTo>
                    <a:pt x="9" y="17"/>
                  </a:lnTo>
                  <a:lnTo>
                    <a:pt x="9" y="8"/>
                  </a:lnTo>
                  <a:lnTo>
                    <a:pt x="19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807"/>
            <p:cNvSpPr>
              <a:spLocks/>
            </p:cNvSpPr>
            <p:nvPr/>
          </p:nvSpPr>
          <p:spPr bwMode="auto">
            <a:xfrm>
              <a:off x="6459" y="6669"/>
              <a:ext cx="25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25"/>
                </a:cxn>
                <a:cxn ang="0">
                  <a:pos x="9" y="17"/>
                </a:cxn>
                <a:cxn ang="0">
                  <a:pos x="9" y="8"/>
                </a:cxn>
                <a:cxn ang="0">
                  <a:pos x="19" y="8"/>
                </a:cxn>
                <a:cxn ang="0">
                  <a:pos x="9" y="0"/>
                </a:cxn>
              </a:cxnLst>
              <a:rect l="0" t="0" r="r" b="b"/>
              <a:pathLst>
                <a:path w="19" h="25">
                  <a:moveTo>
                    <a:pt x="9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25"/>
                  </a:lnTo>
                  <a:lnTo>
                    <a:pt x="9" y="17"/>
                  </a:lnTo>
                  <a:lnTo>
                    <a:pt x="9" y="8"/>
                  </a:lnTo>
                  <a:lnTo>
                    <a:pt x="19" y="8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808"/>
            <p:cNvSpPr>
              <a:spLocks/>
            </p:cNvSpPr>
            <p:nvPr/>
          </p:nvSpPr>
          <p:spPr bwMode="auto">
            <a:xfrm>
              <a:off x="6469" y="6669"/>
              <a:ext cx="51" cy="23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0" y="8"/>
                </a:cxn>
                <a:cxn ang="0">
                  <a:pos x="31" y="17"/>
                </a:cxn>
                <a:cxn ang="0">
                  <a:pos x="40" y="8"/>
                </a:cxn>
              </a:cxnLst>
              <a:rect l="0" t="0" r="r" b="b"/>
              <a:pathLst>
                <a:path w="40" h="17">
                  <a:moveTo>
                    <a:pt x="40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10" y="8"/>
                  </a:lnTo>
                  <a:lnTo>
                    <a:pt x="31" y="17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809"/>
            <p:cNvSpPr>
              <a:spLocks/>
            </p:cNvSpPr>
            <p:nvPr/>
          </p:nvSpPr>
          <p:spPr bwMode="auto">
            <a:xfrm>
              <a:off x="6469" y="6669"/>
              <a:ext cx="51" cy="23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0" y="8"/>
                </a:cxn>
                <a:cxn ang="0">
                  <a:pos x="31" y="17"/>
                </a:cxn>
                <a:cxn ang="0">
                  <a:pos x="40" y="8"/>
                </a:cxn>
              </a:cxnLst>
              <a:rect l="0" t="0" r="r" b="b"/>
              <a:pathLst>
                <a:path w="40" h="17">
                  <a:moveTo>
                    <a:pt x="40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10" y="8"/>
                  </a:lnTo>
                  <a:lnTo>
                    <a:pt x="31" y="17"/>
                  </a:lnTo>
                  <a:lnTo>
                    <a:pt x="40" y="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810"/>
            <p:cNvSpPr>
              <a:spLocks/>
            </p:cNvSpPr>
            <p:nvPr/>
          </p:nvSpPr>
          <p:spPr bwMode="auto">
            <a:xfrm>
              <a:off x="6158" y="5742"/>
              <a:ext cx="187" cy="668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0" y="0"/>
                </a:cxn>
                <a:cxn ang="0">
                  <a:pos x="0" y="523"/>
                </a:cxn>
              </a:cxnLst>
              <a:rect l="0" t="0" r="r" b="b"/>
              <a:pathLst>
                <a:path w="149" h="523">
                  <a:moveTo>
                    <a:pt x="149" y="0"/>
                  </a:moveTo>
                  <a:lnTo>
                    <a:pt x="0" y="0"/>
                  </a:lnTo>
                  <a:lnTo>
                    <a:pt x="0" y="523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811"/>
            <p:cNvSpPr>
              <a:spLocks/>
            </p:cNvSpPr>
            <p:nvPr/>
          </p:nvSpPr>
          <p:spPr bwMode="auto">
            <a:xfrm>
              <a:off x="5269" y="5742"/>
              <a:ext cx="174" cy="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" y="0"/>
                </a:cxn>
                <a:cxn ang="0">
                  <a:pos x="138" y="523"/>
                </a:cxn>
              </a:cxnLst>
              <a:rect l="0" t="0" r="r" b="b"/>
              <a:pathLst>
                <a:path w="138" h="523">
                  <a:moveTo>
                    <a:pt x="0" y="0"/>
                  </a:moveTo>
                  <a:lnTo>
                    <a:pt x="138" y="0"/>
                  </a:lnTo>
                  <a:lnTo>
                    <a:pt x="138" y="523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Rectangle 812"/>
            <p:cNvSpPr>
              <a:spLocks noChangeArrowheads="1"/>
            </p:cNvSpPr>
            <p:nvPr/>
          </p:nvSpPr>
          <p:spPr bwMode="auto">
            <a:xfrm>
              <a:off x="5395" y="6356"/>
              <a:ext cx="826" cy="54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Rectangle 813"/>
            <p:cNvSpPr>
              <a:spLocks noChangeArrowheads="1"/>
            </p:cNvSpPr>
            <p:nvPr/>
          </p:nvSpPr>
          <p:spPr bwMode="auto">
            <a:xfrm>
              <a:off x="5572" y="4836"/>
              <a:ext cx="235" cy="1520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Rectangle 814"/>
            <p:cNvSpPr>
              <a:spLocks noChangeArrowheads="1"/>
            </p:cNvSpPr>
            <p:nvPr/>
          </p:nvSpPr>
          <p:spPr bwMode="auto">
            <a:xfrm>
              <a:off x="5921" y="4836"/>
              <a:ext cx="126" cy="1520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Rectangle 815"/>
            <p:cNvSpPr>
              <a:spLocks noChangeArrowheads="1"/>
            </p:cNvSpPr>
            <p:nvPr/>
          </p:nvSpPr>
          <p:spPr bwMode="auto">
            <a:xfrm>
              <a:off x="5683" y="4657"/>
              <a:ext cx="238" cy="23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Rectangle 816"/>
            <p:cNvSpPr>
              <a:spLocks noChangeArrowheads="1"/>
            </p:cNvSpPr>
            <p:nvPr/>
          </p:nvSpPr>
          <p:spPr bwMode="auto">
            <a:xfrm>
              <a:off x="5683" y="4657"/>
              <a:ext cx="238" cy="23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Line 817"/>
            <p:cNvSpPr>
              <a:spLocks noChangeShapeType="1"/>
            </p:cNvSpPr>
            <p:nvPr/>
          </p:nvSpPr>
          <p:spPr bwMode="auto">
            <a:xfrm flipV="1">
              <a:off x="5984" y="6410"/>
              <a:ext cx="2" cy="59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Line 818"/>
            <p:cNvSpPr>
              <a:spLocks noChangeShapeType="1"/>
            </p:cNvSpPr>
            <p:nvPr/>
          </p:nvSpPr>
          <p:spPr bwMode="auto">
            <a:xfrm>
              <a:off x="5633" y="6410"/>
              <a:ext cx="2" cy="59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Rectangle 819"/>
            <p:cNvSpPr>
              <a:spLocks noChangeArrowheads="1"/>
            </p:cNvSpPr>
            <p:nvPr/>
          </p:nvSpPr>
          <p:spPr bwMode="auto">
            <a:xfrm>
              <a:off x="5633" y="6536"/>
              <a:ext cx="351" cy="33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Line 820"/>
            <p:cNvSpPr>
              <a:spLocks noChangeShapeType="1"/>
            </p:cNvSpPr>
            <p:nvPr/>
          </p:nvSpPr>
          <p:spPr bwMode="auto">
            <a:xfrm>
              <a:off x="6633" y="6858"/>
              <a:ext cx="3" cy="614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821"/>
            <p:cNvSpPr>
              <a:spLocks/>
            </p:cNvSpPr>
            <p:nvPr/>
          </p:nvSpPr>
          <p:spPr bwMode="auto">
            <a:xfrm>
              <a:off x="6633" y="6835"/>
              <a:ext cx="38" cy="4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10"/>
                </a:cxn>
                <a:cxn ang="0">
                  <a:pos x="0" y="17"/>
                </a:cxn>
                <a:cxn ang="0">
                  <a:pos x="0" y="35"/>
                </a:cxn>
                <a:cxn ang="0">
                  <a:pos x="10" y="17"/>
                </a:cxn>
                <a:cxn ang="0">
                  <a:pos x="30" y="0"/>
                </a:cxn>
                <a:cxn ang="0">
                  <a:pos x="10" y="0"/>
                </a:cxn>
              </a:cxnLst>
              <a:rect l="0" t="0" r="r" b="b"/>
              <a:pathLst>
                <a:path w="30" h="35">
                  <a:moveTo>
                    <a:pt x="1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10" y="17"/>
                  </a:lnTo>
                  <a:lnTo>
                    <a:pt x="3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822"/>
            <p:cNvSpPr>
              <a:spLocks/>
            </p:cNvSpPr>
            <p:nvPr/>
          </p:nvSpPr>
          <p:spPr bwMode="auto">
            <a:xfrm>
              <a:off x="6633" y="6835"/>
              <a:ext cx="38" cy="4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10"/>
                </a:cxn>
                <a:cxn ang="0">
                  <a:pos x="0" y="17"/>
                </a:cxn>
                <a:cxn ang="0">
                  <a:pos x="0" y="35"/>
                </a:cxn>
                <a:cxn ang="0">
                  <a:pos x="10" y="17"/>
                </a:cxn>
                <a:cxn ang="0">
                  <a:pos x="30" y="0"/>
                </a:cxn>
                <a:cxn ang="0">
                  <a:pos x="10" y="0"/>
                </a:cxn>
              </a:cxnLst>
              <a:rect l="0" t="0" r="r" b="b"/>
              <a:pathLst>
                <a:path w="30" h="35">
                  <a:moveTo>
                    <a:pt x="1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10" y="17"/>
                  </a:lnTo>
                  <a:lnTo>
                    <a:pt x="30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823"/>
            <p:cNvSpPr>
              <a:spLocks/>
            </p:cNvSpPr>
            <p:nvPr/>
          </p:nvSpPr>
          <p:spPr bwMode="auto">
            <a:xfrm>
              <a:off x="6633" y="6814"/>
              <a:ext cx="3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10" y="18"/>
                </a:cxn>
                <a:cxn ang="0">
                  <a:pos x="30" y="18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30" h="18">
                  <a:moveTo>
                    <a:pt x="0" y="10"/>
                  </a:moveTo>
                  <a:lnTo>
                    <a:pt x="0" y="10"/>
                  </a:lnTo>
                  <a:lnTo>
                    <a:pt x="10" y="18"/>
                  </a:lnTo>
                  <a:lnTo>
                    <a:pt x="30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824"/>
            <p:cNvSpPr>
              <a:spLocks/>
            </p:cNvSpPr>
            <p:nvPr/>
          </p:nvSpPr>
          <p:spPr bwMode="auto">
            <a:xfrm>
              <a:off x="6633" y="6814"/>
              <a:ext cx="3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10" y="18"/>
                </a:cxn>
                <a:cxn ang="0">
                  <a:pos x="30" y="18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30" h="18">
                  <a:moveTo>
                    <a:pt x="0" y="10"/>
                  </a:moveTo>
                  <a:lnTo>
                    <a:pt x="0" y="10"/>
                  </a:lnTo>
                  <a:lnTo>
                    <a:pt x="10" y="18"/>
                  </a:lnTo>
                  <a:lnTo>
                    <a:pt x="30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825"/>
            <p:cNvSpPr>
              <a:spLocks/>
            </p:cNvSpPr>
            <p:nvPr/>
          </p:nvSpPr>
          <p:spPr bwMode="auto">
            <a:xfrm>
              <a:off x="6608" y="6814"/>
              <a:ext cx="25" cy="21"/>
            </a:xfrm>
            <a:custGeom>
              <a:avLst/>
              <a:gdLst/>
              <a:ahLst/>
              <a:cxnLst>
                <a:cxn ang="0">
                  <a:pos x="9" y="18"/>
                </a:cxn>
                <a:cxn ang="0">
                  <a:pos x="9" y="18"/>
                </a:cxn>
                <a:cxn ang="0">
                  <a:pos x="19" y="10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9" y="18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lnTo>
                    <a:pt x="9" y="18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826"/>
            <p:cNvSpPr>
              <a:spLocks/>
            </p:cNvSpPr>
            <p:nvPr/>
          </p:nvSpPr>
          <p:spPr bwMode="auto">
            <a:xfrm>
              <a:off x="6608" y="6814"/>
              <a:ext cx="25" cy="21"/>
            </a:xfrm>
            <a:custGeom>
              <a:avLst/>
              <a:gdLst/>
              <a:ahLst/>
              <a:cxnLst>
                <a:cxn ang="0">
                  <a:pos x="9" y="18"/>
                </a:cxn>
                <a:cxn ang="0">
                  <a:pos x="9" y="18"/>
                </a:cxn>
                <a:cxn ang="0">
                  <a:pos x="19" y="10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9" y="18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lnTo>
                    <a:pt x="9" y="18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9" y="1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827"/>
            <p:cNvSpPr>
              <a:spLocks/>
            </p:cNvSpPr>
            <p:nvPr/>
          </p:nvSpPr>
          <p:spPr bwMode="auto">
            <a:xfrm>
              <a:off x="6608" y="6835"/>
              <a:ext cx="25" cy="46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9" y="1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9" y="35"/>
                </a:cxn>
                <a:cxn ang="0">
                  <a:pos x="19" y="17"/>
                </a:cxn>
              </a:cxnLst>
              <a:rect l="0" t="0" r="r" b="b"/>
              <a:pathLst>
                <a:path w="19" h="35">
                  <a:moveTo>
                    <a:pt x="19" y="17"/>
                  </a:move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9" y="35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828"/>
            <p:cNvSpPr>
              <a:spLocks/>
            </p:cNvSpPr>
            <p:nvPr/>
          </p:nvSpPr>
          <p:spPr bwMode="auto">
            <a:xfrm>
              <a:off x="6608" y="6835"/>
              <a:ext cx="25" cy="46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9" y="1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9" y="35"/>
                </a:cxn>
                <a:cxn ang="0">
                  <a:pos x="19" y="17"/>
                </a:cxn>
              </a:cxnLst>
              <a:rect l="0" t="0" r="r" b="b"/>
              <a:pathLst>
                <a:path w="19" h="35">
                  <a:moveTo>
                    <a:pt x="19" y="17"/>
                  </a:move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9" y="35"/>
                  </a:lnTo>
                  <a:lnTo>
                    <a:pt x="19" y="17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829"/>
            <p:cNvSpPr>
              <a:spLocks/>
            </p:cNvSpPr>
            <p:nvPr/>
          </p:nvSpPr>
          <p:spPr bwMode="auto">
            <a:xfrm>
              <a:off x="4144" y="4836"/>
              <a:ext cx="38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9"/>
                </a:cxn>
                <a:cxn ang="0">
                  <a:pos x="30" y="17"/>
                </a:cxn>
                <a:cxn ang="0">
                  <a:pos x="10" y="25"/>
                </a:cxn>
                <a:cxn ang="0">
                  <a:pos x="0" y="43"/>
                </a:cxn>
              </a:cxnLst>
              <a:rect l="0" t="0" r="r" b="b"/>
              <a:pathLst>
                <a:path w="30" h="43">
                  <a:moveTo>
                    <a:pt x="0" y="0"/>
                  </a:moveTo>
                  <a:lnTo>
                    <a:pt x="10" y="9"/>
                  </a:lnTo>
                  <a:lnTo>
                    <a:pt x="30" y="17"/>
                  </a:lnTo>
                  <a:lnTo>
                    <a:pt x="10" y="25"/>
                  </a:lnTo>
                  <a:lnTo>
                    <a:pt x="0" y="43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830"/>
            <p:cNvSpPr>
              <a:spLocks/>
            </p:cNvSpPr>
            <p:nvPr/>
          </p:nvSpPr>
          <p:spPr bwMode="auto">
            <a:xfrm>
              <a:off x="4081" y="4570"/>
              <a:ext cx="63" cy="366"/>
            </a:xfrm>
            <a:custGeom>
              <a:avLst/>
              <a:gdLst/>
              <a:ahLst/>
              <a:cxnLst>
                <a:cxn ang="0">
                  <a:pos x="51" y="253"/>
                </a:cxn>
                <a:cxn ang="0">
                  <a:pos x="51" y="288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51" h="288">
                  <a:moveTo>
                    <a:pt x="51" y="253"/>
                  </a:moveTo>
                  <a:lnTo>
                    <a:pt x="51" y="288"/>
                  </a:lnTo>
                  <a:lnTo>
                    <a:pt x="0" y="288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831"/>
            <p:cNvSpPr>
              <a:spLocks noChangeShapeType="1"/>
            </p:cNvSpPr>
            <p:nvPr/>
          </p:nvSpPr>
          <p:spPr bwMode="auto">
            <a:xfrm flipV="1">
              <a:off x="4144" y="4570"/>
              <a:ext cx="3" cy="56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832"/>
            <p:cNvSpPr>
              <a:spLocks/>
            </p:cNvSpPr>
            <p:nvPr/>
          </p:nvSpPr>
          <p:spPr bwMode="auto">
            <a:xfrm>
              <a:off x="4144" y="4780"/>
              <a:ext cx="38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"/>
                </a:cxn>
                <a:cxn ang="0">
                  <a:pos x="30" y="19"/>
                </a:cxn>
                <a:cxn ang="0">
                  <a:pos x="10" y="35"/>
                </a:cxn>
                <a:cxn ang="0">
                  <a:pos x="0" y="45"/>
                </a:cxn>
              </a:cxnLst>
              <a:rect l="0" t="0" r="r" b="b"/>
              <a:pathLst>
                <a:path w="30" h="45">
                  <a:moveTo>
                    <a:pt x="0" y="0"/>
                  </a:moveTo>
                  <a:lnTo>
                    <a:pt x="10" y="10"/>
                  </a:lnTo>
                  <a:lnTo>
                    <a:pt x="30" y="19"/>
                  </a:lnTo>
                  <a:lnTo>
                    <a:pt x="10" y="35"/>
                  </a:lnTo>
                  <a:lnTo>
                    <a:pt x="0" y="45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833"/>
            <p:cNvSpPr>
              <a:spLocks/>
            </p:cNvSpPr>
            <p:nvPr/>
          </p:nvSpPr>
          <p:spPr bwMode="auto">
            <a:xfrm>
              <a:off x="4144" y="4726"/>
              <a:ext cx="3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30" y="26"/>
                </a:cxn>
                <a:cxn ang="0">
                  <a:pos x="10" y="35"/>
                </a:cxn>
                <a:cxn ang="0">
                  <a:pos x="0" y="43"/>
                </a:cxn>
              </a:cxnLst>
              <a:rect l="0" t="0" r="r" b="b"/>
              <a:pathLst>
                <a:path w="30" h="43">
                  <a:moveTo>
                    <a:pt x="0" y="0"/>
                  </a:moveTo>
                  <a:lnTo>
                    <a:pt x="10" y="0"/>
                  </a:lnTo>
                  <a:lnTo>
                    <a:pt x="30" y="26"/>
                  </a:lnTo>
                  <a:lnTo>
                    <a:pt x="10" y="35"/>
                  </a:lnTo>
                  <a:lnTo>
                    <a:pt x="0" y="43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834"/>
            <p:cNvSpPr>
              <a:spLocks/>
            </p:cNvSpPr>
            <p:nvPr/>
          </p:nvSpPr>
          <p:spPr bwMode="auto">
            <a:xfrm>
              <a:off x="4144" y="4680"/>
              <a:ext cx="38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"/>
                </a:cxn>
                <a:cxn ang="0">
                  <a:pos x="30" y="18"/>
                </a:cxn>
                <a:cxn ang="0">
                  <a:pos x="10" y="26"/>
                </a:cxn>
                <a:cxn ang="0">
                  <a:pos x="0" y="35"/>
                </a:cxn>
              </a:cxnLst>
              <a:rect l="0" t="0" r="r" b="b"/>
              <a:pathLst>
                <a:path w="30" h="35">
                  <a:moveTo>
                    <a:pt x="0" y="0"/>
                  </a:moveTo>
                  <a:lnTo>
                    <a:pt x="10" y="10"/>
                  </a:lnTo>
                  <a:lnTo>
                    <a:pt x="30" y="18"/>
                  </a:lnTo>
                  <a:lnTo>
                    <a:pt x="10" y="26"/>
                  </a:lnTo>
                  <a:lnTo>
                    <a:pt x="0" y="35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835"/>
            <p:cNvSpPr>
              <a:spLocks/>
            </p:cNvSpPr>
            <p:nvPr/>
          </p:nvSpPr>
          <p:spPr bwMode="auto">
            <a:xfrm>
              <a:off x="4144" y="4626"/>
              <a:ext cx="3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"/>
                </a:cxn>
                <a:cxn ang="0">
                  <a:pos x="30" y="15"/>
                </a:cxn>
                <a:cxn ang="0">
                  <a:pos x="10" y="25"/>
                </a:cxn>
                <a:cxn ang="0">
                  <a:pos x="0" y="42"/>
                </a:cxn>
              </a:cxnLst>
              <a:rect l="0" t="0" r="r" b="b"/>
              <a:pathLst>
                <a:path w="30" h="42">
                  <a:moveTo>
                    <a:pt x="0" y="0"/>
                  </a:moveTo>
                  <a:lnTo>
                    <a:pt x="10" y="8"/>
                  </a:lnTo>
                  <a:lnTo>
                    <a:pt x="30" y="15"/>
                  </a:lnTo>
                  <a:lnTo>
                    <a:pt x="10" y="25"/>
                  </a:lnTo>
                  <a:lnTo>
                    <a:pt x="0" y="42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836"/>
            <p:cNvSpPr>
              <a:spLocks/>
            </p:cNvSpPr>
            <p:nvPr/>
          </p:nvSpPr>
          <p:spPr bwMode="auto">
            <a:xfrm>
              <a:off x="9411" y="6894"/>
              <a:ext cx="18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8"/>
                </a:cxn>
                <a:cxn ang="0">
                  <a:pos x="148" y="8"/>
                </a:cxn>
                <a:cxn ang="0">
                  <a:pos x="148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148" h="8">
                  <a:moveTo>
                    <a:pt x="0" y="0"/>
                  </a:moveTo>
                  <a:lnTo>
                    <a:pt x="9" y="8"/>
                  </a:lnTo>
                  <a:lnTo>
                    <a:pt x="148" y="8"/>
                  </a:lnTo>
                  <a:lnTo>
                    <a:pt x="14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837"/>
            <p:cNvSpPr>
              <a:spLocks/>
            </p:cNvSpPr>
            <p:nvPr/>
          </p:nvSpPr>
          <p:spPr bwMode="auto">
            <a:xfrm>
              <a:off x="9411" y="6894"/>
              <a:ext cx="18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8"/>
                </a:cxn>
                <a:cxn ang="0">
                  <a:pos x="148" y="8"/>
                </a:cxn>
                <a:cxn ang="0">
                  <a:pos x="148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148" h="8">
                  <a:moveTo>
                    <a:pt x="0" y="0"/>
                  </a:moveTo>
                  <a:lnTo>
                    <a:pt x="9" y="8"/>
                  </a:lnTo>
                  <a:lnTo>
                    <a:pt x="148" y="8"/>
                  </a:lnTo>
                  <a:lnTo>
                    <a:pt x="14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Rectangle 838"/>
            <p:cNvSpPr>
              <a:spLocks noChangeArrowheads="1"/>
            </p:cNvSpPr>
            <p:nvPr/>
          </p:nvSpPr>
          <p:spPr bwMode="auto">
            <a:xfrm>
              <a:off x="9411" y="6894"/>
              <a:ext cx="12" cy="947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Rectangle 839"/>
            <p:cNvSpPr>
              <a:spLocks noChangeArrowheads="1"/>
            </p:cNvSpPr>
            <p:nvPr/>
          </p:nvSpPr>
          <p:spPr bwMode="auto">
            <a:xfrm>
              <a:off x="9411" y="6894"/>
              <a:ext cx="12" cy="947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840"/>
            <p:cNvSpPr>
              <a:spLocks/>
            </p:cNvSpPr>
            <p:nvPr/>
          </p:nvSpPr>
          <p:spPr bwMode="auto">
            <a:xfrm>
              <a:off x="9411" y="6100"/>
              <a:ext cx="189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8"/>
                </a:cxn>
                <a:cxn ang="0">
                  <a:pos x="148" y="8"/>
                </a:cxn>
                <a:cxn ang="0">
                  <a:pos x="148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9" y="8"/>
                </a:cxn>
                <a:cxn ang="0">
                  <a:pos x="0" y="8"/>
                </a:cxn>
              </a:cxnLst>
              <a:rect l="0" t="0" r="r" b="b"/>
              <a:pathLst>
                <a:path w="148" h="8">
                  <a:moveTo>
                    <a:pt x="0" y="8"/>
                  </a:moveTo>
                  <a:lnTo>
                    <a:pt x="9" y="8"/>
                  </a:lnTo>
                  <a:lnTo>
                    <a:pt x="148" y="8"/>
                  </a:lnTo>
                  <a:lnTo>
                    <a:pt x="148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841"/>
            <p:cNvSpPr>
              <a:spLocks/>
            </p:cNvSpPr>
            <p:nvPr/>
          </p:nvSpPr>
          <p:spPr bwMode="auto">
            <a:xfrm>
              <a:off x="9411" y="6100"/>
              <a:ext cx="189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8"/>
                </a:cxn>
                <a:cxn ang="0">
                  <a:pos x="148" y="8"/>
                </a:cxn>
                <a:cxn ang="0">
                  <a:pos x="148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9" y="8"/>
                </a:cxn>
                <a:cxn ang="0">
                  <a:pos x="0" y="8"/>
                </a:cxn>
              </a:cxnLst>
              <a:rect l="0" t="0" r="r" b="b"/>
              <a:pathLst>
                <a:path w="148" h="8">
                  <a:moveTo>
                    <a:pt x="0" y="8"/>
                  </a:moveTo>
                  <a:lnTo>
                    <a:pt x="9" y="8"/>
                  </a:lnTo>
                  <a:lnTo>
                    <a:pt x="148" y="8"/>
                  </a:lnTo>
                  <a:lnTo>
                    <a:pt x="148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Rectangle 842"/>
            <p:cNvSpPr>
              <a:spLocks noChangeArrowheads="1"/>
            </p:cNvSpPr>
            <p:nvPr/>
          </p:nvSpPr>
          <p:spPr bwMode="auto">
            <a:xfrm>
              <a:off x="9411" y="4626"/>
              <a:ext cx="12" cy="1485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Rectangle 843"/>
            <p:cNvSpPr>
              <a:spLocks noChangeArrowheads="1"/>
            </p:cNvSpPr>
            <p:nvPr/>
          </p:nvSpPr>
          <p:spPr bwMode="auto">
            <a:xfrm>
              <a:off x="9411" y="4626"/>
              <a:ext cx="12" cy="148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844"/>
            <p:cNvSpPr>
              <a:spLocks noChangeShapeType="1"/>
            </p:cNvSpPr>
            <p:nvPr/>
          </p:nvSpPr>
          <p:spPr bwMode="auto">
            <a:xfrm>
              <a:off x="8410" y="4955"/>
              <a:ext cx="2" cy="1043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845"/>
            <p:cNvSpPr>
              <a:spLocks/>
            </p:cNvSpPr>
            <p:nvPr/>
          </p:nvSpPr>
          <p:spPr bwMode="auto">
            <a:xfrm>
              <a:off x="8410" y="5988"/>
              <a:ext cx="63" cy="10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0" y="8"/>
                </a:cxn>
                <a:cxn ang="0">
                  <a:pos x="51" y="0"/>
                </a:cxn>
                <a:cxn ang="0">
                  <a:pos x="40" y="0"/>
                </a:cxn>
                <a:cxn ang="0">
                  <a:pos x="40" y="8"/>
                </a:cxn>
              </a:cxnLst>
              <a:rect l="0" t="0" r="r" b="b"/>
              <a:pathLst>
                <a:path w="51" h="8">
                  <a:moveTo>
                    <a:pt x="40" y="8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0" y="8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846"/>
            <p:cNvSpPr>
              <a:spLocks/>
            </p:cNvSpPr>
            <p:nvPr/>
          </p:nvSpPr>
          <p:spPr bwMode="auto">
            <a:xfrm>
              <a:off x="8397" y="5988"/>
              <a:ext cx="63" cy="123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1" y="96"/>
                </a:cxn>
                <a:cxn ang="0">
                  <a:pos x="51" y="8"/>
                </a:cxn>
                <a:cxn ang="0">
                  <a:pos x="41" y="0"/>
                </a:cxn>
                <a:cxn ang="0">
                  <a:pos x="0" y="88"/>
                </a:cxn>
                <a:cxn ang="0">
                  <a:pos x="0" y="96"/>
                </a:cxn>
              </a:cxnLst>
              <a:rect l="0" t="0" r="r" b="b"/>
              <a:pathLst>
                <a:path w="51" h="96">
                  <a:moveTo>
                    <a:pt x="0" y="96"/>
                  </a:moveTo>
                  <a:lnTo>
                    <a:pt x="11" y="96"/>
                  </a:lnTo>
                  <a:lnTo>
                    <a:pt x="51" y="8"/>
                  </a:lnTo>
                  <a:lnTo>
                    <a:pt x="41" y="0"/>
                  </a:lnTo>
                  <a:lnTo>
                    <a:pt x="0" y="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847"/>
            <p:cNvSpPr>
              <a:spLocks/>
            </p:cNvSpPr>
            <p:nvPr/>
          </p:nvSpPr>
          <p:spPr bwMode="auto">
            <a:xfrm>
              <a:off x="8362" y="5988"/>
              <a:ext cx="48" cy="1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27" y="96"/>
                </a:cxn>
                <a:cxn ang="0">
                  <a:pos x="38" y="8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38" h="96">
                  <a:moveTo>
                    <a:pt x="8" y="0"/>
                  </a:moveTo>
                  <a:lnTo>
                    <a:pt x="0" y="8"/>
                  </a:lnTo>
                  <a:lnTo>
                    <a:pt x="27" y="96"/>
                  </a:lnTo>
                  <a:lnTo>
                    <a:pt x="38" y="8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848"/>
            <p:cNvSpPr>
              <a:spLocks/>
            </p:cNvSpPr>
            <p:nvPr/>
          </p:nvSpPr>
          <p:spPr bwMode="auto">
            <a:xfrm>
              <a:off x="8362" y="5988"/>
              <a:ext cx="48" cy="1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27" y="96"/>
                </a:cxn>
                <a:cxn ang="0">
                  <a:pos x="38" y="8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38" h="96">
                  <a:moveTo>
                    <a:pt x="8" y="0"/>
                  </a:moveTo>
                  <a:lnTo>
                    <a:pt x="0" y="8"/>
                  </a:lnTo>
                  <a:lnTo>
                    <a:pt x="27" y="96"/>
                  </a:lnTo>
                  <a:lnTo>
                    <a:pt x="38" y="8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Rectangle 849"/>
            <p:cNvSpPr>
              <a:spLocks noChangeArrowheads="1"/>
            </p:cNvSpPr>
            <p:nvPr/>
          </p:nvSpPr>
          <p:spPr bwMode="auto">
            <a:xfrm>
              <a:off x="8372" y="5988"/>
              <a:ext cx="38" cy="1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850"/>
            <p:cNvSpPr>
              <a:spLocks/>
            </p:cNvSpPr>
            <p:nvPr/>
          </p:nvSpPr>
          <p:spPr bwMode="auto">
            <a:xfrm>
              <a:off x="8473" y="5855"/>
              <a:ext cx="1665" cy="412"/>
            </a:xfrm>
            <a:custGeom>
              <a:avLst/>
              <a:gdLst/>
              <a:ahLst/>
              <a:cxnLst>
                <a:cxn ang="0">
                  <a:pos x="1128" y="35"/>
                </a:cxn>
                <a:cxn ang="0">
                  <a:pos x="1128" y="271"/>
                </a:cxn>
                <a:cxn ang="0">
                  <a:pos x="0" y="271"/>
                </a:cxn>
                <a:cxn ang="0">
                  <a:pos x="0" y="323"/>
                </a:cxn>
                <a:cxn ang="0">
                  <a:pos x="1317" y="323"/>
                </a:cxn>
                <a:cxn ang="0">
                  <a:pos x="1317" y="271"/>
                </a:cxn>
                <a:cxn ang="0">
                  <a:pos x="1177" y="271"/>
                </a:cxn>
                <a:cxn ang="0">
                  <a:pos x="1177" y="35"/>
                </a:cxn>
                <a:cxn ang="0">
                  <a:pos x="1158" y="8"/>
                </a:cxn>
                <a:cxn ang="0">
                  <a:pos x="1147" y="0"/>
                </a:cxn>
                <a:cxn ang="0">
                  <a:pos x="1138" y="8"/>
                </a:cxn>
                <a:cxn ang="0">
                  <a:pos x="1128" y="35"/>
                </a:cxn>
              </a:cxnLst>
              <a:rect l="0" t="0" r="r" b="b"/>
              <a:pathLst>
                <a:path w="1317" h="323">
                  <a:moveTo>
                    <a:pt x="1128" y="35"/>
                  </a:moveTo>
                  <a:lnTo>
                    <a:pt x="1128" y="271"/>
                  </a:lnTo>
                  <a:lnTo>
                    <a:pt x="0" y="271"/>
                  </a:lnTo>
                  <a:lnTo>
                    <a:pt x="0" y="323"/>
                  </a:lnTo>
                  <a:lnTo>
                    <a:pt x="1317" y="323"/>
                  </a:lnTo>
                  <a:lnTo>
                    <a:pt x="1317" y="271"/>
                  </a:lnTo>
                  <a:lnTo>
                    <a:pt x="1177" y="271"/>
                  </a:lnTo>
                  <a:lnTo>
                    <a:pt x="1177" y="35"/>
                  </a:lnTo>
                  <a:lnTo>
                    <a:pt x="1158" y="8"/>
                  </a:lnTo>
                  <a:lnTo>
                    <a:pt x="1147" y="0"/>
                  </a:lnTo>
                  <a:lnTo>
                    <a:pt x="1138" y="8"/>
                  </a:lnTo>
                  <a:lnTo>
                    <a:pt x="1128" y="35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Rectangle 851"/>
            <p:cNvSpPr>
              <a:spLocks noChangeArrowheads="1"/>
            </p:cNvSpPr>
            <p:nvPr/>
          </p:nvSpPr>
          <p:spPr bwMode="auto">
            <a:xfrm>
              <a:off x="9423" y="6144"/>
              <a:ext cx="352" cy="10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Rectangle 852"/>
            <p:cNvSpPr>
              <a:spLocks noChangeArrowheads="1"/>
            </p:cNvSpPr>
            <p:nvPr/>
          </p:nvSpPr>
          <p:spPr bwMode="auto">
            <a:xfrm>
              <a:off x="9423" y="6144"/>
              <a:ext cx="352" cy="1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853"/>
            <p:cNvSpPr>
              <a:spLocks/>
            </p:cNvSpPr>
            <p:nvPr/>
          </p:nvSpPr>
          <p:spPr bwMode="auto">
            <a:xfrm>
              <a:off x="9775" y="6100"/>
              <a:ext cx="123" cy="54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00" y="8"/>
                </a:cxn>
                <a:cxn ang="0">
                  <a:pos x="100" y="0"/>
                </a:cxn>
              </a:cxnLst>
              <a:rect l="0" t="0" r="r" b="b"/>
              <a:pathLst>
                <a:path w="100" h="43">
                  <a:moveTo>
                    <a:pt x="100" y="0"/>
                  </a:moveTo>
                  <a:lnTo>
                    <a:pt x="0" y="35"/>
                  </a:lnTo>
                  <a:lnTo>
                    <a:pt x="0" y="43"/>
                  </a:lnTo>
                  <a:lnTo>
                    <a:pt x="100" y="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854"/>
            <p:cNvSpPr>
              <a:spLocks/>
            </p:cNvSpPr>
            <p:nvPr/>
          </p:nvSpPr>
          <p:spPr bwMode="auto">
            <a:xfrm>
              <a:off x="9775" y="6100"/>
              <a:ext cx="123" cy="54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00" y="8"/>
                </a:cxn>
                <a:cxn ang="0">
                  <a:pos x="100" y="0"/>
                </a:cxn>
              </a:cxnLst>
              <a:rect l="0" t="0" r="r" b="b"/>
              <a:pathLst>
                <a:path w="100" h="43">
                  <a:moveTo>
                    <a:pt x="100" y="0"/>
                  </a:moveTo>
                  <a:lnTo>
                    <a:pt x="0" y="35"/>
                  </a:lnTo>
                  <a:lnTo>
                    <a:pt x="0" y="43"/>
                  </a:lnTo>
                  <a:lnTo>
                    <a:pt x="100" y="8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855"/>
            <p:cNvSpPr>
              <a:spLocks/>
            </p:cNvSpPr>
            <p:nvPr/>
          </p:nvSpPr>
          <p:spPr bwMode="auto">
            <a:xfrm>
              <a:off x="9423" y="6835"/>
              <a:ext cx="715" cy="13"/>
            </a:xfrm>
            <a:custGeom>
              <a:avLst/>
              <a:gdLst/>
              <a:ahLst/>
              <a:cxnLst>
                <a:cxn ang="0">
                  <a:pos x="566" y="0"/>
                </a:cxn>
                <a:cxn ang="0">
                  <a:pos x="566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566" y="10"/>
                </a:cxn>
                <a:cxn ang="0">
                  <a:pos x="566" y="0"/>
                </a:cxn>
              </a:cxnLst>
              <a:rect l="0" t="0" r="r" b="b"/>
              <a:pathLst>
                <a:path w="566" h="10">
                  <a:moveTo>
                    <a:pt x="566" y="0"/>
                  </a:moveTo>
                  <a:lnTo>
                    <a:pt x="56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66" y="10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856"/>
            <p:cNvSpPr>
              <a:spLocks/>
            </p:cNvSpPr>
            <p:nvPr/>
          </p:nvSpPr>
          <p:spPr bwMode="auto">
            <a:xfrm>
              <a:off x="9423" y="6835"/>
              <a:ext cx="715" cy="13"/>
            </a:xfrm>
            <a:custGeom>
              <a:avLst/>
              <a:gdLst/>
              <a:ahLst/>
              <a:cxnLst>
                <a:cxn ang="0">
                  <a:pos x="566" y="0"/>
                </a:cxn>
                <a:cxn ang="0">
                  <a:pos x="566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566" y="10"/>
                </a:cxn>
                <a:cxn ang="0">
                  <a:pos x="566" y="0"/>
                </a:cxn>
              </a:cxnLst>
              <a:rect l="0" t="0" r="r" b="b"/>
              <a:pathLst>
                <a:path w="566" h="10">
                  <a:moveTo>
                    <a:pt x="566" y="0"/>
                  </a:moveTo>
                  <a:lnTo>
                    <a:pt x="56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66" y="10"/>
                  </a:lnTo>
                  <a:lnTo>
                    <a:pt x="56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857"/>
            <p:cNvSpPr>
              <a:spLocks/>
            </p:cNvSpPr>
            <p:nvPr/>
          </p:nvSpPr>
          <p:spPr bwMode="auto">
            <a:xfrm>
              <a:off x="10126" y="6835"/>
              <a:ext cx="12" cy="125"/>
            </a:xfrm>
            <a:custGeom>
              <a:avLst/>
              <a:gdLst/>
              <a:ahLst/>
              <a:cxnLst>
                <a:cxn ang="0">
                  <a:pos x="11" y="97"/>
                </a:cxn>
                <a:cxn ang="0">
                  <a:pos x="11" y="78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11" y="97"/>
                </a:cxn>
                <a:cxn ang="0">
                  <a:pos x="0" y="78"/>
                </a:cxn>
                <a:cxn ang="0">
                  <a:pos x="0" y="97"/>
                </a:cxn>
                <a:cxn ang="0">
                  <a:pos x="11" y="97"/>
                </a:cxn>
              </a:cxnLst>
              <a:rect l="0" t="0" r="r" b="b"/>
              <a:pathLst>
                <a:path w="11" h="97">
                  <a:moveTo>
                    <a:pt x="11" y="97"/>
                  </a:moveTo>
                  <a:lnTo>
                    <a:pt x="11" y="7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1" y="97"/>
                  </a:lnTo>
                  <a:lnTo>
                    <a:pt x="0" y="78"/>
                  </a:lnTo>
                  <a:lnTo>
                    <a:pt x="0" y="97"/>
                  </a:lnTo>
                  <a:lnTo>
                    <a:pt x="11" y="97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858"/>
            <p:cNvSpPr>
              <a:spLocks/>
            </p:cNvSpPr>
            <p:nvPr/>
          </p:nvSpPr>
          <p:spPr bwMode="auto">
            <a:xfrm>
              <a:off x="10126" y="6835"/>
              <a:ext cx="12" cy="125"/>
            </a:xfrm>
            <a:custGeom>
              <a:avLst/>
              <a:gdLst/>
              <a:ahLst/>
              <a:cxnLst>
                <a:cxn ang="0">
                  <a:pos x="11" y="97"/>
                </a:cxn>
                <a:cxn ang="0">
                  <a:pos x="11" y="78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11" y="97"/>
                </a:cxn>
                <a:cxn ang="0">
                  <a:pos x="0" y="78"/>
                </a:cxn>
                <a:cxn ang="0">
                  <a:pos x="0" y="97"/>
                </a:cxn>
                <a:cxn ang="0">
                  <a:pos x="11" y="97"/>
                </a:cxn>
              </a:cxnLst>
              <a:rect l="0" t="0" r="r" b="b"/>
              <a:pathLst>
                <a:path w="11" h="97">
                  <a:moveTo>
                    <a:pt x="11" y="97"/>
                  </a:moveTo>
                  <a:lnTo>
                    <a:pt x="11" y="7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1" y="97"/>
                  </a:lnTo>
                  <a:lnTo>
                    <a:pt x="0" y="78"/>
                  </a:lnTo>
                  <a:lnTo>
                    <a:pt x="0" y="97"/>
                  </a:lnTo>
                  <a:lnTo>
                    <a:pt x="11" y="97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859"/>
            <p:cNvSpPr>
              <a:spLocks/>
            </p:cNvSpPr>
            <p:nvPr/>
          </p:nvSpPr>
          <p:spPr bwMode="auto">
            <a:xfrm>
              <a:off x="10138" y="6935"/>
              <a:ext cx="412" cy="25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26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326" y="19"/>
                </a:cxn>
                <a:cxn ang="0">
                  <a:pos x="326" y="0"/>
                </a:cxn>
                <a:cxn ang="0">
                  <a:pos x="326" y="19"/>
                </a:cxn>
                <a:cxn ang="0">
                  <a:pos x="326" y="0"/>
                </a:cxn>
              </a:cxnLst>
              <a:rect l="0" t="0" r="r" b="b"/>
              <a:pathLst>
                <a:path w="326" h="19">
                  <a:moveTo>
                    <a:pt x="326" y="0"/>
                  </a:moveTo>
                  <a:lnTo>
                    <a:pt x="32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26" y="19"/>
                  </a:lnTo>
                  <a:lnTo>
                    <a:pt x="326" y="0"/>
                  </a:lnTo>
                  <a:lnTo>
                    <a:pt x="326" y="1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860"/>
            <p:cNvSpPr>
              <a:spLocks/>
            </p:cNvSpPr>
            <p:nvPr/>
          </p:nvSpPr>
          <p:spPr bwMode="auto">
            <a:xfrm>
              <a:off x="10138" y="6935"/>
              <a:ext cx="412" cy="25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26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326" y="19"/>
                </a:cxn>
                <a:cxn ang="0">
                  <a:pos x="326" y="0"/>
                </a:cxn>
                <a:cxn ang="0">
                  <a:pos x="326" y="19"/>
                </a:cxn>
                <a:cxn ang="0">
                  <a:pos x="326" y="0"/>
                </a:cxn>
              </a:cxnLst>
              <a:rect l="0" t="0" r="r" b="b"/>
              <a:pathLst>
                <a:path w="326" h="19">
                  <a:moveTo>
                    <a:pt x="326" y="0"/>
                  </a:moveTo>
                  <a:lnTo>
                    <a:pt x="32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26" y="19"/>
                  </a:lnTo>
                  <a:lnTo>
                    <a:pt x="326" y="0"/>
                  </a:lnTo>
                  <a:lnTo>
                    <a:pt x="326" y="19"/>
                  </a:lnTo>
                  <a:lnTo>
                    <a:pt x="3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861"/>
            <p:cNvSpPr>
              <a:spLocks/>
            </p:cNvSpPr>
            <p:nvPr/>
          </p:nvSpPr>
          <p:spPr bwMode="auto">
            <a:xfrm>
              <a:off x="10538" y="6569"/>
              <a:ext cx="12" cy="36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0" y="28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288">
                  <a:moveTo>
                    <a:pt x="10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0" y="28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862"/>
            <p:cNvSpPr>
              <a:spLocks/>
            </p:cNvSpPr>
            <p:nvPr/>
          </p:nvSpPr>
          <p:spPr bwMode="auto">
            <a:xfrm>
              <a:off x="10538" y="6569"/>
              <a:ext cx="12" cy="36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0" y="28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288">
                  <a:moveTo>
                    <a:pt x="10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0" y="28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Rectangle 863"/>
            <p:cNvSpPr>
              <a:spLocks noChangeArrowheads="1"/>
            </p:cNvSpPr>
            <p:nvPr/>
          </p:nvSpPr>
          <p:spPr bwMode="auto">
            <a:xfrm>
              <a:off x="10550" y="6569"/>
              <a:ext cx="114" cy="10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Rectangle 864"/>
            <p:cNvSpPr>
              <a:spLocks noChangeArrowheads="1"/>
            </p:cNvSpPr>
            <p:nvPr/>
          </p:nvSpPr>
          <p:spPr bwMode="auto">
            <a:xfrm>
              <a:off x="10550" y="6569"/>
              <a:ext cx="114" cy="1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Freeform 865"/>
            <p:cNvSpPr>
              <a:spLocks/>
            </p:cNvSpPr>
            <p:nvPr/>
          </p:nvSpPr>
          <p:spPr bwMode="auto">
            <a:xfrm>
              <a:off x="10538" y="6410"/>
              <a:ext cx="12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9"/>
                </a:cxn>
                <a:cxn ang="0">
                  <a:pos x="99" y="9"/>
                </a:cxn>
                <a:cxn ang="0">
                  <a:pos x="9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99" h="9">
                  <a:moveTo>
                    <a:pt x="0" y="0"/>
                  </a:moveTo>
                  <a:lnTo>
                    <a:pt x="10" y="9"/>
                  </a:lnTo>
                  <a:lnTo>
                    <a:pt x="99" y="9"/>
                  </a:lnTo>
                  <a:lnTo>
                    <a:pt x="9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Freeform 866"/>
            <p:cNvSpPr>
              <a:spLocks/>
            </p:cNvSpPr>
            <p:nvPr/>
          </p:nvSpPr>
          <p:spPr bwMode="auto">
            <a:xfrm>
              <a:off x="10538" y="6410"/>
              <a:ext cx="12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9"/>
                </a:cxn>
                <a:cxn ang="0">
                  <a:pos x="99" y="9"/>
                </a:cxn>
                <a:cxn ang="0">
                  <a:pos x="9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99" h="9">
                  <a:moveTo>
                    <a:pt x="0" y="0"/>
                  </a:moveTo>
                  <a:lnTo>
                    <a:pt x="10" y="9"/>
                  </a:lnTo>
                  <a:lnTo>
                    <a:pt x="99" y="9"/>
                  </a:lnTo>
                  <a:lnTo>
                    <a:pt x="9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Freeform 867"/>
            <p:cNvSpPr>
              <a:spLocks/>
            </p:cNvSpPr>
            <p:nvPr/>
          </p:nvSpPr>
          <p:spPr bwMode="auto">
            <a:xfrm>
              <a:off x="10538" y="6044"/>
              <a:ext cx="12" cy="36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0" y="288"/>
                </a:cxn>
                <a:cxn ang="0">
                  <a:pos x="10" y="288"/>
                </a:cxn>
                <a:cxn ang="0">
                  <a:pos x="10" y="10"/>
                </a:cxn>
                <a:cxn ang="0">
                  <a:pos x="10" y="0"/>
                </a:cxn>
                <a:cxn ang="0">
                  <a:pos x="10" y="10"/>
                </a:cxn>
                <a:cxn ang="0">
                  <a:pos x="10" y="0"/>
                </a:cxn>
              </a:cxnLst>
              <a:rect l="0" t="0" r="r" b="b"/>
              <a:pathLst>
                <a:path w="10" h="288">
                  <a:moveTo>
                    <a:pt x="10" y="0"/>
                  </a:moveTo>
                  <a:lnTo>
                    <a:pt x="0" y="10"/>
                  </a:lnTo>
                  <a:lnTo>
                    <a:pt x="0" y="288"/>
                  </a:lnTo>
                  <a:lnTo>
                    <a:pt x="10" y="288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Freeform 868"/>
            <p:cNvSpPr>
              <a:spLocks/>
            </p:cNvSpPr>
            <p:nvPr/>
          </p:nvSpPr>
          <p:spPr bwMode="auto">
            <a:xfrm>
              <a:off x="10538" y="6044"/>
              <a:ext cx="12" cy="36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0" y="288"/>
                </a:cxn>
                <a:cxn ang="0">
                  <a:pos x="10" y="288"/>
                </a:cxn>
                <a:cxn ang="0">
                  <a:pos x="10" y="10"/>
                </a:cxn>
                <a:cxn ang="0">
                  <a:pos x="10" y="0"/>
                </a:cxn>
                <a:cxn ang="0">
                  <a:pos x="10" y="10"/>
                </a:cxn>
                <a:cxn ang="0">
                  <a:pos x="10" y="0"/>
                </a:cxn>
              </a:cxnLst>
              <a:rect l="0" t="0" r="r" b="b"/>
              <a:pathLst>
                <a:path w="10" h="288">
                  <a:moveTo>
                    <a:pt x="10" y="0"/>
                  </a:moveTo>
                  <a:lnTo>
                    <a:pt x="0" y="10"/>
                  </a:lnTo>
                  <a:lnTo>
                    <a:pt x="0" y="288"/>
                  </a:lnTo>
                  <a:lnTo>
                    <a:pt x="10" y="288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Freeform 869"/>
            <p:cNvSpPr>
              <a:spLocks/>
            </p:cNvSpPr>
            <p:nvPr/>
          </p:nvSpPr>
          <p:spPr bwMode="auto">
            <a:xfrm>
              <a:off x="10126" y="6044"/>
              <a:ext cx="424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10"/>
                </a:cxn>
                <a:cxn ang="0">
                  <a:pos x="337" y="10"/>
                </a:cxn>
                <a:cxn ang="0">
                  <a:pos x="337" y="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337" h="10">
                  <a:moveTo>
                    <a:pt x="0" y="10"/>
                  </a:moveTo>
                  <a:lnTo>
                    <a:pt x="11" y="10"/>
                  </a:lnTo>
                  <a:lnTo>
                    <a:pt x="337" y="10"/>
                  </a:lnTo>
                  <a:lnTo>
                    <a:pt x="337" y="0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Freeform 870"/>
            <p:cNvSpPr>
              <a:spLocks/>
            </p:cNvSpPr>
            <p:nvPr/>
          </p:nvSpPr>
          <p:spPr bwMode="auto">
            <a:xfrm>
              <a:off x="10126" y="6044"/>
              <a:ext cx="424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10"/>
                </a:cxn>
                <a:cxn ang="0">
                  <a:pos x="337" y="10"/>
                </a:cxn>
                <a:cxn ang="0">
                  <a:pos x="337" y="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337" h="10">
                  <a:moveTo>
                    <a:pt x="0" y="10"/>
                  </a:moveTo>
                  <a:lnTo>
                    <a:pt x="11" y="10"/>
                  </a:lnTo>
                  <a:lnTo>
                    <a:pt x="337" y="10"/>
                  </a:lnTo>
                  <a:lnTo>
                    <a:pt x="337" y="0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871"/>
            <p:cNvSpPr>
              <a:spLocks/>
            </p:cNvSpPr>
            <p:nvPr/>
          </p:nvSpPr>
          <p:spPr bwMode="auto">
            <a:xfrm>
              <a:off x="10126" y="6054"/>
              <a:ext cx="12" cy="100"/>
            </a:xfrm>
            <a:custGeom>
              <a:avLst/>
              <a:gdLst/>
              <a:ahLst/>
              <a:cxnLst>
                <a:cxn ang="0">
                  <a:pos x="11" y="78"/>
                </a:cxn>
                <a:cxn ang="0">
                  <a:pos x="11" y="7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11" y="78"/>
                </a:cxn>
                <a:cxn ang="0">
                  <a:pos x="11" y="70"/>
                </a:cxn>
                <a:cxn ang="0">
                  <a:pos x="11" y="78"/>
                </a:cxn>
              </a:cxnLst>
              <a:rect l="0" t="0" r="r" b="b"/>
              <a:pathLst>
                <a:path w="11" h="78">
                  <a:moveTo>
                    <a:pt x="11" y="78"/>
                  </a:moveTo>
                  <a:lnTo>
                    <a:pt x="11" y="7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11" y="78"/>
                  </a:lnTo>
                  <a:lnTo>
                    <a:pt x="11" y="70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Freeform 872"/>
            <p:cNvSpPr>
              <a:spLocks/>
            </p:cNvSpPr>
            <p:nvPr/>
          </p:nvSpPr>
          <p:spPr bwMode="auto">
            <a:xfrm>
              <a:off x="10126" y="6054"/>
              <a:ext cx="12" cy="100"/>
            </a:xfrm>
            <a:custGeom>
              <a:avLst/>
              <a:gdLst/>
              <a:ahLst/>
              <a:cxnLst>
                <a:cxn ang="0">
                  <a:pos x="11" y="78"/>
                </a:cxn>
                <a:cxn ang="0">
                  <a:pos x="11" y="7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11" y="78"/>
                </a:cxn>
                <a:cxn ang="0">
                  <a:pos x="11" y="70"/>
                </a:cxn>
                <a:cxn ang="0">
                  <a:pos x="11" y="78"/>
                </a:cxn>
              </a:cxnLst>
              <a:rect l="0" t="0" r="r" b="b"/>
              <a:pathLst>
                <a:path w="11" h="78">
                  <a:moveTo>
                    <a:pt x="11" y="78"/>
                  </a:moveTo>
                  <a:lnTo>
                    <a:pt x="11" y="7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11" y="78"/>
                  </a:lnTo>
                  <a:lnTo>
                    <a:pt x="11" y="70"/>
                  </a:lnTo>
                  <a:lnTo>
                    <a:pt x="11" y="7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Freeform 873"/>
            <p:cNvSpPr>
              <a:spLocks/>
            </p:cNvSpPr>
            <p:nvPr/>
          </p:nvSpPr>
          <p:spPr bwMode="auto">
            <a:xfrm>
              <a:off x="10073" y="6144"/>
              <a:ext cx="65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51" y="8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51" h="8">
                  <a:moveTo>
                    <a:pt x="0" y="8"/>
                  </a:moveTo>
                  <a:lnTo>
                    <a:pt x="0" y="8"/>
                  </a:lnTo>
                  <a:lnTo>
                    <a:pt x="51" y="8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Freeform 874"/>
            <p:cNvSpPr>
              <a:spLocks/>
            </p:cNvSpPr>
            <p:nvPr/>
          </p:nvSpPr>
          <p:spPr bwMode="auto">
            <a:xfrm>
              <a:off x="10073" y="6144"/>
              <a:ext cx="65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51" y="8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51" h="8">
                  <a:moveTo>
                    <a:pt x="0" y="8"/>
                  </a:moveTo>
                  <a:lnTo>
                    <a:pt x="0" y="8"/>
                  </a:lnTo>
                  <a:lnTo>
                    <a:pt x="51" y="8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Freeform 875"/>
            <p:cNvSpPr>
              <a:spLocks/>
            </p:cNvSpPr>
            <p:nvPr/>
          </p:nvSpPr>
          <p:spPr bwMode="auto">
            <a:xfrm>
              <a:off x="9962" y="6100"/>
              <a:ext cx="111" cy="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9" y="43"/>
                </a:cxn>
                <a:cxn ang="0">
                  <a:pos x="89" y="35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9" h="43">
                  <a:moveTo>
                    <a:pt x="0" y="8"/>
                  </a:moveTo>
                  <a:lnTo>
                    <a:pt x="89" y="43"/>
                  </a:lnTo>
                  <a:lnTo>
                    <a:pt x="89" y="35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Freeform 876"/>
            <p:cNvSpPr>
              <a:spLocks/>
            </p:cNvSpPr>
            <p:nvPr/>
          </p:nvSpPr>
          <p:spPr bwMode="auto">
            <a:xfrm>
              <a:off x="9962" y="6100"/>
              <a:ext cx="111" cy="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9" y="43"/>
                </a:cxn>
                <a:cxn ang="0">
                  <a:pos x="89" y="35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9" h="43">
                  <a:moveTo>
                    <a:pt x="0" y="8"/>
                  </a:moveTo>
                  <a:lnTo>
                    <a:pt x="89" y="43"/>
                  </a:lnTo>
                  <a:lnTo>
                    <a:pt x="89" y="35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Freeform 877"/>
            <p:cNvSpPr>
              <a:spLocks/>
            </p:cNvSpPr>
            <p:nvPr/>
          </p:nvSpPr>
          <p:spPr bwMode="auto">
            <a:xfrm>
              <a:off x="8296" y="6410"/>
              <a:ext cx="66" cy="59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44">
                  <a:moveTo>
                    <a:pt x="0" y="44"/>
                  </a:moveTo>
                  <a:lnTo>
                    <a:pt x="0" y="0"/>
                  </a:lnTo>
                  <a:lnTo>
                    <a:pt x="51" y="0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Freeform 878"/>
            <p:cNvSpPr>
              <a:spLocks/>
            </p:cNvSpPr>
            <p:nvPr/>
          </p:nvSpPr>
          <p:spPr bwMode="auto">
            <a:xfrm>
              <a:off x="8236" y="6356"/>
              <a:ext cx="126" cy="113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0"/>
                </a:cxn>
                <a:cxn ang="0">
                  <a:pos x="0" y="87"/>
                </a:cxn>
              </a:cxnLst>
              <a:rect l="0" t="0" r="r" b="b"/>
              <a:pathLst>
                <a:path w="100" h="87">
                  <a:moveTo>
                    <a:pt x="100" y="0"/>
                  </a:moveTo>
                  <a:lnTo>
                    <a:pt x="0" y="0"/>
                  </a:lnTo>
                  <a:lnTo>
                    <a:pt x="0" y="87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" name="Freeform 879"/>
            <p:cNvSpPr>
              <a:spLocks/>
            </p:cNvSpPr>
            <p:nvPr/>
          </p:nvSpPr>
          <p:spPr bwMode="auto">
            <a:xfrm>
              <a:off x="8236" y="6536"/>
              <a:ext cx="60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0"/>
                </a:cxn>
                <a:cxn ang="0">
                  <a:pos x="49" y="70"/>
                </a:cxn>
              </a:cxnLst>
              <a:rect l="0" t="0" r="r" b="b"/>
              <a:pathLst>
                <a:path w="49" h="70">
                  <a:moveTo>
                    <a:pt x="0" y="0"/>
                  </a:moveTo>
                  <a:lnTo>
                    <a:pt x="0" y="70"/>
                  </a:lnTo>
                  <a:lnTo>
                    <a:pt x="49" y="70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Line 880"/>
            <p:cNvSpPr>
              <a:spLocks noChangeShapeType="1"/>
            </p:cNvSpPr>
            <p:nvPr/>
          </p:nvSpPr>
          <p:spPr bwMode="auto">
            <a:xfrm>
              <a:off x="8296" y="6536"/>
              <a:ext cx="3" cy="33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Line 881"/>
            <p:cNvSpPr>
              <a:spLocks noChangeShapeType="1"/>
            </p:cNvSpPr>
            <p:nvPr/>
          </p:nvSpPr>
          <p:spPr bwMode="auto">
            <a:xfrm>
              <a:off x="8473" y="6356"/>
              <a:ext cx="415" cy="3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Line 882"/>
            <p:cNvSpPr>
              <a:spLocks noChangeShapeType="1"/>
            </p:cNvSpPr>
            <p:nvPr/>
          </p:nvSpPr>
          <p:spPr bwMode="auto">
            <a:xfrm>
              <a:off x="8473" y="6410"/>
              <a:ext cx="415" cy="3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Line 883"/>
            <p:cNvSpPr>
              <a:spLocks noChangeShapeType="1"/>
            </p:cNvSpPr>
            <p:nvPr/>
          </p:nvSpPr>
          <p:spPr bwMode="auto">
            <a:xfrm>
              <a:off x="8536" y="6569"/>
              <a:ext cx="352" cy="2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Line 884"/>
            <p:cNvSpPr>
              <a:spLocks noChangeShapeType="1"/>
            </p:cNvSpPr>
            <p:nvPr/>
          </p:nvSpPr>
          <p:spPr bwMode="auto">
            <a:xfrm>
              <a:off x="8536" y="6625"/>
              <a:ext cx="352" cy="3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Rectangle 885" descr="Зигзаг"/>
            <p:cNvSpPr>
              <a:spLocks noChangeArrowheads="1"/>
            </p:cNvSpPr>
            <p:nvPr/>
          </p:nvSpPr>
          <p:spPr bwMode="auto">
            <a:xfrm>
              <a:off x="3194" y="6321"/>
              <a:ext cx="124" cy="358"/>
            </a:xfrm>
            <a:prstGeom prst="rect">
              <a:avLst/>
            </a:prstGeom>
            <a:pattFill prst="zigZag">
              <a:fgClr>
                <a:srgbClr val="000000"/>
              </a:fgClr>
              <a:bgClr>
                <a:srgbClr val="FFFFFF"/>
              </a:bgClr>
            </a:pattFill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Line 886"/>
            <p:cNvSpPr>
              <a:spLocks noChangeShapeType="1"/>
            </p:cNvSpPr>
            <p:nvPr/>
          </p:nvSpPr>
          <p:spPr bwMode="auto">
            <a:xfrm flipH="1" flipV="1">
              <a:off x="3954" y="6469"/>
              <a:ext cx="4519" cy="2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Line 887"/>
            <p:cNvSpPr>
              <a:spLocks noChangeShapeType="1"/>
            </p:cNvSpPr>
            <p:nvPr/>
          </p:nvSpPr>
          <p:spPr bwMode="auto">
            <a:xfrm flipH="1">
              <a:off x="4089" y="6500"/>
              <a:ext cx="4384" cy="2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888"/>
            <p:cNvSpPr>
              <a:spLocks/>
            </p:cNvSpPr>
            <p:nvPr/>
          </p:nvSpPr>
          <p:spPr bwMode="auto">
            <a:xfrm>
              <a:off x="7634" y="6469"/>
              <a:ext cx="839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4" y="26"/>
                </a:cxn>
                <a:cxn ang="0">
                  <a:pos x="9" y="61"/>
                </a:cxn>
              </a:cxnLst>
              <a:rect l="0" t="0" r="r" b="b"/>
              <a:pathLst>
                <a:path w="664" h="61">
                  <a:moveTo>
                    <a:pt x="0" y="0"/>
                  </a:moveTo>
                  <a:lnTo>
                    <a:pt x="664" y="26"/>
                  </a:lnTo>
                  <a:lnTo>
                    <a:pt x="9" y="61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Line 889"/>
            <p:cNvSpPr>
              <a:spLocks noChangeShapeType="1"/>
            </p:cNvSpPr>
            <p:nvPr/>
          </p:nvSpPr>
          <p:spPr bwMode="auto">
            <a:xfrm flipH="1" flipV="1">
              <a:off x="6398" y="6459"/>
              <a:ext cx="1186" cy="1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Line 890"/>
            <p:cNvSpPr>
              <a:spLocks noChangeShapeType="1"/>
            </p:cNvSpPr>
            <p:nvPr/>
          </p:nvSpPr>
          <p:spPr bwMode="auto">
            <a:xfrm flipH="1">
              <a:off x="6398" y="6536"/>
              <a:ext cx="1173" cy="2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Line 891"/>
            <p:cNvSpPr>
              <a:spLocks noChangeShapeType="1"/>
            </p:cNvSpPr>
            <p:nvPr/>
          </p:nvSpPr>
          <p:spPr bwMode="auto">
            <a:xfrm flipH="1" flipV="1">
              <a:off x="6459" y="6410"/>
              <a:ext cx="1125" cy="5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Line 892"/>
            <p:cNvSpPr>
              <a:spLocks noChangeShapeType="1"/>
            </p:cNvSpPr>
            <p:nvPr/>
          </p:nvSpPr>
          <p:spPr bwMode="auto">
            <a:xfrm flipH="1">
              <a:off x="6459" y="6536"/>
              <a:ext cx="1125" cy="3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Rectangle 893"/>
            <p:cNvSpPr>
              <a:spLocks noChangeArrowheads="1"/>
            </p:cNvSpPr>
            <p:nvPr/>
          </p:nvSpPr>
          <p:spPr bwMode="auto">
            <a:xfrm>
              <a:off x="8473" y="6433"/>
              <a:ext cx="364" cy="126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Line 894"/>
            <p:cNvSpPr>
              <a:spLocks noChangeShapeType="1"/>
            </p:cNvSpPr>
            <p:nvPr/>
          </p:nvSpPr>
          <p:spPr bwMode="auto">
            <a:xfrm>
              <a:off x="8473" y="6489"/>
              <a:ext cx="63" cy="3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Line 895"/>
            <p:cNvSpPr>
              <a:spLocks noChangeShapeType="1"/>
            </p:cNvSpPr>
            <p:nvPr/>
          </p:nvSpPr>
          <p:spPr bwMode="auto">
            <a:xfrm>
              <a:off x="8473" y="6523"/>
              <a:ext cx="63" cy="2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Freeform 896"/>
            <p:cNvSpPr>
              <a:spLocks/>
            </p:cNvSpPr>
            <p:nvPr/>
          </p:nvSpPr>
          <p:spPr bwMode="auto">
            <a:xfrm>
              <a:off x="10725" y="6469"/>
              <a:ext cx="38" cy="67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1" y="43"/>
                </a:cxn>
                <a:cxn ang="0">
                  <a:pos x="30" y="26"/>
                </a:cxn>
                <a:cxn ang="0">
                  <a:pos x="30" y="8"/>
                </a:cxn>
                <a:cxn ang="0">
                  <a:pos x="0" y="0"/>
                </a:cxn>
              </a:cxnLst>
              <a:rect l="0" t="0" r="r" b="b"/>
              <a:pathLst>
                <a:path w="30" h="53">
                  <a:moveTo>
                    <a:pt x="0" y="53"/>
                  </a:moveTo>
                  <a:lnTo>
                    <a:pt x="11" y="43"/>
                  </a:lnTo>
                  <a:lnTo>
                    <a:pt x="30" y="26"/>
                  </a:lnTo>
                  <a:lnTo>
                    <a:pt x="30" y="8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Rectangle 897"/>
            <p:cNvSpPr>
              <a:spLocks noChangeArrowheads="1"/>
            </p:cNvSpPr>
            <p:nvPr/>
          </p:nvSpPr>
          <p:spPr bwMode="auto">
            <a:xfrm>
              <a:off x="8837" y="6469"/>
              <a:ext cx="1888" cy="67"/>
            </a:xfrm>
            <a:prstGeom prst="rect">
              <a:avLst/>
            </a:prstGeom>
            <a:noFill/>
            <a:ln w="17463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Freeform 898"/>
            <p:cNvSpPr>
              <a:spLocks/>
            </p:cNvSpPr>
            <p:nvPr/>
          </p:nvSpPr>
          <p:spPr bwMode="auto">
            <a:xfrm>
              <a:off x="7409" y="4491"/>
              <a:ext cx="2014" cy="30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78" y="52"/>
                </a:cxn>
                <a:cxn ang="0">
                  <a:pos x="178" y="35"/>
                </a:cxn>
                <a:cxn ang="0">
                  <a:pos x="267" y="35"/>
                </a:cxn>
                <a:cxn ang="0">
                  <a:pos x="386" y="52"/>
                </a:cxn>
                <a:cxn ang="0">
                  <a:pos x="494" y="78"/>
                </a:cxn>
                <a:cxn ang="0">
                  <a:pos x="594" y="113"/>
                </a:cxn>
                <a:cxn ang="0">
                  <a:pos x="702" y="157"/>
                </a:cxn>
                <a:cxn ang="0">
                  <a:pos x="791" y="182"/>
                </a:cxn>
                <a:cxn ang="0">
                  <a:pos x="901" y="217"/>
                </a:cxn>
                <a:cxn ang="0">
                  <a:pos x="1020" y="225"/>
                </a:cxn>
                <a:cxn ang="0">
                  <a:pos x="1147" y="235"/>
                </a:cxn>
                <a:cxn ang="0">
                  <a:pos x="1277" y="235"/>
                </a:cxn>
                <a:cxn ang="0">
                  <a:pos x="1395" y="225"/>
                </a:cxn>
                <a:cxn ang="0">
                  <a:pos x="1495" y="200"/>
                </a:cxn>
                <a:cxn ang="0">
                  <a:pos x="1573" y="157"/>
                </a:cxn>
                <a:cxn ang="0">
                  <a:pos x="1584" y="130"/>
                </a:cxn>
                <a:cxn ang="0">
                  <a:pos x="1593" y="105"/>
                </a:cxn>
                <a:cxn ang="0">
                  <a:pos x="1584" y="70"/>
                </a:cxn>
                <a:cxn ang="0">
                  <a:pos x="1554" y="52"/>
                </a:cxn>
                <a:cxn ang="0">
                  <a:pos x="1525" y="35"/>
                </a:cxn>
                <a:cxn ang="0">
                  <a:pos x="1465" y="17"/>
                </a:cxn>
                <a:cxn ang="0">
                  <a:pos x="1325" y="0"/>
                </a:cxn>
                <a:cxn ang="0">
                  <a:pos x="1168" y="0"/>
                </a:cxn>
                <a:cxn ang="0">
                  <a:pos x="999" y="8"/>
                </a:cxn>
                <a:cxn ang="0">
                  <a:pos x="821" y="35"/>
                </a:cxn>
                <a:cxn ang="0">
                  <a:pos x="683" y="60"/>
                </a:cxn>
                <a:cxn ang="0">
                  <a:pos x="604" y="78"/>
                </a:cxn>
                <a:cxn ang="0">
                  <a:pos x="564" y="105"/>
                </a:cxn>
              </a:cxnLst>
              <a:rect l="0" t="0" r="r" b="b"/>
              <a:pathLst>
                <a:path w="1593" h="235">
                  <a:moveTo>
                    <a:pt x="0" y="105"/>
                  </a:moveTo>
                  <a:lnTo>
                    <a:pt x="78" y="52"/>
                  </a:lnTo>
                  <a:lnTo>
                    <a:pt x="178" y="35"/>
                  </a:lnTo>
                  <a:lnTo>
                    <a:pt x="267" y="35"/>
                  </a:lnTo>
                  <a:lnTo>
                    <a:pt x="386" y="52"/>
                  </a:lnTo>
                  <a:lnTo>
                    <a:pt x="494" y="78"/>
                  </a:lnTo>
                  <a:lnTo>
                    <a:pt x="594" y="113"/>
                  </a:lnTo>
                  <a:lnTo>
                    <a:pt x="702" y="157"/>
                  </a:lnTo>
                  <a:lnTo>
                    <a:pt x="791" y="182"/>
                  </a:lnTo>
                  <a:lnTo>
                    <a:pt x="901" y="217"/>
                  </a:lnTo>
                  <a:lnTo>
                    <a:pt x="1020" y="225"/>
                  </a:lnTo>
                  <a:lnTo>
                    <a:pt x="1147" y="235"/>
                  </a:lnTo>
                  <a:lnTo>
                    <a:pt x="1277" y="235"/>
                  </a:lnTo>
                  <a:lnTo>
                    <a:pt x="1395" y="225"/>
                  </a:lnTo>
                  <a:lnTo>
                    <a:pt x="1495" y="200"/>
                  </a:lnTo>
                  <a:lnTo>
                    <a:pt x="1573" y="157"/>
                  </a:lnTo>
                  <a:lnTo>
                    <a:pt x="1584" y="130"/>
                  </a:lnTo>
                  <a:lnTo>
                    <a:pt x="1593" y="105"/>
                  </a:lnTo>
                  <a:lnTo>
                    <a:pt x="1584" y="70"/>
                  </a:lnTo>
                  <a:lnTo>
                    <a:pt x="1554" y="52"/>
                  </a:lnTo>
                  <a:lnTo>
                    <a:pt x="1525" y="35"/>
                  </a:lnTo>
                  <a:lnTo>
                    <a:pt x="1465" y="17"/>
                  </a:lnTo>
                  <a:lnTo>
                    <a:pt x="1325" y="0"/>
                  </a:lnTo>
                  <a:lnTo>
                    <a:pt x="1168" y="0"/>
                  </a:lnTo>
                  <a:lnTo>
                    <a:pt x="999" y="8"/>
                  </a:lnTo>
                  <a:lnTo>
                    <a:pt x="821" y="35"/>
                  </a:lnTo>
                  <a:lnTo>
                    <a:pt x="683" y="60"/>
                  </a:lnTo>
                  <a:lnTo>
                    <a:pt x="604" y="78"/>
                  </a:lnTo>
                  <a:lnTo>
                    <a:pt x="564" y="105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Freeform 899"/>
            <p:cNvSpPr>
              <a:spLocks/>
            </p:cNvSpPr>
            <p:nvPr/>
          </p:nvSpPr>
          <p:spPr bwMode="auto">
            <a:xfrm>
              <a:off x="7409" y="7697"/>
              <a:ext cx="2014" cy="24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68" y="45"/>
                </a:cxn>
                <a:cxn ang="0">
                  <a:pos x="148" y="45"/>
                </a:cxn>
                <a:cxn ang="0">
                  <a:pos x="257" y="35"/>
                </a:cxn>
                <a:cxn ang="0">
                  <a:pos x="375" y="35"/>
                </a:cxn>
                <a:cxn ang="0">
                  <a:pos x="632" y="26"/>
                </a:cxn>
                <a:cxn ang="0">
                  <a:pos x="910" y="10"/>
                </a:cxn>
                <a:cxn ang="0">
                  <a:pos x="1168" y="0"/>
                </a:cxn>
                <a:cxn ang="0">
                  <a:pos x="1287" y="10"/>
                </a:cxn>
                <a:cxn ang="0">
                  <a:pos x="1385" y="10"/>
                </a:cxn>
                <a:cxn ang="0">
                  <a:pos x="1474" y="35"/>
                </a:cxn>
                <a:cxn ang="0">
                  <a:pos x="1533" y="53"/>
                </a:cxn>
                <a:cxn ang="0">
                  <a:pos x="1584" y="88"/>
                </a:cxn>
                <a:cxn ang="0">
                  <a:pos x="1593" y="113"/>
                </a:cxn>
                <a:cxn ang="0">
                  <a:pos x="1584" y="148"/>
                </a:cxn>
                <a:cxn ang="0">
                  <a:pos x="1554" y="165"/>
                </a:cxn>
                <a:cxn ang="0">
                  <a:pos x="1525" y="175"/>
                </a:cxn>
                <a:cxn ang="0">
                  <a:pos x="1465" y="192"/>
                </a:cxn>
                <a:cxn ang="0">
                  <a:pos x="1325" y="192"/>
                </a:cxn>
                <a:cxn ang="0">
                  <a:pos x="1158" y="165"/>
                </a:cxn>
                <a:cxn ang="0">
                  <a:pos x="980" y="140"/>
                </a:cxn>
                <a:cxn ang="0">
                  <a:pos x="810" y="105"/>
                </a:cxn>
                <a:cxn ang="0">
                  <a:pos x="643" y="61"/>
                </a:cxn>
                <a:cxn ang="0">
                  <a:pos x="574" y="53"/>
                </a:cxn>
                <a:cxn ang="0">
                  <a:pos x="513" y="35"/>
                </a:cxn>
              </a:cxnLst>
              <a:rect l="0" t="0" r="r" b="b"/>
              <a:pathLst>
                <a:path w="1593" h="192">
                  <a:moveTo>
                    <a:pt x="0" y="35"/>
                  </a:moveTo>
                  <a:lnTo>
                    <a:pt x="68" y="45"/>
                  </a:lnTo>
                  <a:lnTo>
                    <a:pt x="148" y="45"/>
                  </a:lnTo>
                  <a:lnTo>
                    <a:pt x="257" y="35"/>
                  </a:lnTo>
                  <a:lnTo>
                    <a:pt x="375" y="35"/>
                  </a:lnTo>
                  <a:lnTo>
                    <a:pt x="632" y="26"/>
                  </a:lnTo>
                  <a:lnTo>
                    <a:pt x="910" y="10"/>
                  </a:lnTo>
                  <a:lnTo>
                    <a:pt x="1168" y="0"/>
                  </a:lnTo>
                  <a:lnTo>
                    <a:pt x="1287" y="10"/>
                  </a:lnTo>
                  <a:lnTo>
                    <a:pt x="1385" y="10"/>
                  </a:lnTo>
                  <a:lnTo>
                    <a:pt x="1474" y="35"/>
                  </a:lnTo>
                  <a:lnTo>
                    <a:pt x="1533" y="53"/>
                  </a:lnTo>
                  <a:lnTo>
                    <a:pt x="1584" y="88"/>
                  </a:lnTo>
                  <a:lnTo>
                    <a:pt x="1593" y="113"/>
                  </a:lnTo>
                  <a:lnTo>
                    <a:pt x="1584" y="148"/>
                  </a:lnTo>
                  <a:lnTo>
                    <a:pt x="1554" y="165"/>
                  </a:lnTo>
                  <a:lnTo>
                    <a:pt x="1525" y="175"/>
                  </a:lnTo>
                  <a:lnTo>
                    <a:pt x="1465" y="192"/>
                  </a:lnTo>
                  <a:lnTo>
                    <a:pt x="1325" y="192"/>
                  </a:lnTo>
                  <a:lnTo>
                    <a:pt x="1158" y="165"/>
                  </a:lnTo>
                  <a:lnTo>
                    <a:pt x="980" y="140"/>
                  </a:lnTo>
                  <a:lnTo>
                    <a:pt x="810" y="105"/>
                  </a:lnTo>
                  <a:lnTo>
                    <a:pt x="643" y="61"/>
                  </a:lnTo>
                  <a:lnTo>
                    <a:pt x="574" y="53"/>
                  </a:lnTo>
                  <a:lnTo>
                    <a:pt x="513" y="35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Freeform 900"/>
            <p:cNvSpPr>
              <a:spLocks/>
            </p:cNvSpPr>
            <p:nvPr/>
          </p:nvSpPr>
          <p:spPr bwMode="auto">
            <a:xfrm>
              <a:off x="6595" y="6669"/>
              <a:ext cx="38" cy="2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0" y="8"/>
                </a:cxn>
                <a:cxn ang="0">
                  <a:pos x="11" y="17"/>
                </a:cxn>
                <a:cxn ang="0">
                  <a:pos x="0" y="8"/>
                </a:cxn>
              </a:cxnLst>
              <a:rect l="0" t="0" r="r" b="b"/>
              <a:pathLst>
                <a:path w="30" h="17">
                  <a:moveTo>
                    <a:pt x="30" y="0"/>
                  </a:moveTo>
                  <a:lnTo>
                    <a:pt x="20" y="8"/>
                  </a:lnTo>
                  <a:lnTo>
                    <a:pt x="11" y="17"/>
                  </a:lnTo>
                  <a:lnTo>
                    <a:pt x="0" y="8"/>
                  </a:lnTo>
                </a:path>
              </a:pathLst>
            </a:custGeom>
            <a:noFill/>
            <a:ln w="17463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Line 901"/>
            <p:cNvSpPr>
              <a:spLocks noChangeShapeType="1"/>
            </p:cNvSpPr>
            <p:nvPr/>
          </p:nvSpPr>
          <p:spPr bwMode="auto">
            <a:xfrm flipH="1" flipV="1">
              <a:off x="6621" y="6692"/>
              <a:ext cx="12" cy="135"/>
            </a:xfrm>
            <a:prstGeom prst="line">
              <a:avLst/>
            </a:prstGeom>
            <a:noFill/>
            <a:ln w="17463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Freeform 902"/>
            <p:cNvSpPr>
              <a:spLocks noEditPoints="1"/>
            </p:cNvSpPr>
            <p:nvPr/>
          </p:nvSpPr>
          <p:spPr bwMode="auto">
            <a:xfrm>
              <a:off x="8536" y="5998"/>
              <a:ext cx="99" cy="113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78" y="53"/>
                </a:cxn>
                <a:cxn ang="0">
                  <a:pos x="78" y="61"/>
                </a:cxn>
                <a:cxn ang="0">
                  <a:pos x="68" y="80"/>
                </a:cxn>
                <a:cxn ang="0">
                  <a:pos x="59" y="88"/>
                </a:cxn>
                <a:cxn ang="0">
                  <a:pos x="48" y="88"/>
                </a:cxn>
                <a:cxn ang="0">
                  <a:pos x="29" y="88"/>
                </a:cxn>
                <a:cxn ang="0">
                  <a:pos x="10" y="80"/>
                </a:cxn>
                <a:cxn ang="0">
                  <a:pos x="10" y="61"/>
                </a:cxn>
                <a:cxn ang="0">
                  <a:pos x="0" y="45"/>
                </a:cxn>
                <a:cxn ang="0">
                  <a:pos x="10" y="35"/>
                </a:cxn>
                <a:cxn ang="0">
                  <a:pos x="10" y="10"/>
                </a:cxn>
                <a:cxn ang="0">
                  <a:pos x="29" y="10"/>
                </a:cxn>
                <a:cxn ang="0">
                  <a:pos x="48" y="0"/>
                </a:cxn>
                <a:cxn ang="0">
                  <a:pos x="59" y="10"/>
                </a:cxn>
                <a:cxn ang="0">
                  <a:pos x="68" y="10"/>
                </a:cxn>
                <a:cxn ang="0">
                  <a:pos x="78" y="35"/>
                </a:cxn>
                <a:cxn ang="0">
                  <a:pos x="78" y="45"/>
                </a:cxn>
                <a:cxn ang="0">
                  <a:pos x="19" y="45"/>
                </a:cxn>
                <a:cxn ang="0">
                  <a:pos x="19" y="53"/>
                </a:cxn>
                <a:cxn ang="0">
                  <a:pos x="19" y="61"/>
                </a:cxn>
                <a:cxn ang="0">
                  <a:pos x="29" y="80"/>
                </a:cxn>
                <a:cxn ang="0">
                  <a:pos x="48" y="80"/>
                </a:cxn>
                <a:cxn ang="0">
                  <a:pos x="59" y="61"/>
                </a:cxn>
                <a:cxn ang="0">
                  <a:pos x="68" y="53"/>
                </a:cxn>
                <a:cxn ang="0">
                  <a:pos x="19" y="35"/>
                </a:cxn>
                <a:cxn ang="0">
                  <a:pos x="68" y="35"/>
                </a:cxn>
                <a:cxn ang="0">
                  <a:pos x="59" y="35"/>
                </a:cxn>
                <a:cxn ang="0">
                  <a:pos x="59" y="27"/>
                </a:cxn>
                <a:cxn ang="0">
                  <a:pos x="48" y="10"/>
                </a:cxn>
                <a:cxn ang="0">
                  <a:pos x="29" y="27"/>
                </a:cxn>
                <a:cxn ang="0">
                  <a:pos x="19" y="27"/>
                </a:cxn>
                <a:cxn ang="0">
                  <a:pos x="19" y="35"/>
                </a:cxn>
              </a:cxnLst>
              <a:rect l="0" t="0" r="r" b="b"/>
              <a:pathLst>
                <a:path w="78" h="88">
                  <a:moveTo>
                    <a:pt x="68" y="53"/>
                  </a:moveTo>
                  <a:lnTo>
                    <a:pt x="78" y="53"/>
                  </a:lnTo>
                  <a:lnTo>
                    <a:pt x="78" y="61"/>
                  </a:lnTo>
                  <a:lnTo>
                    <a:pt x="68" y="80"/>
                  </a:lnTo>
                  <a:lnTo>
                    <a:pt x="59" y="88"/>
                  </a:lnTo>
                  <a:lnTo>
                    <a:pt x="48" y="88"/>
                  </a:lnTo>
                  <a:lnTo>
                    <a:pt x="29" y="88"/>
                  </a:lnTo>
                  <a:lnTo>
                    <a:pt x="10" y="80"/>
                  </a:lnTo>
                  <a:lnTo>
                    <a:pt x="10" y="61"/>
                  </a:lnTo>
                  <a:lnTo>
                    <a:pt x="0" y="45"/>
                  </a:lnTo>
                  <a:lnTo>
                    <a:pt x="10" y="35"/>
                  </a:lnTo>
                  <a:lnTo>
                    <a:pt x="10" y="10"/>
                  </a:lnTo>
                  <a:lnTo>
                    <a:pt x="29" y="10"/>
                  </a:lnTo>
                  <a:lnTo>
                    <a:pt x="48" y="0"/>
                  </a:lnTo>
                  <a:lnTo>
                    <a:pt x="59" y="10"/>
                  </a:lnTo>
                  <a:lnTo>
                    <a:pt x="68" y="10"/>
                  </a:lnTo>
                  <a:lnTo>
                    <a:pt x="78" y="35"/>
                  </a:lnTo>
                  <a:lnTo>
                    <a:pt x="78" y="45"/>
                  </a:lnTo>
                  <a:lnTo>
                    <a:pt x="19" y="45"/>
                  </a:lnTo>
                  <a:lnTo>
                    <a:pt x="19" y="53"/>
                  </a:lnTo>
                  <a:lnTo>
                    <a:pt x="19" y="61"/>
                  </a:lnTo>
                  <a:lnTo>
                    <a:pt x="29" y="80"/>
                  </a:lnTo>
                  <a:lnTo>
                    <a:pt x="48" y="80"/>
                  </a:lnTo>
                  <a:lnTo>
                    <a:pt x="59" y="61"/>
                  </a:lnTo>
                  <a:lnTo>
                    <a:pt x="68" y="53"/>
                  </a:lnTo>
                  <a:close/>
                  <a:moveTo>
                    <a:pt x="19" y="35"/>
                  </a:moveTo>
                  <a:lnTo>
                    <a:pt x="68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48" y="10"/>
                  </a:lnTo>
                  <a:lnTo>
                    <a:pt x="29" y="27"/>
                  </a:lnTo>
                  <a:lnTo>
                    <a:pt x="19" y="27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" name="Rectangle 903"/>
            <p:cNvSpPr>
              <a:spLocks noChangeArrowheads="1"/>
            </p:cNvSpPr>
            <p:nvPr/>
          </p:nvSpPr>
          <p:spPr bwMode="auto">
            <a:xfrm>
              <a:off x="8536" y="5944"/>
              <a:ext cx="99" cy="21"/>
            </a:xfrm>
            <a:prstGeom prst="rect">
              <a:avLst/>
            </a:prstGeom>
            <a:solidFill>
              <a:srgbClr val="2522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Freeform 904"/>
            <p:cNvSpPr>
              <a:spLocks/>
            </p:cNvSpPr>
            <p:nvPr/>
          </p:nvSpPr>
          <p:spPr bwMode="auto">
            <a:xfrm>
              <a:off x="8410" y="6536"/>
              <a:ext cx="351" cy="959"/>
            </a:xfrm>
            <a:custGeom>
              <a:avLst/>
              <a:gdLst/>
              <a:ahLst/>
              <a:cxnLst>
                <a:cxn ang="0">
                  <a:pos x="278" y="750"/>
                </a:cxn>
                <a:cxn ang="0">
                  <a:pos x="0" y="0"/>
                </a:cxn>
                <a:cxn ang="0">
                  <a:pos x="51" y="742"/>
                </a:cxn>
              </a:cxnLst>
              <a:rect l="0" t="0" r="r" b="b"/>
              <a:pathLst>
                <a:path w="278" h="750">
                  <a:moveTo>
                    <a:pt x="278" y="750"/>
                  </a:moveTo>
                  <a:lnTo>
                    <a:pt x="0" y="0"/>
                  </a:lnTo>
                  <a:lnTo>
                    <a:pt x="51" y="742"/>
                  </a:lnTo>
                </a:path>
              </a:pathLst>
            </a:custGeom>
            <a:noFill/>
            <a:ln w="17463" cap="flat">
              <a:solidFill>
                <a:srgbClr val="0000FF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Freeform 905"/>
            <p:cNvSpPr>
              <a:spLocks/>
            </p:cNvSpPr>
            <p:nvPr/>
          </p:nvSpPr>
          <p:spPr bwMode="auto">
            <a:xfrm>
              <a:off x="8736" y="7485"/>
              <a:ext cx="38" cy="43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0" y="8"/>
                </a:cxn>
                <a:cxn ang="0">
                  <a:pos x="30" y="0"/>
                </a:cxn>
                <a:cxn ang="0">
                  <a:pos x="30" y="35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0" y="8"/>
                  </a:lnTo>
                  <a:lnTo>
                    <a:pt x="30" y="0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Freeform 906"/>
            <p:cNvSpPr>
              <a:spLocks/>
            </p:cNvSpPr>
            <p:nvPr/>
          </p:nvSpPr>
          <p:spPr bwMode="auto">
            <a:xfrm>
              <a:off x="8736" y="7485"/>
              <a:ext cx="38" cy="43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0" y="8"/>
                </a:cxn>
                <a:cxn ang="0">
                  <a:pos x="30" y="0"/>
                </a:cxn>
                <a:cxn ang="0">
                  <a:pos x="30" y="35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0" y="8"/>
                  </a:lnTo>
                  <a:lnTo>
                    <a:pt x="30" y="0"/>
                  </a:lnTo>
                  <a:lnTo>
                    <a:pt x="30" y="3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907"/>
            <p:cNvSpPr>
              <a:spLocks/>
            </p:cNvSpPr>
            <p:nvPr/>
          </p:nvSpPr>
          <p:spPr bwMode="auto">
            <a:xfrm>
              <a:off x="8448" y="7485"/>
              <a:ext cx="38" cy="43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21" y="35"/>
                </a:cxn>
              </a:cxnLst>
              <a:rect l="0" t="0" r="r" b="b"/>
              <a:pathLst>
                <a:path w="29" h="35">
                  <a:moveTo>
                    <a:pt x="21" y="3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" name="Freeform 908"/>
            <p:cNvSpPr>
              <a:spLocks/>
            </p:cNvSpPr>
            <p:nvPr/>
          </p:nvSpPr>
          <p:spPr bwMode="auto">
            <a:xfrm>
              <a:off x="8448" y="7485"/>
              <a:ext cx="38" cy="43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21" y="35"/>
                </a:cxn>
              </a:cxnLst>
              <a:rect l="0" t="0" r="r" b="b"/>
              <a:pathLst>
                <a:path w="29" h="35">
                  <a:moveTo>
                    <a:pt x="21" y="3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21" y="3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" name="Line 909"/>
            <p:cNvSpPr>
              <a:spLocks noChangeShapeType="1"/>
            </p:cNvSpPr>
            <p:nvPr/>
          </p:nvSpPr>
          <p:spPr bwMode="auto">
            <a:xfrm flipH="1">
              <a:off x="8175" y="6536"/>
              <a:ext cx="235" cy="959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" name="Freeform 910"/>
            <p:cNvSpPr>
              <a:spLocks/>
            </p:cNvSpPr>
            <p:nvPr/>
          </p:nvSpPr>
          <p:spPr bwMode="auto">
            <a:xfrm>
              <a:off x="8160" y="7485"/>
              <a:ext cx="50" cy="43"/>
            </a:xfrm>
            <a:custGeom>
              <a:avLst/>
              <a:gdLst/>
              <a:ahLst/>
              <a:cxnLst>
                <a:cxn ang="0">
                  <a:pos x="10" y="35"/>
                </a:cxn>
                <a:cxn ang="0">
                  <a:pos x="38" y="8"/>
                </a:cxn>
                <a:cxn ang="0">
                  <a:pos x="0" y="0"/>
                </a:cxn>
                <a:cxn ang="0">
                  <a:pos x="10" y="35"/>
                </a:cxn>
              </a:cxnLst>
              <a:rect l="0" t="0" r="r" b="b"/>
              <a:pathLst>
                <a:path w="38" h="35">
                  <a:moveTo>
                    <a:pt x="10" y="35"/>
                  </a:moveTo>
                  <a:lnTo>
                    <a:pt x="38" y="8"/>
                  </a:lnTo>
                  <a:lnTo>
                    <a:pt x="0" y="0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" name="Freeform 911"/>
            <p:cNvSpPr>
              <a:spLocks/>
            </p:cNvSpPr>
            <p:nvPr/>
          </p:nvSpPr>
          <p:spPr bwMode="auto">
            <a:xfrm>
              <a:off x="8160" y="7485"/>
              <a:ext cx="50" cy="43"/>
            </a:xfrm>
            <a:custGeom>
              <a:avLst/>
              <a:gdLst/>
              <a:ahLst/>
              <a:cxnLst>
                <a:cxn ang="0">
                  <a:pos x="10" y="35"/>
                </a:cxn>
                <a:cxn ang="0">
                  <a:pos x="38" y="8"/>
                </a:cxn>
                <a:cxn ang="0">
                  <a:pos x="0" y="0"/>
                </a:cxn>
                <a:cxn ang="0">
                  <a:pos x="10" y="35"/>
                </a:cxn>
              </a:cxnLst>
              <a:rect l="0" t="0" r="r" b="b"/>
              <a:pathLst>
                <a:path w="38" h="35">
                  <a:moveTo>
                    <a:pt x="10" y="35"/>
                  </a:moveTo>
                  <a:lnTo>
                    <a:pt x="38" y="8"/>
                  </a:lnTo>
                  <a:lnTo>
                    <a:pt x="0" y="0"/>
                  </a:lnTo>
                  <a:lnTo>
                    <a:pt x="10" y="3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" name="Rectangle 912"/>
            <p:cNvSpPr>
              <a:spLocks noChangeArrowheads="1"/>
            </p:cNvSpPr>
            <p:nvPr/>
          </p:nvSpPr>
          <p:spPr bwMode="auto">
            <a:xfrm>
              <a:off x="3532" y="7859"/>
              <a:ext cx="2703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ru-RU" sz="1600">
                  <a:solidFill>
                    <a:srgbClr val="000000"/>
                  </a:solidFill>
                  <a:effectLst/>
                </a:rPr>
                <a:t>ионный источник</a:t>
              </a:r>
              <a:endParaRPr lang="ru-RU" sz="1600" b="1">
                <a:effectLst/>
              </a:endParaRPr>
            </a:p>
          </p:txBody>
        </p:sp>
        <p:sp>
          <p:nvSpPr>
            <p:cNvPr id="297" name="Rectangle 913"/>
            <p:cNvSpPr>
              <a:spLocks noChangeArrowheads="1"/>
            </p:cNvSpPr>
            <p:nvPr/>
          </p:nvSpPr>
          <p:spPr bwMode="auto">
            <a:xfrm>
              <a:off x="10636" y="3948"/>
              <a:ext cx="4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ru-RU" sz="12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ru-RU" sz="1600" b="1">
                <a:effectLst/>
              </a:endParaRPr>
            </a:p>
          </p:txBody>
        </p:sp>
        <p:sp>
          <p:nvSpPr>
            <p:cNvPr id="298" name="Rectangle 914"/>
            <p:cNvSpPr>
              <a:spLocks noChangeArrowheads="1"/>
            </p:cNvSpPr>
            <p:nvPr/>
          </p:nvSpPr>
          <p:spPr bwMode="auto">
            <a:xfrm>
              <a:off x="8944" y="3512"/>
              <a:ext cx="2587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ru-RU" sz="1700">
                  <a:solidFill>
                    <a:srgbClr val="000000"/>
                  </a:solidFill>
                  <a:effectLst/>
                </a:rPr>
                <a:t>электронограф</a:t>
              </a:r>
              <a:endParaRPr lang="ru-RU" sz="1600" b="1">
                <a:effectLst/>
              </a:endParaRPr>
            </a:p>
          </p:txBody>
        </p:sp>
        <p:sp>
          <p:nvSpPr>
            <p:cNvPr id="299" name="Rectangle 915"/>
            <p:cNvSpPr>
              <a:spLocks noChangeArrowheads="1"/>
            </p:cNvSpPr>
            <p:nvPr/>
          </p:nvSpPr>
          <p:spPr bwMode="auto">
            <a:xfrm>
              <a:off x="9604" y="4807"/>
              <a:ext cx="2118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ru-RU" sz="1600">
                  <a:solidFill>
                    <a:srgbClr val="000000"/>
                  </a:solidFill>
                  <a:effectLst/>
                </a:rPr>
                <a:t>эффузионная ячейка</a:t>
              </a:r>
              <a:endParaRPr lang="ru-RU" sz="1600" b="1">
                <a:effectLst/>
              </a:endParaRPr>
            </a:p>
          </p:txBody>
        </p:sp>
        <p:sp>
          <p:nvSpPr>
            <p:cNvPr id="300" name="Rectangle 916"/>
            <p:cNvSpPr>
              <a:spLocks noChangeArrowheads="1"/>
            </p:cNvSpPr>
            <p:nvPr/>
          </p:nvSpPr>
          <p:spPr bwMode="auto">
            <a:xfrm>
              <a:off x="5233" y="3818"/>
              <a:ext cx="279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ru-RU" sz="1600" dirty="0" err="1">
                  <a:solidFill>
                    <a:srgbClr val="000000"/>
                  </a:solidFill>
                  <a:effectLst/>
                </a:rPr>
                <a:t>масс-анализатор</a:t>
              </a:r>
              <a:endParaRPr lang="ru-RU" sz="1600" b="1" dirty="0">
                <a:effectLst/>
              </a:endParaRPr>
            </a:p>
          </p:txBody>
        </p:sp>
        <p:sp>
          <p:nvSpPr>
            <p:cNvPr id="301" name="Rectangle 917"/>
            <p:cNvSpPr>
              <a:spLocks noChangeArrowheads="1"/>
            </p:cNvSpPr>
            <p:nvPr/>
          </p:nvSpPr>
          <p:spPr bwMode="auto">
            <a:xfrm>
              <a:off x="7488" y="3923"/>
              <a:ext cx="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ru-RU" sz="12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ru-RU" sz="1600" b="1">
                <a:effectLst/>
              </a:endParaRPr>
            </a:p>
          </p:txBody>
        </p:sp>
        <p:sp>
          <p:nvSpPr>
            <p:cNvPr id="302" name="Rectangle 918"/>
            <p:cNvSpPr>
              <a:spLocks noChangeArrowheads="1"/>
            </p:cNvSpPr>
            <p:nvPr/>
          </p:nvSpPr>
          <p:spPr bwMode="auto">
            <a:xfrm>
              <a:off x="2234" y="3463"/>
              <a:ext cx="2705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ru-RU" sz="1600">
                  <a:solidFill>
                    <a:srgbClr val="000000"/>
                  </a:solidFill>
                  <a:effectLst/>
                </a:rPr>
                <a:t>геттеро-ионный насос</a:t>
              </a:r>
              <a:endParaRPr lang="ru-RU" sz="1600" b="1">
                <a:effectLst/>
              </a:endParaRPr>
            </a:p>
          </p:txBody>
        </p:sp>
        <p:sp>
          <p:nvSpPr>
            <p:cNvPr id="303" name="Rectangle 919"/>
            <p:cNvSpPr>
              <a:spLocks noChangeArrowheads="1"/>
            </p:cNvSpPr>
            <p:nvPr/>
          </p:nvSpPr>
          <p:spPr bwMode="auto">
            <a:xfrm>
              <a:off x="4018" y="3943"/>
              <a:ext cx="4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ru-RU" sz="12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ru-RU" sz="1600" b="1">
                <a:effectLst/>
              </a:endParaRPr>
            </a:p>
          </p:txBody>
        </p:sp>
        <p:sp>
          <p:nvSpPr>
            <p:cNvPr id="304" name="Rectangle 920"/>
            <p:cNvSpPr>
              <a:spLocks noChangeArrowheads="1"/>
            </p:cNvSpPr>
            <p:nvPr/>
          </p:nvSpPr>
          <p:spPr bwMode="auto">
            <a:xfrm>
              <a:off x="7465" y="6569"/>
              <a:ext cx="71" cy="222"/>
            </a:xfrm>
            <a:prstGeom prst="rect">
              <a:avLst/>
            </a:prstGeom>
            <a:solidFill>
              <a:srgbClr val="3D39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Line 921"/>
            <p:cNvSpPr>
              <a:spLocks noChangeShapeType="1"/>
            </p:cNvSpPr>
            <p:nvPr/>
          </p:nvSpPr>
          <p:spPr bwMode="auto">
            <a:xfrm flipV="1">
              <a:off x="4680" y="6450"/>
              <a:ext cx="1110" cy="1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Line 922"/>
            <p:cNvSpPr>
              <a:spLocks noChangeShapeType="1"/>
            </p:cNvSpPr>
            <p:nvPr/>
          </p:nvSpPr>
          <p:spPr bwMode="auto">
            <a:xfrm flipH="1">
              <a:off x="8865" y="3945"/>
              <a:ext cx="780" cy="6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Line 923"/>
            <p:cNvSpPr>
              <a:spLocks noChangeShapeType="1"/>
            </p:cNvSpPr>
            <p:nvPr/>
          </p:nvSpPr>
          <p:spPr bwMode="auto">
            <a:xfrm flipH="1">
              <a:off x="8655" y="5280"/>
              <a:ext cx="930" cy="1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" name="Group 924"/>
            <p:cNvGrpSpPr>
              <a:grpSpLocks/>
            </p:cNvGrpSpPr>
            <p:nvPr/>
          </p:nvGrpSpPr>
          <p:grpSpPr bwMode="auto">
            <a:xfrm>
              <a:off x="6630" y="7470"/>
              <a:ext cx="0" cy="600"/>
              <a:chOff x="2280" y="10860"/>
              <a:chExt cx="0" cy="600"/>
            </a:xfrm>
          </p:grpSpPr>
          <p:sp>
            <p:nvSpPr>
              <p:cNvPr id="313" name="Line 925"/>
              <p:cNvSpPr>
                <a:spLocks noChangeShapeType="1"/>
              </p:cNvSpPr>
              <p:nvPr/>
            </p:nvSpPr>
            <p:spPr bwMode="auto">
              <a:xfrm>
                <a:off x="2280" y="11190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Line 926"/>
              <p:cNvSpPr>
                <a:spLocks noChangeShapeType="1"/>
              </p:cNvSpPr>
              <p:nvPr/>
            </p:nvSpPr>
            <p:spPr bwMode="auto">
              <a:xfrm flipV="1">
                <a:off x="2280" y="10860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9" name="Freeform 927"/>
            <p:cNvSpPr>
              <a:spLocks/>
            </p:cNvSpPr>
            <p:nvPr/>
          </p:nvSpPr>
          <p:spPr bwMode="auto">
            <a:xfrm>
              <a:off x="3181" y="5524"/>
              <a:ext cx="13" cy="806"/>
            </a:xfrm>
            <a:custGeom>
              <a:avLst/>
              <a:gdLst/>
              <a:ahLst/>
              <a:cxnLst>
                <a:cxn ang="0">
                  <a:pos x="9" y="629"/>
                </a:cxn>
                <a:cxn ang="0">
                  <a:pos x="9" y="61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619"/>
                </a:cxn>
                <a:cxn ang="0">
                  <a:pos x="9" y="629"/>
                </a:cxn>
                <a:cxn ang="0">
                  <a:pos x="0" y="619"/>
                </a:cxn>
                <a:cxn ang="0">
                  <a:pos x="0" y="629"/>
                </a:cxn>
                <a:cxn ang="0">
                  <a:pos x="9" y="629"/>
                </a:cxn>
              </a:cxnLst>
              <a:rect l="0" t="0" r="r" b="b"/>
              <a:pathLst>
                <a:path w="9" h="629">
                  <a:moveTo>
                    <a:pt x="9" y="629"/>
                  </a:moveTo>
                  <a:lnTo>
                    <a:pt x="9" y="61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619"/>
                  </a:lnTo>
                  <a:lnTo>
                    <a:pt x="9" y="629"/>
                  </a:lnTo>
                  <a:lnTo>
                    <a:pt x="0" y="619"/>
                  </a:lnTo>
                  <a:lnTo>
                    <a:pt x="0" y="629"/>
                  </a:lnTo>
                  <a:lnTo>
                    <a:pt x="9" y="629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Freeform 928"/>
            <p:cNvSpPr>
              <a:spLocks/>
            </p:cNvSpPr>
            <p:nvPr/>
          </p:nvSpPr>
          <p:spPr bwMode="auto">
            <a:xfrm>
              <a:off x="4495" y="5515"/>
              <a:ext cx="23" cy="468"/>
            </a:xfrm>
            <a:custGeom>
              <a:avLst/>
              <a:gdLst/>
              <a:ahLst/>
              <a:cxnLst>
                <a:cxn ang="0">
                  <a:pos x="19" y="365"/>
                </a:cxn>
                <a:cxn ang="0">
                  <a:pos x="19" y="365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365"/>
                </a:cxn>
                <a:cxn ang="0">
                  <a:pos x="19" y="365"/>
                </a:cxn>
                <a:cxn ang="0">
                  <a:pos x="0" y="365"/>
                </a:cxn>
                <a:cxn ang="0">
                  <a:pos x="19" y="365"/>
                </a:cxn>
              </a:cxnLst>
              <a:rect l="0" t="0" r="r" b="b"/>
              <a:pathLst>
                <a:path w="19" h="365">
                  <a:moveTo>
                    <a:pt x="19" y="365"/>
                  </a:moveTo>
                  <a:lnTo>
                    <a:pt x="19" y="36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65"/>
                  </a:lnTo>
                  <a:lnTo>
                    <a:pt x="19" y="365"/>
                  </a:lnTo>
                  <a:lnTo>
                    <a:pt x="0" y="365"/>
                  </a:lnTo>
                  <a:lnTo>
                    <a:pt x="19" y="36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Line 929"/>
            <p:cNvSpPr>
              <a:spLocks noChangeShapeType="1"/>
            </p:cNvSpPr>
            <p:nvPr/>
          </p:nvSpPr>
          <p:spPr bwMode="auto">
            <a:xfrm>
              <a:off x="3255" y="3870"/>
              <a:ext cx="570" cy="1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Line 930"/>
            <p:cNvSpPr>
              <a:spLocks noChangeShapeType="1"/>
            </p:cNvSpPr>
            <p:nvPr/>
          </p:nvSpPr>
          <p:spPr bwMode="auto">
            <a:xfrm flipH="1">
              <a:off x="5970" y="4185"/>
              <a:ext cx="435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" name="Заголовок 1"/>
          <p:cNvSpPr txBox="1">
            <a:spLocks/>
          </p:cNvSpPr>
          <p:nvPr/>
        </p:nvSpPr>
        <p:spPr bwMode="auto">
          <a:xfrm>
            <a:off x="1047750" y="115888"/>
            <a:ext cx="77724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Схема комплекса </a:t>
            </a:r>
            <a:r>
              <a:rPr lang="ru-RU" sz="32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электронограф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/масс-спектрометр</a:t>
            </a:r>
          </a:p>
        </p:txBody>
      </p:sp>
      <p:pic>
        <p:nvPicPr>
          <p:cNvPr id="316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7750" y="115888"/>
            <a:ext cx="7772400" cy="7985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Газовая электронография</a:t>
            </a:r>
          </a:p>
        </p:txBody>
      </p:sp>
      <p:pic>
        <p:nvPicPr>
          <p:cNvPr id="4" name="Рисунок 3" descr="TiCl4001.jpg"/>
          <p:cNvPicPr>
            <a:picLocks noChangeAspect="1"/>
          </p:cNvPicPr>
          <p:nvPr/>
        </p:nvPicPr>
        <p:blipFill>
          <a:blip r:embed="rId2" cstate="print"/>
          <a:srcRect b="5646"/>
          <a:stretch>
            <a:fillRect/>
          </a:stretch>
        </p:blipFill>
        <p:spPr bwMode="auto">
          <a:xfrm>
            <a:off x="5000625" y="1125538"/>
            <a:ext cx="374808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 descr="DSCF1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150" y="1163638"/>
            <a:ext cx="3643313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5" name="AutoShape 30"/>
          <p:cNvSpPr>
            <a:spLocks noChangeArrowheads="1"/>
          </p:cNvSpPr>
          <p:nvPr/>
        </p:nvSpPr>
        <p:spPr bwMode="auto">
          <a:xfrm flipH="1">
            <a:off x="4930775" y="4929188"/>
            <a:ext cx="3744913" cy="1214437"/>
          </a:xfrm>
          <a:prstGeom prst="wedgeRectCallout">
            <a:avLst>
              <a:gd name="adj1" fmla="val 52838"/>
              <a:gd name="adj2" fmla="val -75491"/>
            </a:avLst>
          </a:prstGeom>
          <a:solidFill>
            <a:srgbClr val="C9F7D5"/>
          </a:solidFill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Комплекс аппаратуры ЭМР-100/АПДМ-1</a:t>
            </a:r>
          </a:p>
          <a:p>
            <a:r>
              <a:rPr lang="ru-RU"/>
              <a:t>Лаборатории молекулярных параметров ИГХТУ</a:t>
            </a:r>
          </a:p>
        </p:txBody>
      </p:sp>
      <p:sp>
        <p:nvSpPr>
          <p:cNvPr id="35846" name="AutoShape 30"/>
          <p:cNvSpPr>
            <a:spLocks noChangeArrowheads="1"/>
          </p:cNvSpPr>
          <p:nvPr/>
        </p:nvSpPr>
        <p:spPr bwMode="auto">
          <a:xfrm flipH="1">
            <a:off x="5572125" y="4000500"/>
            <a:ext cx="2879725" cy="642938"/>
          </a:xfrm>
          <a:prstGeom prst="wedgeRectCallout">
            <a:avLst>
              <a:gd name="adj1" fmla="val 28097"/>
              <a:gd name="adj2" fmla="val -65051"/>
            </a:avLst>
          </a:prstGeom>
          <a:solidFill>
            <a:srgbClr val="C9F7D5"/>
          </a:solidFill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Электронограмма паров </a:t>
            </a:r>
            <a:endParaRPr lang="en-US"/>
          </a:p>
          <a:p>
            <a:r>
              <a:rPr lang="en-US"/>
              <a:t>Ti Cl</a:t>
            </a:r>
            <a:r>
              <a:rPr lang="en-US" baseline="-25000"/>
              <a:t>4</a:t>
            </a:r>
            <a:r>
              <a:rPr lang="en-US"/>
              <a:t> </a:t>
            </a:r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081088" y="6357938"/>
            <a:ext cx="7920037" cy="0"/>
          </a:xfrm>
          <a:prstGeom prst="line">
            <a:avLst/>
          </a:prstGeom>
          <a:noFill/>
          <a:ln w="9525">
            <a:solidFill>
              <a:schemeClr val="accent3">
                <a:lumMod val="95000"/>
              </a:schemeClr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1071563" y="1000125"/>
            <a:ext cx="7920037" cy="0"/>
          </a:xfrm>
          <a:prstGeom prst="line">
            <a:avLst/>
          </a:prstGeom>
          <a:noFill/>
          <a:ln w="9525">
            <a:solidFill>
              <a:schemeClr val="accent3">
                <a:lumMod val="95000"/>
              </a:schemeClr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13" name="Picture 2" descr="Логоти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311275" y="1268413"/>
          <a:ext cx="7488238" cy="1181100"/>
        </p:xfrm>
        <a:graphic>
          <a:graphicData uri="http://schemas.openxmlformats.org/presentationml/2006/ole">
            <p:oleObj spid="_x0000_s95234" name="Формула" r:id="rId3" imgW="3213100" imgH="508000" progId="Equation.3">
              <p:embed/>
            </p:oleObj>
          </a:graphicData>
        </a:graphic>
      </p:graphicFrame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27125" y="2924175"/>
          <a:ext cx="4791075" cy="865188"/>
        </p:xfrm>
        <a:graphic>
          <a:graphicData uri="http://schemas.openxmlformats.org/presentationml/2006/ole">
            <p:oleObj spid="_x0000_s95235" name="Формула" r:id="rId4" imgW="2070100" imgH="355600" progId="Equation.3">
              <p:embed/>
            </p:oleObj>
          </a:graphicData>
        </a:graphic>
      </p:graphicFrame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1022350" y="4221163"/>
          <a:ext cx="5745163" cy="1584325"/>
        </p:xfrm>
        <a:graphic>
          <a:graphicData uri="http://schemas.openxmlformats.org/presentationml/2006/ole">
            <p:oleObj spid="_x0000_s95236" name="Формула" r:id="rId5" imgW="2616200" imgH="749300" progId="Equation.3">
              <p:embed/>
            </p:oleObj>
          </a:graphicData>
        </a:graphic>
      </p:graphicFrame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2339975" y="260350"/>
            <a:ext cx="428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Структурный анализ</a:t>
            </a:r>
          </a:p>
        </p:txBody>
      </p:sp>
      <p:sp>
        <p:nvSpPr>
          <p:cNvPr id="1033" name="TextBox 10"/>
          <p:cNvSpPr txBox="1">
            <a:spLocks noChangeArrowheads="1"/>
          </p:cNvSpPr>
          <p:nvPr/>
        </p:nvSpPr>
        <p:spPr bwMode="auto">
          <a:xfrm>
            <a:off x="6062663" y="2492375"/>
            <a:ext cx="29733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Функция: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Аргументы: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baseline="-2500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800" i="1" baseline="-25000">
                <a:latin typeface="Times New Roman" pitchFamily="18" charset="0"/>
                <a:cs typeface="Times New Roman" pitchFamily="18" charset="0"/>
              </a:rPr>
              <a:t>ij</a:t>
            </a:r>
            <a:endParaRPr lang="ru-RU" sz="2800" i="1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Логоти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348038" y="1250950"/>
          <a:ext cx="5795962" cy="4841875"/>
        </p:xfrm>
        <a:graphic>
          <a:graphicData uri="http://schemas.openxmlformats.org/presentationml/2006/ole">
            <p:oleObj spid="_x0000_s146434" name="Graph" r:id="rId3" imgW="3325978" imgH="2780995" progId="Origin50.Graph">
              <p:embed/>
            </p:oleObj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04825" y="2582863"/>
          <a:ext cx="5219700" cy="4446587"/>
        </p:xfrm>
        <a:graphic>
          <a:graphicData uri="http://schemas.openxmlformats.org/presentationml/2006/ole">
            <p:oleObj spid="_x0000_s146435" name="Graph" r:id="rId4" imgW="3325978" imgH="2822448" progId="Origin50.Graph">
              <p:embed/>
            </p:oleObj>
          </a:graphicData>
        </a:graphic>
      </p:graphicFrame>
      <p:sp>
        <p:nvSpPr>
          <p:cNvPr id="410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245225"/>
            <a:ext cx="2895600" cy="4762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370CA94-1BB7-49E2-A0DB-0CF8C8D7D15B}" type="slidenum">
              <a:rPr lang="ru-RU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pic>
        <p:nvPicPr>
          <p:cNvPr id="2055" name="Рисунок 7" descr="CarboHem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88913"/>
            <a:ext cx="49847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Логоти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1264865" y="142875"/>
            <a:ext cx="726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Окта(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трифторметилфенил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порфиразин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магния</a:t>
            </a:r>
          </a:p>
        </p:txBody>
      </p:sp>
      <p:pic>
        <p:nvPicPr>
          <p:cNvPr id="39939" name="Рисунок 5" descr="Без имени-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549275"/>
            <a:ext cx="54737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5"/>
          <p:cNvSpPr>
            <a:spLocks noChangeArrowheads="1"/>
          </p:cNvSpPr>
          <p:nvPr/>
        </p:nvSpPr>
        <p:spPr bwMode="auto">
          <a:xfrm>
            <a:off x="1187624" y="5934075"/>
            <a:ext cx="795637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/>
              <a:t>Yuriy</a:t>
            </a:r>
            <a:r>
              <a:rPr lang="en-US" i="1" dirty="0"/>
              <a:t> A. </a:t>
            </a:r>
            <a:r>
              <a:rPr lang="en-US" i="1" dirty="0" err="1"/>
              <a:t>Zhabanov</a:t>
            </a:r>
            <a:r>
              <a:rPr lang="en-US" i="1" dirty="0"/>
              <a:t>, Alexander V. </a:t>
            </a:r>
            <a:r>
              <a:rPr lang="en-US" i="1" dirty="0" err="1"/>
              <a:t>Zakharov</a:t>
            </a:r>
            <a:r>
              <a:rPr lang="en-US" i="1" dirty="0"/>
              <a:t>, Nina I. </a:t>
            </a:r>
            <a:r>
              <a:rPr lang="en-US" i="1" dirty="0" err="1"/>
              <a:t>Giricheva</a:t>
            </a:r>
            <a:r>
              <a:rPr lang="en-US" i="1" dirty="0"/>
              <a:t>, Sergey A. </a:t>
            </a:r>
            <a:r>
              <a:rPr lang="en-US" i="1" dirty="0" err="1"/>
              <a:t>Shlykov</a:t>
            </a:r>
            <a:r>
              <a:rPr lang="en-US" i="1" dirty="0"/>
              <a:t>, Oscar I. </a:t>
            </a:r>
            <a:r>
              <a:rPr lang="en-US" i="1" dirty="0" err="1"/>
              <a:t>Koifman</a:t>
            </a:r>
            <a:r>
              <a:rPr lang="en-US" i="1" dirty="0"/>
              <a:t>, </a:t>
            </a:r>
            <a:r>
              <a:rPr lang="en-US" i="1" dirty="0" err="1"/>
              <a:t>Georgiy</a:t>
            </a:r>
            <a:r>
              <a:rPr lang="en-US" i="1" dirty="0"/>
              <a:t> V. </a:t>
            </a:r>
            <a:r>
              <a:rPr lang="en-US" i="1" dirty="0" err="1"/>
              <a:t>Girichev</a:t>
            </a:r>
            <a:r>
              <a:rPr lang="en-US" i="1" dirty="0"/>
              <a:t>. </a:t>
            </a:r>
            <a:r>
              <a:rPr lang="en-US" dirty="0"/>
              <a:t>// Journal of Molecular Structure 1092 (2015) p. 104–112</a:t>
            </a:r>
            <a:endParaRPr lang="ru-RU" dirty="0"/>
          </a:p>
        </p:txBody>
      </p:sp>
      <p:pic>
        <p:nvPicPr>
          <p:cNvPr id="7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805264"/>
            <a:ext cx="864096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1489</Words>
  <Application>Microsoft Office PowerPoint</Application>
  <PresentationFormat>Экран (4:3)</PresentationFormat>
  <Paragraphs>368</Paragraphs>
  <Slides>39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Тема Office</vt:lpstr>
      <vt:lpstr>Формула</vt:lpstr>
      <vt:lpstr>Graph</vt:lpstr>
      <vt:lpstr>Применение теоретических и экспериментальных структурных методов исследования для определения строения макрогетероциклических соединений  Жабанов Ю.А.</vt:lpstr>
      <vt:lpstr>Слайд 2</vt:lpstr>
      <vt:lpstr>Дифракция</vt:lpstr>
      <vt:lpstr>Слайд 4</vt:lpstr>
      <vt:lpstr>Слайд 5</vt:lpstr>
      <vt:lpstr>Газовая электронография</vt:lpstr>
      <vt:lpstr>Слайд 7</vt:lpstr>
      <vt:lpstr>Слайд 8</vt:lpstr>
      <vt:lpstr>Слайд 9</vt:lpstr>
      <vt:lpstr>Слайд 10</vt:lpstr>
      <vt:lpstr>Слайд 11</vt:lpstr>
      <vt:lpstr>Слайд 12</vt:lpstr>
      <vt:lpstr>Температурные зависимости интенсивностей молекулярных ионов</vt:lpstr>
      <vt:lpstr>Масс-спектры комплекса 1,2,5-тиадиазоланнелированного порфиразина с никелелем </vt:lpstr>
      <vt:lpstr>Температурная зависимость интенсивности молекулярного иона для NiTTDPz</vt:lpstr>
      <vt:lpstr>Слайд 16</vt:lpstr>
      <vt:lpstr>Квантовая химия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Базисные наборы</vt:lpstr>
      <vt:lpstr> Перенос протона внутри координационной полости</vt:lpstr>
      <vt:lpstr>Слайд 27</vt:lpstr>
      <vt:lpstr>NBO-анализ (B3LYP/cc-pVTZ)</vt:lpstr>
      <vt:lpstr>Слайд 29</vt:lpstr>
      <vt:lpstr>Природа координационной связи</vt:lpstr>
      <vt:lpstr>Молекулярная структура одноядерных нецентросимметричных комплексов МH2Hhp (M=Y, La, Lu)</vt:lpstr>
      <vt:lpstr>Электронные спектры поглощения для комплексов МH2Hhp (М = Y, La, Lu)</vt:lpstr>
      <vt:lpstr>Слайд 33</vt:lpstr>
      <vt:lpstr>Слайд 34</vt:lpstr>
      <vt:lpstr>Стерическое отталкивание между неподеленными парами на атомах азота изоиндольных и пиридиновых фрагментов (Ni и Np) аниона [hp]2-</vt:lpstr>
      <vt:lpstr>Слайд 36</vt:lpstr>
      <vt:lpstr>Слайд 37</vt:lpstr>
      <vt:lpstr>Слайд 38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Масс-спектр SnOMP (Т=700 К, Ui=50 B)</dc:title>
  <dc:creator>Admin</dc:creator>
  <cp:lastModifiedBy>Yuriy Zhabanov</cp:lastModifiedBy>
  <cp:revision>394</cp:revision>
  <dcterms:created xsi:type="dcterms:W3CDTF">2010-09-20T20:49:39Z</dcterms:created>
  <dcterms:modified xsi:type="dcterms:W3CDTF">2022-06-30T06:51:31Z</dcterms:modified>
</cp:coreProperties>
</file>