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tmp" ContentType="image/png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1381" r:id="rId2"/>
    <p:sldId id="1416" r:id="rId3"/>
    <p:sldId id="303" r:id="rId4"/>
    <p:sldId id="1382" r:id="rId5"/>
    <p:sldId id="1383" r:id="rId6"/>
    <p:sldId id="1404" r:id="rId7"/>
    <p:sldId id="431" r:id="rId8"/>
    <p:sldId id="516" r:id="rId9"/>
    <p:sldId id="518" r:id="rId10"/>
    <p:sldId id="306" r:id="rId11"/>
    <p:sldId id="259" r:id="rId12"/>
    <p:sldId id="262" r:id="rId13"/>
    <p:sldId id="258" r:id="rId14"/>
    <p:sldId id="261" r:id="rId15"/>
    <p:sldId id="260" r:id="rId16"/>
    <p:sldId id="1387" r:id="rId17"/>
    <p:sldId id="1388" r:id="rId18"/>
    <p:sldId id="1406" r:id="rId19"/>
    <p:sldId id="1411" r:id="rId20"/>
    <p:sldId id="1412" r:id="rId21"/>
    <p:sldId id="1413" r:id="rId22"/>
    <p:sldId id="1414" r:id="rId23"/>
    <p:sldId id="1415" r:id="rId24"/>
    <p:sldId id="1379" r:id="rId25"/>
    <p:sldId id="1380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481"/>
    <p:restoredTop sz="94795"/>
  </p:normalViewPr>
  <p:slideViewPr>
    <p:cSldViewPr snapToGrid="0" snapToObjects="1">
      <p:cViewPr varScale="1">
        <p:scale>
          <a:sx n="112" d="100"/>
          <a:sy n="112" d="100"/>
        </p:scale>
        <p:origin x="110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9.emf"/><Relationship Id="rId1" Type="http://schemas.openxmlformats.org/officeDocument/2006/relationships/image" Target="../media/image38.emf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E685A9-7114-DA49-8D48-D9DAF6984465}" type="datetimeFigureOut">
              <a:rPr lang="ru-RU" smtClean="0"/>
              <a:t>30.06.2022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74F6E4-DDA1-8041-B782-1DB547BA38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0721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4F6E4-DDA1-8041-B782-1DB547BA3826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08588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Образ слайда 1">
            <a:extLst>
              <a:ext uri="{FF2B5EF4-FFF2-40B4-BE49-F238E27FC236}">
                <a16:creationId xmlns:a16="http://schemas.microsoft.com/office/drawing/2014/main" id="{D70A4978-A0D4-0F42-8221-1EFADFA29A1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Заметки 2">
            <a:extLst>
              <a:ext uri="{FF2B5EF4-FFF2-40B4-BE49-F238E27FC236}">
                <a16:creationId xmlns:a16="http://schemas.microsoft.com/office/drawing/2014/main" id="{22D62D5A-E222-BE45-BB9D-7C8BBE3197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ru-RU"/>
          </a:p>
        </p:txBody>
      </p:sp>
      <p:sp>
        <p:nvSpPr>
          <p:cNvPr id="45060" name="Номер слайда 3">
            <a:extLst>
              <a:ext uri="{FF2B5EF4-FFF2-40B4-BE49-F238E27FC236}">
                <a16:creationId xmlns:a16="http://schemas.microsoft.com/office/drawing/2014/main" id="{EE7B37DA-1B51-3F4A-AC2D-5708031883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fld id="{739EDBD7-D534-DA41-AB7D-A3324EE6DDBD}" type="slidenum">
              <a:rPr lang="ru-RU" altLang="ru-RU" b="0">
                <a:cs typeface="Arial" panose="020B0604020202020204" pitchFamily="34" charset="0"/>
              </a:rPr>
              <a:pPr/>
              <a:t>7</a:t>
            </a:fld>
            <a:endParaRPr lang="ru-RU" altLang="ru-RU" b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0536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B5C9F7-4E40-4879-B2AB-20A1DB859226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8744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F8BC8C-C6EB-F64E-A25D-11979FEF23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320D946-AE0C-0847-A501-64FF73E464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D16DD3-A495-F148-A6D2-CD657B853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DDCC3-222D-B548-8F52-295EC2787873}" type="datetimeFigureOut">
              <a:rPr lang="ru-RU" smtClean="0"/>
              <a:t>30.06.2022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A1032CC-7E6A-1D46-8B59-3BB808EF8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5072B5B-82D5-CE4F-BA27-7C79B6760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2E7E5-5FD8-3A4F-918B-7D02BD441B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9396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D08F21-1B47-FF49-855A-C4223034A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E681AE8-45F2-534B-A6BD-A477657EA6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09A4628-8D99-AA4F-8AC0-E9B0223D9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DDCC3-222D-B548-8F52-295EC2787873}" type="datetimeFigureOut">
              <a:rPr lang="ru-RU" smtClean="0"/>
              <a:t>30.06.2022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E007558-52B7-EE40-9D63-7CC59633C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40CDC62-2666-8346-A7E0-EF17C112E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2E7E5-5FD8-3A4F-918B-7D02BD441B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2729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5DA8268-09B5-A245-A853-672D45E0C5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C902DE-F465-F146-A432-8213F72DEC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C14577-FFC6-D54C-AB76-6816EF388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DDCC3-222D-B548-8F52-295EC2787873}" type="datetimeFigureOut">
              <a:rPr lang="ru-RU" smtClean="0"/>
              <a:t>30.06.2022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278917-8772-2745-A752-1A012D1D4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013B6C6-FF7F-584B-903A-444C0E500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2E7E5-5FD8-3A4F-918B-7D02BD441B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65692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st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99503" y="345564"/>
            <a:ext cx="8575668" cy="848008"/>
          </a:xfrm>
        </p:spPr>
        <p:txBody>
          <a:bodyPr/>
          <a:lstStyle>
            <a:lvl1pPr algn="l">
              <a:lnSpc>
                <a:spcPct val="100000"/>
              </a:lnSpc>
              <a:defRPr sz="2800" b="1">
                <a:latin typeface="Myriad"/>
                <a:ea typeface="メイリオ" pitchFamily="50" charset="-128"/>
                <a:cs typeface="メイリオ" pitchFamily="50" charset="-128"/>
              </a:defRPr>
            </a:lvl1pPr>
          </a:lstStyle>
          <a:p>
            <a:r>
              <a:rPr lang="ru-RU" altLang="ja-JP"/>
              <a:t>Образец заголовка</a:t>
            </a:r>
            <a:endParaRPr lang="ja-JP" altLang="en-US" dirty="0"/>
          </a:p>
        </p:txBody>
      </p:sp>
      <p:sp>
        <p:nvSpPr>
          <p:cNvPr id="17" name="コンテンツ プレースホルダ 2"/>
          <p:cNvSpPr>
            <a:spLocks noGrp="1"/>
          </p:cNvSpPr>
          <p:nvPr>
            <p:ph idx="1"/>
          </p:nvPr>
        </p:nvSpPr>
        <p:spPr>
          <a:xfrm>
            <a:off x="381809" y="1515025"/>
            <a:ext cx="11359411" cy="4355921"/>
          </a:xfrm>
        </p:spPr>
        <p:txBody>
          <a:bodyPr/>
          <a:lstStyle>
            <a:lvl1pPr marL="317249" indent="-317249" defTabSz="801472">
              <a:spcBef>
                <a:spcPts val="0"/>
              </a:spcBef>
              <a:buClr>
                <a:srgbClr val="969696"/>
              </a:buClr>
              <a:buSzPct val="80000"/>
              <a:buFont typeface="Wingdings" pitchFamily="2" charset="2"/>
              <a:buChar char="l"/>
              <a:defRPr b="1">
                <a:solidFill>
                  <a:schemeClr val="bg1">
                    <a:lumMod val="50000"/>
                  </a:schemeClr>
                </a:solidFill>
                <a:latin typeface="Myriad"/>
              </a:defRPr>
            </a:lvl1pPr>
            <a:lvl2pPr marL="635890" indent="-318641" defTabSz="801472">
              <a:spcBef>
                <a:spcPts val="0"/>
              </a:spcBef>
              <a:buClr>
                <a:srgbClr val="B2B2B2"/>
              </a:buClr>
              <a:buSzPct val="80000"/>
              <a:buFont typeface="Wingdings" pitchFamily="2" charset="2"/>
              <a:buChar char="l"/>
              <a:defRPr sz="1800">
                <a:latin typeface="Myriad"/>
              </a:defRPr>
            </a:lvl2pPr>
          </a:lstStyle>
          <a:p>
            <a:pPr lvl="0"/>
            <a:r>
              <a:rPr lang="ru-RU" altLang="ja-JP"/>
              <a:t>Образец текста</a:t>
            </a:r>
          </a:p>
          <a:p>
            <a:pPr lvl="1"/>
            <a:r>
              <a:rPr lang="ru-RU" altLang="ja-JP"/>
              <a:t>Второй уровень</a:t>
            </a:r>
          </a:p>
          <a:p>
            <a:pPr lvl="2"/>
            <a:r>
              <a:rPr lang="ru-RU" altLang="ja-JP"/>
              <a:t>Третий уровень</a:t>
            </a:r>
          </a:p>
          <a:p>
            <a:pPr lvl="3"/>
            <a:r>
              <a:rPr lang="ru-RU" altLang="ja-JP"/>
              <a:t>Четвертый уровень</a:t>
            </a:r>
          </a:p>
          <a:p>
            <a:pPr lvl="4"/>
            <a:r>
              <a:rPr lang="ru-RU" altLang="ja-JP"/>
              <a:t>Пятый уровень</a:t>
            </a:r>
            <a:endParaRPr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ea typeface="ＭＳ Ｐゴシック" charset="0"/>
                <a:cs typeface="ＭＳ Ｐゴシック" charset="0"/>
              </a:defRPr>
            </a:lvl1pPr>
          </a:lstStyle>
          <a:p>
            <a:fld id="{1E38D4C4-F8BE-0A49-B61E-84FBC2EE6E7B}" type="datetimeFigureOut">
              <a:rPr lang="ja-JP" altLang="en-US"/>
              <a:pPr/>
              <a:t>2022/6/30</a:t>
            </a:fld>
            <a:endParaRPr lang="en-US" altLang="ja-JP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fld id="{8854698A-277F-0546-A70A-834B6102B535}" type="slidenum">
              <a:rPr lang="ja-JP" altLang="en-US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94106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BD6C73-E575-A44D-8DC1-9D4183D1D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2D58E75-FD07-784E-81E8-F5771B516B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8CCA55-1303-7F4C-95D5-8AA34A56D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DDCC3-222D-B548-8F52-295EC2787873}" type="datetimeFigureOut">
              <a:rPr lang="ru-RU" smtClean="0"/>
              <a:t>30.06.2022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E12503-3C09-854E-97CE-17EC89E7A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C393EE-4D31-1D48-AC7D-834FDC9D2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2E7E5-5FD8-3A4F-918B-7D02BD441B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2487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063E14-A9F3-6647-8478-02D5B05DE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47F3B62-BD34-9F40-B76A-55F59EB40C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94D7B0C-5E21-3C4B-AF6E-CE3DC680A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DDCC3-222D-B548-8F52-295EC2787873}" type="datetimeFigureOut">
              <a:rPr lang="ru-RU" smtClean="0"/>
              <a:t>30.06.2022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BE74E48-C8A0-294B-A1FE-E61A5DF24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FDB1BF-52A6-D04C-9AA4-5B661EA60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2E7E5-5FD8-3A4F-918B-7D02BD441B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0273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5A09BE-2231-B44A-9793-3B90278E9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E685AA-4F46-724F-894E-3A8D59B6EE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E3BC5B2-A055-C94B-9E2E-5D7CF2E384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EAF9FED-D994-4D4F-9636-34174306B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DDCC3-222D-B548-8F52-295EC2787873}" type="datetimeFigureOut">
              <a:rPr lang="ru-RU" smtClean="0"/>
              <a:t>30.06.2022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9323C1B-7EDD-9040-A7E3-F0766E3BF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3E4703-3D2F-F64A-8D0F-8C21369FC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2E7E5-5FD8-3A4F-918B-7D02BD441B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5678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3A2E55-1CF3-724A-88F7-618DE55C6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D8FC71-AD2A-0F45-99A0-DD22989301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E2343AB-F6B2-0348-A471-B3F8452D8B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D89D6A6-8989-D74C-8930-2E491C0C0D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D13580B-9BE7-E54D-83AF-F7B8EC4192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8599DF5-A6FA-C443-91A8-69A09C8C9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DDCC3-222D-B548-8F52-295EC2787873}" type="datetimeFigureOut">
              <a:rPr lang="ru-RU" smtClean="0"/>
              <a:t>30.06.2022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B609B71-5BC2-6B48-BAB8-230AE0B91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1674270-1473-0741-B254-E7E6C92AD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2E7E5-5FD8-3A4F-918B-7D02BD441B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9037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E344DD-C5D6-8C49-8A90-E420E8916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567EC31-B0E6-CE45-868D-87CED92EF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DDCC3-222D-B548-8F52-295EC2787873}" type="datetimeFigureOut">
              <a:rPr lang="ru-RU" smtClean="0"/>
              <a:t>30.06.2022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F771603-1CEF-EE45-9464-420F121EE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CC0EF1D-0FAD-0740-8A6E-74AE39E90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2E7E5-5FD8-3A4F-918B-7D02BD441B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4395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7B8F914-18F5-254A-ADDB-42FEA346F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DDCC3-222D-B548-8F52-295EC2787873}" type="datetimeFigureOut">
              <a:rPr lang="ru-RU" smtClean="0"/>
              <a:t>30.06.2022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122D0B8-895B-7847-A1FF-E0EE9E6AA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750CABE-59A0-3744-B5B3-6F6435CCF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2E7E5-5FD8-3A4F-918B-7D02BD441B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9228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2865B1-37C4-7548-8678-8A1042CF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83AFAC6-4B17-4046-8EDD-30FADF455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CDA51DF-BC72-514F-B7E4-01B377FA90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C077F1D-DB8D-F647-A077-87D257AAF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DDCC3-222D-B548-8F52-295EC2787873}" type="datetimeFigureOut">
              <a:rPr lang="ru-RU" smtClean="0"/>
              <a:t>30.06.2022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63B7370-04A4-8F4F-A48E-AA6AC1056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6F2388-3FC3-BA46-B3BE-F2058BD2A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2E7E5-5FD8-3A4F-918B-7D02BD441B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1299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BBDACA-3326-504E-9AB6-5716548DE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1AB659-506F-5944-8951-0EF943DF13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2496A25-6EA8-4141-AC43-ED764A72CC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554B89C-6D8E-AC49-BA8D-3F3F5DDAF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DDCC3-222D-B548-8F52-295EC2787873}" type="datetimeFigureOut">
              <a:rPr lang="ru-RU" smtClean="0"/>
              <a:t>30.06.2022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466C58D-3C3A-B240-BB81-4DEAAEC14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450FCDC-5F6B-2446-9609-F902570D6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2E7E5-5FD8-3A4F-918B-7D02BD441B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9499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1387C1-D933-8942-87BD-4223580C3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2FD77DD-2613-4349-920D-166ABD0A44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BFF361-91A2-5241-AF28-CE6AA1AE54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BDDCC3-222D-B548-8F52-295EC2787873}" type="datetimeFigureOut">
              <a:rPr lang="ru-RU" smtClean="0"/>
              <a:t>30.06.2022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2EBDDA-C7F2-4B4E-B429-F67CD3F541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47791A-E6BB-EE4D-AA7B-FF00552522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02E7E5-5FD8-3A4F-918B-7D02BD441B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9753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tiff"/><Relationship Id="rId5" Type="http://schemas.openxmlformats.org/officeDocument/2006/relationships/image" Target="../media/image27.jp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4.tiff"/><Relationship Id="rId5" Type="http://schemas.openxmlformats.org/officeDocument/2006/relationships/oleObject" Target="../embeddings/oleObject3.bin"/><Relationship Id="rId4" Type="http://schemas.openxmlformats.org/officeDocument/2006/relationships/image" Target="../media/image3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13" Type="http://schemas.openxmlformats.org/officeDocument/2006/relationships/image" Target="../media/image34.tif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12" Type="http://schemas.openxmlformats.org/officeDocument/2006/relationships/image" Target="../media/image41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9.emf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5.bin"/><Relationship Id="rId10" Type="http://schemas.openxmlformats.org/officeDocument/2006/relationships/image" Target="../media/image40.emf"/><Relationship Id="rId4" Type="http://schemas.openxmlformats.org/officeDocument/2006/relationships/image" Target="../media/image38.emf"/><Relationship Id="rId9" Type="http://schemas.openxmlformats.org/officeDocument/2006/relationships/oleObject" Target="../embeddings/oleObject7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emf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image" Target="../media/image48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7" Type="http://schemas.openxmlformats.org/officeDocument/2006/relationships/image" Target="../media/image56.png"/><Relationship Id="rId2" Type="http://schemas.openxmlformats.org/officeDocument/2006/relationships/image" Target="../media/image51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wmf"/><Relationship Id="rId4" Type="http://schemas.openxmlformats.org/officeDocument/2006/relationships/image" Target="../media/image53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2" Type="http://schemas.openxmlformats.org/officeDocument/2006/relationships/image" Target="../media/image57.tmp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mp"/><Relationship Id="rId7" Type="http://schemas.openxmlformats.org/officeDocument/2006/relationships/image" Target="../media/image64.tiff"/><Relationship Id="rId2" Type="http://schemas.openxmlformats.org/officeDocument/2006/relationships/image" Target="../media/image59.tm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tiff"/><Relationship Id="rId5" Type="http://schemas.openxmlformats.org/officeDocument/2006/relationships/image" Target="../media/image62.tmp"/><Relationship Id="rId4" Type="http://schemas.openxmlformats.org/officeDocument/2006/relationships/image" Target="../media/image61.tm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wmf"/><Relationship Id="rId5" Type="http://schemas.openxmlformats.org/officeDocument/2006/relationships/image" Target="../media/image68.tiff"/><Relationship Id="rId4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2" Type="http://schemas.openxmlformats.org/officeDocument/2006/relationships/image" Target="../media/image70.w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tiff"/><Relationship Id="rId2" Type="http://schemas.openxmlformats.org/officeDocument/2006/relationships/image" Target="../media/image73.tif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6.tiff"/><Relationship Id="rId5" Type="http://schemas.openxmlformats.org/officeDocument/2006/relationships/image" Target="../media/image1.tiff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78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emf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tif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file:///G:\..\..\&#1052;&#1086;&#1080;%20&#1044;&#1086;&#1082;&#1091;&#1084;&#1077;&#1085;&#1090;&#1099;\&#1050;&#1072;&#1087;&#1080;&#1083;&#1083;&#1103;&#1088;&#1085;&#1099;&#1077;%20&#1050;&#1086;&#1083;&#1086;&#1085;&#1082;&#1080;%20&#1076;&#1083;&#1103;%20&#1043;&#1072;&#1079;&#1086;&#1074;&#1086;&#1081;%20&#1061;&#1088;&#1086;&#1084;&#1072;&#1090;&#1086;&#1075;&#1088;&#1072;&#1092;&#1080;&#1080;%20TRB-1%20(&#1048;&#1089;&#1087;&#1072;&#1085;&#1080;&#1103;)_%20&#1061;&#1072;&#1088;&#1072;&#1082;&#1090;&#1077;&#1088;&#1080;&#1089;&#1090;&#1080;&#1082;&#1080;%20&#1080;%20&#1094;&#1077;&#1085;&#1099;.files\TRB_M_15.gif" TargetMode="Externa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125D882-5867-F34A-9501-ECC1A00F7A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659" y="1176925"/>
            <a:ext cx="3429000" cy="4069857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7044DC3-8C83-344D-BDE8-4E8A3AB0A6ED}"/>
              </a:ext>
            </a:extLst>
          </p:cNvPr>
          <p:cNvSpPr/>
          <p:nvPr/>
        </p:nvSpPr>
        <p:spPr>
          <a:xfrm>
            <a:off x="4433962" y="1761542"/>
            <a:ext cx="753076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/>
              <a:t>Опыт</a:t>
            </a:r>
            <a:r>
              <a:rPr lang="en-US" sz="2400" b="1" dirty="0"/>
              <a:t> </a:t>
            </a:r>
            <a:r>
              <a:rPr lang="en-US" sz="2400" b="1" dirty="0" err="1"/>
              <a:t>использования</a:t>
            </a:r>
            <a:r>
              <a:rPr lang="en-US" sz="2400" b="1" dirty="0"/>
              <a:t> </a:t>
            </a:r>
            <a:r>
              <a:rPr lang="en-US" sz="2400" b="1" dirty="0" err="1"/>
              <a:t>хроматографического</a:t>
            </a:r>
            <a:r>
              <a:rPr lang="en-US" sz="2400" b="1" dirty="0"/>
              <a:t> </a:t>
            </a:r>
            <a:r>
              <a:rPr lang="en-US" sz="2400" b="1" dirty="0" err="1"/>
              <a:t>и</a:t>
            </a:r>
            <a:r>
              <a:rPr lang="en-US" sz="2400" b="1" dirty="0"/>
              <a:t> </a:t>
            </a:r>
            <a:endParaRPr lang="ru-RU" sz="2400" b="1" dirty="0"/>
          </a:p>
          <a:p>
            <a:pPr algn="ctr"/>
            <a:r>
              <a:rPr lang="en-US" sz="2400" b="1" dirty="0" err="1"/>
              <a:t>масс-спектрометрического</a:t>
            </a:r>
            <a:r>
              <a:rPr lang="en-US" sz="2400" b="1" dirty="0"/>
              <a:t> </a:t>
            </a:r>
            <a:r>
              <a:rPr lang="en-US" sz="2400" b="1" dirty="0" err="1"/>
              <a:t>оборудования</a:t>
            </a:r>
            <a:r>
              <a:rPr lang="en-US" sz="2400" b="1" dirty="0"/>
              <a:t> </a:t>
            </a:r>
            <a:endParaRPr lang="ru-RU" sz="2400" b="1" dirty="0"/>
          </a:p>
          <a:p>
            <a:pPr algn="ctr"/>
            <a:r>
              <a:rPr lang="en-US" sz="2400" b="1" dirty="0"/>
              <a:t>Shimadzu </a:t>
            </a:r>
            <a:r>
              <a:rPr lang="en-US" sz="2400" b="1" dirty="0" err="1"/>
              <a:t>для</a:t>
            </a:r>
            <a:r>
              <a:rPr lang="en-US" sz="2400" b="1" dirty="0"/>
              <a:t> </a:t>
            </a:r>
            <a:r>
              <a:rPr lang="en-US" sz="2400" b="1" dirty="0" err="1"/>
              <a:t>решения</a:t>
            </a:r>
            <a:r>
              <a:rPr lang="en-US" sz="2400" b="1" dirty="0"/>
              <a:t> </a:t>
            </a:r>
            <a:r>
              <a:rPr lang="en-US" sz="2400" b="1" dirty="0" err="1"/>
              <a:t>фундаментальных</a:t>
            </a:r>
            <a:r>
              <a:rPr lang="en-US" sz="2400" b="1" dirty="0"/>
              <a:t> </a:t>
            </a:r>
            <a:r>
              <a:rPr lang="en-US" sz="2400" b="1" dirty="0" err="1"/>
              <a:t>и</a:t>
            </a:r>
            <a:r>
              <a:rPr lang="en-US" sz="2400" b="1" dirty="0"/>
              <a:t> </a:t>
            </a:r>
            <a:endParaRPr lang="ru-RU" sz="2400" b="1" dirty="0"/>
          </a:p>
          <a:p>
            <a:pPr algn="ctr"/>
            <a:r>
              <a:rPr lang="en-US" sz="2400" b="1" dirty="0" err="1"/>
              <a:t>прикладных</a:t>
            </a:r>
            <a:r>
              <a:rPr lang="en-US" sz="2400" b="1" dirty="0"/>
              <a:t> </a:t>
            </a:r>
            <a:r>
              <a:rPr lang="en-US" sz="2400" b="1" dirty="0" err="1"/>
              <a:t>задач</a:t>
            </a:r>
            <a:r>
              <a:rPr lang="en-US" sz="2400" b="1" dirty="0"/>
              <a:t> </a:t>
            </a:r>
            <a:r>
              <a:rPr lang="en-US" sz="2400" b="1" dirty="0" err="1"/>
              <a:t>на</a:t>
            </a:r>
            <a:r>
              <a:rPr lang="en-US" sz="2400" b="1" dirty="0"/>
              <a:t> </a:t>
            </a:r>
            <a:endParaRPr lang="ru-RU" sz="2400" b="1" dirty="0"/>
          </a:p>
          <a:p>
            <a:pPr algn="ctr"/>
            <a:r>
              <a:rPr lang="en-US" sz="2400" b="1" dirty="0" err="1"/>
              <a:t>химическом</a:t>
            </a:r>
            <a:r>
              <a:rPr lang="en-US" sz="2400" b="1" dirty="0"/>
              <a:t> </a:t>
            </a:r>
            <a:r>
              <a:rPr lang="en-US" sz="2400" b="1" dirty="0" err="1"/>
              <a:t>факультете</a:t>
            </a:r>
            <a:r>
              <a:rPr lang="en-US" sz="2400" b="1" dirty="0"/>
              <a:t> МГУ </a:t>
            </a:r>
            <a:r>
              <a:rPr lang="en-US" sz="2400" b="1" dirty="0" err="1"/>
              <a:t>имени</a:t>
            </a:r>
            <a:r>
              <a:rPr lang="en-US" sz="2400" b="1" dirty="0"/>
              <a:t> </a:t>
            </a:r>
            <a:r>
              <a:rPr lang="en-US" sz="2400" b="1" dirty="0" err="1"/>
              <a:t>М</a:t>
            </a:r>
            <a:r>
              <a:rPr lang="ru-RU" sz="2400" b="1" dirty="0"/>
              <a:t>.</a:t>
            </a:r>
            <a:r>
              <a:rPr lang="en-US" sz="2400" b="1" dirty="0" err="1"/>
              <a:t>В</a:t>
            </a:r>
            <a:r>
              <a:rPr lang="ru-RU" sz="2400" b="1" dirty="0"/>
              <a:t>.</a:t>
            </a:r>
            <a:r>
              <a:rPr lang="en-US" sz="2400" b="1" dirty="0"/>
              <a:t> </a:t>
            </a:r>
            <a:r>
              <a:rPr lang="en-US" sz="2400" b="1" dirty="0" err="1"/>
              <a:t>Ломоносова</a:t>
            </a:r>
            <a:endParaRPr lang="ru-RU" sz="2400" dirty="0">
              <a:effectLst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C1464D-0720-9F4D-94B9-76830B232396}"/>
              </a:ext>
            </a:extLst>
          </p:cNvPr>
          <p:cNvSpPr txBox="1"/>
          <p:nvPr/>
        </p:nvSpPr>
        <p:spPr>
          <a:xfrm>
            <a:off x="5185939" y="3895971"/>
            <a:ext cx="5648278" cy="196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И.А. Родин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проф., д.х.н., 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зав. лабораторией масс-спектрометрии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кафедры аналитической химии</a:t>
            </a: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6778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BA19D3-CD08-A842-998D-B084102EF2B1}"/>
              </a:ext>
            </a:extLst>
          </p:cNvPr>
          <p:cNvSpPr txBox="1"/>
          <p:nvPr/>
        </p:nvSpPr>
        <p:spPr>
          <a:xfrm>
            <a:off x="2930390" y="192505"/>
            <a:ext cx="63312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ВЭЖХ-МС высокого разрешения </a:t>
            </a:r>
            <a:r>
              <a:rPr lang="en-US" sz="2800" b="1" dirty="0"/>
              <a:t>IT-TOF </a:t>
            </a:r>
            <a:endParaRPr lang="ru-RU" sz="2800" b="1" dirty="0"/>
          </a:p>
        </p:txBody>
      </p:sp>
      <p:pic>
        <p:nvPicPr>
          <p:cNvPr id="4" name="Объект 7">
            <a:extLst>
              <a:ext uri="{FF2B5EF4-FFF2-40B4-BE49-F238E27FC236}">
                <a16:creationId xmlns:a16="http://schemas.microsoft.com/office/drawing/2014/main" id="{33B35673-168C-2A4D-AC72-A1C3C3FB1B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6101" y="759598"/>
            <a:ext cx="4233544" cy="282082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7315097-2AE6-D44B-9B46-7066337844B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240" y="767256"/>
            <a:ext cx="4457000" cy="296165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519A0A1-54F6-C345-B6D1-6DF11000E93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240" y="3776973"/>
            <a:ext cx="4457000" cy="288852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855F42F-8E92-9647-A3D7-E297604DD1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6100" y="3696488"/>
            <a:ext cx="4233543" cy="282082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7A8E1E3-FFD6-1B42-87D1-56C604E752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7675" y="2248083"/>
            <a:ext cx="2376649" cy="2820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8775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7A7CFB9-C668-48B3-9DAF-10DCDDC1CA56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017" y="3548268"/>
            <a:ext cx="9677873" cy="2587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0BDA0BE-853E-4827-943A-7F9F2DB6A12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1600" y="3181889"/>
            <a:ext cx="6533322" cy="146319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Стрелка: вправо 5">
            <a:extLst>
              <a:ext uri="{FF2B5EF4-FFF2-40B4-BE49-F238E27FC236}">
                <a16:creationId xmlns:a16="http://schemas.microsoft.com/office/drawing/2014/main" id="{EB050940-E4DD-4BB4-B577-8473FDB82CFB}"/>
              </a:ext>
            </a:extLst>
          </p:cNvPr>
          <p:cNvSpPr/>
          <p:nvPr/>
        </p:nvSpPr>
        <p:spPr>
          <a:xfrm rot="19597165">
            <a:off x="4550244" y="4230926"/>
            <a:ext cx="743098" cy="2046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19B9F30-23C6-476F-9261-603EE3793BB6}"/>
              </a:ext>
            </a:extLst>
          </p:cNvPr>
          <p:cNvSpPr/>
          <p:nvPr/>
        </p:nvSpPr>
        <p:spPr>
          <a:xfrm>
            <a:off x="3156621" y="88125"/>
            <a:ext cx="80175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Проверка продуктов органического синтеза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0504F5C-5224-4B02-9948-3F6364C2DC37}"/>
              </a:ext>
            </a:extLst>
          </p:cNvPr>
          <p:cNvSpPr/>
          <p:nvPr/>
        </p:nvSpPr>
        <p:spPr>
          <a:xfrm>
            <a:off x="337797" y="6189625"/>
            <a:ext cx="117481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Масс-хроматограмма продукта органического синтеза и масс-спектр высокого разрешения основного пика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DC45F0D-2E4B-4551-8C72-7380CEB30F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883" y="669353"/>
            <a:ext cx="2981740" cy="2236305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17893FF-3C8B-4A20-ABF1-2137A206BE81}"/>
              </a:ext>
            </a:extLst>
          </p:cNvPr>
          <p:cNvSpPr/>
          <p:nvPr/>
        </p:nvSpPr>
        <p:spPr>
          <a:xfrm>
            <a:off x="3498574" y="1062719"/>
            <a:ext cx="43164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ru-RU" i="0" dirty="0">
                <a:effectLst/>
              </a:rPr>
              <a:t>Хроматомасс-спектрометр LCMS-IT-TOF — комбинация жидкостного хроматомасс-спектрометра, ионной ловушки и времяпролетного масс-спектрометра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EE466C3-2D43-45B9-AC78-DDE55AEA42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5152" y="1304388"/>
            <a:ext cx="3664833" cy="283616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0BFE695-6F4A-4FF2-A448-CC77B22DCD2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708"/>
          <a:stretch/>
        </p:blipFill>
        <p:spPr>
          <a:xfrm>
            <a:off x="7715249" y="3955883"/>
            <a:ext cx="4370733" cy="369332"/>
          </a:xfrm>
          <a:prstGeom prst="rect">
            <a:avLst/>
          </a:prstGeom>
        </p:spPr>
      </p:pic>
      <p:sp>
        <p:nvSpPr>
          <p:cNvPr id="13" name="Овал 12">
            <a:extLst>
              <a:ext uri="{FF2B5EF4-FFF2-40B4-BE49-F238E27FC236}">
                <a16:creationId xmlns:a16="http://schemas.microsoft.com/office/drawing/2014/main" id="{E8BC636A-2DA9-4FC1-84EA-89875801CDAF}"/>
              </a:ext>
            </a:extLst>
          </p:cNvPr>
          <p:cNvSpPr/>
          <p:nvPr/>
        </p:nvSpPr>
        <p:spPr>
          <a:xfrm>
            <a:off x="7165404" y="3780152"/>
            <a:ext cx="426562" cy="6104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: вправо 20">
            <a:extLst>
              <a:ext uri="{FF2B5EF4-FFF2-40B4-BE49-F238E27FC236}">
                <a16:creationId xmlns:a16="http://schemas.microsoft.com/office/drawing/2014/main" id="{D096ED34-1E76-4E28-8536-584EF5D3CFA4}"/>
              </a:ext>
            </a:extLst>
          </p:cNvPr>
          <p:cNvSpPr/>
          <p:nvPr/>
        </p:nvSpPr>
        <p:spPr>
          <a:xfrm rot="18082196">
            <a:off x="7220416" y="3243900"/>
            <a:ext cx="743098" cy="2046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1FA0F7C0-28D9-436D-B2FC-5EEA6B0D635C}"/>
              </a:ext>
            </a:extLst>
          </p:cNvPr>
          <p:cNvSpPr/>
          <p:nvPr/>
        </p:nvSpPr>
        <p:spPr>
          <a:xfrm>
            <a:off x="8011911" y="4060650"/>
            <a:ext cx="552450" cy="2398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74497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5030B966-4B7C-4613-B753-104296D5D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7618" y="-33244"/>
            <a:ext cx="5984261" cy="825124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+mn-lt"/>
              </a:rPr>
              <a:t>Анализ составов комплексов 4</a:t>
            </a:r>
            <a:r>
              <a:rPr lang="en-US" sz="2400" b="1" dirty="0">
                <a:latin typeface="+mn-lt"/>
              </a:rPr>
              <a:t>f</a:t>
            </a:r>
            <a:r>
              <a:rPr lang="ru-RU" sz="2400" b="1" dirty="0">
                <a:latin typeface="+mn-lt"/>
              </a:rPr>
              <a:t>-элементов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A4599D-B6D0-4EC3-85E4-78FAB94516C0}"/>
              </a:ext>
            </a:extLst>
          </p:cNvPr>
          <p:cNvSpPr txBox="1"/>
          <p:nvPr/>
        </p:nvSpPr>
        <p:spPr>
          <a:xfrm>
            <a:off x="1582831" y="1219069"/>
            <a:ext cx="2740943" cy="92333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/>
              <a:t>Квантово-механическое</a:t>
            </a:r>
          </a:p>
          <a:p>
            <a:r>
              <a:rPr lang="ru-RU" dirty="0"/>
              <a:t> моделирование, </a:t>
            </a:r>
          </a:p>
          <a:p>
            <a:r>
              <a:rPr lang="ru-RU" dirty="0"/>
              <a:t>предсказательная модель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36DE67-0000-4CC1-9408-2704234ABAD3}"/>
              </a:ext>
            </a:extLst>
          </p:cNvPr>
          <p:cNvSpPr txBox="1"/>
          <p:nvPr/>
        </p:nvSpPr>
        <p:spPr>
          <a:xfrm>
            <a:off x="1734312" y="588030"/>
            <a:ext cx="24958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Цель</a:t>
            </a:r>
          </a:p>
        </p:txBody>
      </p:sp>
      <p:sp>
        <p:nvSpPr>
          <p:cNvPr id="9" name="Стрелка: вправо 8">
            <a:extLst>
              <a:ext uri="{FF2B5EF4-FFF2-40B4-BE49-F238E27FC236}">
                <a16:creationId xmlns:a16="http://schemas.microsoft.com/office/drawing/2014/main" id="{2591C351-B7F2-437C-A7CD-4264467BAAD5}"/>
              </a:ext>
            </a:extLst>
          </p:cNvPr>
          <p:cNvSpPr/>
          <p:nvPr/>
        </p:nvSpPr>
        <p:spPr>
          <a:xfrm>
            <a:off x="4457825" y="1426501"/>
            <a:ext cx="447115" cy="577101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9321F9-44F4-4459-8770-E4E22C22A7E1}"/>
              </a:ext>
            </a:extLst>
          </p:cNvPr>
          <p:cNvSpPr txBox="1"/>
          <p:nvPr/>
        </p:nvSpPr>
        <p:spPr>
          <a:xfrm>
            <a:off x="5038991" y="1238782"/>
            <a:ext cx="2495847" cy="92333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/>
              <a:t>Описание реакций протекающих при экстракции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199CFE-6E0E-4FED-917B-7201B0270FF0}"/>
              </a:ext>
            </a:extLst>
          </p:cNvPr>
          <p:cNvSpPr txBox="1"/>
          <p:nvPr/>
        </p:nvSpPr>
        <p:spPr>
          <a:xfrm>
            <a:off x="5148836" y="649196"/>
            <a:ext cx="24958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Проблема</a:t>
            </a:r>
          </a:p>
        </p:txBody>
      </p:sp>
      <p:sp>
        <p:nvSpPr>
          <p:cNvPr id="12" name="Стрелка: вправо 11">
            <a:extLst>
              <a:ext uri="{FF2B5EF4-FFF2-40B4-BE49-F238E27FC236}">
                <a16:creationId xmlns:a16="http://schemas.microsoft.com/office/drawing/2014/main" id="{1EFE9560-CE1C-4011-9D82-B2E2FBED68B3}"/>
              </a:ext>
            </a:extLst>
          </p:cNvPr>
          <p:cNvSpPr/>
          <p:nvPr/>
        </p:nvSpPr>
        <p:spPr>
          <a:xfrm>
            <a:off x="7601863" y="1333246"/>
            <a:ext cx="447115" cy="577101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BF7FF0-3954-42CE-B54F-005A3DFF36CC}"/>
              </a:ext>
            </a:extLst>
          </p:cNvPr>
          <p:cNvSpPr txBox="1"/>
          <p:nvPr/>
        </p:nvSpPr>
        <p:spPr>
          <a:xfrm>
            <a:off x="8048978" y="1080570"/>
            <a:ext cx="2659051" cy="1200329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/>
              <a:t>Необходимо устанавливать стехиометрию образуемых комплексов </a:t>
            </a:r>
          </a:p>
        </p:txBody>
      </p:sp>
      <p:graphicFrame>
        <p:nvGraphicFramePr>
          <p:cNvPr id="14" name="Объект 13">
            <a:extLst>
              <a:ext uri="{FF2B5EF4-FFF2-40B4-BE49-F238E27FC236}">
                <a16:creationId xmlns:a16="http://schemas.microsoft.com/office/drawing/2014/main" id="{892C53E0-5E27-4D06-9087-1F908DB4778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6787678"/>
              </p:ext>
            </p:extLst>
          </p:nvPr>
        </p:nvGraphicFramePr>
        <p:xfrm>
          <a:off x="4740129" y="2703478"/>
          <a:ext cx="2833862" cy="12851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9" name="ChemSketch" r:id="rId3" imgW="1724176" imgH="790553" progId="ACD.ChemSketch.20">
                  <p:embed/>
                </p:oleObj>
              </mc:Choice>
              <mc:Fallback>
                <p:oleObj name="ChemSketch" r:id="rId3" imgW="1724176" imgH="790553" progId="ACD.ChemSketch.20">
                  <p:embed/>
                  <p:pic>
                    <p:nvPicPr>
                      <p:cNvPr id="14" name="Объект 13">
                        <a:extLst>
                          <a:ext uri="{FF2B5EF4-FFF2-40B4-BE49-F238E27FC236}">
                            <a16:creationId xmlns:a16="http://schemas.microsoft.com/office/drawing/2014/main" id="{892C53E0-5E27-4D06-9087-1F908DB4778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19267" b="20502"/>
                      <a:stretch>
                        <a:fillRect/>
                      </a:stretch>
                    </p:blipFill>
                    <p:spPr bwMode="auto">
                      <a:xfrm>
                        <a:off x="4740129" y="2703478"/>
                        <a:ext cx="2833862" cy="128517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Объект 14">
            <a:extLst>
              <a:ext uri="{FF2B5EF4-FFF2-40B4-BE49-F238E27FC236}">
                <a16:creationId xmlns:a16="http://schemas.microsoft.com/office/drawing/2014/main" id="{9FE451F6-1561-4702-8572-68CED6C3DF1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6530432"/>
              </p:ext>
            </p:extLst>
          </p:nvPr>
        </p:nvGraphicFramePr>
        <p:xfrm>
          <a:off x="6956064" y="4294137"/>
          <a:ext cx="2660173" cy="1206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0" name="ChemSketch" r:id="rId5" imgW="1724176" imgH="790553" progId="ACD.ChemSketch.20">
                  <p:embed/>
                </p:oleObj>
              </mc:Choice>
              <mc:Fallback>
                <p:oleObj name="ChemSketch" r:id="rId5" imgW="1724176" imgH="790553" progId="ACD.ChemSketch.20">
                  <p:embed/>
                  <p:pic>
                    <p:nvPicPr>
                      <p:cNvPr id="15" name="Объект 14">
                        <a:extLst>
                          <a:ext uri="{FF2B5EF4-FFF2-40B4-BE49-F238E27FC236}">
                            <a16:creationId xmlns:a16="http://schemas.microsoft.com/office/drawing/2014/main" id="{9FE451F6-1561-4702-8572-68CED6C3DF1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19267" b="20502"/>
                      <a:stretch>
                        <a:fillRect/>
                      </a:stretch>
                    </p:blipFill>
                    <p:spPr bwMode="auto">
                      <a:xfrm>
                        <a:off x="6956064" y="4294137"/>
                        <a:ext cx="2660173" cy="120640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Крест 15">
            <a:extLst>
              <a:ext uri="{FF2B5EF4-FFF2-40B4-BE49-F238E27FC236}">
                <a16:creationId xmlns:a16="http://schemas.microsoft.com/office/drawing/2014/main" id="{5A0A765B-0287-4259-A990-5349A67D4B95}"/>
              </a:ext>
            </a:extLst>
          </p:cNvPr>
          <p:cNvSpPr/>
          <p:nvPr/>
        </p:nvSpPr>
        <p:spPr>
          <a:xfrm flipV="1">
            <a:off x="7613372" y="3392333"/>
            <a:ext cx="294142" cy="277509"/>
          </a:xfrm>
          <a:prstGeom prst="plus">
            <a:avLst>
              <a:gd name="adj" fmla="val 38158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B13191-027A-4F82-89E2-BD334146F587}"/>
              </a:ext>
            </a:extLst>
          </p:cNvPr>
          <p:cNvSpPr txBox="1"/>
          <p:nvPr/>
        </p:nvSpPr>
        <p:spPr>
          <a:xfrm>
            <a:off x="8382467" y="3273764"/>
            <a:ext cx="18650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Ln(NO</a:t>
            </a:r>
            <a:r>
              <a:rPr lang="en-US" sz="3200" baseline="-25000" dirty="0"/>
              <a:t>3</a:t>
            </a:r>
            <a:r>
              <a:rPr lang="en-US" sz="3200" dirty="0"/>
              <a:t>)</a:t>
            </a:r>
            <a:r>
              <a:rPr lang="en-US" sz="3200" baseline="-25000" dirty="0"/>
              <a:t>3</a:t>
            </a:r>
            <a:endParaRPr lang="ru-RU" sz="3200" baseline="-25000" dirty="0"/>
          </a:p>
        </p:txBody>
      </p:sp>
      <p:sp>
        <p:nvSpPr>
          <p:cNvPr id="18" name="Равно 17">
            <a:extLst>
              <a:ext uri="{FF2B5EF4-FFF2-40B4-BE49-F238E27FC236}">
                <a16:creationId xmlns:a16="http://schemas.microsoft.com/office/drawing/2014/main" id="{A03D70E7-47FA-4BF2-8A68-DF2E64442175}"/>
              </a:ext>
            </a:extLst>
          </p:cNvPr>
          <p:cNvSpPr/>
          <p:nvPr/>
        </p:nvSpPr>
        <p:spPr>
          <a:xfrm>
            <a:off x="5941004" y="4819447"/>
            <a:ext cx="539496" cy="369332"/>
          </a:xfrm>
          <a:prstGeom prst="mathEqual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E3E28E3-CE54-4212-ADE3-051243627C48}"/>
              </a:ext>
            </a:extLst>
          </p:cNvPr>
          <p:cNvSpPr txBox="1"/>
          <p:nvPr/>
        </p:nvSpPr>
        <p:spPr>
          <a:xfrm>
            <a:off x="4230158" y="3175368"/>
            <a:ext cx="385272" cy="518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n</a:t>
            </a:r>
            <a:endParaRPr lang="ru-RU" sz="28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220CEA5-3ED0-4B1B-957C-99744A2D050B}"/>
              </a:ext>
            </a:extLst>
          </p:cNvPr>
          <p:cNvSpPr txBox="1"/>
          <p:nvPr/>
        </p:nvSpPr>
        <p:spPr>
          <a:xfrm>
            <a:off x="8063036" y="5485777"/>
            <a:ext cx="717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Ln</a:t>
            </a:r>
            <a:r>
              <a:rPr lang="en-US" sz="2400" baseline="30000" dirty="0"/>
              <a:t>3+</a:t>
            </a:r>
            <a:endParaRPr lang="ru-RU" sz="2400" dirty="0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C680BA25-712E-465E-AF41-220885007AE1}"/>
              </a:ext>
            </a:extLst>
          </p:cNvPr>
          <p:cNvSpPr/>
          <p:nvPr/>
        </p:nvSpPr>
        <p:spPr>
          <a:xfrm>
            <a:off x="7332613" y="5726884"/>
            <a:ext cx="6383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NO</a:t>
            </a:r>
            <a:r>
              <a:rPr lang="en-US" baseline="-25000" dirty="0"/>
              <a:t>3</a:t>
            </a:r>
            <a:r>
              <a:rPr lang="en-US" sz="2800" baseline="30000" dirty="0"/>
              <a:t>-</a:t>
            </a:r>
            <a:endParaRPr lang="ru-RU" sz="2800" dirty="0"/>
          </a:p>
        </p:txBody>
      </p:sp>
      <p:sp>
        <p:nvSpPr>
          <p:cNvPr id="25" name="Левая круглая скобка 24">
            <a:extLst>
              <a:ext uri="{FF2B5EF4-FFF2-40B4-BE49-F238E27FC236}">
                <a16:creationId xmlns:a16="http://schemas.microsoft.com/office/drawing/2014/main" id="{ECC97A66-9423-4861-A388-C0BC0599521C}"/>
              </a:ext>
            </a:extLst>
          </p:cNvPr>
          <p:cNvSpPr/>
          <p:nvPr/>
        </p:nvSpPr>
        <p:spPr>
          <a:xfrm>
            <a:off x="6679090" y="4234015"/>
            <a:ext cx="386374" cy="1442103"/>
          </a:xfrm>
          <a:prstGeom prst="leftBracket">
            <a:avLst>
              <a:gd name="adj" fmla="val 204581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Левая круглая скобка 25">
            <a:extLst>
              <a:ext uri="{FF2B5EF4-FFF2-40B4-BE49-F238E27FC236}">
                <a16:creationId xmlns:a16="http://schemas.microsoft.com/office/drawing/2014/main" id="{F3815225-5335-42C4-9572-0BE1124158D4}"/>
              </a:ext>
            </a:extLst>
          </p:cNvPr>
          <p:cNvSpPr/>
          <p:nvPr/>
        </p:nvSpPr>
        <p:spPr>
          <a:xfrm rot="10800000">
            <a:off x="9455019" y="4125054"/>
            <a:ext cx="386374" cy="1536573"/>
          </a:xfrm>
          <a:prstGeom prst="leftBracket">
            <a:avLst>
              <a:gd name="adj" fmla="val 204581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EF287CC-28FB-4B84-9AF8-40EFCE7060D2}"/>
              </a:ext>
            </a:extLst>
          </p:cNvPr>
          <p:cNvSpPr txBox="1"/>
          <p:nvPr/>
        </p:nvSpPr>
        <p:spPr>
          <a:xfrm>
            <a:off x="9732938" y="5246328"/>
            <a:ext cx="16637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n</a:t>
            </a:r>
            <a:r>
              <a:rPr lang="ru-RU" sz="2800" b="1" dirty="0">
                <a:solidFill>
                  <a:srgbClr val="FF0000"/>
                </a:solidFill>
              </a:rPr>
              <a:t> = ???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58E2CD2A-0A33-4726-930E-10BAB94DEFCF}"/>
              </a:ext>
            </a:extLst>
          </p:cNvPr>
          <p:cNvSpPr/>
          <p:nvPr/>
        </p:nvSpPr>
        <p:spPr>
          <a:xfrm>
            <a:off x="8081351" y="6059761"/>
            <a:ext cx="6383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NO</a:t>
            </a:r>
            <a:r>
              <a:rPr lang="en-US" baseline="-25000" dirty="0"/>
              <a:t>3</a:t>
            </a:r>
            <a:r>
              <a:rPr lang="en-US" sz="2800" baseline="30000" dirty="0"/>
              <a:t>-</a:t>
            </a:r>
            <a:endParaRPr lang="ru-RU" sz="2800" dirty="0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8EE4C6A2-C37D-4804-8855-EF7C8093C65A}"/>
              </a:ext>
            </a:extLst>
          </p:cNvPr>
          <p:cNvSpPr/>
          <p:nvPr/>
        </p:nvSpPr>
        <p:spPr>
          <a:xfrm>
            <a:off x="8774254" y="5726884"/>
            <a:ext cx="6383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NO</a:t>
            </a:r>
            <a:r>
              <a:rPr lang="en-US" baseline="-25000" dirty="0"/>
              <a:t>3</a:t>
            </a:r>
            <a:r>
              <a:rPr lang="en-US" sz="2800" baseline="30000" dirty="0"/>
              <a:t>-</a:t>
            </a:r>
            <a:endParaRPr lang="ru-RU" sz="2800" dirty="0"/>
          </a:p>
        </p:txBody>
      </p:sp>
      <p:sp>
        <p:nvSpPr>
          <p:cNvPr id="33" name="Равно 32">
            <a:extLst>
              <a:ext uri="{FF2B5EF4-FFF2-40B4-BE49-F238E27FC236}">
                <a16:creationId xmlns:a16="http://schemas.microsoft.com/office/drawing/2014/main" id="{31D916A0-5221-45CD-A075-19C3BA010685}"/>
              </a:ext>
            </a:extLst>
          </p:cNvPr>
          <p:cNvSpPr/>
          <p:nvPr/>
        </p:nvSpPr>
        <p:spPr>
          <a:xfrm>
            <a:off x="10025324" y="3295205"/>
            <a:ext cx="539496" cy="369332"/>
          </a:xfrm>
          <a:prstGeom prst="mathEqual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ECD9CFB-832F-384C-B4A9-A9AC040610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097081"/>
            <a:ext cx="5651500" cy="148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3327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2008779-668B-448A-9C39-018A8D491D8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5287" y="506679"/>
            <a:ext cx="11741426" cy="1526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D94E57D-7E4A-444D-A20F-9D7973BA9A5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5287" y="4829911"/>
            <a:ext cx="11741426" cy="1438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F091F1F-A530-46A6-B0E0-BB695343C80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715" y="2726147"/>
            <a:ext cx="11741426" cy="152663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EDE05F7-80D5-42A5-A79A-9202B5279A56}"/>
              </a:ext>
            </a:extLst>
          </p:cNvPr>
          <p:cNvSpPr txBox="1"/>
          <p:nvPr/>
        </p:nvSpPr>
        <p:spPr>
          <a:xfrm>
            <a:off x="636102" y="2270298"/>
            <a:ext cx="9209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Масс-спектр раствора </a:t>
            </a:r>
            <a:r>
              <a:rPr lang="en-US" dirty="0" err="1"/>
              <a:t>Yb</a:t>
            </a:r>
            <a:r>
              <a:rPr lang="en-US" dirty="0"/>
              <a:t>(NO</a:t>
            </a:r>
            <a:r>
              <a:rPr lang="en-US" baseline="-25000" dirty="0"/>
              <a:t>3</a:t>
            </a:r>
            <a:r>
              <a:rPr lang="en-US" dirty="0"/>
              <a:t>)</a:t>
            </a:r>
            <a:r>
              <a:rPr lang="en-US" baseline="-25000" dirty="0"/>
              <a:t>3 </a:t>
            </a:r>
            <a:r>
              <a:rPr lang="ru-RU" dirty="0"/>
              <a:t>до 10 секунды от ввода в источник ионов масс-спектрометра</a:t>
            </a:r>
            <a:endParaRPr lang="ru-RU" baseline="-25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11F3DF-9A37-4AD2-9C77-2CC79ED00795}"/>
              </a:ext>
            </a:extLst>
          </p:cNvPr>
          <p:cNvSpPr txBox="1"/>
          <p:nvPr/>
        </p:nvSpPr>
        <p:spPr>
          <a:xfrm>
            <a:off x="636102" y="4393756"/>
            <a:ext cx="9621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Масс-спектр раствора </a:t>
            </a:r>
            <a:r>
              <a:rPr lang="en-US" dirty="0" err="1"/>
              <a:t>Yb</a:t>
            </a:r>
            <a:r>
              <a:rPr lang="en-US" dirty="0"/>
              <a:t>(NO</a:t>
            </a:r>
            <a:r>
              <a:rPr lang="en-US" baseline="-25000" dirty="0"/>
              <a:t>3</a:t>
            </a:r>
            <a:r>
              <a:rPr lang="en-US" dirty="0"/>
              <a:t>)</a:t>
            </a:r>
            <a:r>
              <a:rPr lang="en-US" baseline="-25000" dirty="0"/>
              <a:t>3 </a:t>
            </a:r>
            <a:r>
              <a:rPr lang="ru-RU" dirty="0"/>
              <a:t>после 10 секунды от ввода в источник ионов масс-спектрометра</a:t>
            </a:r>
            <a:endParaRPr lang="ru-RU" baseline="-25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315EAF-7DFC-478A-8513-E6A55F48AAA1}"/>
              </a:ext>
            </a:extLst>
          </p:cNvPr>
          <p:cNvSpPr txBox="1"/>
          <p:nvPr/>
        </p:nvSpPr>
        <p:spPr>
          <a:xfrm>
            <a:off x="636102" y="6244612"/>
            <a:ext cx="7927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Увеличенный масс-спектр раствора </a:t>
            </a:r>
            <a:r>
              <a:rPr lang="en-US" dirty="0" err="1"/>
              <a:t>Yb</a:t>
            </a:r>
            <a:r>
              <a:rPr lang="en-US" dirty="0"/>
              <a:t>(NO</a:t>
            </a:r>
            <a:r>
              <a:rPr lang="en-US" baseline="-25000" dirty="0"/>
              <a:t>3</a:t>
            </a:r>
            <a:r>
              <a:rPr lang="en-US" dirty="0"/>
              <a:t>)</a:t>
            </a:r>
            <a:r>
              <a:rPr lang="en-US" baseline="-25000" dirty="0"/>
              <a:t>3 </a:t>
            </a:r>
            <a:r>
              <a:rPr lang="ru-RU" dirty="0"/>
              <a:t>в диапазоне </a:t>
            </a:r>
            <a:r>
              <a:rPr lang="en-US" dirty="0"/>
              <a:t>m/z </a:t>
            </a:r>
            <a:r>
              <a:rPr lang="ru-RU" dirty="0"/>
              <a:t>от 322 до 333 Да.</a:t>
            </a:r>
            <a:endParaRPr lang="ru-RU" baseline="-25000" dirty="0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B5D12680-69DD-4DBE-B755-FD822CEF1905}"/>
              </a:ext>
            </a:extLst>
          </p:cNvPr>
          <p:cNvSpPr/>
          <p:nvPr/>
        </p:nvSpPr>
        <p:spPr>
          <a:xfrm>
            <a:off x="3029803" y="887104"/>
            <a:ext cx="545910" cy="10342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6C7B8CCB-CF91-4E56-9C80-00C912A591E9}"/>
              </a:ext>
            </a:extLst>
          </p:cNvPr>
          <p:cNvSpPr/>
          <p:nvPr/>
        </p:nvSpPr>
        <p:spPr>
          <a:xfrm>
            <a:off x="3880513" y="903892"/>
            <a:ext cx="545910" cy="10342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411FD77D-C0E6-4684-9E29-917F2A6BE0D7}"/>
              </a:ext>
            </a:extLst>
          </p:cNvPr>
          <p:cNvSpPr/>
          <p:nvPr/>
        </p:nvSpPr>
        <p:spPr>
          <a:xfrm>
            <a:off x="8848298" y="1062071"/>
            <a:ext cx="545910" cy="9253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9859DBCB-8EA4-43D8-BE34-415F843ED995}"/>
              </a:ext>
            </a:extLst>
          </p:cNvPr>
          <p:cNvSpPr/>
          <p:nvPr/>
        </p:nvSpPr>
        <p:spPr>
          <a:xfrm>
            <a:off x="3127611" y="3157497"/>
            <a:ext cx="545910" cy="10342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492E7CEA-3D99-4453-B4AA-D7D99C2DBF34}"/>
              </a:ext>
            </a:extLst>
          </p:cNvPr>
          <p:cNvSpPr/>
          <p:nvPr/>
        </p:nvSpPr>
        <p:spPr>
          <a:xfrm>
            <a:off x="3978321" y="3174285"/>
            <a:ext cx="545910" cy="10342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29519972-3C5E-446C-9B33-2A698F06E039}"/>
              </a:ext>
            </a:extLst>
          </p:cNvPr>
          <p:cNvSpPr/>
          <p:nvPr/>
        </p:nvSpPr>
        <p:spPr>
          <a:xfrm>
            <a:off x="8575343" y="3169922"/>
            <a:ext cx="545910" cy="9253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: вправо 19">
            <a:extLst>
              <a:ext uri="{FF2B5EF4-FFF2-40B4-BE49-F238E27FC236}">
                <a16:creationId xmlns:a16="http://schemas.microsoft.com/office/drawing/2014/main" id="{A51D5DDC-6AFF-434E-9B44-88CE05CC02F2}"/>
              </a:ext>
            </a:extLst>
          </p:cNvPr>
          <p:cNvSpPr/>
          <p:nvPr/>
        </p:nvSpPr>
        <p:spPr>
          <a:xfrm rot="6984938">
            <a:off x="8071365" y="4506479"/>
            <a:ext cx="743098" cy="2046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9824C8F3-A6CA-49F6-BD96-AB7B0FFE9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7618" y="-33244"/>
            <a:ext cx="5984261" cy="825124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+mn-lt"/>
              </a:rPr>
              <a:t>Анализ составов комплексов 4</a:t>
            </a:r>
            <a:r>
              <a:rPr lang="en-US" sz="2400" b="1" dirty="0">
                <a:latin typeface="+mn-lt"/>
              </a:rPr>
              <a:t>f</a:t>
            </a:r>
            <a:r>
              <a:rPr lang="ru-RU" sz="2400" b="1" dirty="0">
                <a:latin typeface="+mn-lt"/>
              </a:rPr>
              <a:t>-элементов</a:t>
            </a:r>
          </a:p>
        </p:txBody>
      </p:sp>
    </p:spTree>
    <p:extLst>
      <p:ext uri="{BB962C8B-B14F-4D97-AF65-F5344CB8AC3E}">
        <p14:creationId xmlns:p14="http://schemas.microsoft.com/office/powerpoint/2010/main" val="17368868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9094BB-652A-4646-9B82-BC2057512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4815" y="-22007"/>
            <a:ext cx="6366822" cy="825124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+mn-lt"/>
              </a:rPr>
              <a:t>Анализ продуктов радиолиза </a:t>
            </a:r>
            <a:r>
              <a:rPr lang="ru-RU" sz="2400" b="1" dirty="0" err="1">
                <a:latin typeface="+mn-lt"/>
              </a:rPr>
              <a:t>экстрагентов</a:t>
            </a:r>
            <a:endParaRPr lang="ru-RU" sz="2400" b="1" dirty="0"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4A1AC1-D2E1-47AB-83AD-B70050F51CB5}"/>
              </a:ext>
            </a:extLst>
          </p:cNvPr>
          <p:cNvSpPr txBox="1"/>
          <p:nvPr/>
        </p:nvSpPr>
        <p:spPr>
          <a:xfrm>
            <a:off x="1582830" y="1219069"/>
            <a:ext cx="2647328" cy="92333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/>
              <a:t>Разработка новых </a:t>
            </a:r>
          </a:p>
          <a:p>
            <a:r>
              <a:rPr lang="ru-RU" dirty="0"/>
              <a:t>процессов переработки </a:t>
            </a:r>
          </a:p>
          <a:p>
            <a:r>
              <a:rPr lang="ru-RU" dirty="0"/>
              <a:t>высокоактивных отходов</a:t>
            </a:r>
          </a:p>
        </p:txBody>
      </p:sp>
      <p:sp>
        <p:nvSpPr>
          <p:cNvPr id="7" name="Стрелка: вправо 6">
            <a:extLst>
              <a:ext uri="{FF2B5EF4-FFF2-40B4-BE49-F238E27FC236}">
                <a16:creationId xmlns:a16="http://schemas.microsoft.com/office/drawing/2014/main" id="{6E2AFE89-1BD6-4F2F-B439-7EF0CA6358F2}"/>
              </a:ext>
            </a:extLst>
          </p:cNvPr>
          <p:cNvSpPr/>
          <p:nvPr/>
        </p:nvSpPr>
        <p:spPr>
          <a:xfrm>
            <a:off x="4284089" y="1438499"/>
            <a:ext cx="447115" cy="577101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C553CE-4F7E-41B7-A368-118F4925CA61}"/>
              </a:ext>
            </a:extLst>
          </p:cNvPr>
          <p:cNvSpPr txBox="1"/>
          <p:nvPr/>
        </p:nvSpPr>
        <p:spPr>
          <a:xfrm>
            <a:off x="4785134" y="1244342"/>
            <a:ext cx="2859549" cy="92333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/>
              <a:t>Разрушение </a:t>
            </a:r>
            <a:r>
              <a:rPr lang="ru-RU" dirty="0" err="1"/>
              <a:t>экстрагента</a:t>
            </a:r>
            <a:r>
              <a:rPr lang="ru-RU" dirty="0"/>
              <a:t> под действием радиоактивного излучения</a:t>
            </a:r>
          </a:p>
        </p:txBody>
      </p:sp>
      <p:sp>
        <p:nvSpPr>
          <p:cNvPr id="9" name="Стрелка: вправо 8">
            <a:extLst>
              <a:ext uri="{FF2B5EF4-FFF2-40B4-BE49-F238E27FC236}">
                <a16:creationId xmlns:a16="http://schemas.microsoft.com/office/drawing/2014/main" id="{9266A782-3F3B-4F8F-A7D8-0A64E1A10440}"/>
              </a:ext>
            </a:extLst>
          </p:cNvPr>
          <p:cNvSpPr/>
          <p:nvPr/>
        </p:nvSpPr>
        <p:spPr>
          <a:xfrm>
            <a:off x="7692119" y="1392184"/>
            <a:ext cx="444847" cy="577101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8A44FE-7D83-41AE-ACD9-4CD029A864EF}"/>
              </a:ext>
            </a:extLst>
          </p:cNvPr>
          <p:cNvSpPr txBox="1"/>
          <p:nvPr/>
        </p:nvSpPr>
        <p:spPr>
          <a:xfrm>
            <a:off x="8136966" y="1257048"/>
            <a:ext cx="2487751" cy="923330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/>
              <a:t>Необходима оценка выходов продуктов радиолиза и их состав</a:t>
            </a:r>
          </a:p>
        </p:txBody>
      </p:sp>
      <p:sp>
        <p:nvSpPr>
          <p:cNvPr id="11" name="Стрелка: вправо 10">
            <a:extLst>
              <a:ext uri="{FF2B5EF4-FFF2-40B4-BE49-F238E27FC236}">
                <a16:creationId xmlns:a16="http://schemas.microsoft.com/office/drawing/2014/main" id="{F87A3372-5991-435E-BE7E-35CB8A04F6C1}"/>
              </a:ext>
            </a:extLst>
          </p:cNvPr>
          <p:cNvSpPr/>
          <p:nvPr/>
        </p:nvSpPr>
        <p:spPr>
          <a:xfrm rot="21008840">
            <a:off x="5316502" y="3570262"/>
            <a:ext cx="674702" cy="300952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E7565E-C688-4C6D-8BCA-D3FFD7CC2A77}"/>
              </a:ext>
            </a:extLst>
          </p:cNvPr>
          <p:cNvSpPr txBox="1"/>
          <p:nvPr/>
        </p:nvSpPr>
        <p:spPr>
          <a:xfrm>
            <a:off x="5007012" y="2868425"/>
            <a:ext cx="1440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α, </a:t>
            </a:r>
            <a:r>
              <a:rPr lang="el-GR" dirty="0"/>
              <a:t>β</a:t>
            </a:r>
            <a:r>
              <a:rPr lang="ru-RU" dirty="0"/>
              <a:t>, </a:t>
            </a:r>
            <a:r>
              <a:rPr lang="el-GR" dirty="0"/>
              <a:t>γ</a:t>
            </a:r>
            <a:r>
              <a:rPr lang="ru-RU" dirty="0"/>
              <a:t> - облучение</a:t>
            </a:r>
          </a:p>
        </p:txBody>
      </p:sp>
      <p:graphicFrame>
        <p:nvGraphicFramePr>
          <p:cNvPr id="14" name="Объект 13">
            <a:extLst>
              <a:ext uri="{FF2B5EF4-FFF2-40B4-BE49-F238E27FC236}">
                <a16:creationId xmlns:a16="http://schemas.microsoft.com/office/drawing/2014/main" id="{7B6CC53E-1A77-42D5-B972-7B763CBA23F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80024" y="2734719"/>
          <a:ext cx="2714314" cy="14040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4" name="ChemSketch" r:id="rId3" imgW="1505145" imgH="790553" progId="ACD.ChemSketch.20">
                  <p:embed/>
                </p:oleObj>
              </mc:Choice>
              <mc:Fallback>
                <p:oleObj name="ChemSketch" r:id="rId3" imgW="1505145" imgH="790553" progId="ACD.ChemSketch.20">
                  <p:embed/>
                  <p:pic>
                    <p:nvPicPr>
                      <p:cNvPr id="14" name="Объект 13">
                        <a:extLst>
                          <a:ext uri="{FF2B5EF4-FFF2-40B4-BE49-F238E27FC236}">
                            <a16:creationId xmlns:a16="http://schemas.microsoft.com/office/drawing/2014/main" id="{7B6CC53E-1A77-42D5-B972-7B763CBA23F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18712" b="19923"/>
                      <a:stretch>
                        <a:fillRect/>
                      </a:stretch>
                    </p:blipFill>
                    <p:spPr bwMode="auto">
                      <a:xfrm>
                        <a:off x="6180024" y="2734719"/>
                        <a:ext cx="2714314" cy="140405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0">
            <a:extLst>
              <a:ext uri="{FF2B5EF4-FFF2-40B4-BE49-F238E27FC236}">
                <a16:creationId xmlns:a16="http://schemas.microsoft.com/office/drawing/2014/main" id="{6DAABB34-0B31-42A7-AD6E-9497544115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38086" y="288162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8" name="Объект 17">
            <a:extLst>
              <a:ext uri="{FF2B5EF4-FFF2-40B4-BE49-F238E27FC236}">
                <a16:creationId xmlns:a16="http://schemas.microsoft.com/office/drawing/2014/main" id="{EB8120D5-6AB9-4B3F-9BEC-9DCBC71C533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651747" y="2745218"/>
          <a:ext cx="854633" cy="13675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5" name="ChemSketch" r:id="rId5" imgW="418923" imgH="685658" progId="ACD.ChemSketch.20">
                  <p:embed/>
                </p:oleObj>
              </mc:Choice>
              <mc:Fallback>
                <p:oleObj name="ChemSketch" r:id="rId5" imgW="418923" imgH="685658" progId="ACD.ChemSketch.20">
                  <p:embed/>
                  <p:pic>
                    <p:nvPicPr>
                      <p:cNvPr id="18" name="Объект 17">
                        <a:extLst>
                          <a:ext uri="{FF2B5EF4-FFF2-40B4-BE49-F238E27FC236}">
                            <a16:creationId xmlns:a16="http://schemas.microsoft.com/office/drawing/2014/main" id="{EB8120D5-6AB9-4B3F-9BEC-9DCBC71C533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16072" b="17905"/>
                      <a:stretch>
                        <a:fillRect/>
                      </a:stretch>
                    </p:blipFill>
                    <p:spPr bwMode="auto">
                      <a:xfrm>
                        <a:off x="9651747" y="2745218"/>
                        <a:ext cx="854633" cy="136756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Крест 18">
            <a:extLst>
              <a:ext uri="{FF2B5EF4-FFF2-40B4-BE49-F238E27FC236}">
                <a16:creationId xmlns:a16="http://schemas.microsoft.com/office/drawing/2014/main" id="{67D8729E-EF7B-4D5D-ABE0-0B3F88D59896}"/>
              </a:ext>
            </a:extLst>
          </p:cNvPr>
          <p:cNvSpPr/>
          <p:nvPr/>
        </p:nvSpPr>
        <p:spPr>
          <a:xfrm>
            <a:off x="9026159" y="3333585"/>
            <a:ext cx="294142" cy="235766"/>
          </a:xfrm>
          <a:prstGeom prst="plus">
            <a:avLst>
              <a:gd name="adj" fmla="val 38158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647345CF-4624-B748-9F35-79D2A9F06A71}"/>
              </a:ext>
            </a:extLst>
          </p:cNvPr>
          <p:cNvGrpSpPr/>
          <p:nvPr/>
        </p:nvGrpSpPr>
        <p:grpSpPr>
          <a:xfrm>
            <a:off x="1860402" y="3223440"/>
            <a:ext cx="3192463" cy="1590833"/>
            <a:chOff x="1858607" y="3531343"/>
            <a:chExt cx="3192463" cy="1590833"/>
          </a:xfrm>
        </p:grpSpPr>
        <p:graphicFrame>
          <p:nvGraphicFramePr>
            <p:cNvPr id="16" name="Объект 15">
              <a:extLst>
                <a:ext uri="{FF2B5EF4-FFF2-40B4-BE49-F238E27FC236}">
                  <a16:creationId xmlns:a16="http://schemas.microsoft.com/office/drawing/2014/main" id="{808A8F40-B7BC-4DFE-A22F-A90E3FE2D23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81323137"/>
                </p:ext>
              </p:extLst>
            </p:nvPr>
          </p:nvGraphicFramePr>
          <p:xfrm>
            <a:off x="1858607" y="3674376"/>
            <a:ext cx="3192463" cy="1447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86" name="ChemSketch" r:id="rId7" imgW="1724176" imgH="790553" progId="ACD.ChemSketch.20">
                    <p:embed/>
                  </p:oleObj>
                </mc:Choice>
                <mc:Fallback>
                  <p:oleObj name="ChemSketch" r:id="rId7" imgW="1724176" imgH="790553" progId="ACD.ChemSketch.20">
                    <p:embed/>
                    <p:pic>
                      <p:nvPicPr>
                        <p:cNvPr id="16" name="Объект 15">
                          <a:extLst>
                            <a:ext uri="{FF2B5EF4-FFF2-40B4-BE49-F238E27FC236}">
                              <a16:creationId xmlns:a16="http://schemas.microsoft.com/office/drawing/2014/main" id="{808A8F40-B7BC-4DFE-A22F-A90E3FE2D23A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r="19267" b="20502"/>
                        <a:stretch>
                          <a:fillRect/>
                        </a:stretch>
                      </p:blipFill>
                      <p:spPr bwMode="auto">
                        <a:xfrm>
                          <a:off x="1858607" y="3674376"/>
                          <a:ext cx="3192463" cy="14478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" name="Молния 19">
              <a:extLst>
                <a:ext uri="{FF2B5EF4-FFF2-40B4-BE49-F238E27FC236}">
                  <a16:creationId xmlns:a16="http://schemas.microsoft.com/office/drawing/2014/main" id="{F38FC062-E9B7-4B63-B61B-CB30244B446B}"/>
                </a:ext>
              </a:extLst>
            </p:cNvPr>
            <p:cNvSpPr/>
            <p:nvPr/>
          </p:nvSpPr>
          <p:spPr>
            <a:xfrm>
              <a:off x="3718184" y="3531343"/>
              <a:ext cx="579673" cy="1190229"/>
            </a:xfrm>
            <a:prstGeom prst="lightningBol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Молния 20">
              <a:extLst>
                <a:ext uri="{FF2B5EF4-FFF2-40B4-BE49-F238E27FC236}">
                  <a16:creationId xmlns:a16="http://schemas.microsoft.com/office/drawing/2014/main" id="{CA089D0D-7D57-4B6D-B44A-2D3EB6266867}"/>
                </a:ext>
              </a:extLst>
            </p:cNvPr>
            <p:cNvSpPr/>
            <p:nvPr/>
          </p:nvSpPr>
          <p:spPr>
            <a:xfrm>
              <a:off x="2004149" y="3956103"/>
              <a:ext cx="331098" cy="630143"/>
            </a:xfrm>
            <a:prstGeom prst="lightningBol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2" name="Стрелка: вправо 21">
            <a:extLst>
              <a:ext uri="{FF2B5EF4-FFF2-40B4-BE49-F238E27FC236}">
                <a16:creationId xmlns:a16="http://schemas.microsoft.com/office/drawing/2014/main" id="{F8B4B38E-1814-471B-8922-28937BA1476B}"/>
              </a:ext>
            </a:extLst>
          </p:cNvPr>
          <p:cNvSpPr/>
          <p:nvPr/>
        </p:nvSpPr>
        <p:spPr>
          <a:xfrm rot="344335">
            <a:off x="5272096" y="4689796"/>
            <a:ext cx="674702" cy="27662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4" name="Объект 23">
            <a:extLst>
              <a:ext uri="{FF2B5EF4-FFF2-40B4-BE49-F238E27FC236}">
                <a16:creationId xmlns:a16="http://schemas.microsoft.com/office/drawing/2014/main" id="{1A8D77C2-89D3-4549-90ED-19F2640E2C8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87728" y="4411243"/>
          <a:ext cx="2714314" cy="13596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7" name="ChemSketch" r:id="rId9" imgW="1724176" imgH="790553" progId="ACD.ChemSketch.20">
                  <p:embed/>
                </p:oleObj>
              </mc:Choice>
              <mc:Fallback>
                <p:oleObj name="ChemSketch" r:id="rId9" imgW="1724176" imgH="790553" progId="ACD.ChemSketch.20">
                  <p:embed/>
                  <p:pic>
                    <p:nvPicPr>
                      <p:cNvPr id="24" name="Объект 23">
                        <a:extLst>
                          <a:ext uri="{FF2B5EF4-FFF2-40B4-BE49-F238E27FC236}">
                            <a16:creationId xmlns:a16="http://schemas.microsoft.com/office/drawing/2014/main" id="{1A8D77C2-89D3-4549-90ED-19F2640E2C8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19594" b="20081"/>
                      <a:stretch>
                        <a:fillRect/>
                      </a:stretch>
                    </p:blipFill>
                    <p:spPr bwMode="auto">
                      <a:xfrm>
                        <a:off x="6087728" y="4411243"/>
                        <a:ext cx="2714314" cy="135968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Крест 24">
            <a:extLst>
              <a:ext uri="{FF2B5EF4-FFF2-40B4-BE49-F238E27FC236}">
                <a16:creationId xmlns:a16="http://schemas.microsoft.com/office/drawing/2014/main" id="{31243EDE-1752-40E3-904A-F78BCD798B27}"/>
              </a:ext>
            </a:extLst>
          </p:cNvPr>
          <p:cNvSpPr/>
          <p:nvPr/>
        </p:nvSpPr>
        <p:spPr>
          <a:xfrm>
            <a:off x="9031779" y="4861488"/>
            <a:ext cx="294142" cy="235766"/>
          </a:xfrm>
          <a:prstGeom prst="plus">
            <a:avLst>
              <a:gd name="adj" fmla="val 38158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8" name="Объект 27">
            <a:extLst>
              <a:ext uri="{FF2B5EF4-FFF2-40B4-BE49-F238E27FC236}">
                <a16:creationId xmlns:a16="http://schemas.microsoft.com/office/drawing/2014/main" id="{6D28A29B-83BC-4D8E-AD6D-E7061D206CE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629813" y="4689537"/>
          <a:ext cx="708814" cy="9657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8" name="ChemSketch" r:id="rId11" imgW="333437" imgH="466913" progId="ACD.ChemSketch.20">
                  <p:embed/>
                </p:oleObj>
              </mc:Choice>
              <mc:Fallback>
                <p:oleObj name="ChemSketch" r:id="rId11" imgW="333437" imgH="466913" progId="ACD.ChemSketch.20">
                  <p:embed/>
                  <p:pic>
                    <p:nvPicPr>
                      <p:cNvPr id="28" name="Объект 27">
                        <a:extLst>
                          <a:ext uri="{FF2B5EF4-FFF2-40B4-BE49-F238E27FC236}">
                            <a16:creationId xmlns:a16="http://schemas.microsoft.com/office/drawing/2014/main" id="{6D28A29B-83BC-4D8E-AD6D-E7061D206CE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17180" b="18730"/>
                      <a:stretch>
                        <a:fillRect/>
                      </a:stretch>
                    </p:blipFill>
                    <p:spPr bwMode="auto">
                      <a:xfrm>
                        <a:off x="9629813" y="4689537"/>
                        <a:ext cx="708814" cy="96577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Левая фигурная скобка 28">
            <a:extLst>
              <a:ext uri="{FF2B5EF4-FFF2-40B4-BE49-F238E27FC236}">
                <a16:creationId xmlns:a16="http://schemas.microsoft.com/office/drawing/2014/main" id="{CF492F01-FABC-4460-92D8-F4424E183D46}"/>
              </a:ext>
            </a:extLst>
          </p:cNvPr>
          <p:cNvSpPr/>
          <p:nvPr/>
        </p:nvSpPr>
        <p:spPr>
          <a:xfrm rot="16200000">
            <a:off x="8022620" y="3922119"/>
            <a:ext cx="342706" cy="4289309"/>
          </a:xfrm>
          <a:prstGeom prst="leftBrac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5E162DE-7A5C-4C48-B283-555BE0B77253}"/>
              </a:ext>
            </a:extLst>
          </p:cNvPr>
          <p:cNvSpPr txBox="1"/>
          <p:nvPr/>
        </p:nvSpPr>
        <p:spPr>
          <a:xfrm>
            <a:off x="5826828" y="6238127"/>
            <a:ext cx="4841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FF0000"/>
                </a:solidFill>
              </a:rPr>
              <a:t>Продукты радиолиза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D174B4B-B5DA-469E-8BE0-AF3453841B8E}"/>
              </a:ext>
            </a:extLst>
          </p:cNvPr>
          <p:cNvSpPr txBox="1"/>
          <p:nvPr/>
        </p:nvSpPr>
        <p:spPr>
          <a:xfrm>
            <a:off x="1734312" y="588030"/>
            <a:ext cx="24958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Цель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85B005A-7122-4511-BC78-CA510B8CCEEA}"/>
              </a:ext>
            </a:extLst>
          </p:cNvPr>
          <p:cNvSpPr txBox="1"/>
          <p:nvPr/>
        </p:nvSpPr>
        <p:spPr>
          <a:xfrm>
            <a:off x="5148836" y="649196"/>
            <a:ext cx="24958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Проблема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B92D21A-4175-CF44-8DDB-C8DA29AA38B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343" y="5213322"/>
            <a:ext cx="5651500" cy="148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1300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952DDAC-EA42-4E13-BF2C-3AC1E24012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0910" y="1094433"/>
            <a:ext cx="4663325" cy="220832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C26F4D9-808A-4EA1-8AF5-2C0F61AAF2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21"/>
          <a:stretch/>
        </p:blipFill>
        <p:spPr>
          <a:xfrm>
            <a:off x="481651" y="1094433"/>
            <a:ext cx="4709766" cy="220856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B8280B3-FADC-4D13-AD40-7EA025D490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651" y="4058077"/>
            <a:ext cx="4709766" cy="224218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C82B778-7FFB-4724-98BB-B88094A83A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0909" y="4212027"/>
            <a:ext cx="4663325" cy="223181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1DF901C-E042-4ABF-A5F4-F53F60C0D1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1101" y="874733"/>
            <a:ext cx="1744822" cy="98064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C833239-B603-46FD-B675-EB27247313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79412" y="874733"/>
            <a:ext cx="1744822" cy="98064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98D833C-F983-4947-8366-BFA897697D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7860" y="3567282"/>
            <a:ext cx="1378063" cy="164656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29E621A-D488-4846-868F-076A12161F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02422" y="3567282"/>
            <a:ext cx="1378063" cy="164656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ED6953D-2473-4022-8FF8-CD06375E4DD9}"/>
              </a:ext>
            </a:extLst>
          </p:cNvPr>
          <p:cNvSpPr txBox="1"/>
          <p:nvPr/>
        </p:nvSpPr>
        <p:spPr>
          <a:xfrm>
            <a:off x="10159760" y="1899398"/>
            <a:ext cx="784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50 </a:t>
            </a:r>
            <a:r>
              <a:rPr lang="ru-RU" dirty="0" err="1"/>
              <a:t>кГр</a:t>
            </a:r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0A7102-FBB6-4776-8A07-7E1396D316CA}"/>
              </a:ext>
            </a:extLst>
          </p:cNvPr>
          <p:cNvSpPr txBox="1"/>
          <p:nvPr/>
        </p:nvSpPr>
        <p:spPr>
          <a:xfrm>
            <a:off x="10159760" y="5372984"/>
            <a:ext cx="784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50 </a:t>
            </a:r>
            <a:r>
              <a:rPr lang="ru-RU" dirty="0" err="1"/>
              <a:t>кГр</a:t>
            </a:r>
            <a:endParaRPr lang="ru-RU" dirty="0"/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40F0E16E-39BF-4CD4-8AF8-19973CFC2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3623" y="0"/>
            <a:ext cx="5984261" cy="825124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+mn-lt"/>
              </a:rPr>
              <a:t>Анализ составов комплексов 4</a:t>
            </a:r>
            <a:r>
              <a:rPr lang="en-US" sz="2400" b="1" dirty="0">
                <a:latin typeface="+mn-lt"/>
              </a:rPr>
              <a:t>f</a:t>
            </a:r>
            <a:r>
              <a:rPr lang="ru-RU" sz="2400" b="1" dirty="0">
                <a:latin typeface="+mn-lt"/>
              </a:rPr>
              <a:t>-элементов</a:t>
            </a:r>
          </a:p>
        </p:txBody>
      </p:sp>
    </p:spTree>
    <p:extLst>
      <p:ext uri="{BB962C8B-B14F-4D97-AF65-F5344CB8AC3E}">
        <p14:creationId xmlns:p14="http://schemas.microsoft.com/office/powerpoint/2010/main" val="19082002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8721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400" dirty="0"/>
              <a:t>Выделение стероидных сапонинов из клеточных культур </a:t>
            </a:r>
            <a:r>
              <a:rPr lang="en-US" sz="3400" dirty="0" err="1"/>
              <a:t>Dioscorea</a:t>
            </a:r>
            <a:r>
              <a:rPr lang="en-US" sz="3400" dirty="0"/>
              <a:t> </a:t>
            </a:r>
            <a:r>
              <a:rPr lang="en-US" sz="3400" dirty="0" err="1"/>
              <a:t>Deltoidea</a:t>
            </a:r>
            <a:endParaRPr lang="ru-RU" sz="3400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360" y="1246175"/>
            <a:ext cx="5760640" cy="2592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368" y="4126495"/>
            <a:ext cx="5760640" cy="244827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Прямая со стрелкой 5"/>
          <p:cNvCxnSpPr/>
          <p:nvPr/>
        </p:nvCxnSpPr>
        <p:spPr>
          <a:xfrm>
            <a:off x="3359696" y="3764175"/>
            <a:ext cx="0" cy="43432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384032" y="1412776"/>
            <a:ext cx="5400591" cy="2416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dirty="0"/>
              <a:t>Условия элюирования: </a:t>
            </a:r>
          </a:p>
          <a:p>
            <a:pPr algn="ctr">
              <a:spcAft>
                <a:spcPts val="600"/>
              </a:spcAft>
            </a:pPr>
            <a:r>
              <a:rPr lang="ru-RU" dirty="0"/>
              <a:t>Колонка  - </a:t>
            </a:r>
            <a:r>
              <a:rPr lang="ru-RU" dirty="0" err="1"/>
              <a:t>Acclaim</a:t>
            </a:r>
            <a:r>
              <a:rPr lang="ru-RU" dirty="0"/>
              <a:t> С18 3х150 мм, 3мкм; </a:t>
            </a:r>
            <a:endParaRPr lang="en-US" dirty="0"/>
          </a:p>
          <a:p>
            <a:pPr algn="ctr">
              <a:spcAft>
                <a:spcPts val="600"/>
              </a:spcAft>
            </a:pPr>
            <a:r>
              <a:rPr lang="ru-RU" dirty="0"/>
              <a:t>Объем ввода  пробы - 2 </a:t>
            </a:r>
            <a:r>
              <a:rPr lang="ru-RU" dirty="0" err="1"/>
              <a:t>мкл</a:t>
            </a:r>
            <a:r>
              <a:rPr lang="ru-RU" dirty="0"/>
              <a:t>;</a:t>
            </a:r>
          </a:p>
          <a:p>
            <a:pPr algn="ctr">
              <a:spcAft>
                <a:spcPts val="600"/>
              </a:spcAft>
            </a:pPr>
            <a:r>
              <a:rPr lang="ru-RU" dirty="0"/>
              <a:t>Режим элюирования –</a:t>
            </a:r>
            <a:r>
              <a:rPr lang="ru-RU" dirty="0" err="1"/>
              <a:t>изократический</a:t>
            </a:r>
            <a:r>
              <a:rPr lang="ru-RU" dirty="0"/>
              <a:t>:</a:t>
            </a:r>
          </a:p>
          <a:p>
            <a:pPr algn="ctr">
              <a:spcAft>
                <a:spcPts val="600"/>
              </a:spcAft>
            </a:pPr>
            <a:r>
              <a:rPr lang="ru-RU" dirty="0"/>
              <a:t>25%</a:t>
            </a:r>
            <a:r>
              <a:rPr lang="en-US" dirty="0"/>
              <a:t>/ 75% </a:t>
            </a:r>
            <a:r>
              <a:rPr lang="ru-RU" dirty="0"/>
              <a:t> об. , Фаза Б -</a:t>
            </a:r>
            <a:r>
              <a:rPr lang="en-US" dirty="0"/>
              <a:t>CH</a:t>
            </a:r>
            <a:r>
              <a:rPr lang="en-US" baseline="-25000" dirty="0"/>
              <a:t>3</a:t>
            </a:r>
            <a:r>
              <a:rPr lang="en-US" dirty="0"/>
              <a:t>CN</a:t>
            </a:r>
            <a:r>
              <a:rPr lang="ru-RU" dirty="0"/>
              <a:t>, А- 0,1% водный раствор уксусной кислоты;</a:t>
            </a:r>
          </a:p>
          <a:p>
            <a:pPr algn="ctr">
              <a:spcAft>
                <a:spcPts val="600"/>
              </a:spcAft>
            </a:pPr>
            <a:r>
              <a:rPr lang="ru-RU" dirty="0"/>
              <a:t>Выделение фракций по временам удерживания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89C0F06-E1D6-5B4F-A5E3-1B177E5FDF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7499" y="3816308"/>
            <a:ext cx="4061657" cy="295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2902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30030" y="1"/>
            <a:ext cx="8229600" cy="847239"/>
          </a:xfrm>
        </p:spPr>
        <p:txBody>
          <a:bodyPr>
            <a:normAutofit/>
          </a:bodyPr>
          <a:lstStyle/>
          <a:p>
            <a:r>
              <a:rPr lang="ru-RU" dirty="0"/>
              <a:t>Масс-спектры </a:t>
            </a:r>
            <a:r>
              <a:rPr lang="en-US" dirty="0" err="1"/>
              <a:t>MS</a:t>
            </a:r>
            <a:r>
              <a:rPr lang="en-US" baseline="30000" dirty="0" err="1"/>
              <a:t>n</a:t>
            </a:r>
            <a:r>
              <a:rPr lang="ru-RU" dirty="0"/>
              <a:t> </a:t>
            </a:r>
          </a:p>
        </p:txBody>
      </p:sp>
      <p:pic>
        <p:nvPicPr>
          <p:cNvPr id="8" name="Рисунок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1392" y="1176114"/>
            <a:ext cx="4435196" cy="2352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6547" y="4072915"/>
            <a:ext cx="4536504" cy="2196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7668" y="1196752"/>
            <a:ext cx="4458333" cy="2352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25300" y="4072916"/>
            <a:ext cx="4435196" cy="219652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1619294" y="879104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</a:t>
            </a:r>
            <a:r>
              <a:rPr lang="ru-RU" sz="2400" dirty="0" err="1"/>
              <a:t>Протодиосцин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6672064" y="879104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/>
              <a:t>Дельтозид</a:t>
            </a:r>
            <a:endParaRPr lang="ru-RU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3647728" y="3611252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Ms</a:t>
            </a:r>
            <a:r>
              <a:rPr lang="en-US" sz="2400" baseline="30000" dirty="0"/>
              <a:t>2</a:t>
            </a:r>
            <a:endParaRPr lang="ru-RU" sz="2400" baseline="30000" dirty="0"/>
          </a:p>
        </p:txBody>
      </p:sp>
      <p:sp>
        <p:nvSpPr>
          <p:cNvPr id="15" name="TextBox 14"/>
          <p:cNvSpPr txBox="1"/>
          <p:nvPr/>
        </p:nvSpPr>
        <p:spPr>
          <a:xfrm>
            <a:off x="8256240" y="3573017"/>
            <a:ext cx="792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Ms</a:t>
            </a:r>
            <a:r>
              <a:rPr lang="en-US" sz="2400" baseline="30000" dirty="0"/>
              <a:t>2</a:t>
            </a:r>
            <a:endParaRPr lang="ru-RU" sz="2400" baseline="30000" dirty="0"/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3719736" y="3638588"/>
            <a:ext cx="0" cy="43432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8256240" y="3661729"/>
            <a:ext cx="0" cy="43432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647728" y="890136"/>
            <a:ext cx="10801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Ms</a:t>
            </a:r>
            <a:r>
              <a:rPr lang="en-US" sz="2400" baseline="30000" dirty="0"/>
              <a:t>1</a:t>
            </a:r>
            <a:endParaRPr lang="ru-RU" sz="2400" dirty="0"/>
          </a:p>
          <a:p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8184232" y="890136"/>
            <a:ext cx="10801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Ms</a:t>
            </a:r>
            <a:r>
              <a:rPr lang="en-US" sz="2400" baseline="30000" dirty="0"/>
              <a:t>1</a:t>
            </a:r>
            <a:endParaRPr lang="ru-RU" sz="2400" dirty="0"/>
          </a:p>
          <a:p>
            <a:endParaRPr lang="ru-RU" dirty="0"/>
          </a:p>
        </p:txBody>
      </p:sp>
      <p:pic>
        <p:nvPicPr>
          <p:cNvPr id="21" name="Объект 3"/>
          <p:cNvPicPr>
            <a:picLocks noGrp="1"/>
          </p:cNvPicPr>
          <p:nvPr>
            <p:ph idx="1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9289"/>
          <a:stretch/>
        </p:blipFill>
        <p:spPr bwMode="auto">
          <a:xfrm>
            <a:off x="4583833" y="1412776"/>
            <a:ext cx="1296143" cy="12241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88288" y="1351056"/>
            <a:ext cx="1656184" cy="10698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87978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163" y="921535"/>
            <a:ext cx="7746713" cy="5614898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0F216140-843F-0C4D-9857-F6C8EC2EC8FB}"/>
              </a:ext>
            </a:extLst>
          </p:cNvPr>
          <p:cNvSpPr txBox="1">
            <a:spLocks/>
          </p:cNvSpPr>
          <p:nvPr/>
        </p:nvSpPr>
        <p:spPr>
          <a:xfrm>
            <a:off x="1186665" y="321567"/>
            <a:ext cx="9818670" cy="2387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dirty="0"/>
              <a:t>Идентификация </a:t>
            </a:r>
            <a:r>
              <a:rPr lang="ru-RU" sz="3200" dirty="0" err="1"/>
              <a:t>недекларированных</a:t>
            </a:r>
            <a:r>
              <a:rPr lang="ru-RU" sz="3200" dirty="0"/>
              <a:t> компонентов БАД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287771-CE2A-9E4A-AB91-046F32733C66}"/>
              </a:ext>
            </a:extLst>
          </p:cNvPr>
          <p:cNvSpPr txBox="1"/>
          <p:nvPr/>
        </p:nvSpPr>
        <p:spPr>
          <a:xfrm>
            <a:off x="8322068" y="996593"/>
            <a:ext cx="3621825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Поиск по предполагаемому списку</a:t>
            </a:r>
          </a:p>
          <a:p>
            <a:endParaRPr lang="ru-RU" dirty="0"/>
          </a:p>
          <a:p>
            <a:r>
              <a:rPr lang="ru-RU" b="1" dirty="0"/>
              <a:t>Стероидные препараты</a:t>
            </a:r>
          </a:p>
          <a:p>
            <a:r>
              <a:rPr lang="ru-RU" dirty="0"/>
              <a:t>Преднизолон</a:t>
            </a:r>
          </a:p>
          <a:p>
            <a:r>
              <a:rPr lang="ru-RU" dirty="0" err="1"/>
              <a:t>Метилпреднизолон</a:t>
            </a:r>
            <a:endParaRPr lang="ru-RU" dirty="0"/>
          </a:p>
          <a:p>
            <a:r>
              <a:rPr lang="ru-RU" dirty="0" err="1"/>
              <a:t>Дексаметазон</a:t>
            </a:r>
            <a:endParaRPr lang="ru-RU" dirty="0"/>
          </a:p>
          <a:p>
            <a:r>
              <a:rPr lang="ru-RU" dirty="0" err="1"/>
              <a:t>Триамцинолон</a:t>
            </a:r>
            <a:endParaRPr lang="ru-RU" dirty="0"/>
          </a:p>
          <a:p>
            <a:r>
              <a:rPr lang="ru-RU" dirty="0" err="1"/>
              <a:t>Бетаметазон</a:t>
            </a:r>
            <a:endParaRPr lang="ru-RU" dirty="0"/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7F3E6F5-EEE5-2141-BF46-5C98C6F87C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5991" y="3384193"/>
            <a:ext cx="3893977" cy="298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6867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99935" y="172994"/>
            <a:ext cx="54432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Formula Predictor Software </a:t>
            </a:r>
            <a:endParaRPr lang="ru-RU" sz="3600" dirty="0"/>
          </a:p>
        </p:txBody>
      </p:sp>
      <p:pic>
        <p:nvPicPr>
          <p:cNvPr id="6" name="Рисунок 5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3070" y="733219"/>
            <a:ext cx="1661362" cy="1161483"/>
          </a:xfrm>
          <a:prstGeom prst="rect">
            <a:avLst/>
          </a:prstGeom>
        </p:spPr>
      </p:pic>
      <p:pic>
        <p:nvPicPr>
          <p:cNvPr id="7" name="Рисунок 6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4735" y="1313960"/>
            <a:ext cx="2267266" cy="371527"/>
          </a:xfrm>
          <a:prstGeom prst="rect">
            <a:avLst/>
          </a:prstGeom>
        </p:spPr>
      </p:pic>
      <p:pic>
        <p:nvPicPr>
          <p:cNvPr id="8" name="Рисунок 7" descr="Вырезка экран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360" y="733219"/>
            <a:ext cx="1988004" cy="1095579"/>
          </a:xfrm>
          <a:prstGeom prst="rect">
            <a:avLst/>
          </a:prstGeom>
        </p:spPr>
      </p:pic>
      <p:pic>
        <p:nvPicPr>
          <p:cNvPr id="9" name="Рисунок 8" descr="Вырезка экрана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6678" y="1294907"/>
            <a:ext cx="1943371" cy="409632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CE8551A-1B6B-E048-8279-61665B6320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22" y="2016234"/>
            <a:ext cx="5938465" cy="386207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0D4B1DC-C2A0-F645-9613-025810454B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1518" y="1962220"/>
            <a:ext cx="6133292" cy="3916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2331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B3C651-40F7-4144-BAD7-F96CA864D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1684" y="-30164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Совместная лаборатория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74A73EB-5C93-DC4F-8418-812144E5539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5588" y="914400"/>
            <a:ext cx="8847792" cy="587931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890B2F7-5F42-B643-88A8-96A81FFF77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645" y="3122872"/>
            <a:ext cx="2273581" cy="118537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1A6BF84-E697-DB40-B707-B9DFF0C23C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236" y="305818"/>
            <a:ext cx="1664360" cy="197916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5BDBEF3-0BCF-184E-AF60-B443F6D6BC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5176233"/>
            <a:ext cx="3077912" cy="865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8876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6E185D-D996-DB4D-BF57-7B11E00F2800}"/>
              </a:ext>
            </a:extLst>
          </p:cNvPr>
          <p:cNvSpPr txBox="1"/>
          <p:nvPr/>
        </p:nvSpPr>
        <p:spPr>
          <a:xfrm>
            <a:off x="1936848" y="369869"/>
            <a:ext cx="83183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этилглюкоронида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сухих пятнах крови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1C650C6-FBDD-0743-A545-A8956207036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79531" y="3853078"/>
            <a:ext cx="3731765" cy="2635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5E29D72-FF59-0B40-80E6-193DF843F676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181" y="3853078"/>
            <a:ext cx="4019443" cy="2635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15D207E-E5C9-1C4F-AE7E-3BAC83766698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86636" y="3853078"/>
            <a:ext cx="3731765" cy="2635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224E990-F91C-BA4F-B5A8-AB9880BE02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517" y="1045206"/>
            <a:ext cx="4347110" cy="254713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E662062-B35E-6943-9348-42F2219DDE5B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20487" y="1069607"/>
            <a:ext cx="6602326" cy="25471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00130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43A5D1-E413-684A-865E-341F9882F012}"/>
              </a:ext>
            </a:extLst>
          </p:cNvPr>
          <p:cNvSpPr txBox="1"/>
          <p:nvPr/>
        </p:nvSpPr>
        <p:spPr>
          <a:xfrm>
            <a:off x="1936848" y="369869"/>
            <a:ext cx="83183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этилглюкоронида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сухих пятнах крови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E207B2C-6DAB-0547-AF78-EC80425E2EEC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6848" y="893088"/>
            <a:ext cx="8419503" cy="2641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85AD308-2FE3-CE43-8EE4-B405BB59925F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2001" y="3695562"/>
            <a:ext cx="8318303" cy="28881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06526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43A5D1-E413-684A-865E-341F9882F012}"/>
              </a:ext>
            </a:extLst>
          </p:cNvPr>
          <p:cNvSpPr txBox="1"/>
          <p:nvPr/>
        </p:nvSpPr>
        <p:spPr>
          <a:xfrm>
            <a:off x="1936848" y="369869"/>
            <a:ext cx="83183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этилглюкоронида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сухих пятнах крови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F6DF46E-0918-EC4D-B6B4-5E40590BD0B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52753" y="1018203"/>
            <a:ext cx="9068225" cy="54699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71158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40FD550-47DA-DA4F-BECC-D399F5D308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235" y="0"/>
            <a:ext cx="4908557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21C262C-9FD0-194A-95BA-B0D588173E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3792" y="0"/>
            <a:ext cx="49424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0158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43200" y="1275198"/>
            <a:ext cx="6431751" cy="84800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dirty="0"/>
              <a:t>Программы повышения квалификации по хроматографии и хромато-масс-спектрометрии</a:t>
            </a:r>
            <a:br>
              <a:rPr lang="ru-RU" dirty="0"/>
            </a:br>
            <a:br>
              <a:rPr kumimoji="0" lang="en-US" altLang="x-none" dirty="0">
                <a:latin typeface="Myriad" charset="0"/>
                <a:ea typeface="メイリオ" charset="-128"/>
                <a:cs typeface="メイリオ" charset="-128"/>
              </a:rPr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9765" y="2579463"/>
            <a:ext cx="5527458" cy="390956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5109" y="381001"/>
            <a:ext cx="2027386" cy="105701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524000" y="117796"/>
            <a:ext cx="1219200" cy="2632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205" y="368969"/>
            <a:ext cx="1219200" cy="144980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5454DE4-DD33-4744-A985-8D6F74356D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469" y="2579462"/>
            <a:ext cx="5873531" cy="3909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0337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0" y="1295400"/>
            <a:ext cx="8274424" cy="54983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8400" y="98180"/>
            <a:ext cx="2027386" cy="105701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24000" y="117796"/>
            <a:ext cx="1219200" cy="2632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804" y="124401"/>
            <a:ext cx="872391" cy="10373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6506403-3FBC-0C43-86CD-834FE4E2ECCA}"/>
              </a:ext>
            </a:extLst>
          </p:cNvPr>
          <p:cNvSpPr txBox="1"/>
          <p:nvPr/>
        </p:nvSpPr>
        <p:spPr>
          <a:xfrm>
            <a:off x="2367004" y="439889"/>
            <a:ext cx="3316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Спасибо за внимание!!!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E3191C9-3640-A743-B5E6-8C445C38AC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4496" y="203200"/>
            <a:ext cx="3886200" cy="109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4070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Название 40"/>
          <p:cNvSpPr>
            <a:spLocks noGrp="1"/>
          </p:cNvSpPr>
          <p:nvPr>
            <p:ph type="title"/>
          </p:nvPr>
        </p:nvSpPr>
        <p:spPr>
          <a:xfrm>
            <a:off x="318727" y="-126014"/>
            <a:ext cx="11990041" cy="1325563"/>
          </a:xfrm>
        </p:spPr>
        <p:txBody>
          <a:bodyPr/>
          <a:lstStyle/>
          <a:p>
            <a:r>
              <a:rPr lang="ru-RU" dirty="0"/>
              <a:t>ГХ-МС как повседневный инструмент. Что нужно?</a:t>
            </a:r>
          </a:p>
        </p:txBody>
      </p:sp>
      <p:sp>
        <p:nvSpPr>
          <p:cNvPr id="82" name="Rectangle 4"/>
          <p:cNvSpPr txBox="1">
            <a:spLocks noChangeArrowheads="1"/>
          </p:cNvSpPr>
          <p:nvPr/>
        </p:nvSpPr>
        <p:spPr bwMode="auto">
          <a:xfrm>
            <a:off x="198412" y="968797"/>
            <a:ext cx="7772400" cy="411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ru-RU" sz="2400" b="1" i="1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Высокая чувствительность</a:t>
            </a:r>
            <a:r>
              <a:rPr lang="en-US" sz="2400" b="1" i="1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 </a:t>
            </a:r>
            <a:endParaRPr lang="de-DE" sz="1600" b="1" dirty="0">
              <a:solidFill>
                <a:srgbClr val="000000"/>
              </a:solidFill>
              <a:latin typeface="Times New Roman" charset="0"/>
              <a:ea typeface="Arial" charset="0"/>
              <a:cs typeface="Arial" charset="0"/>
            </a:endParaRPr>
          </a:p>
          <a:p>
            <a:pPr>
              <a:lnSpc>
                <a:spcPct val="80000"/>
              </a:lnSpc>
            </a:pPr>
            <a:r>
              <a:rPr lang="ru-RU" sz="2400" b="1" i="1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Гибкость в конфигурировании</a:t>
            </a:r>
          </a:p>
          <a:p>
            <a:pPr>
              <a:lnSpc>
                <a:spcPct val="80000"/>
              </a:lnSpc>
            </a:pPr>
            <a:r>
              <a:rPr lang="ru-RU" sz="2400" b="1" i="1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Высокая производительность</a:t>
            </a:r>
          </a:p>
        </p:txBody>
      </p:sp>
      <p:pic>
        <p:nvPicPr>
          <p:cNvPr id="83" name="Изображение 8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727" y="2331797"/>
            <a:ext cx="7164915" cy="4233088"/>
          </a:xfrm>
          <a:prstGeom prst="rect">
            <a:avLst/>
          </a:prstGeom>
        </p:spPr>
      </p:pic>
      <p:sp>
        <p:nvSpPr>
          <p:cNvPr id="84" name="Прямоугольник 83"/>
          <p:cNvSpPr/>
          <p:nvPr/>
        </p:nvSpPr>
        <p:spPr>
          <a:xfrm>
            <a:off x="5095536" y="975294"/>
            <a:ext cx="4788024" cy="14280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2400" b="1" i="1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Простота обслуживания</a:t>
            </a:r>
          </a:p>
          <a:p>
            <a:pPr>
              <a:lnSpc>
                <a:spcPct val="80000"/>
              </a:lnSpc>
            </a:pPr>
            <a:r>
              <a:rPr lang="ru-RU" sz="2400" b="1" i="1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Удобное ПО Хороший сервис</a:t>
            </a:r>
          </a:p>
          <a:p>
            <a:pPr>
              <a:lnSpc>
                <a:spcPct val="80000"/>
              </a:lnSpc>
            </a:pPr>
            <a:r>
              <a:rPr lang="ru-RU" sz="2400" b="1" i="1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Низкие эксплуатационные расходы</a:t>
            </a:r>
          </a:p>
          <a:p>
            <a:pPr>
              <a:lnSpc>
                <a:spcPct val="80000"/>
              </a:lnSpc>
            </a:pPr>
            <a:endParaRPr lang="de-DE" sz="1200" b="1" dirty="0">
              <a:solidFill>
                <a:srgbClr val="000000"/>
              </a:solidFill>
              <a:latin typeface="Times New Roman" charset="0"/>
              <a:ea typeface="Arial" charset="0"/>
              <a:cs typeface="Times New Roman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DAA7DE1-756C-5845-860A-B60368DBDD9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3980" y="2115728"/>
            <a:ext cx="3354915" cy="447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093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83C9AFE-9BC0-4A48-9B1B-ED8BA53E58D6}"/>
              </a:ext>
            </a:extLst>
          </p:cNvPr>
          <p:cNvSpPr txBox="1"/>
          <p:nvPr/>
        </p:nvSpPr>
        <p:spPr>
          <a:xfrm>
            <a:off x="1072518" y="0"/>
            <a:ext cx="106033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Качественный и количественный анализ состава незамерзающих жидкостей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7535CAE-AB6B-42FA-A7CB-5561E6A96CC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272" y="852867"/>
            <a:ext cx="2626250" cy="1862997"/>
          </a:xfrm>
          <a:prstGeom prst="rect">
            <a:avLst/>
          </a:prstGeom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id="{00000000-0008-0000-0500-00000104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505" y="3574983"/>
            <a:ext cx="6215270" cy="2891423"/>
          </a:xfrm>
          <a:prstGeom prst="rect">
            <a:avLst/>
          </a:prstGeom>
          <a:noFill/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C8C3BC3-C682-4F78-8775-4E0E577993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2455" y="645815"/>
            <a:ext cx="3036133" cy="2277100"/>
          </a:xfrm>
          <a:prstGeom prst="rect">
            <a:avLst/>
          </a:prstGeom>
        </p:spPr>
      </p:pic>
      <p:pic>
        <p:nvPicPr>
          <p:cNvPr id="8" name="Picture 1">
            <a:extLst>
              <a:ext uri="{FF2B5EF4-FFF2-40B4-BE49-F238E27FC236}">
                <a16:creationId xmlns:a16="http://schemas.microsoft.com/office/drawing/2014/main" id="{00000000-0008-0000-0600-00000108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00" y="3614083"/>
            <a:ext cx="6415135" cy="2891422"/>
          </a:xfrm>
          <a:prstGeom prst="rect">
            <a:avLst/>
          </a:prstGeom>
          <a:noFill/>
        </p:spPr>
      </p:pic>
      <p:sp>
        <p:nvSpPr>
          <p:cNvPr id="9" name="Стрелка: вправо 8">
            <a:extLst>
              <a:ext uri="{FF2B5EF4-FFF2-40B4-BE49-F238E27FC236}">
                <a16:creationId xmlns:a16="http://schemas.microsoft.com/office/drawing/2014/main" id="{E4ED5900-6B94-4845-9807-1EDDFA072AD1}"/>
              </a:ext>
            </a:extLst>
          </p:cNvPr>
          <p:cNvSpPr/>
          <p:nvPr/>
        </p:nvSpPr>
        <p:spPr>
          <a:xfrm>
            <a:off x="3428819" y="1467973"/>
            <a:ext cx="458339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: вниз 14">
            <a:extLst>
              <a:ext uri="{FF2B5EF4-FFF2-40B4-BE49-F238E27FC236}">
                <a16:creationId xmlns:a16="http://schemas.microsoft.com/office/drawing/2014/main" id="{0E538EF2-7B15-4343-B551-50B0B9F04F16}"/>
              </a:ext>
            </a:extLst>
          </p:cNvPr>
          <p:cNvSpPr/>
          <p:nvPr/>
        </p:nvSpPr>
        <p:spPr>
          <a:xfrm rot="2338757">
            <a:off x="4989444" y="3125615"/>
            <a:ext cx="331304" cy="4325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: вниз 15">
            <a:extLst>
              <a:ext uri="{FF2B5EF4-FFF2-40B4-BE49-F238E27FC236}">
                <a16:creationId xmlns:a16="http://schemas.microsoft.com/office/drawing/2014/main" id="{65433CCC-0CC7-4A60-A63F-9E23DD1AE220}"/>
              </a:ext>
            </a:extLst>
          </p:cNvPr>
          <p:cNvSpPr/>
          <p:nvPr/>
        </p:nvSpPr>
        <p:spPr>
          <a:xfrm rot="19226833">
            <a:off x="6606421" y="3125527"/>
            <a:ext cx="331304" cy="4325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F381A390-D984-425E-8C16-D48775C6F012}"/>
              </a:ext>
            </a:extLst>
          </p:cNvPr>
          <p:cNvSpPr/>
          <p:nvPr/>
        </p:nvSpPr>
        <p:spPr>
          <a:xfrm>
            <a:off x="7601510" y="1237140"/>
            <a:ext cx="43732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Газовый хроматомасс-спектрометр GCMS-QP2010 </a:t>
            </a:r>
            <a:r>
              <a:rPr lang="ru-RU" dirty="0" err="1"/>
              <a:t>Ultra</a:t>
            </a:r>
            <a:r>
              <a:rPr lang="ru-RU" dirty="0"/>
              <a:t> фирмы </a:t>
            </a:r>
            <a:r>
              <a:rPr lang="ru-RU" dirty="0" err="1"/>
              <a:t>Shimadzu</a:t>
            </a:r>
            <a:r>
              <a:rPr lang="ru-RU" dirty="0"/>
              <a:t> (Япония). Приобретен по программе развития МГУ имени М.В. Ломоносова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A033985-A08F-4C4A-982A-7B493AA62B07}"/>
              </a:ext>
            </a:extLst>
          </p:cNvPr>
          <p:cNvSpPr txBox="1"/>
          <p:nvPr/>
        </p:nvSpPr>
        <p:spPr>
          <a:xfrm>
            <a:off x="1676434" y="6393392"/>
            <a:ext cx="9395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Масс-хроматограммы двух образцов незамерзающих жидкостей различных производителей</a:t>
            </a:r>
          </a:p>
        </p:txBody>
      </p:sp>
    </p:spTree>
    <p:extLst>
      <p:ext uri="{BB962C8B-B14F-4D97-AF65-F5344CB8AC3E}">
        <p14:creationId xmlns:p14="http://schemas.microsoft.com/office/powerpoint/2010/main" val="14548171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D8EF5BF-A874-4E7B-8F6A-A2045A0E1E80}"/>
              </a:ext>
            </a:extLst>
          </p:cNvPr>
          <p:cNvSpPr/>
          <p:nvPr/>
        </p:nvSpPr>
        <p:spPr>
          <a:xfrm>
            <a:off x="1046921" y="-10035"/>
            <a:ext cx="106414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Качественный и количественный анализ состава летучих компонентов лакокрасочных материалов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FC9C419-3975-439C-926B-8D17D3B9756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471" y="1000106"/>
            <a:ext cx="2279164" cy="182570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208E971-D6FB-4544-A7C9-1D296D49D80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1378" y="979988"/>
            <a:ext cx="2279163" cy="1823085"/>
          </a:xfrm>
          <a:prstGeom prst="rect">
            <a:avLst/>
          </a:prstGeom>
        </p:spPr>
      </p:pic>
      <p:sp>
        <p:nvSpPr>
          <p:cNvPr id="7" name="Стрелка: вправо 6">
            <a:extLst>
              <a:ext uri="{FF2B5EF4-FFF2-40B4-BE49-F238E27FC236}">
                <a16:creationId xmlns:a16="http://schemas.microsoft.com/office/drawing/2014/main" id="{15320609-DFEF-4020-87A2-B022B1184B3B}"/>
              </a:ext>
            </a:extLst>
          </p:cNvPr>
          <p:cNvSpPr/>
          <p:nvPr/>
        </p:nvSpPr>
        <p:spPr>
          <a:xfrm>
            <a:off x="3896818" y="1706865"/>
            <a:ext cx="458339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3D84542-DDE1-42CE-AC6D-A877D3102445}"/>
              </a:ext>
            </a:extLst>
          </p:cNvPr>
          <p:cNvSpPr/>
          <p:nvPr/>
        </p:nvSpPr>
        <p:spPr>
          <a:xfrm>
            <a:off x="7930172" y="1658901"/>
            <a:ext cx="386713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Отбор и ввод проб в газовый хроматограф осуществляется с помощью </a:t>
            </a:r>
            <a:r>
              <a:rPr lang="ru-RU" dirty="0" err="1"/>
              <a:t>автосэмплера</a:t>
            </a:r>
            <a:r>
              <a:rPr lang="ru-RU" dirty="0"/>
              <a:t> с вводом равновесной паровой фазы </a:t>
            </a:r>
            <a:r>
              <a:rPr lang="ru-RU" dirty="0" err="1"/>
              <a:t>HeadSpace</a:t>
            </a:r>
            <a:r>
              <a:rPr lang="ru-RU" dirty="0"/>
              <a:t> HT200H фирмы </a:t>
            </a:r>
            <a:r>
              <a:rPr lang="ru-RU" dirty="0" err="1"/>
              <a:t>Shimadzu</a:t>
            </a:r>
            <a:endParaRPr lang="ru-RU" dirty="0"/>
          </a:p>
        </p:txBody>
      </p:sp>
      <p:sp>
        <p:nvSpPr>
          <p:cNvPr id="9" name="Стрелка: вниз 8">
            <a:extLst>
              <a:ext uri="{FF2B5EF4-FFF2-40B4-BE49-F238E27FC236}">
                <a16:creationId xmlns:a16="http://schemas.microsoft.com/office/drawing/2014/main" id="{3571ACFD-4CEE-41E9-82A3-E09FB1CE70A2}"/>
              </a:ext>
            </a:extLst>
          </p:cNvPr>
          <p:cNvSpPr/>
          <p:nvPr/>
        </p:nvSpPr>
        <p:spPr>
          <a:xfrm rot="2338757">
            <a:off x="5015948" y="2940358"/>
            <a:ext cx="331304" cy="4325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: вниз 9">
            <a:extLst>
              <a:ext uri="{FF2B5EF4-FFF2-40B4-BE49-F238E27FC236}">
                <a16:creationId xmlns:a16="http://schemas.microsoft.com/office/drawing/2014/main" id="{75D3A084-07C7-4408-9620-B1F57609ECF5}"/>
              </a:ext>
            </a:extLst>
          </p:cNvPr>
          <p:cNvSpPr/>
          <p:nvPr/>
        </p:nvSpPr>
        <p:spPr>
          <a:xfrm rot="19226833">
            <a:off x="6632925" y="2940270"/>
            <a:ext cx="331304" cy="4325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1">
            <a:extLst>
              <a:ext uri="{FF2B5EF4-FFF2-40B4-BE49-F238E27FC236}">
                <a16:creationId xmlns:a16="http://schemas.microsoft.com/office/drawing/2014/main" id="{00000000-0008-0000-0800-00000124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033" y="3641011"/>
            <a:ext cx="6325636" cy="2815565"/>
          </a:xfrm>
          <a:prstGeom prst="rect">
            <a:avLst/>
          </a:prstGeom>
          <a:noFill/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9FFB281-103C-4B12-A088-CE28A2858F91}"/>
              </a:ext>
            </a:extLst>
          </p:cNvPr>
          <p:cNvSpPr/>
          <p:nvPr/>
        </p:nvSpPr>
        <p:spPr>
          <a:xfrm>
            <a:off x="1570593" y="6343837"/>
            <a:ext cx="104559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Масс-хроматограммы двух образцов лакокрасочных материалов различных производителей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5F61ABE9-8948-6340-911A-F7212A8EE3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976448"/>
              </p:ext>
            </p:extLst>
          </p:nvPr>
        </p:nvGraphicFramePr>
        <p:xfrm>
          <a:off x="7637207" y="3641011"/>
          <a:ext cx="2890011" cy="2463534"/>
        </p:xfrm>
        <a:graphic>
          <a:graphicData uri="http://schemas.openxmlformats.org/drawingml/2006/table">
            <a:tbl>
              <a:tblPr/>
              <a:tblGrid>
                <a:gridCol w="2890011">
                  <a:extLst>
                    <a:ext uri="{9D8B030D-6E8A-4147-A177-3AD203B41FA5}">
                      <a16:colId xmlns:a16="http://schemas.microsoft.com/office/drawing/2014/main" val="3680320083"/>
                    </a:ext>
                  </a:extLst>
                </a:gridCol>
              </a:tblGrid>
              <a:tr h="48272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Название вещества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7221012"/>
                  </a:ext>
                </a:extLst>
              </a:tr>
              <a:tr h="24978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1-Methoxy-2-propyl acetate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0503861"/>
                  </a:ext>
                </a:extLst>
              </a:tr>
              <a:tr h="24978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Ethanol, 2-butoxy-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558028"/>
                  </a:ext>
                </a:extLst>
              </a:tr>
              <a:tr h="24978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Benzene, propyl-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1389240"/>
                  </a:ext>
                </a:extLst>
              </a:tr>
              <a:tr h="24978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Benzene, 1-ethyl-2-methyl-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53420"/>
                  </a:ext>
                </a:extLst>
              </a:tr>
              <a:tr h="24978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Benzene, 1,3,5-trimethyl-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4841221"/>
                  </a:ext>
                </a:extLst>
              </a:tr>
              <a:tr h="24978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Benzene, 1-ethyl-3-methyl- isomer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4889574"/>
                  </a:ext>
                </a:extLst>
              </a:tr>
              <a:tr h="2323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Benzene, 1,2,4-trimethyl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1987431"/>
                  </a:ext>
                </a:extLst>
              </a:tr>
              <a:tr h="24978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Benzene, 1,2,3-trimethyl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70016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94525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E851CE-91A0-D341-885C-47FF1F87B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854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dirty="0"/>
              <a:t>Определение хлорорганических соединений в нефтяной фракции НК-204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FCE26B0-E5F3-604A-B7E2-150206D541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5983" y="1503618"/>
            <a:ext cx="7262103" cy="308039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6F2CB0A-851A-564B-B61D-C6C353B55C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1381" y="4890213"/>
            <a:ext cx="6611308" cy="133592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3FAA15E-33B5-6749-9265-983431DED9F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50" y="1293873"/>
            <a:ext cx="3991295" cy="5321726"/>
          </a:xfrm>
          <a:prstGeom prst="rect">
            <a:avLst/>
          </a:prstGeom>
        </p:spPr>
      </p:pic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B0DE02A6-A25D-8E4A-8E8C-56D65A479517}"/>
              </a:ext>
            </a:extLst>
          </p:cNvPr>
          <p:cNvCxnSpPr>
            <a:cxnSpLocks/>
          </p:cNvCxnSpPr>
          <p:nvPr/>
        </p:nvCxnSpPr>
        <p:spPr>
          <a:xfrm>
            <a:off x="599090" y="4271792"/>
            <a:ext cx="120868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5918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Прямоугольник 17">
            <a:extLst>
              <a:ext uri="{FF2B5EF4-FFF2-40B4-BE49-F238E27FC236}">
                <a16:creationId xmlns:a16="http://schemas.microsoft.com/office/drawing/2014/main" id="{21543AA9-36A5-E743-9CEE-402545E9AD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6875" y="0"/>
            <a:ext cx="88582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ru-RU" altLang="ru-RU" sz="2400" u="sng">
                <a:solidFill>
                  <a:schemeClr val="tx2"/>
                </a:solidFill>
                <a:cs typeface="Arial" panose="020B0604020202020204" pitchFamily="34" charset="0"/>
              </a:rPr>
              <a:t>Условия ГХ-МС определения ракетных керосинов</a:t>
            </a:r>
          </a:p>
        </p:txBody>
      </p:sp>
      <p:graphicFrame>
        <p:nvGraphicFramePr>
          <p:cNvPr id="38936" name="Group 24">
            <a:extLst>
              <a:ext uri="{FF2B5EF4-FFF2-40B4-BE49-F238E27FC236}">
                <a16:creationId xmlns:a16="http://schemas.microsoft.com/office/drawing/2014/main" id="{FCD7A56F-2532-544F-89AD-BB87DF8B0F29}"/>
              </a:ext>
            </a:extLst>
          </p:cNvPr>
          <p:cNvGraphicFramePr>
            <a:graphicFrameLocks noGrp="1"/>
          </p:cNvGraphicFramePr>
          <p:nvPr/>
        </p:nvGraphicFramePr>
        <p:xfrm>
          <a:off x="1666875" y="476250"/>
          <a:ext cx="8858250" cy="1709738"/>
        </p:xfrm>
        <a:graphic>
          <a:graphicData uri="http://schemas.openxmlformats.org/drawingml/2006/table">
            <a:tbl>
              <a:tblPr/>
              <a:tblGrid>
                <a:gridCol w="132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749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624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444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Колонка</a:t>
                      </a:r>
                      <a:endParaRPr kumimoji="0" lang="ru-RU" alt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Строение неподвижной фазы</a:t>
                      </a:r>
                      <a:endParaRPr kumimoji="0" lang="ru-RU" alt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Описание</a:t>
                      </a:r>
                      <a:endParaRPr kumimoji="0" lang="ru-RU" alt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6532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ZB-5</a:t>
                      </a: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(HP-5)</a:t>
                      </a:r>
                      <a:endParaRPr kumimoji="0" lang="ru-RU" alt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Диметил (</a:t>
                      </a:r>
                      <a:r>
                        <a:rPr kumimoji="0" lang="en-US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95</a:t>
                      </a: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%)-дифенил (</a:t>
                      </a:r>
                      <a:r>
                        <a:rPr kumimoji="0" lang="en-US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</a:t>
                      </a: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%) </a:t>
                      </a:r>
                      <a:r>
                        <a:rPr kumimoji="0" lang="en-US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полисилоксан</a:t>
                      </a:r>
                      <a:endParaRPr kumimoji="0" lang="ru-RU" alt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Неполярная колонка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30 м×0.25 мм, 0.25 мкм)</a:t>
                      </a:r>
                      <a:r>
                        <a:rPr kumimoji="0" lang="ru-RU" altLang="ru-RU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4833" name="Picture 22" descr="G:\..\..\Мои Документы\Капиллярные Колонки для Газовой Хроматографии TRB-1 (Испания)_ Характеристики и цены.files\TRB_M_15.gif">
            <a:extLst>
              <a:ext uri="{FF2B5EF4-FFF2-40B4-BE49-F238E27FC236}">
                <a16:creationId xmlns:a16="http://schemas.microsoft.com/office/drawing/2014/main" id="{A9E9F6E4-174D-A344-93E4-746A30B23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6276" y="1009650"/>
            <a:ext cx="2322513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46">
            <a:extLst>
              <a:ext uri="{FF2B5EF4-FFF2-40B4-BE49-F238E27FC236}">
                <a16:creationId xmlns:a16="http://schemas.microsoft.com/office/drawing/2014/main" id="{FFC22547-17FD-8949-90DC-01DB19B0E2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64008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algn="r" eaLnBrk="1" hangingPunct="1"/>
            <a:fld id="{F3623FB2-A49A-1943-AA0E-370D0BAB58E1}" type="slidenum">
              <a:rPr lang="ru-RU" altLang="ru-RU" sz="200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pPr algn="r" eaLnBrk="1" hangingPunct="1"/>
              <a:t>7</a:t>
            </a:fld>
            <a:endParaRPr lang="ru-RU" altLang="ru-RU" sz="2000">
              <a:effectLst>
                <a:outerShdw blurRad="38100" dist="38100" dir="2700000" algn="tl">
                  <a:srgbClr val="C0C0C0"/>
                </a:outerShdw>
              </a:effectLst>
              <a:cs typeface="Arial" panose="020B0604020202020204" pitchFamily="34" charset="0"/>
            </a:endParaRPr>
          </a:p>
        </p:txBody>
      </p:sp>
      <p:graphicFrame>
        <p:nvGraphicFramePr>
          <p:cNvPr id="34835" name="Диаграмма 6">
            <a:extLst>
              <a:ext uri="{FF2B5EF4-FFF2-40B4-BE49-F238E27FC236}">
                <a16:creationId xmlns:a16="http://schemas.microsoft.com/office/drawing/2014/main" id="{362D8AEB-023D-0C40-ADD7-92ABEB76240E}"/>
              </a:ext>
            </a:extLst>
          </p:cNvPr>
          <p:cNvGraphicFramePr>
            <a:graphicFrameLocks/>
          </p:cNvGraphicFramePr>
          <p:nvPr/>
        </p:nvGraphicFramePr>
        <p:xfrm>
          <a:off x="1524001" y="3789364"/>
          <a:ext cx="5292725" cy="3068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4" r:id="rId6" imgW="5880100" imgH="3028950" progId="Excel.Chart.8">
                  <p:embed/>
                </p:oleObj>
              </mc:Choice>
              <mc:Fallback>
                <p:oleObj r:id="rId6" imgW="5880100" imgH="3028950" progId="Excel.Chart.8">
                  <p:embed/>
                  <p:pic>
                    <p:nvPicPr>
                      <p:cNvPr id="34835" name="Диаграмма 6">
                        <a:extLst>
                          <a:ext uri="{FF2B5EF4-FFF2-40B4-BE49-F238E27FC236}">
                            <a16:creationId xmlns:a16="http://schemas.microsoft.com/office/drawing/2014/main" id="{362D8AEB-023D-0C40-ADD7-92ABEB76240E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1" y="3789364"/>
                        <a:ext cx="5292725" cy="3068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836" name="Прямоугольник 1">
            <a:extLst>
              <a:ext uri="{FF2B5EF4-FFF2-40B4-BE49-F238E27FC236}">
                <a16:creationId xmlns:a16="http://schemas.microsoft.com/office/drawing/2014/main" id="{14FD992B-1DB9-A840-98BF-0DA335091A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133600"/>
            <a:ext cx="8820150" cy="195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ru-RU" altLang="ru-RU" sz="2000">
                <a:latin typeface="Times New Roman" panose="02020603050405020304" pitchFamily="18" charset="0"/>
                <a:cs typeface="Calibri" panose="020F0502020204030204" pitchFamily="34" charset="0"/>
              </a:rPr>
              <a:t>1. Температура испарителя - 2</a:t>
            </a:r>
            <a:r>
              <a:rPr lang="en-US" altLang="ru-RU" sz="2000">
                <a:latin typeface="Times New Roman" panose="02020603050405020304" pitchFamily="18" charset="0"/>
                <a:cs typeface="Calibri" panose="020F0502020204030204" pitchFamily="34" charset="0"/>
              </a:rPr>
              <a:t>7</a:t>
            </a:r>
            <a:r>
              <a:rPr lang="ru-RU" altLang="ru-RU" sz="2000">
                <a:latin typeface="Times New Roman" panose="02020603050405020304" pitchFamily="18" charset="0"/>
                <a:cs typeface="Calibri" panose="020F0502020204030204" pitchFamily="34" charset="0"/>
              </a:rPr>
              <a:t>0 </a:t>
            </a:r>
            <a:r>
              <a:rPr lang="ru-RU" altLang="ru-RU" sz="2000">
                <a:latin typeface="Times New Roman" panose="02020603050405020304" pitchFamily="18" charset="0"/>
                <a:cs typeface="Calibri" panose="020F0502020204030204" pitchFamily="34" charset="0"/>
                <a:sym typeface="Symbol" pitchFamily="2" charset="2"/>
              </a:rPr>
              <a:t></a:t>
            </a:r>
            <a:r>
              <a:rPr lang="ru-RU" altLang="ru-RU" sz="2000">
                <a:latin typeface="Times New Roman" panose="02020603050405020304" pitchFamily="18" charset="0"/>
                <a:cs typeface="Calibri" panose="020F0502020204030204" pitchFamily="34" charset="0"/>
              </a:rPr>
              <a:t>С.</a:t>
            </a:r>
            <a:endParaRPr lang="en-US" altLang="ru-RU" sz="20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 eaLnBrk="1" hangingPunct="1"/>
            <a:r>
              <a:rPr lang="ru-RU" altLang="ru-RU" sz="2000">
                <a:latin typeface="Times New Roman" panose="02020603050405020304" pitchFamily="18" charset="0"/>
                <a:cs typeface="Calibri" panose="020F0502020204030204" pitchFamily="34" charset="0"/>
              </a:rPr>
              <a:t>2. Объем вводимой пробы - </a:t>
            </a:r>
            <a:r>
              <a:rPr lang="ru-RU" altLang="ru-RU" sz="2000">
                <a:latin typeface="Times New Roman" panose="02020603050405020304" pitchFamily="18" charset="0"/>
                <a:cs typeface="Calibri" panose="020F0502020204030204" pitchFamily="34" charset="0"/>
                <a:sym typeface="Symbol" pitchFamily="2" charset="2"/>
              </a:rPr>
              <a:t> 1.0 мл</a:t>
            </a:r>
            <a:r>
              <a:rPr lang="ru-RU" altLang="ru-RU" sz="2000" baseline="30000">
                <a:latin typeface="Times New Roman" panose="02020603050405020304" pitchFamily="18" charset="0"/>
                <a:cs typeface="Calibri" panose="020F0502020204030204" pitchFamily="34" charset="0"/>
                <a:sym typeface="Symbol" pitchFamily="2" charset="2"/>
              </a:rPr>
              <a:t> </a:t>
            </a:r>
            <a:r>
              <a:rPr lang="ru-RU" altLang="ru-RU" sz="2000">
                <a:latin typeface="Times New Roman" panose="02020603050405020304" pitchFamily="18" charset="0"/>
                <a:cs typeface="Calibri" panose="020F0502020204030204" pitchFamily="34" charset="0"/>
                <a:sym typeface="Symbol" pitchFamily="2" charset="2"/>
              </a:rPr>
              <a:t> (паровой фазы). </a:t>
            </a:r>
            <a:endParaRPr lang="en-US" altLang="ru-RU" sz="2000">
              <a:latin typeface="Times New Roman" panose="02020603050405020304" pitchFamily="18" charset="0"/>
              <a:cs typeface="Calibri" panose="020F0502020204030204" pitchFamily="34" charset="0"/>
              <a:sym typeface="Symbol" pitchFamily="2" charset="2"/>
            </a:endParaRPr>
          </a:p>
          <a:p>
            <a:pPr algn="just" eaLnBrk="1" hangingPunct="1"/>
            <a:r>
              <a:rPr lang="ru-RU" altLang="ru-RU" sz="2000">
                <a:latin typeface="Times New Roman" panose="02020603050405020304" pitchFamily="18" charset="0"/>
                <a:cs typeface="Calibri" panose="020F0502020204030204" pitchFamily="34" charset="0"/>
                <a:sym typeface="Symbol" pitchFamily="2" charset="2"/>
              </a:rPr>
              <a:t>3. Ввод пробы без деления потока. </a:t>
            </a:r>
          </a:p>
          <a:p>
            <a:pPr algn="just" eaLnBrk="1" hangingPunct="1"/>
            <a:r>
              <a:rPr lang="ru-RU" altLang="ru-RU" sz="2000">
                <a:latin typeface="Times New Roman" panose="02020603050405020304" pitchFamily="18" charset="0"/>
                <a:cs typeface="Calibri" panose="020F0502020204030204" pitchFamily="34" charset="0"/>
                <a:sym typeface="Symbol" pitchFamily="2" charset="2"/>
              </a:rPr>
              <a:t>Регистрация хроматограмм в режиме сканирования (m</a:t>
            </a:r>
            <a:r>
              <a:rPr lang="en-US" altLang="ru-RU" sz="2000">
                <a:latin typeface="Times New Roman" panose="02020603050405020304" pitchFamily="18" charset="0"/>
                <a:cs typeface="Calibri" panose="020F0502020204030204" pitchFamily="34" charset="0"/>
                <a:sym typeface="Symbol" pitchFamily="2" charset="2"/>
              </a:rPr>
              <a:t>/z 35-400</a:t>
            </a:r>
            <a:r>
              <a:rPr lang="ru-RU" altLang="ru-RU" sz="2000">
                <a:latin typeface="Times New Roman" panose="02020603050405020304" pitchFamily="18" charset="0"/>
                <a:cs typeface="Calibri" panose="020F0502020204030204" pitchFamily="34" charset="0"/>
                <a:sym typeface="Symbol" pitchFamily="2" charset="2"/>
              </a:rPr>
              <a:t>, ЭИ 70эВ).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endParaRPr lang="ru-RU" altLang="ru-RU" sz="2000">
              <a:cs typeface="Calibri" panose="020F0502020204030204" pitchFamily="34" charset="0"/>
              <a:sym typeface="Symbol" pitchFamily="2" charset="2"/>
            </a:endParaRPr>
          </a:p>
          <a:p>
            <a:pPr algn="just" eaLnBrk="1" hangingPunct="1"/>
            <a:endParaRPr lang="en-US" altLang="ru-RU">
              <a:cs typeface="Calibri" panose="020F0502020204030204" pitchFamily="34" charset="0"/>
            </a:endParaRPr>
          </a:p>
        </p:txBody>
      </p:sp>
      <p:pic>
        <p:nvPicPr>
          <p:cNvPr id="34837" name="Picture 25" descr="GCMSShimadzuQP2010">
            <a:extLst>
              <a:ext uri="{FF2B5EF4-FFF2-40B4-BE49-F238E27FC236}">
                <a16:creationId xmlns:a16="http://schemas.microsoft.com/office/drawing/2014/main" id="{DF01A271-D426-0A4C-A2EF-2C6ACE122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16726" y="3440114"/>
            <a:ext cx="3851275" cy="272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63727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1">
            <a:extLst>
              <a:ext uri="{FF2B5EF4-FFF2-40B4-BE49-F238E27FC236}">
                <a16:creationId xmlns:a16="http://schemas.microsoft.com/office/drawing/2014/main" id="{386DDDEC-4586-ED44-94CE-8B7058335FD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52562" y="0"/>
            <a:ext cx="9215438" cy="571500"/>
          </a:xfrm>
        </p:spPr>
        <p:txBody>
          <a:bodyPr/>
          <a:lstStyle/>
          <a:p>
            <a:pPr eaLnBrk="1" hangingPunct="1"/>
            <a:r>
              <a:rPr lang="ru-RU" altLang="ru-RU" sz="3200" b="1" u="sng">
                <a:solidFill>
                  <a:schemeClr val="tx2"/>
                </a:solidFill>
                <a:latin typeface="Arial" panose="020B0604020202020204" pitchFamily="34" charset="0"/>
              </a:rPr>
              <a:t>Парофазный анализ образца почвы</a:t>
            </a:r>
          </a:p>
        </p:txBody>
      </p:sp>
      <p:pic>
        <p:nvPicPr>
          <p:cNvPr id="35843" name="Диаграмма 1">
            <a:extLst>
              <a:ext uri="{FF2B5EF4-FFF2-40B4-BE49-F238E27FC236}">
                <a16:creationId xmlns:a16="http://schemas.microsoft.com/office/drawing/2014/main" id="{A50ECF4A-5A34-5244-AF96-05A687DC2E1C}"/>
              </a:ext>
            </a:extLst>
          </p:cNvPr>
          <p:cNvPicPr>
            <a:picLocks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653" t="-2274" r="-1256" b="-2010"/>
          <a:stretch>
            <a:fillRect/>
          </a:stretch>
        </p:blipFill>
        <p:spPr bwMode="auto">
          <a:xfrm>
            <a:off x="1524001" y="908050"/>
            <a:ext cx="4500563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Диаграмма 2">
            <a:extLst>
              <a:ext uri="{FF2B5EF4-FFF2-40B4-BE49-F238E27FC236}">
                <a16:creationId xmlns:a16="http://schemas.microsoft.com/office/drawing/2014/main" id="{7117D245-467D-F945-B45A-F83DFE19AC96}"/>
              </a:ext>
            </a:extLst>
          </p:cNvPr>
          <p:cNvPicPr>
            <a:picLocks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956" t="-2477" r="-1752" b="-5054"/>
          <a:stretch>
            <a:fillRect/>
          </a:stretch>
        </p:blipFill>
        <p:spPr bwMode="auto">
          <a:xfrm>
            <a:off x="5953126" y="909639"/>
            <a:ext cx="4714875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6">
            <a:extLst>
              <a:ext uri="{FF2B5EF4-FFF2-40B4-BE49-F238E27FC236}">
                <a16:creationId xmlns:a16="http://schemas.microsoft.com/office/drawing/2014/main" id="{1F448E17-0C46-8944-B873-C9B61BEC27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96500" y="6400800"/>
            <a:ext cx="571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algn="r" eaLnBrk="1" hangingPunct="1"/>
            <a:fld id="{3484C558-02D1-794E-AB2D-058F65EE6079}" type="slidenum">
              <a:rPr lang="ru-RU" altLang="ru-RU" sz="200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pPr algn="r" eaLnBrk="1" hangingPunct="1"/>
              <a:t>8</a:t>
            </a:fld>
            <a:endParaRPr lang="ru-RU" altLang="ru-RU" sz="2000">
              <a:effectLst>
                <a:outerShdw blurRad="38100" dist="38100" dir="2700000" algn="tl">
                  <a:srgbClr val="C0C0C0"/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35846" name="Диаграмма 4">
            <a:extLst>
              <a:ext uri="{FF2B5EF4-FFF2-40B4-BE49-F238E27FC236}">
                <a16:creationId xmlns:a16="http://schemas.microsoft.com/office/drawing/2014/main" id="{BCC4DBC2-57C5-304C-9421-D362CF36648E}"/>
              </a:ext>
            </a:extLst>
          </p:cNvPr>
          <p:cNvPicPr>
            <a:picLocks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027" t="-2339" r="-5540" b="-6174"/>
          <a:stretch>
            <a:fillRect/>
          </a:stretch>
        </p:blipFill>
        <p:spPr bwMode="auto">
          <a:xfrm>
            <a:off x="5880101" y="3933826"/>
            <a:ext cx="4608513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7" name="TextBox 6">
            <a:extLst>
              <a:ext uri="{FF2B5EF4-FFF2-40B4-BE49-F238E27FC236}">
                <a16:creationId xmlns:a16="http://schemas.microsoft.com/office/drawing/2014/main" id="{92356BBF-D49F-BB48-8CCE-01E3110C4D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0" y="549276"/>
            <a:ext cx="8280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ru-RU" altLang="ru-RU">
                <a:cs typeface="Arial" panose="020B0604020202020204" pitchFamily="34" charset="0"/>
              </a:rPr>
              <a:t>Время и температура нагрева (А – керосин РГ-1, Б – керосин Т-1)</a:t>
            </a:r>
          </a:p>
        </p:txBody>
      </p:sp>
      <p:pic>
        <p:nvPicPr>
          <p:cNvPr id="35848" name="Диаграмма 5">
            <a:extLst>
              <a:ext uri="{FF2B5EF4-FFF2-40B4-BE49-F238E27FC236}">
                <a16:creationId xmlns:a16="http://schemas.microsoft.com/office/drawing/2014/main" id="{01730162-4D39-B947-81F5-49BF8D728209}"/>
              </a:ext>
            </a:extLst>
          </p:cNvPr>
          <p:cNvPicPr>
            <a:picLocks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94" t="-2179" r="-1733" b="-3497"/>
          <a:stretch>
            <a:fillRect/>
          </a:stretch>
        </p:blipFill>
        <p:spPr bwMode="auto">
          <a:xfrm>
            <a:off x="1524000" y="4005264"/>
            <a:ext cx="4464050" cy="285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9" name="Прямоугольник 8">
            <a:extLst>
              <a:ext uri="{FF2B5EF4-FFF2-40B4-BE49-F238E27FC236}">
                <a16:creationId xmlns:a16="http://schemas.microsoft.com/office/drawing/2014/main" id="{3705CD0A-0B63-6E4D-94AA-7091A43173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9" y="3644901"/>
            <a:ext cx="47148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ru-RU" altLang="ru-RU">
                <a:cs typeface="Arial" panose="020B0604020202020204" pitchFamily="34" charset="0"/>
              </a:rPr>
              <a:t>Природа почв и содержание воды</a:t>
            </a:r>
          </a:p>
        </p:txBody>
      </p:sp>
      <p:sp>
        <p:nvSpPr>
          <p:cNvPr id="35850" name="TextBox 9">
            <a:extLst>
              <a:ext uri="{FF2B5EF4-FFF2-40B4-BE49-F238E27FC236}">
                <a16:creationId xmlns:a16="http://schemas.microsoft.com/office/drawing/2014/main" id="{00482847-9C3C-BD4E-AC13-39E2FE55D7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9600" y="3644901"/>
            <a:ext cx="25923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ru-RU" altLang="ru-RU">
                <a:cs typeface="Arial" panose="020B0604020202020204" pitchFamily="34" charset="0"/>
              </a:rPr>
              <a:t>Содержание  гумуса</a:t>
            </a:r>
          </a:p>
        </p:txBody>
      </p:sp>
      <p:sp>
        <p:nvSpPr>
          <p:cNvPr id="35851" name="TextBox 9">
            <a:extLst>
              <a:ext uri="{FF2B5EF4-FFF2-40B4-BE49-F238E27FC236}">
                <a16:creationId xmlns:a16="http://schemas.microsoft.com/office/drawing/2014/main" id="{6CA4FD2C-B20D-574D-AC09-BA59AAC8AE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07525" y="3860801"/>
            <a:ext cx="10810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ru-RU">
                <a:cs typeface="Arial" panose="020B0604020202020204" pitchFamily="34" charset="0"/>
              </a:rPr>
              <a:t>&lt;</a:t>
            </a:r>
            <a:r>
              <a:rPr lang="ru-RU" altLang="ru-RU">
                <a:cs typeface="Arial" panose="020B0604020202020204" pitchFamily="34" charset="0"/>
              </a:rPr>
              <a:t> 0.5 %</a:t>
            </a:r>
          </a:p>
        </p:txBody>
      </p:sp>
      <p:sp>
        <p:nvSpPr>
          <p:cNvPr id="35852" name="TextBox 9">
            <a:extLst>
              <a:ext uri="{FF2B5EF4-FFF2-40B4-BE49-F238E27FC236}">
                <a16:creationId xmlns:a16="http://schemas.microsoft.com/office/drawing/2014/main" id="{C5E6C100-00FF-B24E-9EC1-D365C9D3A0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1039" y="4948238"/>
            <a:ext cx="9366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ru-RU" altLang="ru-RU">
                <a:cs typeface="Arial" panose="020B0604020202020204" pitchFamily="34" charset="0"/>
              </a:rPr>
              <a:t>11.5 %</a:t>
            </a:r>
          </a:p>
          <a:p>
            <a:pPr eaLnBrk="1" hangingPunct="1"/>
            <a:endParaRPr lang="ru-RU" altLang="ru-RU">
              <a:cs typeface="Arial" panose="020B0604020202020204" pitchFamily="34" charset="0"/>
            </a:endParaRPr>
          </a:p>
        </p:txBody>
      </p:sp>
      <p:sp>
        <p:nvSpPr>
          <p:cNvPr id="35853" name="TextBox 9">
            <a:extLst>
              <a:ext uri="{FF2B5EF4-FFF2-40B4-BE49-F238E27FC236}">
                <a16:creationId xmlns:a16="http://schemas.microsoft.com/office/drawing/2014/main" id="{A3689E33-147C-1847-BAB6-FE596A0A7A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5000" y="4732338"/>
            <a:ext cx="10810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ru-RU" altLang="ru-RU">
                <a:cs typeface="Arial" panose="020B0604020202020204" pitchFamily="34" charset="0"/>
              </a:rPr>
              <a:t>5.75 % </a:t>
            </a:r>
          </a:p>
          <a:p>
            <a:pPr eaLnBrk="1" hangingPunct="1"/>
            <a:endParaRPr lang="ru-RU" altLang="ru-RU">
              <a:cs typeface="Arial" panose="020B0604020202020204" pitchFamily="34" charset="0"/>
            </a:endParaRPr>
          </a:p>
        </p:txBody>
      </p:sp>
      <p:sp>
        <p:nvSpPr>
          <p:cNvPr id="35854" name="TextBox 9">
            <a:extLst>
              <a:ext uri="{FF2B5EF4-FFF2-40B4-BE49-F238E27FC236}">
                <a16:creationId xmlns:a16="http://schemas.microsoft.com/office/drawing/2014/main" id="{BD6BA499-111F-0049-827A-4D0391A988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3838" y="981075"/>
            <a:ext cx="57626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ru-RU" altLang="ru-RU">
                <a:cs typeface="Arial" panose="020B0604020202020204" pitchFamily="34" charset="0"/>
              </a:rPr>
              <a:t>А</a:t>
            </a:r>
          </a:p>
          <a:p>
            <a:pPr eaLnBrk="1" hangingPunct="1"/>
            <a:endParaRPr lang="ru-RU" altLang="ru-RU">
              <a:cs typeface="Arial" panose="020B0604020202020204" pitchFamily="34" charset="0"/>
            </a:endParaRPr>
          </a:p>
        </p:txBody>
      </p:sp>
      <p:sp>
        <p:nvSpPr>
          <p:cNvPr id="35855" name="TextBox 9">
            <a:extLst>
              <a:ext uri="{FF2B5EF4-FFF2-40B4-BE49-F238E27FC236}">
                <a16:creationId xmlns:a16="http://schemas.microsoft.com/office/drawing/2014/main" id="{E8ED42FF-88BF-1E40-A9AE-5766A1EE73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12351" y="981075"/>
            <a:ext cx="5762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ru-RU" altLang="ru-RU">
                <a:cs typeface="Arial" panose="020B0604020202020204" pitchFamily="34" charset="0"/>
              </a:rPr>
              <a:t>Б</a:t>
            </a:r>
          </a:p>
          <a:p>
            <a:pPr eaLnBrk="1" hangingPunct="1"/>
            <a:endParaRPr lang="ru-RU" altLang="ru-RU">
              <a:cs typeface="Arial" panose="020B0604020202020204" pitchFamily="34" charset="0"/>
            </a:endParaRPr>
          </a:p>
        </p:txBody>
      </p:sp>
      <p:sp>
        <p:nvSpPr>
          <p:cNvPr id="35856" name="Oval 27">
            <a:extLst>
              <a:ext uri="{FF2B5EF4-FFF2-40B4-BE49-F238E27FC236}">
                <a16:creationId xmlns:a16="http://schemas.microsoft.com/office/drawing/2014/main" id="{82B8CC7D-C9F9-3341-A143-79D1E52830A0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187826" y="1231901"/>
            <a:ext cx="647700" cy="288925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anchor="ctr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endParaRPr lang="en-US" altLang="ru-RU">
              <a:cs typeface="Arial" panose="020B0604020202020204" pitchFamily="34" charset="0"/>
            </a:endParaRPr>
          </a:p>
        </p:txBody>
      </p:sp>
      <p:sp>
        <p:nvSpPr>
          <p:cNvPr id="35857" name="Oval 27">
            <a:extLst>
              <a:ext uri="{FF2B5EF4-FFF2-40B4-BE49-F238E27FC236}">
                <a16:creationId xmlns:a16="http://schemas.microsoft.com/office/drawing/2014/main" id="{D2036F98-50AC-244E-B12E-3259185A4F24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260058" y="3175795"/>
            <a:ext cx="503237" cy="288925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anchor="ctr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endParaRPr lang="en-US" altLang="ru-RU">
              <a:cs typeface="Arial" panose="020B0604020202020204" pitchFamily="34" charset="0"/>
            </a:endParaRPr>
          </a:p>
        </p:txBody>
      </p:sp>
      <p:sp>
        <p:nvSpPr>
          <p:cNvPr id="35858" name="Oval 27">
            <a:extLst>
              <a:ext uri="{FF2B5EF4-FFF2-40B4-BE49-F238E27FC236}">
                <a16:creationId xmlns:a16="http://schemas.microsoft.com/office/drawing/2014/main" id="{A6682E95-BD40-DB47-BF9D-348BCB0BF6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3838" y="2060576"/>
            <a:ext cx="647700" cy="288925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endParaRPr lang="en-US" altLang="ru-RU">
              <a:cs typeface="Arial" panose="020B0604020202020204" pitchFamily="34" charset="0"/>
            </a:endParaRPr>
          </a:p>
        </p:txBody>
      </p:sp>
      <p:sp>
        <p:nvSpPr>
          <p:cNvPr id="35859" name="Oval 27">
            <a:extLst>
              <a:ext uri="{FF2B5EF4-FFF2-40B4-BE49-F238E27FC236}">
                <a16:creationId xmlns:a16="http://schemas.microsoft.com/office/drawing/2014/main" id="{D0460779-C953-A94B-9EC9-EA7702DB6F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12350" y="2203451"/>
            <a:ext cx="647700" cy="288925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endParaRPr lang="en-US" altLang="ru-RU">
              <a:cs typeface="Arial" panose="020B0604020202020204" pitchFamily="34" charset="0"/>
            </a:endParaRPr>
          </a:p>
        </p:txBody>
      </p:sp>
      <p:sp>
        <p:nvSpPr>
          <p:cNvPr id="35860" name="Oval 27">
            <a:extLst>
              <a:ext uri="{FF2B5EF4-FFF2-40B4-BE49-F238E27FC236}">
                <a16:creationId xmlns:a16="http://schemas.microsoft.com/office/drawing/2014/main" id="{2D5733EE-873A-654A-8F64-DDF650333ED2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832057" y="1196182"/>
            <a:ext cx="576262" cy="288925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anchor="ctr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endParaRPr lang="en-US" altLang="ru-RU">
              <a:cs typeface="Arial" panose="020B0604020202020204" pitchFamily="34" charset="0"/>
            </a:endParaRPr>
          </a:p>
        </p:txBody>
      </p:sp>
      <p:sp>
        <p:nvSpPr>
          <p:cNvPr id="35861" name="Oval 27">
            <a:extLst>
              <a:ext uri="{FF2B5EF4-FFF2-40B4-BE49-F238E27FC236}">
                <a16:creationId xmlns:a16="http://schemas.microsoft.com/office/drawing/2014/main" id="{42B82D85-924D-2147-BCE0-5CD83D5BC909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868569" y="3177382"/>
            <a:ext cx="503238" cy="288925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anchor="ctr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endParaRPr lang="en-US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2454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>
            <a:extLst>
              <a:ext uri="{FF2B5EF4-FFF2-40B4-BE49-F238E27FC236}">
                <a16:creationId xmlns:a16="http://schemas.microsoft.com/office/drawing/2014/main" id="{F2880CF1-81C1-3D45-9844-EA2348043D9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847850" y="-82550"/>
            <a:ext cx="8661400" cy="1208088"/>
          </a:xfrm>
        </p:spPr>
        <p:txBody>
          <a:bodyPr/>
          <a:lstStyle/>
          <a:p>
            <a:pPr algn="just" eaLnBrk="1" hangingPunct="1"/>
            <a:r>
              <a:rPr lang="ru-RU" altLang="ru-RU" sz="3200" b="1">
                <a:solidFill>
                  <a:schemeClr val="tx2"/>
                </a:solidFill>
              </a:rPr>
              <a:t>Характеристики определения керосинов в почве методом ГХ-МС с ПФА </a:t>
            </a:r>
            <a:r>
              <a:rPr lang="en-US" altLang="ru-RU" sz="3200" b="1">
                <a:solidFill>
                  <a:schemeClr val="tx2"/>
                </a:solidFill>
              </a:rPr>
              <a:t>(P=0.95, n=3)</a:t>
            </a:r>
            <a:endParaRPr lang="ru-RU" altLang="ru-RU" sz="3200" b="1">
              <a:solidFill>
                <a:schemeClr val="tx2"/>
              </a:solidFill>
            </a:endParaRPr>
          </a:p>
        </p:txBody>
      </p:sp>
      <p:graphicFrame>
        <p:nvGraphicFramePr>
          <p:cNvPr id="106582" name="Group 86">
            <a:extLst>
              <a:ext uri="{FF2B5EF4-FFF2-40B4-BE49-F238E27FC236}">
                <a16:creationId xmlns:a16="http://schemas.microsoft.com/office/drawing/2014/main" id="{0155AB8E-A097-424F-A038-3DF5DC8F1222}"/>
              </a:ext>
            </a:extLst>
          </p:cNvPr>
          <p:cNvGraphicFramePr>
            <a:graphicFrameLocks noGrp="1"/>
          </p:cNvGraphicFramePr>
          <p:nvPr>
            <p:ph idx="4294967295"/>
          </p:nvPr>
        </p:nvGraphicFramePr>
        <p:xfrm>
          <a:off x="1524001" y="3573464"/>
          <a:ext cx="9180513" cy="2114551"/>
        </p:xfrm>
        <a:graphic>
          <a:graphicData uri="http://schemas.openxmlformats.org/drawingml/2006/table">
            <a:tbl>
              <a:tblPr/>
              <a:tblGrid>
                <a:gridCol w="1403350">
                  <a:extLst>
                    <a:ext uri="{9D8B030D-6E8A-4147-A177-3AD203B41FA5}">
                      <a16:colId xmlns:a16="http://schemas.microsoft.com/office/drawing/2014/main" val="4230464967"/>
                    </a:ext>
                  </a:extLst>
                </a:gridCol>
                <a:gridCol w="1512888">
                  <a:extLst>
                    <a:ext uri="{9D8B030D-6E8A-4147-A177-3AD203B41FA5}">
                      <a16:colId xmlns:a16="http://schemas.microsoft.com/office/drawing/2014/main" val="200900124"/>
                    </a:ext>
                  </a:extLst>
                </a:gridCol>
                <a:gridCol w="155575">
                  <a:extLst>
                    <a:ext uri="{9D8B030D-6E8A-4147-A177-3AD203B41FA5}">
                      <a16:colId xmlns:a16="http://schemas.microsoft.com/office/drawing/2014/main" val="4221037693"/>
                    </a:ext>
                  </a:extLst>
                </a:gridCol>
                <a:gridCol w="1139825">
                  <a:extLst>
                    <a:ext uri="{9D8B030D-6E8A-4147-A177-3AD203B41FA5}">
                      <a16:colId xmlns:a16="http://schemas.microsoft.com/office/drawing/2014/main" val="1149680444"/>
                    </a:ext>
                  </a:extLst>
                </a:gridCol>
                <a:gridCol w="146050">
                  <a:extLst>
                    <a:ext uri="{9D8B030D-6E8A-4147-A177-3AD203B41FA5}">
                      <a16:colId xmlns:a16="http://schemas.microsoft.com/office/drawing/2014/main" val="1961270305"/>
                    </a:ext>
                  </a:extLst>
                </a:gridCol>
                <a:gridCol w="1438275">
                  <a:extLst>
                    <a:ext uri="{9D8B030D-6E8A-4147-A177-3AD203B41FA5}">
                      <a16:colId xmlns:a16="http://schemas.microsoft.com/office/drawing/2014/main" val="867070957"/>
                    </a:ext>
                  </a:extLst>
                </a:gridCol>
                <a:gridCol w="1439862">
                  <a:extLst>
                    <a:ext uri="{9D8B030D-6E8A-4147-A177-3AD203B41FA5}">
                      <a16:colId xmlns:a16="http://schemas.microsoft.com/office/drawing/2014/main" val="4052933845"/>
                    </a:ext>
                  </a:extLst>
                </a:gridCol>
                <a:gridCol w="1944688">
                  <a:extLst>
                    <a:ext uri="{9D8B030D-6E8A-4147-A177-3AD203B41FA5}">
                      <a16:colId xmlns:a16="http://schemas.microsoft.com/office/drawing/2014/main" val="178823137"/>
                    </a:ext>
                  </a:extLst>
                </a:gridCol>
              </a:tblGrid>
              <a:tr h="9175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Calibri" panose="020F0502020204030204" pitchFamily="34" charset="0"/>
                        </a:rPr>
                        <a:t>Марка керосина</a:t>
                      </a:r>
                      <a:endParaRPr kumimoji="0" lang="ru-RU" alt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36942" marR="36942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ЛДОК,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мг/кг</a:t>
                      </a:r>
                    </a:p>
                  </a:txBody>
                  <a:tcPr marL="36942" marR="36942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Calibri" panose="020F0502020204030204" pitchFamily="34" charset="0"/>
                        </a:rPr>
                        <a:t>Sr</a:t>
                      </a:r>
                      <a:r>
                        <a:rPr kumimoji="0" lang="ru-RU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Calibri" panose="020F0502020204030204" pitchFamily="34" charset="0"/>
                        </a:rPr>
                        <a:t>(n=</a:t>
                      </a:r>
                      <a:r>
                        <a:rPr kumimoji="0" lang="ru-RU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kumimoji="0" lang="en-US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Calibri" panose="020F0502020204030204" pitchFamily="34" charset="0"/>
                        </a:rPr>
                        <a:t>)</a:t>
                      </a:r>
                      <a:r>
                        <a:rPr kumimoji="0" lang="ru-RU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kumimoji="0" lang="en-US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Calibri" panose="020F0502020204030204" pitchFamily="34" charset="0"/>
                        </a:rPr>
                        <a:t>%</a:t>
                      </a:r>
                      <a:endParaRPr kumimoji="0" lang="ru-RU" alt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36942" marR="36942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Calibri" panose="020F0502020204030204" pitchFamily="34" charset="0"/>
                        </a:rPr>
                        <a:t>S</a:t>
                      </a:r>
                      <a:r>
                        <a:rPr kumimoji="0" lang="en-US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Calibri" panose="020F0502020204030204" pitchFamily="34" charset="0"/>
                        </a:rPr>
                        <a:t>R</a:t>
                      </a: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Calibri" panose="020F0502020204030204" pitchFamily="34" charset="0"/>
                        </a:rPr>
                        <a:t>(n=</a:t>
                      </a:r>
                      <a:r>
                        <a:rPr kumimoji="0" lang="ru-RU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Calibri" panose="020F0502020204030204" pitchFamily="34" charset="0"/>
                        </a:rPr>
                        <a:t>5</a:t>
                      </a:r>
                      <a:r>
                        <a:rPr kumimoji="0" lang="en-US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Calibri" panose="020F0502020204030204" pitchFamily="34" charset="0"/>
                        </a:rPr>
                        <a:t>)</a:t>
                      </a:r>
                      <a:r>
                        <a:rPr kumimoji="0" lang="ru-RU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Calibri" panose="020F0502020204030204" pitchFamily="34" charset="0"/>
                        </a:rPr>
                        <a:t>, %</a:t>
                      </a:r>
                    </a:p>
                  </a:txBody>
                  <a:tcPr marL="36942" marR="36942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Введено</a:t>
                      </a:r>
                      <a:r>
                        <a:rPr kumimoji="0" lang="ru-RU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Calibri" panose="020F0502020204030204" pitchFamily="34" charset="0"/>
                        </a:rPr>
                        <a:t>,</a:t>
                      </a:r>
                      <a:endParaRPr kumimoji="0" lang="ru-RU" alt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мг</a:t>
                      </a:r>
                      <a:r>
                        <a:rPr kumimoji="0" lang="ru-RU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kumimoji="0" lang="ru-RU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кг</a:t>
                      </a:r>
                    </a:p>
                  </a:txBody>
                  <a:tcPr marL="36942" marR="36942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Найдено</a:t>
                      </a:r>
                      <a:r>
                        <a:rPr kumimoji="0" lang="ru-RU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Calibri" panose="020F0502020204030204" pitchFamily="34" charset="0"/>
                        </a:rPr>
                        <a:t>,</a:t>
                      </a:r>
                      <a:endParaRPr kumimoji="0" lang="ru-RU" alt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мг</a:t>
                      </a:r>
                      <a:r>
                        <a:rPr kumimoji="0" lang="ru-RU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kumimoji="0" lang="ru-RU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кг</a:t>
                      </a:r>
                    </a:p>
                  </a:txBody>
                  <a:tcPr marL="36942" marR="36942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1966735"/>
                  </a:ext>
                </a:extLst>
              </a:tr>
              <a:tr h="5984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Calibri" panose="020F0502020204030204" pitchFamily="34" charset="0"/>
                        </a:rPr>
                        <a:t>РГ-1</a:t>
                      </a:r>
                      <a:endParaRPr kumimoji="0" lang="ru-RU" alt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36942" marR="36942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50-500</a:t>
                      </a:r>
                    </a:p>
                  </a:txBody>
                  <a:tcPr marL="36942" marR="36942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Calibri" panose="020F0502020204030204" pitchFamily="34" charset="0"/>
                        </a:rPr>
                        <a:t>12</a:t>
                      </a:r>
                      <a:endParaRPr kumimoji="0" lang="ru-RU" alt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36942" marR="36942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Calibri" panose="020F0502020204030204" pitchFamily="34" charset="0"/>
                        </a:rPr>
                        <a:t>14</a:t>
                      </a:r>
                      <a:endParaRPr kumimoji="0" lang="ru-RU" alt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36942" marR="36942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kumimoji="0" lang="ru-RU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Calibri" panose="020F0502020204030204" pitchFamily="34" charset="0"/>
                        </a:rPr>
                        <a:t>00</a:t>
                      </a:r>
                    </a:p>
                  </a:txBody>
                  <a:tcPr marL="36942" marR="36942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kumimoji="0" lang="en-US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kumimoji="0" lang="ru-RU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Calibri" panose="020F0502020204030204" pitchFamily="34" charset="0"/>
                        </a:rPr>
                        <a:t>0</a:t>
                      </a:r>
                      <a:r>
                        <a:rPr kumimoji="0" lang="en-US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±11</a:t>
                      </a:r>
                    </a:p>
                  </a:txBody>
                  <a:tcPr marL="36942" marR="36942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1160933"/>
                  </a:ext>
                </a:extLst>
              </a:tr>
              <a:tr h="5984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Calibri" panose="020F0502020204030204" pitchFamily="34" charset="0"/>
                        </a:rPr>
                        <a:t>Т-1</a:t>
                      </a:r>
                      <a:endParaRPr kumimoji="0" lang="ru-RU" alt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36942" marR="36942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50-500</a:t>
                      </a:r>
                    </a:p>
                  </a:txBody>
                  <a:tcPr marL="36942" marR="36942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36942" marR="36942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kumimoji="0" lang="ru-RU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36942" marR="36942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kumimoji="0" lang="ru-RU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Calibri" panose="020F0502020204030204" pitchFamily="34" charset="0"/>
                        </a:rPr>
                        <a:t>00</a:t>
                      </a:r>
                    </a:p>
                  </a:txBody>
                  <a:tcPr marL="36942" marR="36942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92 </a:t>
                      </a:r>
                      <a:r>
                        <a:rPr kumimoji="0" lang="en-US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±10</a:t>
                      </a:r>
                      <a:endParaRPr kumimoji="0" lang="ru-RU" alt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42" marR="36942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8039743"/>
                  </a:ext>
                </a:extLst>
              </a:tr>
            </a:tbl>
          </a:graphicData>
        </a:graphic>
      </p:graphicFrame>
      <p:sp>
        <p:nvSpPr>
          <p:cNvPr id="36890" name="TextBox 5">
            <a:extLst>
              <a:ext uri="{FF2B5EF4-FFF2-40B4-BE49-F238E27FC236}">
                <a16:creationId xmlns:a16="http://schemas.microsoft.com/office/drawing/2014/main" id="{E5FED8BF-905F-FE43-BBE4-0D09903BE2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5934075"/>
            <a:ext cx="8982075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ru-RU" altLang="ru-RU" i="1">
                <a:cs typeface="Arial" panose="020B0604020202020204" pitchFamily="34" charset="0"/>
              </a:rPr>
              <a:t>Болотник Т.А., Смоленков А.Д., Смирнов Р.С., Шпигун О.А.</a:t>
            </a:r>
            <a:r>
              <a:rPr lang="ru-RU" altLang="ru-RU">
                <a:cs typeface="Arial" panose="020B0604020202020204" pitchFamily="34" charset="0"/>
              </a:rPr>
              <a:t> // Вестн. Моск. Ун-та. 2015. Т. 56. № 4. С. 212-220 </a:t>
            </a:r>
          </a:p>
          <a:p>
            <a:pPr eaLnBrk="1" hangingPunct="1"/>
            <a:endParaRPr lang="ru-RU" altLang="ru-RU">
              <a:cs typeface="Arial" panose="020B0604020202020204" pitchFamily="34" charset="0"/>
            </a:endParaRPr>
          </a:p>
        </p:txBody>
      </p:sp>
      <p:sp>
        <p:nvSpPr>
          <p:cNvPr id="7" name="Rectangle 46">
            <a:extLst>
              <a:ext uri="{FF2B5EF4-FFF2-40B4-BE49-F238E27FC236}">
                <a16:creationId xmlns:a16="http://schemas.microsoft.com/office/drawing/2014/main" id="{22566D44-1565-AC4D-9D8C-FEC514AADE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64008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algn="r" eaLnBrk="1" hangingPunct="1"/>
            <a:fld id="{1C39F4B9-0FB9-9E48-A6EE-B89D165EEE5C}" type="slidenum">
              <a:rPr lang="ru-RU" altLang="ru-RU" sz="200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pPr algn="r" eaLnBrk="1" hangingPunct="1"/>
              <a:t>9</a:t>
            </a:fld>
            <a:endParaRPr lang="ru-RU" altLang="ru-RU" sz="2000">
              <a:effectLst>
                <a:outerShdw blurRad="38100" dist="38100" dir="2700000" algn="tl">
                  <a:srgbClr val="C0C0C0"/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36892" name="Rectangle 84">
            <a:extLst>
              <a:ext uri="{FF2B5EF4-FFF2-40B4-BE49-F238E27FC236}">
                <a16:creationId xmlns:a16="http://schemas.microsoft.com/office/drawing/2014/main" id="{31DAE8C6-8D61-F943-8E13-F1AC82E1D3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0" y="1061989"/>
            <a:ext cx="7704138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r>
              <a:rPr lang="ru-RU" altLang="ru-RU" sz="2400" b="0" i="1">
                <a:cs typeface="Arial" panose="020B0604020202020204" pitchFamily="34" charset="0"/>
              </a:rPr>
              <a:t>Масса</a:t>
            </a:r>
            <a:r>
              <a:rPr lang="ru-RU" altLang="ru-RU" sz="2400" b="0">
                <a:cs typeface="Arial" panose="020B0604020202020204" pitchFamily="34" charset="0"/>
              </a:rPr>
              <a:t> образца</a:t>
            </a:r>
            <a:r>
              <a:rPr lang="ru-RU" altLang="ru-RU" sz="2400" b="0" i="1">
                <a:cs typeface="Arial" panose="020B0604020202020204" pitchFamily="34" charset="0"/>
              </a:rPr>
              <a:t> – </a:t>
            </a:r>
            <a:r>
              <a:rPr lang="ru-RU" altLang="ru-RU" sz="2400">
                <a:cs typeface="Arial" panose="020B0604020202020204" pitchFamily="34" charset="0"/>
              </a:rPr>
              <a:t>2 г</a:t>
            </a:r>
          </a:p>
          <a:p>
            <a:r>
              <a:rPr lang="ru-RU" altLang="ru-RU" sz="2400" b="0">
                <a:cs typeface="Arial" panose="020B0604020202020204" pitchFamily="34" charset="0"/>
              </a:rPr>
              <a:t>Температура нагрева пробы – </a:t>
            </a:r>
            <a:r>
              <a:rPr lang="ru-RU" altLang="ru-RU" sz="2400">
                <a:cs typeface="Arial" panose="020B0604020202020204" pitchFamily="34" charset="0"/>
              </a:rPr>
              <a:t>90 °С</a:t>
            </a:r>
            <a:r>
              <a:rPr lang="ru-RU" altLang="ru-RU" sz="2400" b="0">
                <a:cs typeface="Arial" panose="020B0604020202020204" pitchFamily="34" charset="0"/>
              </a:rPr>
              <a:t> </a:t>
            </a:r>
          </a:p>
          <a:p>
            <a:r>
              <a:rPr lang="ru-RU" altLang="ru-RU" sz="2400" b="0">
                <a:cs typeface="Arial" panose="020B0604020202020204" pitchFamily="34" charset="0"/>
              </a:rPr>
              <a:t>Время нагрева пробы – </a:t>
            </a:r>
            <a:r>
              <a:rPr lang="ru-RU" altLang="ru-RU" sz="2400">
                <a:cs typeface="Arial" panose="020B0604020202020204" pitchFamily="34" charset="0"/>
              </a:rPr>
              <a:t>20 минут</a:t>
            </a:r>
            <a:r>
              <a:rPr lang="ru-RU" altLang="ru-RU" sz="2400" b="0">
                <a:cs typeface="Arial" panose="020B0604020202020204" pitchFamily="34" charset="0"/>
              </a:rPr>
              <a:t> </a:t>
            </a:r>
          </a:p>
          <a:p>
            <a:r>
              <a:rPr lang="ru-RU" altLang="ru-RU" sz="2400" b="0">
                <a:cs typeface="Arial" panose="020B0604020202020204" pitchFamily="34" charset="0"/>
              </a:rPr>
              <a:t>Объем вводимой пробы – </a:t>
            </a:r>
            <a:r>
              <a:rPr lang="ru-RU" altLang="ru-RU" sz="2400">
                <a:cs typeface="Arial" panose="020B0604020202020204" pitchFamily="34" charset="0"/>
              </a:rPr>
              <a:t>1 мл</a:t>
            </a:r>
            <a:r>
              <a:rPr lang="ru-RU" altLang="ru-RU" sz="2400" b="0">
                <a:cs typeface="Arial" panose="020B0604020202020204" pitchFamily="34" charset="0"/>
              </a:rPr>
              <a:t> </a:t>
            </a:r>
          </a:p>
          <a:p>
            <a:r>
              <a:rPr lang="ru-RU" altLang="ru-RU" sz="2400" b="0">
                <a:cs typeface="Arial" panose="020B0604020202020204" pitchFamily="34" charset="0"/>
              </a:rPr>
              <a:t>МС – </a:t>
            </a:r>
            <a:r>
              <a:rPr lang="ru-RU" altLang="ru-RU" sz="2400">
                <a:cs typeface="Arial" panose="020B0604020202020204" pitchFamily="34" charset="0"/>
              </a:rPr>
              <a:t>режим сканирования</a:t>
            </a:r>
          </a:p>
          <a:p>
            <a:r>
              <a:rPr lang="ru-RU" altLang="ru-RU" sz="2400" b="0">
                <a:cs typeface="Arial" panose="020B0604020202020204" pitchFamily="34" charset="0"/>
              </a:rPr>
              <a:t>Внутренний стандарт - </a:t>
            </a:r>
            <a:r>
              <a:rPr lang="ru-RU" altLang="ru-RU" sz="2400">
                <a:cs typeface="Arial" panose="020B0604020202020204" pitchFamily="34" charset="0"/>
              </a:rPr>
              <a:t>октадейтеронафталин</a:t>
            </a:r>
          </a:p>
        </p:txBody>
      </p:sp>
    </p:spTree>
    <p:extLst>
      <p:ext uri="{BB962C8B-B14F-4D97-AF65-F5344CB8AC3E}">
        <p14:creationId xmlns:p14="http://schemas.microsoft.com/office/powerpoint/2010/main" val="247026456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7552</TotalTime>
  <Words>715</Words>
  <Application>Microsoft Macintosh PowerPoint</Application>
  <PresentationFormat>Широкоэкранный</PresentationFormat>
  <Paragraphs>154</Paragraphs>
  <Slides>25</Slides>
  <Notes>3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25</vt:i4>
      </vt:variant>
    </vt:vector>
  </HeadingPairs>
  <TitlesOfParts>
    <vt:vector size="35" baseType="lpstr">
      <vt:lpstr>Arial</vt:lpstr>
      <vt:lpstr>Calibri</vt:lpstr>
      <vt:lpstr>Calibri Light</vt:lpstr>
      <vt:lpstr>Myriad</vt:lpstr>
      <vt:lpstr>Times New Roman</vt:lpstr>
      <vt:lpstr>Wingdings</vt:lpstr>
      <vt:lpstr>Wingdings 2</vt:lpstr>
      <vt:lpstr>Тема Office</vt:lpstr>
      <vt:lpstr>Excel.Chart.8</vt:lpstr>
      <vt:lpstr>ChemSketch</vt:lpstr>
      <vt:lpstr>Презентация PowerPoint</vt:lpstr>
      <vt:lpstr>Совместная лаборатория </vt:lpstr>
      <vt:lpstr>ГХ-МС как повседневный инструмент. Что нужно?</vt:lpstr>
      <vt:lpstr>Презентация PowerPoint</vt:lpstr>
      <vt:lpstr>Презентация PowerPoint</vt:lpstr>
      <vt:lpstr>Определение хлорорганических соединений в нефтяной фракции НК-204</vt:lpstr>
      <vt:lpstr>Презентация PowerPoint</vt:lpstr>
      <vt:lpstr>Парофазный анализ образца почвы</vt:lpstr>
      <vt:lpstr>Характеристики определения керосинов в почве методом ГХ-МС с ПФА (P=0.95, n=3)</vt:lpstr>
      <vt:lpstr>Презентация PowerPoint</vt:lpstr>
      <vt:lpstr>Презентация PowerPoint</vt:lpstr>
      <vt:lpstr>Анализ составов комплексов 4f-элементов</vt:lpstr>
      <vt:lpstr>Анализ составов комплексов 4f-элементов</vt:lpstr>
      <vt:lpstr>Анализ продуктов радиолиза экстрагентов</vt:lpstr>
      <vt:lpstr>Анализ составов комплексов 4f-элементов</vt:lpstr>
      <vt:lpstr>Выделение стероидных сапонинов из клеточных культур Dioscorea Deltoidea</vt:lpstr>
      <vt:lpstr>Масс-спектры MSn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Программы повышения квалификации по хроматографии и хромато-масс-спектрометрии  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Microsoft Office User</cp:lastModifiedBy>
  <cp:revision>43</cp:revision>
  <dcterms:created xsi:type="dcterms:W3CDTF">2019-03-12T08:50:09Z</dcterms:created>
  <dcterms:modified xsi:type="dcterms:W3CDTF">2022-06-30T03:54:01Z</dcterms:modified>
</cp:coreProperties>
</file>