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17"/>
  </p:notesMasterIdLst>
  <p:sldIdLst>
    <p:sldId id="256" r:id="rId2"/>
    <p:sldId id="263" r:id="rId3"/>
    <p:sldId id="258" r:id="rId4"/>
    <p:sldId id="257" r:id="rId5"/>
    <p:sldId id="261" r:id="rId6"/>
    <p:sldId id="25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556AB-1767-4C93-8D6B-7C4FF688576E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2C7F-6D64-491B-9D0B-8343B928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5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C7F-6D64-491B-9D0B-8343B9289D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6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C7F-6D64-491B-9D0B-8343B9289D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73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52C7F-6D64-491B-9D0B-8343B9289D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50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FD32-188B-4148-9582-01459085F776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6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F01A-7119-4EF6-B187-CE5E04AA6D35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7CAF-EC2D-4F83-A96D-5C7FE9774F5A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8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059F-3344-4E90-BC5E-6A0629E4E277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434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6521-EF73-4897-B978-250953887D81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D2CC-0F46-4228-8DF6-293BC356C2A5}" type="datetime1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4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F97A-19BB-4995-B7DB-419EADCC4BF8}" type="datetime1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90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AA5D-4DD6-4783-ADC2-1158B6B13DBD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7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353A-11C5-44CA-AAC3-4397B83AB081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F9AB-7331-4369-ADD3-B3844B8EF65D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0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62109-6DA5-4A32-8999-EA90CB314BC6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8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6203-A4F8-4395-8BBF-39F986C91B53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6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7540-ED9C-4AE1-A74A-47F1EF729B0A}" type="datetime1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1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454-6FBE-4064-8926-CE0997732191}" type="datetime1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7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E67D-30A1-4543-98B1-3FC07C5E3D3C}" type="datetime1">
              <a:rPr lang="ru-RU" smtClean="0"/>
              <a:t>24.06.2022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5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04F9-ADCB-49B9-8B0C-4B1656C14C1C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6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6626-18DE-4E47-B3EA-ECAA857670F9}" type="datetime1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2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AF1CC8-1555-4ABB-BA3C-C5D9A6861ADD}" type="datetime1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18F16C-2148-4E04-AE45-EBBED264B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7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44.png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6.png"/><Relationship Id="rId5" Type="http://schemas.openxmlformats.org/officeDocument/2006/relationships/image" Target="../media/image41.e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1.pn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0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2.png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png"/><Relationship Id="rId5" Type="http://schemas.openxmlformats.org/officeDocument/2006/relationships/image" Target="../media/image7.em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788" y="1733005"/>
            <a:ext cx="10894423" cy="1802675"/>
          </a:xfrm>
        </p:spPr>
        <p:txBody>
          <a:bodyPr>
            <a:normAutofit/>
          </a:bodyPr>
          <a:lstStyle/>
          <a:p>
            <a:r>
              <a:rPr lang="ru-RU" sz="3600" b="1" i="1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Биладиены</a:t>
            </a:r>
            <a:r>
              <a:rPr lang="ru-RU" sz="3600" b="1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как универсальные предшественники для синтеза </a:t>
            </a:r>
            <a:r>
              <a:rPr lang="ru-RU" sz="3600" b="1" i="1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порфириноидов</a:t>
            </a:r>
            <a:r>
              <a:rPr lang="ru-RU" sz="3600" b="1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различного строения</a:t>
            </a:r>
            <a:endParaRPr lang="ru-RU" sz="3600" i="1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Д.В. Петрова, А.С. </a:t>
            </a:r>
            <a:r>
              <a:rPr lang="ru-RU" i="1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Семейкин</a:t>
            </a:r>
            <a:r>
              <a:rPr lang="ru-RU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Т.В. Любимова, Д.Д. Баянов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8997" y="117225"/>
            <a:ext cx="858610" cy="7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486" y="16576"/>
            <a:ext cx="842851" cy="958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337" y="0"/>
            <a:ext cx="1244602" cy="5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6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56" y="0"/>
            <a:ext cx="10364451" cy="731521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</a:t>
            </a:r>
            <a:r>
              <a:rPr lang="el-GR" sz="2800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-замещенных </a:t>
            </a:r>
            <a:r>
              <a:rPr lang="ru-RU" sz="2800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корролов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24597"/>
              </p:ext>
            </p:extLst>
          </p:nvPr>
        </p:nvGraphicFramePr>
        <p:xfrm>
          <a:off x="227350" y="2612571"/>
          <a:ext cx="11737302" cy="370985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7713"/>
                <a:gridCol w="1375954"/>
                <a:gridCol w="627017"/>
                <a:gridCol w="1750423"/>
                <a:gridCol w="2804160"/>
                <a:gridCol w="2908663"/>
                <a:gridCol w="1723372"/>
              </a:tblGrid>
              <a:tr h="3048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ru-RU" sz="12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</a:t>
                      </a:r>
                      <a:endParaRPr lang="ru-RU" sz="12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ru-RU" sz="12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ru-RU" sz="12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Окислитель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Реагент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Условия и время синтеза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Выход %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877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K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[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Fe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(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CN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)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6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]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NH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Т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кип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43.6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75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п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-хлоранил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NaHCO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r>
                        <a:rPr lang="ru-RU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Т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42.3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810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NEt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r>
                        <a:rPr lang="ru-RU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Т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15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46.5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687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PbO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r>
                        <a:rPr lang="ru-RU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</a:t>
                      </a:r>
                      <a:r>
                        <a:rPr lang="ru-RU" sz="18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Т</a:t>
                      </a:r>
                      <a:r>
                        <a:rPr lang="ru-RU" sz="1800" baseline="-250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30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55.5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4707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воздуха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п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-толуолсульфокислота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OH, 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Т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кип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5 ч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indent="152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21.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5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(смесь </a:t>
                      </a:r>
                      <a:r>
                        <a:rPr lang="ru-RU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порфиринов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)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8779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п</a:t>
                      </a:r>
                      <a:r>
                        <a:rPr lang="ru-RU" sz="18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-хлоранил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NaHCO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r>
                        <a:rPr lang="ru-RU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T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комн.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6.0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NEt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Cl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,T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15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6.9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2513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Bu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PbO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OH, 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T</a:t>
                      </a:r>
                      <a:r>
                        <a:rPr lang="ru-RU" sz="1800" baseline="-250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30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4.0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3253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Et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п</a:t>
                      </a:r>
                      <a:r>
                        <a:rPr lang="ru-RU" sz="18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-хлоранил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NaHCO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OH, </a:t>
                      </a: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T</a:t>
                      </a:r>
                      <a:r>
                        <a:rPr lang="ru-RU" sz="1800" baseline="-250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комн.</a:t>
                      </a:r>
                      <a:r>
                        <a:rPr lang="ru-RU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5 мин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6.1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  <a:tr h="3923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5</a:t>
                      </a: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CO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PbO</a:t>
                      </a:r>
                      <a:r>
                        <a:rPr lang="ru-RU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endParaRPr lang="ru-RU" sz="1800" b="0" i="0" dirty="0" smtClean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-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1.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OH, T</a:t>
                      </a:r>
                      <a:r>
                        <a:rPr lang="ru-RU" sz="1800" baseline="-25000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комн</a:t>
                      </a:r>
                      <a:r>
                        <a:rPr lang="ru-RU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3</a:t>
                      </a:r>
                      <a:r>
                        <a:rPr lang="ru-RU" sz="1800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суток</a:t>
                      </a:r>
                      <a:endParaRPr lang="ru-RU" sz="1800" dirty="0" smtClean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2.HCl,</a:t>
                      </a:r>
                      <a:r>
                        <a:rPr lang="en-GB" sz="1800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CH</a:t>
                      </a:r>
                      <a:r>
                        <a:rPr lang="en-US" sz="1800" baseline="-250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r>
                        <a:rPr lang="en-US" sz="18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OH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i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  <a:cs typeface="Times New Roman"/>
                        </a:rPr>
                        <a:t>33.7</a:t>
                      </a:r>
                      <a:endParaRPr lang="ru-RU" sz="1800" b="0" i="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  <a:cs typeface="Times New Roman"/>
                      </a:endParaRPr>
                    </a:p>
                  </a:txBody>
                  <a:tcPr marL="66261" marR="66261" marT="0" marB="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035129"/>
              </p:ext>
            </p:extLst>
          </p:nvPr>
        </p:nvGraphicFramePr>
        <p:xfrm>
          <a:off x="3637870" y="625521"/>
          <a:ext cx="4219575" cy="19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CS ChemDraw Drawing" r:id="rId4" imgW="4219645" imgH="1912425" progId="ChemDraw.Document.6.0">
                  <p:embed/>
                </p:oleObj>
              </mc:Choice>
              <mc:Fallback>
                <p:oleObj name="CS ChemDraw Drawing" r:id="rId4" imgW="4219645" imgH="19124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7870" y="625521"/>
                        <a:ext cx="4219575" cy="191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973" y="6322423"/>
            <a:ext cx="779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Petrova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D.V.,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A.S., Berezina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N.M.,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Berezin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M.B.,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Bazanov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M.I.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2019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12, 2, 119-128. </a:t>
            </a:r>
          </a:p>
        </p:txBody>
      </p:sp>
    </p:spTree>
    <p:extLst>
      <p:ext uri="{BB962C8B-B14F-4D97-AF65-F5344CB8AC3E}">
        <p14:creationId xmlns:p14="http://schemas.microsoft.com/office/powerpoint/2010/main" val="59641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565" y="78587"/>
            <a:ext cx="10364451" cy="626807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Спектральные характеристики </a:t>
            </a:r>
            <a:r>
              <a:rPr lang="el-GR" sz="2800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-замещенных </a:t>
            </a:r>
            <a:r>
              <a:rPr lang="ru-RU" sz="2800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корролов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301" y="3988526"/>
            <a:ext cx="3836885" cy="292282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278738"/>
              </p:ext>
            </p:extLst>
          </p:nvPr>
        </p:nvGraphicFramePr>
        <p:xfrm>
          <a:off x="120416" y="571955"/>
          <a:ext cx="2068321" cy="1926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CS ChemDraw Drawing" r:id="rId4" imgW="1995881" imgH="1858837" progId="ChemDraw.Document.6.0">
                  <p:embed/>
                </p:oleObj>
              </mc:Choice>
              <mc:Fallback>
                <p:oleObj name="CS ChemDraw Drawing" r:id="rId4" imgW="1995881" imgH="18588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16" y="571955"/>
                        <a:ext cx="2068321" cy="1926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87050"/>
              </p:ext>
            </p:extLst>
          </p:nvPr>
        </p:nvGraphicFramePr>
        <p:xfrm>
          <a:off x="2266037" y="571955"/>
          <a:ext cx="1684578" cy="191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CS ChemDraw Drawing" r:id="rId6" imgW="1616717" imgH="1842091" progId="ChemDraw.Document.6.0">
                  <p:embed/>
                </p:oleObj>
              </mc:Choice>
              <mc:Fallback>
                <p:oleObj name="CS ChemDraw Drawing" r:id="rId6" imgW="1616717" imgH="18420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66037" y="571955"/>
                        <a:ext cx="1684578" cy="1919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09764"/>
              </p:ext>
            </p:extLst>
          </p:nvPr>
        </p:nvGraphicFramePr>
        <p:xfrm>
          <a:off x="4017775" y="705394"/>
          <a:ext cx="2640293" cy="179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CS ChemDraw Drawing" r:id="rId8" imgW="2735061" imgH="1858837" progId="ChemDraw.Document.6.0">
                  <p:embed/>
                </p:oleObj>
              </mc:Choice>
              <mc:Fallback>
                <p:oleObj name="CS ChemDraw Drawing" r:id="rId8" imgW="2735061" imgH="18588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7775" y="705394"/>
                        <a:ext cx="2640293" cy="179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8283" y="2129437"/>
            <a:ext cx="25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795" y="21870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2905" y="2135769"/>
            <a:ext cx="217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8735" y="3680749"/>
            <a:ext cx="11368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</a:t>
            </a:r>
            <a:r>
              <a:rPr lang="en-GB" sz="14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CH</a:t>
            </a:r>
            <a:r>
              <a:rPr lang="en-GB" sz="10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</a:t>
            </a:r>
            <a:r>
              <a:rPr lang="en-GB" sz="14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Cl</a:t>
            </a:r>
            <a:r>
              <a:rPr lang="en-GB" sz="10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</a:t>
            </a:r>
            <a:endParaRPr lang="ru-RU" sz="10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25228" y="657446"/>
            <a:ext cx="5394608" cy="2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249904" y="705394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ЯМР  2</a:t>
            </a:r>
            <a:endParaRPr lang="ru-RU" sz="12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10681" r="18723" b="15491"/>
          <a:stretch>
            <a:fillRect/>
          </a:stretch>
        </p:blipFill>
        <p:spPr bwMode="auto">
          <a:xfrm>
            <a:off x="7615585" y="2839460"/>
            <a:ext cx="4510762" cy="31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101232" y="2873721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ЯМР  3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0194" y="2601078"/>
            <a:ext cx="58571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2,3,7,13,17,18-гексаметил-8,12-ди-н-бутилкоррол</a:t>
            </a:r>
          </a:p>
          <a:p>
            <a:pPr algn="just"/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MALDI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TOF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(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m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/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z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) найдено: 494,404 [M]</a:t>
            </a:r>
            <a:r>
              <a:rPr lang="ru-RU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+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Вычислено: 494,727</a:t>
            </a:r>
          </a:p>
          <a:p>
            <a:pPr algn="just"/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ЭСП, λ</a:t>
            </a:r>
            <a:r>
              <a:rPr lang="en-US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(ε·10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620 (6.8); 567 (8.1); 533 (11.6); 498 (15.2); 399 (181.4) (хлороформ). Спектр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 ЯМР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вн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ст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CHCl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.: 9.82 s (2H, 5,15-H); 9.71 s (1H, 10-H); 3.88-3.99 m (4H, 7,13-CH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-Bu); 3.56 s, 3.50 s, 3.43 s (3x6H,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2.09-2.19 m (4H,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-Bu); 1.67-1.78 m (4H,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-Bu); 1.07-1.16 m (6H,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-Bu); -2.07bs, -3.12bs (2+1H, NH),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 </a:t>
            </a:r>
            <a:endParaRPr lang="ru-RU" sz="1200" b="1" i="1" dirty="0" smtClean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2.   7,13-диметил-8,12-ди-н-бутилкоррол</a:t>
            </a:r>
          </a:p>
          <a:p>
            <a:pPr algn="just"/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MALDI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TOF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(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m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/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z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) найдено: 438,429 [M]</a:t>
            </a:r>
            <a:r>
              <a:rPr lang="ru-RU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+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Вычислено:438,62</a:t>
            </a:r>
          </a:p>
          <a:p>
            <a:pPr algn="just"/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 λ</a:t>
            </a:r>
            <a:r>
              <a:rPr lang="de-DE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(ε·10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584 (10.9); 544 (11.9); 537 (10.7); 404 (57.6); 390 (54.6) (хлороформ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</a:t>
            </a:r>
            <a:r>
              <a:rPr lang="ru-RU" sz="1200" b="1" i="1" baseline="30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1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Н 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ЯМР (</a:t>
            </a:r>
            <a:r>
              <a:rPr lang="ru-RU" sz="12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вн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. ст. ТМС) δ, </a:t>
            </a:r>
            <a:r>
              <a:rPr lang="ru-RU" sz="12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м.д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.: 9,87s (2H, 5,15-H); 9,61s (1H, 10-H); 8,73s, 8,67s (2x2H, 2,3,17,18-H); 3,88t (4H, J = 7,3Hz, CH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-Bu); 3,49s (6H, CH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3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); 2,11qv (4H, J = 7,3Hz, CH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-Bu); 1,70sc (4H, J = 7,3Hz, CH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2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-Bu); 1,10t (6H, J = 7,3Hz, CH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3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-Bu); -0,02bs, -2,77bs (2+1H, NH) (CDCl</a:t>
            </a:r>
            <a:r>
              <a:rPr lang="ru-RU" sz="1200" b="1" i="1" baseline="-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3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itchFamily="18" charset="0"/>
              </a:rPr>
              <a:t>)</a:t>
            </a:r>
          </a:p>
          <a:p>
            <a:r>
              <a:rPr lang="ru-RU" sz="16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 </a:t>
            </a:r>
            <a:r>
              <a:rPr lang="ru-RU" sz="16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2,3,7,13,17,18-гексаметил-8,12-</a:t>
            </a:r>
            <a:r>
              <a:rPr lang="ru-RU" sz="16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(2-метоксикарбонилэтил)</a:t>
            </a:r>
            <a:r>
              <a:rPr lang="ru-RU" sz="16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</a:t>
            </a:r>
            <a:r>
              <a:rPr lang="ru-RU" sz="16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ru-RU" sz="1400" i="1" dirty="0" smtClean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MALDI TOF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/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555,288 [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+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]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+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вычислено: 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554,69</a:t>
            </a:r>
          </a:p>
          <a:p>
            <a:pPr algn="just"/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λ</a:t>
            </a:r>
            <a:r>
              <a:rPr lang="en-US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lg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ε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592 (4,26); 550 (4,24); 538 (4,23); 409 (5,06); 399 (5,16) (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хлороформ) </a:t>
            </a:r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ЯМР </a:t>
            </a:r>
            <a:r>
              <a:rPr lang="ru-RU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ЯМР (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вн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ст.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.: 9,31bs (2H, 5,10-H); 9,16bs (1H, 10-H); 4,23bs (4H,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-P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3,74s (6H, OCH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3,52bs, 3,46bs, 3,34bs (3x6H,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3,19bs (4H,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-P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-3,39bs (3H, NH)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37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564" y="0"/>
            <a:ext cx="10364451" cy="757435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</a:t>
            </a:r>
            <a:r>
              <a:rPr lang="el-GR" sz="2800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-замещенных  </a:t>
            </a:r>
            <a:r>
              <a:rPr lang="ru-RU" sz="2800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сапфиринов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6106" y="2512386"/>
            <a:ext cx="1595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Побочный продукт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2397"/>
              </p:ext>
            </p:extLst>
          </p:nvPr>
        </p:nvGraphicFramePr>
        <p:xfrm>
          <a:off x="2305776" y="3105301"/>
          <a:ext cx="7489372" cy="2932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6287"/>
                <a:gridCol w="2012189"/>
                <a:gridCol w="1287210"/>
                <a:gridCol w="1211984"/>
                <a:gridCol w="1671702"/>
              </a:tblGrid>
              <a:tr h="41244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</a:t>
                      </a:r>
                      <a:endParaRPr lang="ru-RU" sz="120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endParaRPr lang="ru-RU" sz="120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</a:t>
                      </a:r>
                      <a:endParaRPr lang="ru-RU" sz="120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20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</a:t>
                      </a:r>
                      <a:endParaRPr lang="ru-RU" sz="1200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Выход %</a:t>
                      </a:r>
                      <a:endParaRPr lang="ru-RU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/>
                </a:tc>
              </a:tr>
              <a:tr h="503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18,0</a:t>
                      </a:r>
                      <a:endParaRPr lang="ru-RU" dirty="0"/>
                    </a:p>
                  </a:txBody>
                  <a:tcPr/>
                </a:tc>
              </a:tr>
              <a:tr h="503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9,8</a:t>
                      </a:r>
                      <a:endParaRPr lang="ru-RU" dirty="0"/>
                    </a:p>
                  </a:txBody>
                  <a:tcPr/>
                </a:tc>
              </a:tr>
              <a:tr h="503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r>
                        <a:rPr lang="en-GB" sz="1200" dirty="0" smtClean="0"/>
                        <a:t>2</a:t>
                      </a:r>
                      <a:r>
                        <a:rPr lang="en-GB" dirty="0" smtClean="0"/>
                        <a:t>H</a:t>
                      </a:r>
                      <a:r>
                        <a:rPr lang="en-GB" sz="1200" dirty="0" smtClean="0"/>
                        <a:t>5</a:t>
                      </a:r>
                      <a:r>
                        <a:rPr lang="en-GB" dirty="0" smtClean="0"/>
                        <a:t>COMe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38,1</a:t>
                      </a:r>
                      <a:endParaRPr lang="ru-RU" dirty="0"/>
                    </a:p>
                  </a:txBody>
                  <a:tcPr/>
                </a:tc>
              </a:tr>
              <a:tr h="503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r>
                        <a:rPr lang="en-GB" sz="1200" dirty="0" smtClean="0"/>
                        <a:t>2</a:t>
                      </a:r>
                      <a:r>
                        <a:rPr lang="en-GB" dirty="0" smtClean="0"/>
                        <a:t>H</a:t>
                      </a:r>
                      <a:r>
                        <a:rPr lang="en-GB" sz="1400" dirty="0" smtClean="0"/>
                        <a:t>5</a:t>
                      </a:r>
                      <a:r>
                        <a:rPr lang="en-GB" dirty="0" smtClean="0"/>
                        <a:t>CO</a:t>
                      </a:r>
                      <a:r>
                        <a:rPr lang="en-GB" sz="1400" dirty="0" smtClean="0"/>
                        <a:t>2</a:t>
                      </a:r>
                      <a:r>
                        <a:rPr lang="en-GB" sz="1800" dirty="0" smtClean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10,2</a:t>
                      </a:r>
                      <a:endParaRPr lang="ru-RU" dirty="0"/>
                    </a:p>
                  </a:txBody>
                  <a:tcPr/>
                </a:tc>
              </a:tr>
              <a:tr h="50398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23360" y="26508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132946"/>
              </p:ext>
            </p:extLst>
          </p:nvPr>
        </p:nvGraphicFramePr>
        <p:xfrm>
          <a:off x="2156652" y="789135"/>
          <a:ext cx="76247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CS ChemDraw Drawing" r:id="rId3" imgW="7623990" imgH="2000463" progId="ChemDraw.Document.6.0">
                  <p:embed/>
                </p:oleObj>
              </mc:Choice>
              <mc:Fallback>
                <p:oleObj name="CS ChemDraw Drawing" r:id="rId3" imgW="7623990" imgH="20004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652" y="789135"/>
                        <a:ext cx="7624763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89076" y="5595894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12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39821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581" y="-78377"/>
            <a:ext cx="10364451" cy="1105989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Спектральные данные</a:t>
            </a:r>
            <a:r>
              <a:rPr lang="el-GR" sz="2800" i="1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 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-замещенных  </a:t>
            </a:r>
            <a:r>
              <a:rPr lang="ru-RU" sz="2800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сапфиринов</a:t>
            </a:r>
            <a:r>
              <a:rPr lang="ru-RU" sz="2800" cap="none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092" y="868726"/>
            <a:ext cx="3828441" cy="2788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960" y="1377711"/>
            <a:ext cx="2095573" cy="1528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1434" y="977735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ЭСП 2</a:t>
            </a: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88" y="3709850"/>
            <a:ext cx="4876012" cy="28671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79148" y="3798473"/>
            <a:ext cx="898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ЯМР  2</a:t>
            </a:r>
            <a:endParaRPr lang="ru-RU" sz="12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32359"/>
              </p:ext>
            </p:extLst>
          </p:nvPr>
        </p:nvGraphicFramePr>
        <p:xfrm>
          <a:off x="5281166" y="904514"/>
          <a:ext cx="3126931" cy="1853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CS ChemDraw Drawing" r:id="rId6" imgW="3364609" imgH="1993286" progId="ChemDraw.Document.6.0">
                  <p:embed/>
                </p:oleObj>
              </mc:Choice>
              <mc:Fallback>
                <p:oleObj name="CS ChemDraw Drawing" r:id="rId6" imgW="3364609" imgH="19932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1166" y="904514"/>
                        <a:ext cx="3126931" cy="1853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27979"/>
              </p:ext>
            </p:extLst>
          </p:nvPr>
        </p:nvGraphicFramePr>
        <p:xfrm>
          <a:off x="2810096" y="864344"/>
          <a:ext cx="2433901" cy="187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CS ChemDraw Drawing" r:id="rId8" imgW="2561277" imgH="1976061" progId="ChemDraw.Document.6.0">
                  <p:embed/>
                </p:oleObj>
              </mc:Choice>
              <mc:Fallback>
                <p:oleObj name="CS ChemDraw Drawing" r:id="rId8" imgW="2561277" imgH="1976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0096" y="864344"/>
                        <a:ext cx="2433901" cy="187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64601"/>
              </p:ext>
            </p:extLst>
          </p:nvPr>
        </p:nvGraphicFramePr>
        <p:xfrm>
          <a:off x="377555" y="856998"/>
          <a:ext cx="2395372" cy="184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CS ChemDraw Drawing" r:id="rId10" imgW="2561277" imgH="1976061" progId="ChemDraw.Document.6.0">
                  <p:embed/>
                </p:oleObj>
              </mc:Choice>
              <mc:Fallback>
                <p:oleObj name="CS ChemDraw Drawing" r:id="rId10" imgW="2561277" imgH="1976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7555" y="856998"/>
                        <a:ext cx="2395372" cy="1848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42090" y="2483188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0935" y="2489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296" y="25352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5" y="2908718"/>
            <a:ext cx="73075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2,3,7,13,16,17,22,23-октаметил-8,12-диэтилсапфирин </a:t>
            </a:r>
            <a:r>
              <a:rPr lang="ru-RU" sz="1600" b="1" i="1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дихлорид</a:t>
            </a:r>
            <a:endParaRPr lang="en-GB" sz="1600" b="1" i="1" dirty="0" smtClean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(MALDI-TOF) m/z: найдено 544.95 [M-2Cl]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+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вычислено 545.77.</a:t>
            </a:r>
          </a:p>
          <a:p>
            <a:pPr algn="just"/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λ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(ε·10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675 (15.8); 625 (12.7); 585.0 (7.5); 457 (338.8) (хлороформ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</a:t>
            </a:r>
            <a:r>
              <a:rPr lang="en-GB" sz="1200" i="1" baseline="30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 ЯМР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вн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ст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CHCl</a:t>
            </a:r>
            <a:r>
              <a:rPr lang="en-GB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δ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.: 11,69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11,66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11,64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(2 + 2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x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1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4,73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q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(4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= 7,0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Hz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en-GB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Et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4,26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4,2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 s, 4,23 s, 4,10 s, 4,08 s (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 + 6 + 3 + 6 + 6 H,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β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2,28 t (6 H, J = 7,0 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-Et); -4,26 bs, -4,49 bs, -4,90 bs (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2+1+2 H,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NH)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r>
              <a:rPr lang="en-GB" sz="16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 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2,3,7,13,16,17,22,23-октаметил-8,12-ди-н-бутилсапфирин </a:t>
            </a:r>
            <a:r>
              <a:rPr lang="ru-RU" sz="16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дихлорид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en-GB" sz="1600" b="1" i="1" dirty="0" smtClean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(MALDI-TOF) m/z: 601.091 [M-2Cl]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+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вычислено 601.88.</a:t>
            </a:r>
          </a:p>
          <a:p>
            <a:pPr algn="just"/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λ</a:t>
            </a:r>
            <a:r>
              <a:rPr lang="ru-RU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(ε•10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676 (18.6); 623 (17.7); 575 (12.5); 452 (375.9) (хлороформ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</a:t>
            </a:r>
            <a:r>
              <a:rPr lang="ru-RU" sz="1200" i="1" baseline="30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ЯМР δ,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м.д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.: 11.66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11.65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11.58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(1+2+1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5,10,15,20-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4,67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q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(4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= 7.3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4.24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4.23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4.22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4.09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4.06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(3 + 6 + 3 + 6 + 6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2.71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qv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(4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= 7.3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2.14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sc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(4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= 7,3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1.36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(6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J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= 7.3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-4.28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-4.49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-4.82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-4.92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(2+1+1+1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NH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CDCl</a:t>
            </a:r>
            <a:r>
              <a:rPr lang="ru-RU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).</a:t>
            </a:r>
          </a:p>
          <a:p>
            <a:r>
              <a:rPr lang="en-GB" sz="16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 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2,3,7,13,16,17,22,23–</a:t>
            </a:r>
            <a:r>
              <a:rPr lang="ru-RU" sz="16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октаметил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–8,12-бис(2-метоксикарбонилэтил)</a:t>
            </a:r>
            <a:r>
              <a:rPr lang="ru-RU" sz="16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сапфирин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1600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дигидрохлорид</a:t>
            </a:r>
            <a:r>
              <a:rPr lang="ru-RU" sz="16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en-GB" sz="1600" i="1" dirty="0" smtClean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MALDI TOF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/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): 661,281 [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]</a:t>
            </a:r>
            <a:r>
              <a:rPr lang="ru-RU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+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вычислено: 661,84</a:t>
            </a:r>
          </a:p>
          <a:p>
            <a:pPr algn="just"/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ЭСП</a:t>
            </a:r>
            <a:r>
              <a:rPr lang="en-US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λ</a:t>
            </a:r>
            <a:r>
              <a:rPr lang="en-US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max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нм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lg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ε): 676 (4,27); 623 (4,25); 575 (4,10); 452 (5,58)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хл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ороформ</a:t>
            </a:r>
            <a:r>
              <a:rPr lang="en-US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r>
              <a:rPr lang="en-US" sz="1200" b="1" i="1" baseline="30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r>
              <a:rPr lang="en-US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 </a:t>
            </a:r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ЯМР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вн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ст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CHCl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.: 11,69 s, 11,66 s, 11,64 s (2+1+2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ms-H); 4,73t, 2,28t (2x4H, J = 7,0Hz,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-P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4,26s, 4,25s, 4,23s, 4,10s, 4,08s (3+6+3+6+6H,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β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); 3,78s (6H,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O); -4,26bs, -4,49bs, -4,90bs (2+1+2H, NH)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pPr algn="just"/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286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44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cap="none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искаженных макроциклов минуя стадию выделения </a:t>
            </a:r>
            <a:r>
              <a:rPr lang="ru-RU" sz="2800" cap="none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биладиенов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967563"/>
              </p:ext>
            </p:extLst>
          </p:nvPr>
        </p:nvGraphicFramePr>
        <p:xfrm>
          <a:off x="1220606" y="1305651"/>
          <a:ext cx="4945063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CS ChemDraw Drawing" r:id="rId3" imgW="4944941" imgH="1858837" progId="ChemDraw.Document.6.0">
                  <p:embed/>
                </p:oleObj>
              </mc:Choice>
              <mc:Fallback>
                <p:oleObj name="CS ChemDraw Drawing" r:id="rId3" imgW="4944941" imgH="18588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606" y="1305651"/>
                        <a:ext cx="4945063" cy="185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02437" y="1911966"/>
            <a:ext cx="1810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R=Et   (10,5%)</a:t>
            </a:r>
          </a:p>
          <a:p>
            <a:r>
              <a:rPr lang="en-US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R=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n-US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Bu (12,8%)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80544"/>
              </p:ext>
            </p:extLst>
          </p:nvPr>
        </p:nvGraphicFramePr>
        <p:xfrm>
          <a:off x="1220606" y="3830139"/>
          <a:ext cx="583565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S ChemDraw Drawing" r:id="rId5" imgW="5836361" imgH="2017209" progId="ChemDraw.Document.6.0">
                  <p:embed/>
                </p:oleObj>
              </mc:Choice>
              <mc:Fallback>
                <p:oleObj name="CS ChemDraw Drawing" r:id="rId5" imgW="5836361" imgH="20172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0606" y="3830139"/>
                        <a:ext cx="5835650" cy="201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97782" y="4515829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R=</a:t>
            </a:r>
            <a:r>
              <a:rPr lang="ru-RU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н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-Bu (18,0%)</a:t>
            </a:r>
          </a:p>
          <a:p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R= 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</a:t>
            </a:r>
            <a:r>
              <a:rPr lang="en-GB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5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Me 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</a:t>
            </a:r>
            <a:r>
              <a:rPr lang="ru-RU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следы</a:t>
            </a:r>
            <a:r>
              <a:rPr lang="en-GB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 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62950" y="5587186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14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3367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862" y="4267411"/>
            <a:ext cx="10364451" cy="1596177"/>
          </a:xfrm>
        </p:spPr>
        <p:txBody>
          <a:bodyPr>
            <a:normAutofit/>
          </a:bodyPr>
          <a:lstStyle/>
          <a:p>
            <a:r>
              <a:rPr lang="ru-RU" sz="2800" i="1" cap="none" dirty="0" smtClean="0"/>
              <a:t>Спасибо за внимание</a:t>
            </a:r>
            <a:endParaRPr lang="ru-RU" sz="2800" i="1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484346" y="648747"/>
            <a:ext cx="9532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Биладиены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i="1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- </a:t>
            </a:r>
            <a:r>
              <a:rPr lang="ru-RU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дигидробромиды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в нашей работе оказались, универсальным 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предшественником, 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который смог объединить синтез трех классов </a:t>
            </a:r>
            <a:r>
              <a:rPr lang="ru-RU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макрогетероциклов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с разной структурой и свойствами, что подтверждается осуществленным синтезом </a:t>
            </a:r>
            <a:r>
              <a:rPr lang="ru-RU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порфиринов</a:t>
            </a:r>
            <a:r>
              <a:rPr lang="ru-RU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и их аналогов, представленных в докладе.  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71659" y="5587186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15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978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996"/>
            <a:ext cx="10515600" cy="636361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Объекты изучения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2661"/>
              </p:ext>
            </p:extLst>
          </p:nvPr>
        </p:nvGraphicFramePr>
        <p:xfrm>
          <a:off x="5495642" y="766355"/>
          <a:ext cx="1200719" cy="12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CS ChemDraw Drawing" r:id="rId4" imgW="1008712" imgH="1008604" progId="ChemDraw.Document.6.0">
                  <p:embed/>
                </p:oleObj>
              </mc:Choice>
              <mc:Fallback>
                <p:oleObj name="CS ChemDraw Drawing" r:id="rId4" imgW="1008712" imgH="10086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5642" y="766355"/>
                        <a:ext cx="1200719" cy="120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80350" y="196707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Порфин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49197"/>
              </p:ext>
            </p:extLst>
          </p:nvPr>
        </p:nvGraphicFramePr>
        <p:xfrm>
          <a:off x="1693079" y="555539"/>
          <a:ext cx="1427327" cy="142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CS ChemDraw Drawing" r:id="rId6" imgW="1036001" imgH="1035877" progId="ChemDraw.Document.6.0">
                  <p:embed/>
                </p:oleObj>
              </mc:Choice>
              <mc:Fallback>
                <p:oleObj name="CS ChemDraw Drawing" r:id="rId6" imgW="1036001" imgH="10358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3079" y="555539"/>
                        <a:ext cx="1427327" cy="1427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8135" y="1866241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520149"/>
              </p:ext>
            </p:extLst>
          </p:nvPr>
        </p:nvGraphicFramePr>
        <p:xfrm>
          <a:off x="9069036" y="296093"/>
          <a:ext cx="1859960" cy="148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CS ChemDraw Drawing" r:id="rId8" imgW="1436709" imgH="1147359" progId="ChemDraw.Document.6.0">
                  <p:embed/>
                </p:oleObj>
              </mc:Choice>
              <mc:Fallback>
                <p:oleObj name="CS ChemDraw Drawing" r:id="rId8" imgW="1436709" imgH="114735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069036" y="296093"/>
                        <a:ext cx="1859960" cy="148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81066" y="194810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Сапфирин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26379"/>
            <a:ext cx="2857520" cy="202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5695" y="2217247"/>
            <a:ext cx="701220" cy="72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68274" y="4652071"/>
            <a:ext cx="3025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/>
              <a:t>CHEM. REV.</a:t>
            </a:r>
            <a:r>
              <a:rPr lang="de-DE" sz="1200" dirty="0"/>
              <a:t> 2017, 117, 4, 2711–2729</a:t>
            </a:r>
            <a:endParaRPr lang="ru-RU" sz="12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48239" y="2626377"/>
            <a:ext cx="3199744" cy="171049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2857520" y="4381653"/>
            <a:ext cx="364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/>
              <a:t>ANGEW. CHEM. INT. ED</a:t>
            </a:r>
            <a:r>
              <a:rPr lang="de-DE" sz="1200" dirty="0"/>
              <a:t>. 2005, 44, 6203–6207</a:t>
            </a:r>
            <a:endParaRPr lang="ru-RU" sz="1200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1844" y="4873027"/>
            <a:ext cx="2001251" cy="16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70235" y="4703436"/>
            <a:ext cx="1664975" cy="170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071658" y="6488512"/>
            <a:ext cx="2416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NEWJ.CHEM</a:t>
            </a:r>
            <a:r>
              <a:rPr lang="en-US" sz="1200" dirty="0"/>
              <a:t>., 2015,</a:t>
            </a:r>
            <a:r>
              <a:rPr lang="ru-RU" sz="1200" dirty="0"/>
              <a:t> </a:t>
            </a:r>
            <a:r>
              <a:rPr lang="en-US" sz="1200" dirty="0"/>
              <a:t>39, 7140</a:t>
            </a:r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15647" y="2525608"/>
            <a:ext cx="1879764" cy="22649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81065" y="2519181"/>
            <a:ext cx="1469167" cy="100097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62276" y="4796998"/>
            <a:ext cx="2637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MOLECULAR CANCER 2007</a:t>
            </a:r>
            <a:r>
              <a:rPr lang="ru-RU" sz="1200" i="1" dirty="0"/>
              <a:t>,</a:t>
            </a:r>
            <a:r>
              <a:rPr lang="en-GB" sz="1200" i="1" dirty="0"/>
              <a:t> 6</a:t>
            </a:r>
            <a:r>
              <a:rPr lang="ru-RU" sz="1200" i="1" dirty="0"/>
              <a:t> , </a:t>
            </a:r>
            <a:r>
              <a:rPr lang="en-GB" sz="1200" i="1" dirty="0"/>
              <a:t>9</a:t>
            </a:r>
            <a:endParaRPr lang="ru-RU" sz="1200" i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50699" y="5236374"/>
            <a:ext cx="1513451" cy="11686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64150" y="5171307"/>
            <a:ext cx="1272773" cy="129874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36923" y="5185171"/>
            <a:ext cx="1263099" cy="12579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35775" y="6567366"/>
            <a:ext cx="4759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PHOTOCHEMISTRY AND PHOTOBIOLOGY, 2012, 88: </a:t>
            </a:r>
            <a:r>
              <a:rPr lang="ru-RU" sz="1200" i="1" dirty="0"/>
              <a:t>194-200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59317" y="2317437"/>
            <a:ext cx="2173545" cy="219618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608367" y="4510115"/>
            <a:ext cx="3239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/>
              <a:t>J. AM. CHEM. SOC. 2008, 130, 6930–693</a:t>
            </a:r>
            <a:endParaRPr lang="ru-RU" sz="12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09696" y="5646512"/>
            <a:ext cx="764215" cy="335282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2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15019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92" y="352142"/>
            <a:ext cx="10515600" cy="901031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Методы синтеза </a:t>
            </a:r>
            <a:r>
              <a:rPr lang="el-GR" sz="2800" b="1" i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β</a:t>
            </a:r>
            <a:r>
              <a:rPr lang="ru-RU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-замещенных </a:t>
            </a:r>
            <a:r>
              <a:rPr lang="ru-RU" sz="28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порфиринов</a:t>
            </a:r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/>
            </a:r>
            <a:br>
              <a:rPr lang="en-GB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ru-RU" sz="22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(имеющих также заместители в </a:t>
            </a:r>
            <a:r>
              <a:rPr lang="ru-RU" sz="2200" i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мезо</a:t>
            </a:r>
            <a:r>
              <a:rPr lang="ru-RU" sz="22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-положениях)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23985"/>
              </p:ext>
            </p:extLst>
          </p:nvPr>
        </p:nvGraphicFramePr>
        <p:xfrm>
          <a:off x="568433" y="1631214"/>
          <a:ext cx="5832287" cy="187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CS ChemDraw Drawing" r:id="rId3" imgW="5582149" imgH="1794723" progId="ChemDraw.Document.6.0">
                  <p:embed/>
                </p:oleObj>
              </mc:Choice>
              <mc:Fallback>
                <p:oleObj name="CS ChemDraw Drawing" r:id="rId3" imgW="5582149" imgH="17947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433" y="1631214"/>
                        <a:ext cx="5832287" cy="187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6648" y="3647531"/>
            <a:ext cx="407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Из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пиррольных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предшественников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7430" y="5875201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Из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дипирролилметанов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795620"/>
              </p:ext>
            </p:extLst>
          </p:nvPr>
        </p:nvGraphicFramePr>
        <p:xfrm>
          <a:off x="412454" y="4157210"/>
          <a:ext cx="6475413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CS ChemDraw Drawing" r:id="rId5" imgW="6475005" imgH="1846875" progId="ChemDraw.Document.6.0">
                  <p:embed/>
                </p:oleObj>
              </mc:Choice>
              <mc:Fallback>
                <p:oleObj name="CS ChemDraw Drawing" r:id="rId5" imgW="6475005" imgH="18468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454" y="4157210"/>
                        <a:ext cx="6475413" cy="184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555346"/>
              </p:ext>
            </p:extLst>
          </p:nvPr>
        </p:nvGraphicFramePr>
        <p:xfrm>
          <a:off x="7242734" y="1631214"/>
          <a:ext cx="4564063" cy="186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CS ChemDraw Drawing" r:id="rId7" imgW="4563861" imgH="1861708" progId="ChemDraw.Document.6.0">
                  <p:embed/>
                </p:oleObj>
              </mc:Choice>
              <mc:Fallback>
                <p:oleObj name="CS ChemDraw Drawing" r:id="rId7" imgW="4563861" imgH="1861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2734" y="1631214"/>
                        <a:ext cx="4564063" cy="186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71955" y="3647531"/>
            <a:ext cx="433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Из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биладиенов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а,с-дигидробромидов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19407" y="5626555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3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2711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09" y="164830"/>
            <a:ext cx="8856028" cy="662487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Методы синтеза </a:t>
            </a:r>
            <a:r>
              <a:rPr lang="el-GR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β</a:t>
            </a:r>
            <a:r>
              <a:rPr lang="ru-RU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-замещенных </a:t>
            </a:r>
            <a:r>
              <a:rPr lang="ru-RU" sz="2800" b="1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сапфиринов</a:t>
            </a:r>
            <a:endParaRPr lang="ru-RU" sz="2800" b="1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921" y="646461"/>
            <a:ext cx="5863591" cy="823912"/>
          </a:xfrm>
        </p:spPr>
        <p:txBody>
          <a:bodyPr>
            <a:normAutofit/>
          </a:bodyPr>
          <a:lstStyle/>
          <a:p>
            <a:r>
              <a:rPr lang="ru-RU" sz="20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Из </a:t>
            </a:r>
            <a:r>
              <a:rPr lang="ru-RU" sz="20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трипиррольных</a:t>
            </a:r>
            <a:r>
              <a:rPr lang="ru-RU" sz="20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предшественников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55996" y="648061"/>
            <a:ext cx="6136005" cy="823912"/>
          </a:xfrm>
        </p:spPr>
        <p:txBody>
          <a:bodyPr>
            <a:normAutofit/>
          </a:bodyPr>
          <a:lstStyle/>
          <a:p>
            <a:r>
              <a:rPr lang="ru-RU" sz="20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Из </a:t>
            </a:r>
            <a:r>
              <a:rPr lang="ru-RU" sz="20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тетрапиррольных</a:t>
            </a:r>
            <a:r>
              <a:rPr lang="ru-RU" sz="20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предшественников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1921" y="171380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353166"/>
              </p:ext>
            </p:extLst>
          </p:nvPr>
        </p:nvGraphicFramePr>
        <p:xfrm>
          <a:off x="104499" y="1898469"/>
          <a:ext cx="6096004" cy="15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CS ChemDraw Drawing" r:id="rId3" imgW="6037912" imgH="1543528" progId="ChemDraw.Document.6.0">
                  <p:embed/>
                </p:oleObj>
              </mc:Choice>
              <mc:Fallback>
                <p:oleObj name="CS ChemDraw Drawing" r:id="rId3" imgW="6037912" imgH="1543528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99" y="1898469"/>
                        <a:ext cx="6096004" cy="156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70289" y="3547021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[3+2] метод синтеза β-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алкилсапфиринов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5761" y="40738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8134" y="5888987"/>
            <a:ext cx="506100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594" indent="-228594" algn="ctr">
              <a:lnSpc>
                <a:spcPct val="115000"/>
              </a:lnSpc>
            </a:pP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[3+1+1] методы синтеза β-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алкилсапфиринов</a:t>
            </a:r>
            <a:endParaRPr lang="ru-RU" sz="1600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18231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24959"/>
              </p:ext>
            </p:extLst>
          </p:nvPr>
        </p:nvGraphicFramePr>
        <p:xfrm>
          <a:off x="6260795" y="1771809"/>
          <a:ext cx="5848324" cy="160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CS ChemDraw Drawing" r:id="rId5" imgW="5753060" imgH="1577021" progId="ChemDraw.Document.6.0">
                  <p:embed/>
                </p:oleObj>
              </mc:Choice>
              <mc:Fallback>
                <p:oleObj name="CS ChemDraw Drawing" r:id="rId5" imgW="5753060" imgH="157702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795" y="1771809"/>
                        <a:ext cx="5848324" cy="1607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399465" y="32378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06941" y="5808804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[4+1] методы синтеза β-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алкилсапфиринов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31773"/>
              </p:ext>
            </p:extLst>
          </p:nvPr>
        </p:nvGraphicFramePr>
        <p:xfrm>
          <a:off x="6317298" y="3637797"/>
          <a:ext cx="5791823" cy="162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CS ChemDraw Drawing" r:id="rId7" imgW="5612788" imgH="1578456" progId="ChemDraw.Document.6.0">
                  <p:embed/>
                </p:oleObj>
              </mc:Choice>
              <mc:Fallback>
                <p:oleObj name="CS ChemDraw Drawing" r:id="rId7" imgW="5612788" imgH="15784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7298" y="3637797"/>
                        <a:ext cx="5791823" cy="162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551645"/>
              </p:ext>
            </p:extLst>
          </p:nvPr>
        </p:nvGraphicFramePr>
        <p:xfrm>
          <a:off x="184516" y="4122726"/>
          <a:ext cx="6033405" cy="1686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" name="CS ChemDraw Drawing" r:id="rId9" imgW="5618533" imgH="1569366" progId="ChemDraw.Document.6.0">
                  <p:embed/>
                </p:oleObj>
              </mc:Choice>
              <mc:Fallback>
                <p:oleObj name="CS ChemDraw Drawing" r:id="rId9" imgW="5618533" imgH="1569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516" y="4122726"/>
                        <a:ext cx="6033405" cy="1686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29211" y="5626242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4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87831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6" y="182246"/>
            <a:ext cx="10515600" cy="784407"/>
          </a:xfrm>
        </p:spPr>
        <p:txBody>
          <a:bodyPr>
            <a:normAutofit/>
          </a:bodyPr>
          <a:lstStyle/>
          <a:p>
            <a:r>
              <a:rPr lang="ru-RU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Методы синтеза </a:t>
            </a:r>
            <a:r>
              <a:rPr lang="el-GR" sz="2800" b="1" i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β</a:t>
            </a:r>
            <a:r>
              <a:rPr lang="ru-RU" sz="2800" b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-замещенных </a:t>
            </a:r>
            <a:r>
              <a:rPr lang="ru-RU" sz="2800" b="1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корролов</a:t>
            </a:r>
            <a:endParaRPr lang="ru-RU" sz="2800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827317" y="3990341"/>
            <a:ext cx="1136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[O] = O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O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K[Fe(CN)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6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], FeCl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Ce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(SO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r>
              <a:rPr lang="en-GB" sz="1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т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бутил пероксид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бензоил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пероксид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хлоранил</a:t>
            </a:r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55837"/>
              </p:ext>
            </p:extLst>
          </p:nvPr>
        </p:nvGraphicFramePr>
        <p:xfrm>
          <a:off x="3232240" y="966653"/>
          <a:ext cx="4570640" cy="212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CS ChemDraw Drawing" r:id="rId3" imgW="4437473" imgH="2063142" progId="ChemDraw.Document.6.0">
                  <p:embed/>
                </p:oleObj>
              </mc:Choice>
              <mc:Fallback>
                <p:oleObj name="CS ChemDraw Drawing" r:id="rId3" imgW="4437473" imgH="20631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2240" y="966653"/>
                        <a:ext cx="4570640" cy="2125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3632" y="3325705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X = H, Br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3282" y="5622020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5</a:t>
            </a:fld>
            <a:endParaRPr lang="ru-RU" sz="1200" b="1"/>
          </a:p>
        </p:txBody>
      </p:sp>
    </p:spTree>
    <p:extLst>
      <p:ext uri="{BB962C8B-B14F-4D97-AF65-F5344CB8AC3E}">
        <p14:creationId xmlns:p14="http://schemas.microsoft.com/office/powerpoint/2010/main" val="36892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92331" y="1045860"/>
            <a:ext cx="184490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8573" y="230819"/>
            <a:ext cx="1166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Биладиены</a:t>
            </a:r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28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</a:t>
            </a:r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– предшественники </a:t>
            </a:r>
            <a:r>
              <a:rPr lang="ru-RU" sz="28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объединяющие </a:t>
            </a:r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методы синтеза </a:t>
            </a:r>
            <a:r>
              <a:rPr lang="ru-RU" sz="2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порфиринов</a:t>
            </a:r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</a:t>
            </a:r>
            <a:r>
              <a:rPr lang="ru-RU" sz="2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корролов</a:t>
            </a:r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и </a:t>
            </a:r>
            <a:r>
              <a:rPr lang="ru-RU" sz="2800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сапфиринов</a:t>
            </a:r>
            <a:endParaRPr lang="ru-RU" sz="2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4416" y="629206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Корролы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1889" y="3599992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Сапфирины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641" y="359999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Порфирины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5417" y="3599992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Биладиены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</a:t>
            </a:r>
            <a:r>
              <a:rPr lang="ru-RU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дигидробромиды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03954"/>
              </p:ext>
            </p:extLst>
          </p:nvPr>
        </p:nvGraphicFramePr>
        <p:xfrm>
          <a:off x="1082231" y="1651996"/>
          <a:ext cx="9729308" cy="4756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S ChemDraw Drawing" r:id="rId3" imgW="7743197" imgH="3785616" progId="ChemDraw.Document.6.0">
                  <p:embed/>
                </p:oleObj>
              </mc:Choice>
              <mc:Fallback>
                <p:oleObj name="CS ChemDraw Drawing" r:id="rId3" imgW="7743197" imgH="37856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231" y="1651996"/>
                        <a:ext cx="9729308" cy="4756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24227" y="5590314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6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4875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151" y="244049"/>
            <a:ext cx="10364451" cy="583267"/>
          </a:xfrm>
        </p:spPr>
        <p:txBody>
          <a:bodyPr>
            <a:normAutofit/>
          </a:bodyPr>
          <a:lstStyle/>
          <a:p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</a:t>
            </a:r>
            <a:r>
              <a:rPr lang="ru-RU" sz="28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биладиенов</a:t>
            </a:r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2800" i="1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</a:t>
            </a:r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- </a:t>
            </a:r>
            <a:r>
              <a:rPr lang="ru-RU" sz="28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дигидробромидов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850" y="2821596"/>
            <a:ext cx="499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</a:t>
            </a:r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биладиенов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а,с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- </a:t>
            </a:r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дигидробромидов</a:t>
            </a:r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35186"/>
              </p:ext>
            </p:extLst>
          </p:nvPr>
        </p:nvGraphicFramePr>
        <p:xfrm>
          <a:off x="2086610" y="3190928"/>
          <a:ext cx="8380859" cy="2112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CS ChemDraw Drawing" r:id="rId3" imgW="8011293" imgH="2019123" progId="ChemDraw.Document.6.0">
                  <p:embed/>
                </p:oleObj>
              </mc:Choice>
              <mc:Fallback>
                <p:oleObj name="CS ChemDraw Drawing" r:id="rId3" imgW="8011293" imgH="20191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6610" y="3190928"/>
                        <a:ext cx="8380859" cy="2112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9799" y="5207807"/>
            <a:ext cx="440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исходных </a:t>
            </a:r>
            <a:r>
              <a:rPr lang="ru-RU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дипирролилметанов</a:t>
            </a:r>
            <a:endParaRPr lang="ru-RU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924749"/>
            <a:ext cx="930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Подробные данные о синтезе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прекурсоров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для синтеза а так же синтез самих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биладиенов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представлены в работах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авторов:</a:t>
            </a:r>
          </a:p>
          <a:p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1.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Kolodina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E.A.,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Lubimova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T.V.,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Syrbu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S.A.,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A.S.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2009, 2,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33–41.</a:t>
            </a:r>
          </a:p>
          <a:p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Salnikova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Lubimova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T.V.,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Syrbu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S.A.,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A.S.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2016, 9,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41-150.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3.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Petrova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D.V.,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A.S., Berezina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N.M.,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Berezin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M.B.,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Bazanov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M.I.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2019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12, 2, 119-128.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494480"/>
              </p:ext>
            </p:extLst>
          </p:nvPr>
        </p:nvGraphicFramePr>
        <p:xfrm>
          <a:off x="3614557" y="700926"/>
          <a:ext cx="4891048" cy="221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CS ChemDraw Drawing" r:id="rId5" imgW="4490614" imgH="2034434" progId="ChemDraw.Document.6.0">
                  <p:embed/>
                </p:oleObj>
              </mc:Choice>
              <mc:Fallback>
                <p:oleObj name="CS ChemDraw Drawing" r:id="rId5" imgW="4490614" imgH="203443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4557" y="700926"/>
                        <a:ext cx="4891048" cy="221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236825" y="5606185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7</a:t>
            </a:fld>
            <a:endParaRPr lang="ru-RU" sz="1200" b="1"/>
          </a:p>
        </p:txBody>
      </p:sp>
    </p:spTree>
    <p:extLst>
      <p:ext uri="{BB962C8B-B14F-4D97-AF65-F5344CB8AC3E}">
        <p14:creationId xmlns:p14="http://schemas.microsoft.com/office/powerpoint/2010/main" val="278585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127865" y="3039291"/>
            <a:ext cx="7541623" cy="3230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6656" y="217924"/>
            <a:ext cx="10364451" cy="513597"/>
          </a:xfrm>
        </p:spPr>
        <p:txBody>
          <a:bodyPr>
            <a:normAutofit/>
          </a:bodyPr>
          <a:lstStyle/>
          <a:p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Синтез моно-</a:t>
            </a:r>
            <a:r>
              <a:rPr lang="ru-RU" sz="2800" i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мезо</a:t>
            </a:r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-</a:t>
            </a:r>
            <a:r>
              <a:rPr lang="el-GR" sz="2800" i="1" cap="none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β</a:t>
            </a:r>
            <a:r>
              <a:rPr lang="ru-RU" sz="2800" cap="none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-замещенных </a:t>
            </a:r>
            <a:r>
              <a:rPr lang="ru-RU" sz="2800" cap="none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Calibri Light" panose="020F0302020204030204" pitchFamily="34" charset="0"/>
              </a:rPr>
              <a:t>порфиринов</a:t>
            </a:r>
            <a:endParaRPr lang="ru-RU" sz="2800" cap="none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139525"/>
              </p:ext>
            </p:extLst>
          </p:nvPr>
        </p:nvGraphicFramePr>
        <p:xfrm>
          <a:off x="165465" y="775833"/>
          <a:ext cx="4766945" cy="1987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CS ChemDraw Drawing" r:id="rId3" imgW="4413057" imgH="1840655" progId="ChemDraw.Document.6.0">
                  <p:embed/>
                </p:oleObj>
              </mc:Choice>
              <mc:Fallback>
                <p:oleObj name="CS ChemDraw Drawing" r:id="rId3" imgW="4413057" imgH="18406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465" y="775833"/>
                        <a:ext cx="4766945" cy="1987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66440"/>
              </p:ext>
            </p:extLst>
          </p:nvPr>
        </p:nvGraphicFramePr>
        <p:xfrm>
          <a:off x="5123543" y="923291"/>
          <a:ext cx="6014722" cy="166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791"/>
                <a:gridCol w="5334931"/>
              </a:tblGrid>
              <a:tr h="538480">
                <a:tc>
                  <a:txBody>
                    <a:bodyPr/>
                    <a:lstStyle/>
                    <a:p>
                      <a:r>
                        <a:rPr lang="en-GB" sz="15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Ar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Ph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, 4-MeOPh, 3-MeOPh,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4-NO</a:t>
                      </a:r>
                      <a:r>
                        <a:rPr lang="en-GB" sz="11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Ph, 3-NO</a:t>
                      </a:r>
                      <a:r>
                        <a:rPr lang="en-GB" sz="11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Ph, 2-NO</a:t>
                      </a:r>
                      <a:r>
                        <a:rPr lang="en-GB" sz="11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Ph, 4-Py, H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</a:t>
                      </a:r>
                      <a:endParaRPr lang="ru-RU" sz="11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Me,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Et, Bu, 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H, Me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15975" y="2562870"/>
            <a:ext cx="6375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Kolodina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E.A.,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Lubimova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T.V.,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Syrbu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S.A.,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A.S.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2009, 2,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33–41.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022866"/>
              </p:ext>
            </p:extLst>
          </p:nvPr>
        </p:nvGraphicFramePr>
        <p:xfrm>
          <a:off x="262789" y="3014344"/>
          <a:ext cx="3533606" cy="166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895"/>
                <a:gridCol w="2932711"/>
              </a:tblGrid>
              <a:tr h="538480">
                <a:tc>
                  <a:txBody>
                    <a:bodyPr/>
                    <a:lstStyle/>
                    <a:p>
                      <a:r>
                        <a:rPr lang="en-GB" sz="15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Ar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4-(XCOOR)</a:t>
                      </a:r>
                      <a:r>
                        <a:rPr lang="en-GB" sz="1500" i="1" dirty="0" err="1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Ph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</a:t>
                      </a:r>
                    </a:p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X= -,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OCH</a:t>
                      </a:r>
                      <a:r>
                        <a:rPr lang="en-GB" sz="11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  </a:t>
                      </a:r>
                      <a:r>
                        <a:rPr lang="en-GB" sz="1500" i="1" baseline="0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;  R = H, Me, Et, Bu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 </a:t>
                      </a:r>
                      <a:endParaRPr lang="ru-RU" sz="11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2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C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5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H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11</a:t>
                      </a:r>
                      <a:endParaRPr lang="ru-RU" sz="11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R</a:t>
                      </a:r>
                      <a:r>
                        <a:rPr lang="en-GB" sz="11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3 </a:t>
                      </a:r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=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Yu Gothic UI Semibold" panose="020B0700000000000000" pitchFamily="34" charset="-128"/>
                          <a:ea typeface="Yu Gothic UI Semibold" panose="020B0700000000000000" pitchFamily="34" charset="-128"/>
                        </a:rPr>
                        <a:t>Me</a:t>
                      </a:r>
                      <a:endParaRPr lang="ru-RU" sz="1500" i="1" dirty="0">
                        <a:latin typeface="Yu Gothic UI Semibold" panose="020B0700000000000000" pitchFamily="34" charset="-128"/>
                        <a:ea typeface="Yu Gothic UI Semibold" panose="020B0700000000000000" pitchFamily="34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62707" y="4694129"/>
            <a:ext cx="353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Salnikova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M.A.,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Lubimova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T.V.,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Syrbu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S.A.,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Semeikin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A.S. </a:t>
            </a:r>
            <a:r>
              <a:rPr lang="en-GB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Macroheterocycles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2016, 9,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GB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41-150.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8904" y="2406651"/>
            <a:ext cx="29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</a:t>
            </a:r>
            <a:endParaRPr lang="ru-RU" sz="16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43122"/>
              </p:ext>
            </p:extLst>
          </p:nvPr>
        </p:nvGraphicFramePr>
        <p:xfrm>
          <a:off x="7946382" y="4153886"/>
          <a:ext cx="3514725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CS ChemDraw Drawing" r:id="rId5" imgW="3515413" imgH="1843526" progId="ChemDraw.Document.6.0">
                  <p:embed/>
                </p:oleObj>
              </mc:Choice>
              <mc:Fallback>
                <p:oleObj name="CS ChemDraw Drawing" r:id="rId5" imgW="3515413" imgH="18435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46382" y="4153886"/>
                        <a:ext cx="3514725" cy="184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59997"/>
              </p:ext>
            </p:extLst>
          </p:nvPr>
        </p:nvGraphicFramePr>
        <p:xfrm>
          <a:off x="4262298" y="4153886"/>
          <a:ext cx="3549651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CS ChemDraw Drawing" r:id="rId7" imgW="3548925" imgH="1843526" progId="ChemDraw.Document.6.0">
                  <p:embed/>
                </p:oleObj>
              </mc:Choice>
              <mc:Fallback>
                <p:oleObj name="CS ChemDraw Drawing" r:id="rId7" imgW="3548925" imgH="18435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2298" y="4153886"/>
                        <a:ext cx="3549651" cy="184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32427"/>
              </p:ext>
            </p:extLst>
          </p:nvPr>
        </p:nvGraphicFramePr>
        <p:xfrm>
          <a:off x="7207400" y="3145226"/>
          <a:ext cx="14779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CS ChemDraw Drawing" r:id="rId9" imgW="1477881" imgH="1089465" progId="ChemDraw.Document.6.0">
                  <p:embed/>
                </p:oleObj>
              </mc:Choice>
              <mc:Fallback>
                <p:oleObj name="CS ChemDraw Drawing" r:id="rId9" imgW="1477881" imgH="10894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07400" y="3145226"/>
                        <a:ext cx="14779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13432" y="5631848"/>
            <a:ext cx="764215" cy="365125"/>
          </a:xfrm>
        </p:spPr>
        <p:txBody>
          <a:bodyPr/>
          <a:lstStyle/>
          <a:p>
            <a:fld id="{6918F16C-2148-4E04-AE45-EBBED264BF68}" type="slidenum">
              <a:rPr lang="ru-RU" sz="1200" b="1" smtClean="0"/>
              <a:t>8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45476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920205"/>
              </p:ext>
            </p:extLst>
          </p:nvPr>
        </p:nvGraphicFramePr>
        <p:xfrm>
          <a:off x="-130392" y="989682"/>
          <a:ext cx="3416785" cy="261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3" imgW="4119315" imgH="3159560" progId="Origin50.Graph">
                  <p:embed/>
                </p:oleObj>
              </mc:Choice>
              <mc:Fallback>
                <p:oleObj r:id="rId3" imgW="4119315" imgH="31595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0392" y="989682"/>
                        <a:ext cx="3416785" cy="261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568" y="1"/>
            <a:ext cx="112185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Спектральные характеристики </a:t>
            </a:r>
            <a:r>
              <a:rPr lang="ru-RU" sz="2800" b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5-арил-2,3,7,8,12,18-гексаметил-13,17-(2-оксикарбонилэтил)</a:t>
            </a:r>
            <a:r>
              <a:rPr lang="ru-RU" sz="2800" b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порфинов</a:t>
            </a:r>
            <a:endParaRPr lang="ru-RU" sz="2800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74D23F-8642-485E-B4BD-C83B4282C9B8}"/>
              </a:ext>
            </a:extLst>
          </p:cNvPr>
          <p:cNvSpPr txBox="1"/>
          <p:nvPr/>
        </p:nvSpPr>
        <p:spPr>
          <a:xfrm>
            <a:off x="-46734" y="5345886"/>
            <a:ext cx="72893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indent="-228594" algn="just"/>
            <a:r>
              <a:rPr lang="ru-RU" sz="1200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ЭСП</a:t>
            </a:r>
            <a:r>
              <a:rPr lang="ru-RU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λ</a:t>
            </a:r>
            <a:r>
              <a:rPr lang="en-US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max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нм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(lg ε): 625 (3,63); 573 (3,89); 538 (3,94); 504 (4,20); 404 (5,25) (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хлороформ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  <a:p>
            <a:pPr marL="228594" indent="-228594" algn="just"/>
            <a:r>
              <a:rPr lang="pt-BR" sz="1200" b="1" i="1" baseline="30000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ЯМР</a:t>
            </a:r>
            <a:r>
              <a:rPr lang="pt-BR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(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вн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ст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 CHCl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м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.: 10,22s (2H, 10,20-H); 10,04s (1H, 15-H); 8,66d (2H, J = 8,1Hz, 2,6-H-Ar); 8,31d (2H, J = 8,1Hz, 3,5-H-Ar); 4,43t (4H,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7,7Hz,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3,71s (6H, 2,8-CH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3,69s (6H, 12,18-CH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3,55s (6H, OCH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3,33t (4H,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7,7Hz,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2,45s (6H, 3,7-CH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-3,17bs, -3,27bs (2x1H, NH)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Объект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7726" y="1316132"/>
            <a:ext cx="4311650" cy="2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7584" y="912357"/>
            <a:ext cx="1189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5-(4-метоксифенил)-2,3,7,8,12,18-гексаметил-13,17-(</a:t>
            </a:r>
            <a:r>
              <a:rPr lang="ru-RU" b="1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2-оксикарбонилэтил)</a:t>
            </a:r>
            <a:r>
              <a:rPr lang="ru-RU" b="1" i="1" dirty="0" err="1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порфин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 l="1355" t="21341" r="37231" b="10008"/>
          <a:stretch>
            <a:fillRect/>
          </a:stretch>
        </p:blipFill>
        <p:spPr bwMode="auto">
          <a:xfrm>
            <a:off x="7980803" y="1300397"/>
            <a:ext cx="3928464" cy="27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885355" y="1332454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MALDI TOF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3456" y="1328474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ЯМР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480092" y="124725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ЭСП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445" y="3471631"/>
            <a:ext cx="292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ЭСП 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λ</a:t>
            </a:r>
            <a:r>
              <a:rPr lang="en-US" sz="1200" i="1" baseline="-25000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max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,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нм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(</a:t>
            </a:r>
            <a:r>
              <a:rPr lang="en-US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lg</a:t>
            </a:r>
            <a:r>
              <a:rPr lang="en-US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ε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): 625 (3,40); 572 (3,79); 538 (3,80); 505 (4,15); 406 (5,26) (хлороформ)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25037" y="4034009"/>
            <a:ext cx="992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ru-RU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Н ЯМР</a:t>
            </a:r>
            <a:r>
              <a:rPr lang="pt-BR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(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вн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 </a:t>
            </a:r>
            <a:r>
              <a:rPr lang="ru-RU" sz="1200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ст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 CHCl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м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д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.: 10,18s (2H, 10,20-H); 9,98s (1H, 15-H); 7,93dt (2H, J = 8,4Hz,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2,4Hz,</a:t>
            </a:r>
            <a:r>
              <a:rPr lang="ru-RU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 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2,6-H-Ar); 7,29dt (2H, J = 8,4Hz,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1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2,4Hz, 3,5-H-Ar); 4,43t (4H,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7,9Hz,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4,13s (3H, OCH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3,70s (6H, 2,8-CH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3,68s (6H, 12,18-CH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3,55s (6H, OCH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3,32t (4H, </a:t>
            </a:r>
            <a:r>
              <a:rPr lang="pt-BR" sz="1200" i="1" baseline="30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J = 7,9Hz, 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2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2,52s (6H, 3,7-CH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); -3,16bs,  -3,26bs (2x1H, NH) (CDCl</a:t>
            </a:r>
            <a:r>
              <a:rPr lang="pt-BR" sz="1200" i="1" baseline="-25000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3</a:t>
            </a:r>
            <a:r>
              <a:rPr lang="pt-BR" sz="1200" i="1" dirty="0" smtClean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)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13607"/>
            <a:ext cx="7465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/>
            <a:r>
              <a:rPr lang="en-US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5-(4-нитрофенил)-2,3,7,8,12,18-гексаметил-13,17-(2-метоксикарбонилэтил)</a:t>
            </a:r>
            <a:r>
              <a:rPr lang="en-US" b="1" i="1" dirty="0" err="1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порфин</a:t>
            </a:r>
            <a:endParaRPr lang="ru-RU" i="1" dirty="0">
              <a:latin typeface="Yu Gothic UI Semibold" panose="020B0700000000000000" pitchFamily="34" charset="-128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642" y="4452232"/>
            <a:ext cx="4820127" cy="24057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885354" y="457510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MALDI TOF</a:t>
            </a:r>
            <a:endParaRPr lang="ru-RU" sz="1200" i="1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19986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1046</TotalTime>
  <Words>1895</Words>
  <Application>Microsoft Office PowerPoint</Application>
  <PresentationFormat>Широкоэкранный</PresentationFormat>
  <Paragraphs>230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Yu Gothic UI Semibold</vt:lpstr>
      <vt:lpstr>Arial</vt:lpstr>
      <vt:lpstr>Calibri</vt:lpstr>
      <vt:lpstr>Calibri Light</vt:lpstr>
      <vt:lpstr>Times New Roman</vt:lpstr>
      <vt:lpstr>Tw Cen MT</vt:lpstr>
      <vt:lpstr>Капля</vt:lpstr>
      <vt:lpstr>CS ChemDraw Drawing</vt:lpstr>
      <vt:lpstr>Origin50.Graph</vt:lpstr>
      <vt:lpstr>Биладиены как универсальные предшественники для синтеза порфириноидов различного строения</vt:lpstr>
      <vt:lpstr>Объекты изучения</vt:lpstr>
      <vt:lpstr>Методы синтеза β-замещенных порфиринов  (имеющих также заместители в мезо-положениях)</vt:lpstr>
      <vt:lpstr>Методы синтеза β-замещенных сапфиринов</vt:lpstr>
      <vt:lpstr>Методы синтеза β-замещенных корролов</vt:lpstr>
      <vt:lpstr>Презентация PowerPoint</vt:lpstr>
      <vt:lpstr>Синтез биладиенов а,с - дигидробромидов</vt:lpstr>
      <vt:lpstr>Синтез моно-мезо-β-замещенных порфиринов</vt:lpstr>
      <vt:lpstr>Презентация PowerPoint</vt:lpstr>
      <vt:lpstr>Синтез β-замещенных корролов</vt:lpstr>
      <vt:lpstr>Спектральные характеристики β-замещенных корролов </vt:lpstr>
      <vt:lpstr>Синтез β-замещенных  сапфиринов</vt:lpstr>
      <vt:lpstr>Спектральные данные β-замещенных  сапфиринов </vt:lpstr>
      <vt:lpstr>Синтез искаженных макроциклов минуя стадию выделения биладиенов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Darya Petrova</dc:creator>
  <cp:lastModifiedBy>Darya Petrova</cp:lastModifiedBy>
  <cp:revision>73</cp:revision>
  <cp:lastPrinted>2022-06-24T08:47:58Z</cp:lastPrinted>
  <dcterms:created xsi:type="dcterms:W3CDTF">2022-06-16T14:10:03Z</dcterms:created>
  <dcterms:modified xsi:type="dcterms:W3CDTF">2022-06-24T08:50:46Z</dcterms:modified>
</cp:coreProperties>
</file>