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508" r:id="rId3"/>
    <p:sldId id="510" r:id="rId4"/>
    <p:sldId id="509" r:id="rId5"/>
    <p:sldId id="502" r:id="rId6"/>
    <p:sldId id="445" r:id="rId7"/>
    <p:sldId id="503" r:id="rId8"/>
    <p:sldId id="485" r:id="rId9"/>
    <p:sldId id="491" r:id="rId10"/>
    <p:sldId id="492" r:id="rId11"/>
    <p:sldId id="432" r:id="rId12"/>
    <p:sldId id="490" r:id="rId13"/>
    <p:sldId id="504" r:id="rId14"/>
    <p:sldId id="487" r:id="rId15"/>
    <p:sldId id="489" r:id="rId16"/>
    <p:sldId id="505" r:id="rId17"/>
    <p:sldId id="513" r:id="rId18"/>
    <p:sldId id="515" r:id="rId19"/>
    <p:sldId id="512" r:id="rId20"/>
    <p:sldId id="516" r:id="rId21"/>
    <p:sldId id="518" r:id="rId22"/>
    <p:sldId id="519" r:id="rId23"/>
    <p:sldId id="506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er Tiiren" initials="AT" lastIdx="2" clrIdx="0">
    <p:extLst>
      <p:ext uri="{19B8F6BF-5375-455C-9EA6-DF929625EA0E}">
        <p15:presenceInfo xmlns:p15="http://schemas.microsoft.com/office/powerpoint/2012/main" userId="Alexander Tiir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9B5"/>
    <a:srgbClr val="008400"/>
    <a:srgbClr val="2525AE"/>
    <a:srgbClr val="0C860C"/>
    <a:srgbClr val="FFFFFF"/>
    <a:srgbClr val="4787B1"/>
    <a:srgbClr val="2727FF"/>
    <a:srgbClr val="FFC000"/>
    <a:srgbClr val="99CCFF"/>
    <a:srgbClr val="43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6" autoAdjust="0"/>
    <p:restoredTop sz="93349" autoAdjust="0"/>
  </p:normalViewPr>
  <p:slideViewPr>
    <p:cSldViewPr>
      <p:cViewPr varScale="1">
        <p:scale>
          <a:sx n="60" d="100"/>
          <a:sy n="60" d="100"/>
        </p:scale>
        <p:origin x="40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image" Target="../media/image75.wmf"/><Relationship Id="rId4" Type="http://schemas.openxmlformats.org/officeDocument/2006/relationships/image" Target="../media/image78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12" Type="http://schemas.openxmlformats.org/officeDocument/2006/relationships/image" Target="../media/image33.emf"/><Relationship Id="rId2" Type="http://schemas.openxmlformats.org/officeDocument/2006/relationships/image" Target="../media/image23.emf"/><Relationship Id="rId16" Type="http://schemas.openxmlformats.org/officeDocument/2006/relationships/image" Target="../media/image37.emf"/><Relationship Id="rId1" Type="http://schemas.openxmlformats.org/officeDocument/2006/relationships/image" Target="../media/image22.emf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emf"/><Relationship Id="rId15" Type="http://schemas.openxmlformats.org/officeDocument/2006/relationships/image" Target="../media/image3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Relationship Id="rId14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ru-RU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ru-RU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78016C2-59EF-4840-8A47-8A330FD466D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2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ru-RU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2B5B7A2-55EF-43EB-AE00-A4C7B5BB05E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36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Добрый день, уважаемые коллеги.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B7A2-55EF-43EB-AE00-A4C7B5BB05E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0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B7A2-55EF-43EB-AE00-A4C7B5BB05E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56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B7A2-55EF-43EB-AE00-A4C7B5BB05E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065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B7A2-55EF-43EB-AE00-A4C7B5BB05E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5B7A2-55EF-43EB-AE00-A4C7B5BB05E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367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B7A2-55EF-43EB-AE00-A4C7B5BB05E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3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12192000" cy="8572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en-US" sz="2800" b="1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Номер слайда 3"/>
          <p:cNvSpPr>
            <a:spLocks noGrp="1"/>
          </p:cNvSpPr>
          <p:nvPr userDrawn="1">
            <p:ph type="sldNum" sz="quarter" idx="12"/>
          </p:nvPr>
        </p:nvSpPr>
        <p:spPr>
          <a:xfrm>
            <a:off x="11430027" y="6286520"/>
            <a:ext cx="761973" cy="57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ru-RU" sz="1600" b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12192000" cy="8572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en-US" sz="2800" b="1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27" y="6286520"/>
            <a:ext cx="761973" cy="57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ru-RU" sz="1600" b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168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gray">
          <a:xfrm>
            <a:off x="1" y="0"/>
            <a:ext cx="12204700" cy="1862138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80996 w 9153196"/>
              <a:gd name="connsiteY2" fmla="*/ 960120 h 1862136"/>
              <a:gd name="connsiteX3" fmla="*/ 6739180 w 9153196"/>
              <a:gd name="connsiteY3" fmla="*/ 1316736 h 1862136"/>
              <a:gd name="connsiteX4" fmla="*/ 9144052 w 9153196"/>
              <a:gd name="connsiteY4" fmla="*/ 1106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739180 w 9153196"/>
              <a:gd name="connsiteY3" fmla="*/ 1316736 h 1862136"/>
              <a:gd name="connsiteX4" fmla="*/ 9144052 w 9153196"/>
              <a:gd name="connsiteY4" fmla="*/ 1106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739180 w 9153196"/>
              <a:gd name="connsiteY3" fmla="*/ 13167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  <a:gd name="connsiteX0" fmla="*/ 52 w 9153196"/>
              <a:gd name="connsiteY0" fmla="*/ 1284 h 1862136"/>
              <a:gd name="connsiteX1" fmla="*/ 0 w 9153196"/>
              <a:gd name="connsiteY1" fmla="*/ 1862136 h 1862136"/>
              <a:gd name="connsiteX2" fmla="*/ 2999284 w 9153196"/>
              <a:gd name="connsiteY2" fmla="*/ 1051560 h 1862136"/>
              <a:gd name="connsiteX3" fmla="*/ 6281980 w 9153196"/>
              <a:gd name="connsiteY3" fmla="*/ 1469136 h 1862136"/>
              <a:gd name="connsiteX4" fmla="*/ 9144052 w 9153196"/>
              <a:gd name="connsiteY4" fmla="*/ 1487424 h 1862136"/>
              <a:gd name="connsiteX5" fmla="*/ 9153196 w 9153196"/>
              <a:gd name="connsiteY5" fmla="*/ 0 h 1862136"/>
              <a:gd name="connsiteX6" fmla="*/ 52 w 9153196"/>
              <a:gd name="connsiteY6" fmla="*/ 1284 h 186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196" h="1862136">
                <a:moveTo>
                  <a:pt x="52" y="1284"/>
                </a:moveTo>
                <a:cubicBezTo>
                  <a:pt x="35" y="491948"/>
                  <a:pt x="17" y="1371472"/>
                  <a:pt x="0" y="1862136"/>
                </a:cubicBezTo>
                <a:cubicBezTo>
                  <a:pt x="304800" y="1706688"/>
                  <a:pt x="1952287" y="1117060"/>
                  <a:pt x="2999284" y="1051560"/>
                </a:cubicBezTo>
                <a:cubicBezTo>
                  <a:pt x="4046281" y="986060"/>
                  <a:pt x="5541316" y="1353820"/>
                  <a:pt x="6281980" y="1469136"/>
                </a:cubicBezTo>
                <a:cubicBezTo>
                  <a:pt x="7022644" y="1584452"/>
                  <a:pt x="8247940" y="1834896"/>
                  <a:pt x="9144052" y="1487424"/>
                </a:cubicBezTo>
                <a:lnTo>
                  <a:pt x="9153196" y="0"/>
                </a:lnTo>
                <a:lnTo>
                  <a:pt x="52" y="1284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 bwMode="invGray">
          <a:xfrm>
            <a:off x="1" y="0"/>
            <a:ext cx="12204700" cy="1481138"/>
          </a:xfrm>
          <a:custGeom>
            <a:avLst/>
            <a:gdLst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630680"/>
              <a:gd name="connsiteX1" fmla="*/ 18288 w 9153144"/>
              <a:gd name="connsiteY1" fmla="*/ 1472184 h 1630680"/>
              <a:gd name="connsiteX2" fmla="*/ 2980944 w 9153144"/>
              <a:gd name="connsiteY2" fmla="*/ 960120 h 1630680"/>
              <a:gd name="connsiteX3" fmla="*/ 7114032 w 9153144"/>
              <a:gd name="connsiteY3" fmla="*/ 1353312 h 1630680"/>
              <a:gd name="connsiteX4" fmla="*/ 9144000 w 9153144"/>
              <a:gd name="connsiteY4" fmla="*/ 1106424 h 1630680"/>
              <a:gd name="connsiteX5" fmla="*/ 9153144 w 9153144"/>
              <a:gd name="connsiteY5" fmla="*/ 0 h 1630680"/>
              <a:gd name="connsiteX6" fmla="*/ 0 w 9153144"/>
              <a:gd name="connsiteY6" fmla="*/ 9144 h 1630680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7114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3032 w 9153144"/>
              <a:gd name="connsiteY3" fmla="*/ 1353312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0 w 9153144"/>
              <a:gd name="connsiteY0" fmla="*/ 9144 h 1472184"/>
              <a:gd name="connsiteX1" fmla="*/ 18288 w 9153144"/>
              <a:gd name="connsiteY1" fmla="*/ 1472184 h 1472184"/>
              <a:gd name="connsiteX2" fmla="*/ 2980944 w 9153144"/>
              <a:gd name="connsiteY2" fmla="*/ 960120 h 1472184"/>
              <a:gd name="connsiteX3" fmla="*/ 6739128 w 9153144"/>
              <a:gd name="connsiteY3" fmla="*/ 1316736 h 1472184"/>
              <a:gd name="connsiteX4" fmla="*/ 9144000 w 9153144"/>
              <a:gd name="connsiteY4" fmla="*/ 1106424 h 1472184"/>
              <a:gd name="connsiteX5" fmla="*/ 9153144 w 9153144"/>
              <a:gd name="connsiteY5" fmla="*/ 0 h 1472184"/>
              <a:gd name="connsiteX6" fmla="*/ 0 w 9153144"/>
              <a:gd name="connsiteY6" fmla="*/ 9144 h 1472184"/>
              <a:gd name="connsiteX0" fmla="*/ 52 w 9153196"/>
              <a:gd name="connsiteY0" fmla="*/ 914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9144 h 1481136"/>
              <a:gd name="connsiteX0" fmla="*/ 52 w 9153196"/>
              <a:gd name="connsiteY0" fmla="*/ 1284 h 1481136"/>
              <a:gd name="connsiteX1" fmla="*/ 0 w 9153196"/>
              <a:gd name="connsiteY1" fmla="*/ 1481136 h 1481136"/>
              <a:gd name="connsiteX2" fmla="*/ 2980996 w 9153196"/>
              <a:gd name="connsiteY2" fmla="*/ 960120 h 1481136"/>
              <a:gd name="connsiteX3" fmla="*/ 6739180 w 9153196"/>
              <a:gd name="connsiteY3" fmla="*/ 1316736 h 1481136"/>
              <a:gd name="connsiteX4" fmla="*/ 9144052 w 9153196"/>
              <a:gd name="connsiteY4" fmla="*/ 1106424 h 1481136"/>
              <a:gd name="connsiteX5" fmla="*/ 9153196 w 9153196"/>
              <a:gd name="connsiteY5" fmla="*/ 0 h 1481136"/>
              <a:gd name="connsiteX6" fmla="*/ 52 w 9153196"/>
              <a:gd name="connsiteY6" fmla="*/ 1284 h 148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196" h="1481136">
                <a:moveTo>
                  <a:pt x="52" y="1284"/>
                </a:moveTo>
                <a:cubicBezTo>
                  <a:pt x="35" y="491948"/>
                  <a:pt x="17" y="990472"/>
                  <a:pt x="0" y="1481136"/>
                </a:cubicBezTo>
                <a:cubicBezTo>
                  <a:pt x="414528" y="1319592"/>
                  <a:pt x="1857799" y="987520"/>
                  <a:pt x="2980996" y="960120"/>
                </a:cubicBezTo>
                <a:cubicBezTo>
                  <a:pt x="4104193" y="932720"/>
                  <a:pt x="6019852" y="1271016"/>
                  <a:pt x="6739180" y="1316736"/>
                </a:cubicBezTo>
                <a:cubicBezTo>
                  <a:pt x="7458508" y="1362456"/>
                  <a:pt x="8247940" y="1453896"/>
                  <a:pt x="9144052" y="1106424"/>
                </a:cubicBezTo>
                <a:lnTo>
                  <a:pt x="9153196" y="0"/>
                </a:lnTo>
                <a:lnTo>
                  <a:pt x="52" y="128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  <a:alpha val="69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940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US"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E8C2E"/>
        </a:buClr>
        <a:buSzPct val="85000"/>
        <a:buFont typeface="Wingdings" pitchFamily="2" charset="2"/>
        <a:buChar char="¢"/>
        <a:defRPr lang="en-US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4CD416"/>
        </a:buClr>
        <a:buSzPct val="85000"/>
        <a:buFont typeface="Wingdings" pitchFamily="2" charset="2"/>
        <a:buChar char="¤"/>
        <a:defRPr lang="en-US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BDFB"/>
        </a:buClr>
        <a:buSzPct val="85000"/>
        <a:buFont typeface="Wingdings" pitchFamily="2" charset="2"/>
        <a:buChar char="¤"/>
        <a:defRPr lang="en-US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¤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489FF"/>
        </a:buClr>
        <a:buSzPct val="85000"/>
        <a:buFont typeface="Wingdings" pitchFamily="2" charset="2"/>
        <a:buChar char="¤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60.png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e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59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4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0.e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12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7.emf"/><Relationship Id="rId11" Type="http://schemas.openxmlformats.org/officeDocument/2006/relationships/image" Target="../media/image69.emf"/><Relationship Id="rId5" Type="http://schemas.openxmlformats.org/officeDocument/2006/relationships/oleObject" Target="../embeddings/oleObject45.bin"/><Relationship Id="rId15" Type="http://schemas.openxmlformats.org/officeDocument/2006/relationships/image" Target="../media/image71.emf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66.emf"/><Relationship Id="rId9" Type="http://schemas.openxmlformats.org/officeDocument/2006/relationships/image" Target="../media/image72.png"/><Relationship Id="rId14" Type="http://schemas.openxmlformats.org/officeDocument/2006/relationships/oleObject" Target="../embeddings/oleObject4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73.png"/><Relationship Id="rId3" Type="http://schemas.openxmlformats.org/officeDocument/2006/relationships/oleObject" Target="../embeddings/oleObject50.bin"/><Relationship Id="rId7" Type="http://schemas.openxmlformats.org/officeDocument/2006/relationships/image" Target="../media/image76.emf"/><Relationship Id="rId12" Type="http://schemas.openxmlformats.org/officeDocument/2006/relationships/image" Target="../media/image7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1.bin"/><Relationship Id="rId11" Type="http://schemas.openxmlformats.org/officeDocument/2006/relationships/oleObject" Target="../embeddings/oleObject53.bin"/><Relationship Id="rId5" Type="http://schemas.openxmlformats.org/officeDocument/2006/relationships/image" Target="../media/image79.png"/><Relationship Id="rId15" Type="http://schemas.openxmlformats.org/officeDocument/2006/relationships/oleObject" Target="../embeddings/oleObject55.bin"/><Relationship Id="rId10" Type="http://schemas.openxmlformats.org/officeDocument/2006/relationships/image" Target="../media/image77.e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52.bin"/><Relationship Id="rId14" Type="http://schemas.openxmlformats.org/officeDocument/2006/relationships/oleObject" Target="../embeddings/oleObject5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83.png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1.emf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92.emf"/><Relationship Id="rId5" Type="http://schemas.openxmlformats.org/officeDocument/2006/relationships/image" Target="../media/image90.emf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8.emf"/><Relationship Id="rId3" Type="http://schemas.openxmlformats.org/officeDocument/2006/relationships/oleObject" Target="../embeddings/oleObject62.bin"/><Relationship Id="rId7" Type="http://schemas.openxmlformats.org/officeDocument/2006/relationships/image" Target="../media/image101.png"/><Relationship Id="rId12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0.png"/><Relationship Id="rId11" Type="http://schemas.openxmlformats.org/officeDocument/2006/relationships/image" Target="../media/image97.emf"/><Relationship Id="rId5" Type="http://schemas.openxmlformats.org/officeDocument/2006/relationships/image" Target="../media/image99.png"/><Relationship Id="rId10" Type="http://schemas.openxmlformats.org/officeDocument/2006/relationships/oleObject" Target="../embeddings/oleObject63.bin"/><Relationship Id="rId4" Type="http://schemas.openxmlformats.org/officeDocument/2006/relationships/image" Target="../media/image96.emf"/><Relationship Id="rId9" Type="http://schemas.openxmlformats.org/officeDocument/2006/relationships/image" Target="../media/image10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oleObject" Target="../embeddings/oleObject69.bin"/><Relationship Id="rId3" Type="http://schemas.openxmlformats.org/officeDocument/2006/relationships/oleObject" Target="../embeddings/oleObject65.bin"/><Relationship Id="rId7" Type="http://schemas.openxmlformats.org/officeDocument/2006/relationships/image" Target="../media/image97.emf"/><Relationship Id="rId12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107.png"/><Relationship Id="rId5" Type="http://schemas.openxmlformats.org/officeDocument/2006/relationships/image" Target="../media/image103.emf"/><Relationship Id="rId10" Type="http://schemas.openxmlformats.org/officeDocument/2006/relationships/image" Target="../media/image106.png"/><Relationship Id="rId4" Type="http://schemas.openxmlformats.org/officeDocument/2006/relationships/image" Target="../media/image96.emf"/><Relationship Id="rId9" Type="http://schemas.openxmlformats.org/officeDocument/2006/relationships/image" Target="../media/image9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tiff"/><Relationship Id="rId4" Type="http://schemas.openxmlformats.org/officeDocument/2006/relationships/image" Target="../media/image11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2.e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11" Type="http://schemas.openxmlformats.org/officeDocument/2006/relationships/image" Target="../media/image11.emf"/><Relationship Id="rId5" Type="http://schemas.openxmlformats.org/officeDocument/2006/relationships/image" Target="../media/image9.emf"/><Relationship Id="rId15" Type="http://schemas.openxmlformats.org/officeDocument/2006/relationships/image" Target="../media/image17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1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5.emf"/><Relationship Id="rId18" Type="http://schemas.openxmlformats.org/officeDocument/2006/relationships/oleObject" Target="../embeddings/oleObject13.bin"/><Relationship Id="rId26" Type="http://schemas.openxmlformats.org/officeDocument/2006/relationships/oleObject" Target="../embeddings/oleObject17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9.emf"/><Relationship Id="rId34" Type="http://schemas.openxmlformats.org/officeDocument/2006/relationships/oleObject" Target="../embeddings/oleObject21.bin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27.emf"/><Relationship Id="rId25" Type="http://schemas.openxmlformats.org/officeDocument/2006/relationships/image" Target="../media/image31.emf"/><Relationship Id="rId33" Type="http://schemas.openxmlformats.org/officeDocument/2006/relationships/image" Target="../media/image35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29" Type="http://schemas.openxmlformats.org/officeDocument/2006/relationships/image" Target="../media/image33.e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4.emf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0.bin"/><Relationship Id="rId37" Type="http://schemas.openxmlformats.org/officeDocument/2006/relationships/image" Target="../media/image37.emf"/><Relationship Id="rId5" Type="http://schemas.openxmlformats.org/officeDocument/2006/relationships/image" Target="../media/image39.png"/><Relationship Id="rId15" Type="http://schemas.openxmlformats.org/officeDocument/2006/relationships/image" Target="../media/image26.emf"/><Relationship Id="rId23" Type="http://schemas.openxmlformats.org/officeDocument/2006/relationships/image" Target="../media/image30.emf"/><Relationship Id="rId28" Type="http://schemas.openxmlformats.org/officeDocument/2006/relationships/oleObject" Target="../embeddings/oleObject18.bin"/><Relationship Id="rId36" Type="http://schemas.openxmlformats.org/officeDocument/2006/relationships/oleObject" Target="../embeddings/oleObject22.bin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28.emf"/><Relationship Id="rId31" Type="http://schemas.openxmlformats.org/officeDocument/2006/relationships/image" Target="../media/image34.emf"/><Relationship Id="rId4" Type="http://schemas.openxmlformats.org/officeDocument/2006/relationships/image" Target="../media/image38.png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5.bin"/><Relationship Id="rId27" Type="http://schemas.openxmlformats.org/officeDocument/2006/relationships/image" Target="../media/image32.emf"/><Relationship Id="rId30" Type="http://schemas.openxmlformats.org/officeDocument/2006/relationships/oleObject" Target="../embeddings/oleObject19.bin"/><Relationship Id="rId35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44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emf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43.emf"/><Relationship Id="rId5" Type="http://schemas.openxmlformats.org/officeDocument/2006/relationships/image" Target="../media/image40.emf"/><Relationship Id="rId15" Type="http://schemas.openxmlformats.org/officeDocument/2006/relationships/image" Target="../media/image45.e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42.emf"/><Relationship Id="rId14" Type="http://schemas.openxmlformats.org/officeDocument/2006/relationships/oleObject" Target="../embeddings/oleObject2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50.emf"/><Relationship Id="rId18" Type="http://schemas.openxmlformats.org/officeDocument/2006/relationships/oleObject" Target="../embeddings/oleObject37.bin"/><Relationship Id="rId3" Type="http://schemas.openxmlformats.org/officeDocument/2006/relationships/oleObject" Target="../embeddings/oleObject29.bin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6.bin"/><Relationship Id="rId20" Type="http://schemas.openxmlformats.org/officeDocument/2006/relationships/image" Target="../media/image53.e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49.emf"/><Relationship Id="rId5" Type="http://schemas.openxmlformats.org/officeDocument/2006/relationships/oleObject" Target="../embeddings/oleObject30.bin"/><Relationship Id="rId15" Type="http://schemas.openxmlformats.org/officeDocument/2006/relationships/image" Target="../media/image51.emf"/><Relationship Id="rId10" Type="http://schemas.openxmlformats.org/officeDocument/2006/relationships/oleObject" Target="../embeddings/oleObject33.bin"/><Relationship Id="rId19" Type="http://schemas.openxmlformats.org/officeDocument/2006/relationships/oleObject" Target="../embeddings/oleObject38.bin"/><Relationship Id="rId4" Type="http://schemas.openxmlformats.org/officeDocument/2006/relationships/image" Target="../media/image46.emf"/><Relationship Id="rId9" Type="http://schemas.openxmlformats.org/officeDocument/2006/relationships/image" Target="../media/image48.emf"/><Relationship Id="rId14" Type="http://schemas.openxmlformats.org/officeDocument/2006/relationships/oleObject" Target="../embeddings/oleObject3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gif"/><Relationship Id="rId5" Type="http://schemas.openxmlformats.org/officeDocument/2006/relationships/image" Target="../media/image54.emf"/><Relationship Id="rId4" Type="http://schemas.openxmlformats.org/officeDocument/2006/relationships/oleObject" Target="../embeddings/oleObject3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3392" y="2862709"/>
            <a:ext cx="10945216" cy="1200329"/>
          </a:xfrm>
          <a:solidFill>
            <a:schemeClr val="bg1">
              <a:lumMod val="95000"/>
            </a:schemeClr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КОНФОРМАЦИОННО-ПОДВИЖНЫЕ ТРЕХПАЛУБНЫЕ ФТАЛОЦИАНИНАТЫ ЛАНТАНИДОВ КАК НОВЫЙ КЛАСС МОЛЕКУЛЯРНЫХ ПЕРЕКЛЮЧАТЕЛЕЙ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 bwMode="auto">
          <a:xfrm>
            <a:off x="0" y="4288930"/>
            <a:ext cx="12192000" cy="234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А.Г. Мартынов</a:t>
            </a:r>
            <a:r>
              <a:rPr lang="ru-RU" u="sng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А.А. Синельщикова</a:t>
            </a:r>
            <a:r>
              <a:rPr lang="ru-RU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К.П. Бирин</a:t>
            </a:r>
            <a:r>
              <a:rPr lang="ru-RU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Г.А. Киракосян</a:t>
            </a:r>
            <a:r>
              <a:rPr lang="ru-RU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1,2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Н.Н. Ефимов</a:t>
            </a:r>
            <a:r>
              <a:rPr lang="ru-RU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Ю.Г. Горбунова</a:t>
            </a:r>
            <a:r>
              <a:rPr lang="ru-RU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1,2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А.Ю. Цивадзе</a:t>
            </a:r>
            <a:r>
              <a:rPr lang="ru-RU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1,2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A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i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Институт физической химии и электрохимии им. А.Н. Фрумкина РАН, Москва, Россия</a:t>
            </a:r>
          </a:p>
          <a:p>
            <a:pPr algn="ctr">
              <a:spcAft>
                <a:spcPts val="0"/>
              </a:spcAft>
            </a:pPr>
            <a:r>
              <a:rPr lang="ru-RU" i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Институт общей и неорганической химии им. Н.С. Курнакова РАН, Москва, Россия</a:t>
            </a:r>
          </a:p>
          <a:p>
            <a:pPr algn="ctr">
              <a:spcAft>
                <a:spcPts val="0"/>
              </a:spcAft>
            </a:pP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e-</a:t>
            </a:r>
            <a:r>
              <a:rPr lang="ru-RU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mail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martynov@phyche.ac.ru</a:t>
            </a:r>
          </a:p>
          <a:p>
            <a:pPr algn="ctr"/>
            <a:r>
              <a:rPr lang="en-US" i="1" dirty="0"/>
              <a:t> </a:t>
            </a:r>
            <a:endParaRPr lang="ru-RU" b="1" kern="0" dirty="0">
              <a:latin typeface="Calibri" pitchFamily="34" charset="0"/>
              <a:ea typeface="+mj-ea"/>
              <a:cs typeface="Calibri" pitchFamily="34" charset="0"/>
            </a:endParaRPr>
          </a:p>
          <a:p>
            <a:pPr algn="ctr" eaLnBrk="1" hangingPunct="1">
              <a:defRPr/>
            </a:pPr>
            <a:r>
              <a:rPr lang="ru-RU" b="1" dirty="0"/>
              <a:t>Работа выполнена при финансовой поддержке Российского научного фонда </a:t>
            </a:r>
            <a:r>
              <a:rPr lang="en-US" b="1" dirty="0"/>
              <a:t>(</a:t>
            </a:r>
            <a:r>
              <a:rPr lang="ru-RU" b="1" dirty="0"/>
              <a:t>№18-73-10174</a:t>
            </a:r>
            <a:r>
              <a:rPr lang="en-US" b="1" dirty="0"/>
              <a:t>-</a:t>
            </a:r>
            <a:r>
              <a:rPr lang="ru-RU" b="1" dirty="0"/>
              <a:t>П</a:t>
            </a:r>
            <a:r>
              <a:rPr lang="en-US" b="1" dirty="0"/>
              <a:t>)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00908" y="162242"/>
            <a:ext cx="10990185" cy="1619250"/>
            <a:chOff x="578423" y="162242"/>
            <a:chExt cx="10990185" cy="161925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23" y="162242"/>
              <a:ext cx="1619250" cy="161925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396" y="189204"/>
              <a:ext cx="1504656" cy="1548911"/>
            </a:xfrm>
            <a:prstGeom prst="rect">
              <a:avLst/>
            </a:prstGeom>
          </p:spPr>
        </p:pic>
        <p:pic>
          <p:nvPicPr>
            <p:cNvPr id="12" name="Picture 2" descr="https://psv4.userapi.com/c834504/u145705546/docs/d2/0445337e2e43/UntitledDocument1_4.png?extra=_RUmvgh4_4iUB4B8KKBwLqUqPHdWu9j_2WfgJf8qMEN-KXTyHn2Cs4Pqyt5zyDx3oBH2h6c-82SXzlx05WBNRKz1KnhwjVvx2TOcNC1wSdYZ8xI2A2aJgpQE5Vjdn1AuR24wetjqK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0160" y="194864"/>
              <a:ext cx="1548911" cy="1548911"/>
            </a:xfrm>
            <a:prstGeom prst="rect">
              <a:avLst/>
            </a:prstGeom>
            <a:noFill/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998" y="188640"/>
              <a:ext cx="1853837" cy="155513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0" t="30050" r="23750" b="30050"/>
            <a:stretch/>
          </p:blipFill>
          <p:spPr>
            <a:xfrm>
              <a:off x="9522377" y="194300"/>
              <a:ext cx="2046231" cy="155513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0" y="2163289"/>
            <a:ext cx="12192000" cy="38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115000"/>
              </a:lnSpc>
              <a:spcAft>
                <a:spcPts val="0"/>
              </a:spcAft>
              <a:defRPr u="sng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ru-RU" b="1" u="none" dirty="0"/>
              <a:t>XIV Международная конференция «Синтез и применение </a:t>
            </a:r>
            <a:r>
              <a:rPr lang="ru-RU" b="1" u="none" dirty="0" err="1"/>
              <a:t>порфиринов</a:t>
            </a:r>
            <a:r>
              <a:rPr lang="ru-RU" b="1" u="none" dirty="0"/>
              <a:t> и их аналогов» (ICPC-14)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Гетеролептические</a:t>
            </a:r>
            <a:r>
              <a:rPr lang="ru-RU" dirty="0"/>
              <a:t> </a:t>
            </a:r>
            <a:r>
              <a:rPr lang="ru-RU" dirty="0" err="1"/>
              <a:t>краун</a:t>
            </a:r>
            <a:r>
              <a:rPr lang="ru-RU" dirty="0"/>
              <a:t>-замещенные </a:t>
            </a:r>
            <a:r>
              <a:rPr lang="ru-RU" dirty="0" err="1"/>
              <a:t>трис</a:t>
            </a:r>
            <a:r>
              <a:rPr lang="ru-RU" dirty="0"/>
              <a:t>(</a:t>
            </a:r>
            <a:r>
              <a:rPr lang="ru-RU" dirty="0" err="1"/>
              <a:t>фталоцианинаты</a:t>
            </a:r>
            <a:r>
              <a:rPr lang="ru-RU" dirty="0"/>
              <a:t>) как рецепторы с управляемыми </a:t>
            </a:r>
            <a:r>
              <a:rPr lang="ru-RU" u="sng" dirty="0"/>
              <a:t>магнитными свойствами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5" y="3310973"/>
            <a:ext cx="3664287" cy="34563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77" y="3284984"/>
            <a:ext cx="3664287" cy="3482373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47328" y="836613"/>
            <a:ext cx="4631640" cy="1892300"/>
            <a:chOff x="161023" y="836613"/>
            <a:chExt cx="4631640" cy="1892300"/>
          </a:xfrm>
        </p:grpSpPr>
        <p:sp>
          <p:nvSpPr>
            <p:cNvPr id="19" name="Пятно 1 18"/>
            <p:cNvSpPr/>
            <p:nvPr/>
          </p:nvSpPr>
          <p:spPr>
            <a:xfrm>
              <a:off x="161023" y="1389152"/>
              <a:ext cx="822409" cy="822409"/>
            </a:xfrm>
            <a:prstGeom prst="irregularSeal1">
              <a:avLst/>
            </a:prstGeom>
            <a:solidFill>
              <a:srgbClr val="3AAE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ятно 1 19"/>
            <p:cNvSpPr/>
            <p:nvPr/>
          </p:nvSpPr>
          <p:spPr>
            <a:xfrm>
              <a:off x="2707520" y="1389152"/>
              <a:ext cx="822409" cy="822409"/>
            </a:xfrm>
            <a:prstGeom prst="irregularSeal1">
              <a:avLst/>
            </a:prstGeom>
            <a:solidFill>
              <a:srgbClr val="00A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132185"/>
                </p:ext>
              </p:extLst>
            </p:nvPr>
          </p:nvGraphicFramePr>
          <p:xfrm>
            <a:off x="323850" y="836613"/>
            <a:ext cx="4468813" cy="189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4453" name="CS ChemDraw Drawing" r:id="rId5" imgW="4966144" imgH="2102720" progId="ChemDraw.Document.6.0">
                    <p:embed/>
                  </p:oleObj>
                </mc:Choice>
                <mc:Fallback>
                  <p:oleObj name="CS ChemDraw Drawing" r:id="rId5" imgW="4966144" imgH="2102720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3850" y="836613"/>
                          <a:ext cx="4468813" cy="1892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Пятно 1 20"/>
          <p:cNvSpPr/>
          <p:nvPr/>
        </p:nvSpPr>
        <p:spPr>
          <a:xfrm>
            <a:off x="7536160" y="878399"/>
            <a:ext cx="822409" cy="822409"/>
          </a:xfrm>
          <a:prstGeom prst="irregularSeal1">
            <a:avLst/>
          </a:prstGeom>
          <a:solidFill>
            <a:srgbClr val="3AA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ятно 1 21"/>
          <p:cNvSpPr/>
          <p:nvPr/>
        </p:nvSpPr>
        <p:spPr>
          <a:xfrm>
            <a:off x="10026119" y="878399"/>
            <a:ext cx="822409" cy="822409"/>
          </a:xfrm>
          <a:prstGeom prst="irregularSeal1">
            <a:avLst/>
          </a:prstGeom>
          <a:solidFill>
            <a:srgbClr val="00A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739932"/>
              </p:ext>
            </p:extLst>
          </p:nvPr>
        </p:nvGraphicFramePr>
        <p:xfrm>
          <a:off x="7721897" y="860425"/>
          <a:ext cx="4422775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454" name="CS ChemDraw Drawing" r:id="rId7" imgW="4912969" imgH="2102720" progId="ChemDraw.Document.6.0">
                  <p:embed/>
                </p:oleObj>
              </mc:Choice>
              <mc:Fallback>
                <p:oleObj name="CS ChemDraw Drawing" r:id="rId7" imgW="4912969" imgH="21027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21897" y="860425"/>
                        <a:ext cx="4422775" cy="189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670733"/>
              </p:ext>
            </p:extLst>
          </p:nvPr>
        </p:nvGraphicFramePr>
        <p:xfrm>
          <a:off x="4939019" y="1124744"/>
          <a:ext cx="2568266" cy="1946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455" name="Equation" r:id="rId9" imgW="1206360" imgH="914400" progId="Equation.DSMT4">
                  <p:embed/>
                </p:oleObj>
              </mc:Choice>
              <mc:Fallback>
                <p:oleObj name="Equation" r:id="rId9" imgW="1206360" imgH="914400" progId="Equation.DSMT4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39019" y="1124744"/>
                        <a:ext cx="2568266" cy="1946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02" y="3501008"/>
            <a:ext cx="3679726" cy="2498198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4910363" y="2132856"/>
            <a:ext cx="646807" cy="95972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686709" y="2132856"/>
            <a:ext cx="1777443" cy="95972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</a:endParaRPr>
          </a:p>
        </p:txBody>
      </p:sp>
      <p:cxnSp>
        <p:nvCxnSpPr>
          <p:cNvPr id="34" name="Скругленная соединительная линия 33"/>
          <p:cNvCxnSpPr>
            <a:stCxn id="30" idx="2"/>
            <a:endCxn id="8" idx="0"/>
          </p:cNvCxnSpPr>
          <p:nvPr/>
        </p:nvCxnSpPr>
        <p:spPr>
          <a:xfrm rot="5400000">
            <a:off x="6151536" y="3077113"/>
            <a:ext cx="408424" cy="439366"/>
          </a:xfrm>
          <a:prstGeom prst="curvedConnector3">
            <a:avLst/>
          </a:prstGeom>
          <a:noFill/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52" name="TextBox 51"/>
          <p:cNvSpPr txBox="1"/>
          <p:nvPr/>
        </p:nvSpPr>
        <p:spPr>
          <a:xfrm>
            <a:off x="6767433" y="288266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76192" y="6084585"/>
            <a:ext cx="2903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Inorganic Chemistry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(12), 9110–9121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63352" y="2599326"/>
            <a:ext cx="11809312" cy="598072"/>
            <a:chOff x="263352" y="2599326"/>
            <a:chExt cx="11809312" cy="59807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263352" y="2599326"/>
              <a:ext cx="11809312" cy="584775"/>
              <a:chOff x="263352" y="2599326"/>
              <a:chExt cx="11809312" cy="584775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63352" y="2714467"/>
                <a:ext cx="153619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3AAEC5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</a:t>
                </a:r>
                <a:r>
                  <a:rPr lang="en-US" b="1" baseline="-25000" dirty="0">
                    <a:solidFill>
                      <a:srgbClr val="3AAEC5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ax</a:t>
                </a:r>
                <a:r>
                  <a:rPr lang="en-US" b="1" dirty="0">
                    <a:solidFill>
                      <a:srgbClr val="3AAEC5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=8.4110</a:t>
                </a:r>
                <a:r>
                  <a:rPr lang="en-US" b="1" baseline="30000" dirty="0">
                    <a:solidFill>
                      <a:srgbClr val="3AAEC5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-31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076795" y="2714467"/>
                <a:ext cx="1601802" cy="408623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ru-RU" b="1" dirty="0">
                    <a:solidFill>
                      <a:srgbClr val="00A96D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</a:t>
                </a:r>
                <a:r>
                  <a:rPr lang="en-US" b="1" baseline="-25000" dirty="0">
                    <a:solidFill>
                      <a:srgbClr val="00A96D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ax</a:t>
                </a:r>
                <a:r>
                  <a:rPr lang="en-US" b="1" dirty="0">
                    <a:solidFill>
                      <a:srgbClr val="00A96D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=1.0610</a:t>
                </a:r>
                <a:r>
                  <a:rPr lang="en-US" b="1" baseline="30000" dirty="0">
                    <a:solidFill>
                      <a:srgbClr val="00A96D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-30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0536474" y="2714467"/>
                <a:ext cx="153619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00A96D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</a:t>
                </a:r>
                <a:r>
                  <a:rPr lang="en-US" b="1" baseline="-25000" dirty="0">
                    <a:solidFill>
                      <a:srgbClr val="00A96D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ax</a:t>
                </a:r>
                <a:r>
                  <a:rPr lang="en-US" b="1" dirty="0">
                    <a:solidFill>
                      <a:srgbClr val="00A96D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=9.6410</a:t>
                </a:r>
                <a:r>
                  <a:rPr lang="en-US" b="1" baseline="30000" dirty="0">
                    <a:solidFill>
                      <a:srgbClr val="00A96D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-31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656154" y="2714467"/>
                <a:ext cx="153619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3AAEC5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</a:t>
                </a:r>
                <a:r>
                  <a:rPr lang="en-US" b="1" baseline="-25000" dirty="0">
                    <a:solidFill>
                      <a:srgbClr val="3AAEC5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ax</a:t>
                </a:r>
                <a:r>
                  <a:rPr lang="en-US" b="1" dirty="0">
                    <a:solidFill>
                      <a:srgbClr val="3AAEC5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=8.9810</a:t>
                </a:r>
                <a:r>
                  <a:rPr lang="en-US" b="1" baseline="30000" dirty="0">
                    <a:solidFill>
                      <a:srgbClr val="3AAEC5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-31</a:t>
                </a:r>
              </a:p>
            </p:txBody>
          </p:sp>
          <p:cxnSp>
            <p:nvCxnSpPr>
              <p:cNvPr id="48" name="Прямая со стрелкой 47"/>
              <p:cNvCxnSpPr>
                <a:stCxn id="23" idx="3"/>
                <a:endCxn id="25" idx="1"/>
              </p:cNvCxnSpPr>
              <p:nvPr/>
            </p:nvCxnSpPr>
            <p:spPr>
              <a:xfrm>
                <a:off x="1799542" y="2899133"/>
                <a:ext cx="1277253" cy="1964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1991544" y="2599326"/>
                <a:ext cx="8908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25%</a:t>
                </a:r>
              </a:p>
              <a:p>
                <a:pPr algn="ctr"/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increase</a:t>
                </a:r>
                <a:endParaRPr lang="ru-RU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8" name="Прямая со стрелкой 27"/>
            <p:cNvCxnSpPr/>
            <p:nvPr/>
          </p:nvCxnSpPr>
          <p:spPr>
            <a:xfrm>
              <a:off x="9264352" y="2912430"/>
              <a:ext cx="1277253" cy="1964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9456354" y="2612623"/>
              <a:ext cx="8908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8%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increase</a:t>
              </a:r>
              <a:endParaRPr lang="ru-RU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8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3501008"/>
            <a:ext cx="5601186" cy="3193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8729"/>
          </a:xfrm>
        </p:spPr>
        <p:txBody>
          <a:bodyPr/>
          <a:lstStyle/>
          <a:p>
            <a:r>
              <a:rPr lang="ru-RU" dirty="0" err="1"/>
              <a:t>Гетеролептические</a:t>
            </a:r>
            <a:r>
              <a:rPr lang="ru-RU" dirty="0"/>
              <a:t> </a:t>
            </a:r>
            <a:r>
              <a:rPr lang="ru-RU" dirty="0" err="1"/>
              <a:t>краун</a:t>
            </a:r>
            <a:r>
              <a:rPr lang="ru-RU" dirty="0"/>
              <a:t>-замещенные </a:t>
            </a:r>
            <a:r>
              <a:rPr lang="ru-RU" dirty="0" err="1"/>
              <a:t>трис</a:t>
            </a:r>
            <a:r>
              <a:rPr lang="ru-RU" dirty="0"/>
              <a:t>(</a:t>
            </a:r>
            <a:r>
              <a:rPr lang="ru-RU" dirty="0" err="1"/>
              <a:t>фталоцианинаты</a:t>
            </a:r>
            <a:r>
              <a:rPr lang="ru-RU" dirty="0"/>
              <a:t>) как рецепторы с управляемым </a:t>
            </a:r>
            <a:r>
              <a:rPr lang="ru-RU" u="sng" dirty="0"/>
              <a:t>межмолекулярным взаимодействием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767-D2B0-43A2-A297-4A6C317665A9}" type="slidenum">
              <a:rPr lang="ru-RU" smtClean="0">
                <a:latin typeface="+mj-lt"/>
                <a:cs typeface="Calibri" pitchFamily="34" charset="0"/>
              </a:rPr>
              <a:pPr/>
              <a:t>11</a:t>
            </a:fld>
            <a:endParaRPr lang="ru-RU">
              <a:latin typeface="+mj-lt"/>
              <a:cs typeface="Calibri" pitchFamily="34" charset="0"/>
            </a:endParaRPr>
          </a:p>
        </p:txBody>
      </p:sp>
      <p:pic>
        <p:nvPicPr>
          <p:cNvPr id="9" name="Рисунок 8" descr="dim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479" y="797764"/>
            <a:ext cx="4768169" cy="41434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713996"/>
              </p:ext>
            </p:extLst>
          </p:nvPr>
        </p:nvGraphicFramePr>
        <p:xfrm>
          <a:off x="71716" y="918164"/>
          <a:ext cx="3936052" cy="3734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87" name="CS ChemDraw Drawing" r:id="rId5" imgW="3936052" imgH="3734972" progId="ChemDraw.Document.6.0">
                  <p:embed/>
                </p:oleObj>
              </mc:Choice>
              <mc:Fallback>
                <p:oleObj name="CS ChemDraw Drawing" r:id="rId5" imgW="3936052" imgH="3734972" progId="ChemDraw.Document.6.0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16" y="918164"/>
                        <a:ext cx="3936052" cy="37349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Прямая со стрелкой 15"/>
          <p:cNvCxnSpPr/>
          <p:nvPr/>
        </p:nvCxnSpPr>
        <p:spPr>
          <a:xfrm>
            <a:off x="3287688" y="2620382"/>
            <a:ext cx="36004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3431704" y="1988840"/>
            <a:ext cx="720080" cy="72008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  <a:endParaRPr lang="ru-RU" b="1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3863752" y="1340768"/>
            <a:ext cx="3160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Медленная диффузия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KBPh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CH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CN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раствор комплекса </a:t>
            </a:r>
          </a:p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смеси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CHCl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/CH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1696" y="4654877"/>
            <a:ext cx="2759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Inorganic Chemistry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GB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(13), 9424–9433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317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Легкий путь к получению </a:t>
            </a:r>
            <a:r>
              <a:rPr lang="ru-RU" dirty="0" err="1"/>
              <a:t>гетеролептических</a:t>
            </a:r>
            <a:r>
              <a:rPr lang="ru-RU" dirty="0"/>
              <a:t> молекулярных магнитов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285747"/>
              </p:ext>
            </p:extLst>
          </p:nvPr>
        </p:nvGraphicFramePr>
        <p:xfrm>
          <a:off x="219007" y="476672"/>
          <a:ext cx="7323138" cy="383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613" name="CS ChemDraw Drawing" r:id="rId3" imgW="8137621" imgH="4260473" progId="ChemDraw.Document.6.0">
                  <p:embed/>
                </p:oleObj>
              </mc:Choice>
              <mc:Fallback>
                <p:oleObj name="CS ChemDraw Drawing" r:id="rId3" imgW="8137621" imgH="4260473" progId="ChemDraw.Document.6.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007" y="476672"/>
                        <a:ext cx="7323138" cy="3833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9007" y="4323258"/>
            <a:ext cx="7323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Исключительно высокая реакционная способность в оптимизированных условиях позволяет получать и выделять комплексы с высоким выходом в течение пары часов работы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594320" y="5445001"/>
            <a:ext cx="6572512" cy="792311"/>
            <a:chOff x="535321" y="5661025"/>
            <a:chExt cx="6572512" cy="792311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535321" y="5661025"/>
              <a:ext cx="2741612" cy="792311"/>
              <a:chOff x="1452563" y="5661025"/>
              <a:chExt cx="2741612" cy="792311"/>
            </a:xfrm>
          </p:grpSpPr>
          <p:graphicFrame>
            <p:nvGraphicFramePr>
              <p:cNvPr id="9" name="Объект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166489"/>
                  </p:ext>
                </p:extLst>
              </p:nvPr>
            </p:nvGraphicFramePr>
            <p:xfrm>
              <a:off x="1452563" y="5661025"/>
              <a:ext cx="2741612" cy="498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2614" name="CS ChemDraw Drawing" r:id="rId5" imgW="2741404" imgH="497804" progId="ChemDraw.Document.6.0">
                      <p:embed/>
                    </p:oleObj>
                  </mc:Choice>
                  <mc:Fallback>
                    <p:oleObj name="CS ChemDraw Drawing" r:id="rId5" imgW="2741404" imgH="497804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452563" y="5661025"/>
                            <a:ext cx="2741612" cy="4984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TextBox 10"/>
              <p:cNvSpPr txBox="1"/>
              <p:nvPr/>
            </p:nvSpPr>
            <p:spPr>
              <a:xfrm>
                <a:off x="1553643" y="6114782"/>
                <a:ext cx="24659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Гомоядерные</a:t>
                </a:r>
                <a:r>
                  <a:rPr lang="ru-RU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комплексы</a:t>
                </a: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4367808" y="5661025"/>
              <a:ext cx="2740025" cy="792311"/>
              <a:chOff x="4519577" y="5661025"/>
              <a:chExt cx="2740025" cy="79231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92002" y="6114782"/>
                <a:ext cx="26048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Гетероядерные</a:t>
                </a:r>
                <a:r>
                  <a:rPr lang="ru-RU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комплексы</a:t>
                </a:r>
              </a:p>
            </p:txBody>
          </p:sp>
          <p:graphicFrame>
            <p:nvGraphicFramePr>
              <p:cNvPr id="14" name="Объект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9762143"/>
                  </p:ext>
                </p:extLst>
              </p:nvPr>
            </p:nvGraphicFramePr>
            <p:xfrm>
              <a:off x="4519577" y="5661025"/>
              <a:ext cx="2740025" cy="498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2615" name="CS ChemDraw Drawing" r:id="rId7" imgW="2739966" imgH="497804" progId="ChemDraw.Document.6.0">
                      <p:embed/>
                    </p:oleObj>
                  </mc:Choice>
                  <mc:Fallback>
                    <p:oleObj name="CS ChemDraw Drawing" r:id="rId7" imgW="2739966" imgH="497804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19577" y="5661025"/>
                            <a:ext cx="2740025" cy="4984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5" name="Группа 4"/>
          <p:cNvGrpSpPr/>
          <p:nvPr/>
        </p:nvGrpSpPr>
        <p:grpSpPr>
          <a:xfrm>
            <a:off x="7320136" y="476672"/>
            <a:ext cx="4758716" cy="6384193"/>
            <a:chOff x="7320136" y="476672"/>
            <a:chExt cx="4758716" cy="6384193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7708577" y="878241"/>
              <a:ext cx="4120148" cy="2910799"/>
              <a:chOff x="7708577" y="1196751"/>
              <a:chExt cx="4120148" cy="2910799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07"/>
              <a:stretch/>
            </p:blipFill>
            <p:spPr>
              <a:xfrm>
                <a:off x="7708577" y="1196751"/>
                <a:ext cx="4120148" cy="2910799"/>
              </a:xfrm>
              <a:prstGeom prst="rect">
                <a:avLst/>
              </a:prstGeom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9336360" y="2852936"/>
                <a:ext cx="2257799" cy="646331"/>
              </a:xfrm>
              <a:prstGeom prst="rect">
                <a:avLst/>
              </a:prstGeom>
              <a:solidFill>
                <a:srgbClr val="99CCFF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</a:t>
                </a:r>
                <a:r>
                  <a:rPr lang="en-US" b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1.8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10</a:t>
                </a:r>
                <a:r>
                  <a:rPr lang="en-US" b="1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-9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s</a:t>
                </a:r>
                <a:endParaRPr lang="en-US" b="1" baseline="30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</a:t>
                </a:r>
                <a:r>
                  <a:rPr lang="en-US" b="1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eff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273 K (H</a:t>
                </a:r>
                <a:r>
                  <a:rPr lang="en-US" b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DC 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0 </a:t>
                </a:r>
                <a:r>
                  <a:rPr lang="en-US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Oe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p:grpSp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3240419"/>
                </p:ext>
              </p:extLst>
            </p:nvPr>
          </p:nvGraphicFramePr>
          <p:xfrm>
            <a:off x="10669720" y="749273"/>
            <a:ext cx="893762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2616" name="CS ChemDraw Drawing" r:id="rId10" imgW="894280" imgH="497804" progId="ChemDraw.Document.6.0">
                    <p:embed/>
                  </p:oleObj>
                </mc:Choice>
                <mc:Fallback>
                  <p:oleObj name="CS ChemDraw Drawing" r:id="rId10" imgW="894280" imgH="497804" progId="ChemDraw.Document.6.0">
                    <p:embed/>
                    <p:pic>
                      <p:nvPicPr>
                        <p:cNvPr id="9" name="Объект 8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669720" y="749273"/>
                          <a:ext cx="893762" cy="498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7391756" y="476672"/>
              <a:ext cx="3960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Measured by Dr. N.N. </a:t>
              </a:r>
              <a:r>
                <a:rPr lang="en-US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Efimov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 (IGIC RAS)</a:t>
              </a:r>
              <a:endParaRPr lang="ru-RU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488488" y="4699010"/>
              <a:ext cx="159036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r>
                <a:rPr lang="en-US" b="1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eff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 223 K</a:t>
              </a:r>
            </a:p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(H</a:t>
              </a:r>
              <a:r>
                <a:rPr lang="en-US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DC 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= 0 </a:t>
              </a:r>
              <a:r>
                <a:rPr lang="en-US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Oe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algn="ctr"/>
              <a:r>
                <a:rPr lang="en-GB" i="1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Dalton Trans.</a:t>
              </a:r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GB" b="1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2016</a:t>
              </a:r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i="1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(22), </a:t>
              </a:r>
            </a:p>
            <a:p>
              <a:pPr algn="ctr"/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9320–9327</a:t>
              </a:r>
              <a:endParaRPr lang="ru-RU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25" name="Объект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4288067"/>
                </p:ext>
              </p:extLst>
            </p:nvPr>
          </p:nvGraphicFramePr>
          <p:xfrm>
            <a:off x="7320136" y="3501008"/>
            <a:ext cx="3558938" cy="335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2617" name="CS ChemDraw Drawing" r:id="rId12" imgW="3954376" imgH="3733534" progId="ChemDraw.Document.6.0">
                    <p:embed/>
                  </p:oleObj>
                </mc:Choice>
                <mc:Fallback>
                  <p:oleObj name="CS ChemDraw Drawing" r:id="rId12" imgW="3954376" imgH="3733534" progId="ChemDraw.Document.6.0">
                    <p:embed/>
                    <p:pic>
                      <p:nvPicPr>
                        <p:cNvPr id="5" name="Объект 4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320136" y="3501008"/>
                          <a:ext cx="3558938" cy="335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Объект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6947531"/>
                </p:ext>
              </p:extLst>
            </p:nvPr>
          </p:nvGraphicFramePr>
          <p:xfrm>
            <a:off x="7340054" y="2255822"/>
            <a:ext cx="1492250" cy="119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2618" name="CS ChemDraw Drawing" r:id="rId14" imgW="1491783" imgH="118336" progId="ChemDraw.Document.6.0">
                    <p:embed/>
                  </p:oleObj>
                </mc:Choice>
                <mc:Fallback>
                  <p:oleObj name="CS ChemDraw Drawing" r:id="rId14" imgW="1491783" imgH="118336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340054" y="2255822"/>
                          <a:ext cx="1492250" cy="119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Овал 5"/>
          <p:cNvSpPr/>
          <p:nvPr/>
        </p:nvSpPr>
        <p:spPr>
          <a:xfrm>
            <a:off x="3114617" y="1188128"/>
            <a:ext cx="1192134" cy="7200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8 мин.</a:t>
            </a:r>
          </a:p>
        </p:txBody>
      </p:sp>
    </p:spTree>
    <p:extLst>
      <p:ext uri="{BB962C8B-B14F-4D97-AF65-F5344CB8AC3E}">
        <p14:creationId xmlns:p14="http://schemas.microsoft.com/office/powerpoint/2010/main" val="39287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комплекса по данным РСА:</a:t>
            </a:r>
            <a:br>
              <a:rPr lang="ru-RU" dirty="0"/>
            </a:br>
            <a:r>
              <a:rPr lang="ru-RU" dirty="0"/>
              <a:t>стабилизация </a:t>
            </a:r>
            <a:r>
              <a:rPr lang="ru-RU" dirty="0" err="1"/>
              <a:t>конформации</a:t>
            </a:r>
            <a:r>
              <a:rPr lang="ru-RU" dirty="0"/>
              <a:t> за счет специфической сольватации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4" name="Рисунок 3" descr="xray-TbTb-BuBuCR.pn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344" y="1400992"/>
            <a:ext cx="6025869" cy="5268368"/>
          </a:xfrm>
          <a:prstGeom prst="rect">
            <a:avLst/>
          </a:prstGeom>
        </p:spPr>
      </p:pic>
      <p:pic>
        <p:nvPicPr>
          <p:cNvPr id="5" name="Рисунок 4" descr="solv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2064" y="1340768"/>
            <a:ext cx="4912251" cy="36004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2104" y="522920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Исследовано к.х.н. Синельщиковой А.А. (ИФХЭ РАН) на Курчатовском источнике синхротронного излучения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690357"/>
              </p:ext>
            </p:extLst>
          </p:nvPr>
        </p:nvGraphicFramePr>
        <p:xfrm>
          <a:off x="4475820" y="1619989"/>
          <a:ext cx="3276364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594" name="Equation" r:id="rId3" imgW="1600200" imgH="457200" progId="Equation.DSMT4">
                  <p:embed/>
                </p:oleObj>
              </mc:Choice>
              <mc:Fallback>
                <p:oleObj name="Equation" r:id="rId3" imgW="16002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5820" y="1619989"/>
                        <a:ext cx="3276364" cy="936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fig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3632" y="833303"/>
            <a:ext cx="1537727" cy="196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4871864" y="611977"/>
            <a:ext cx="2715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Лантанид-индуцированный сдвиг</a:t>
            </a:r>
          </a:p>
        </p:txBody>
      </p:sp>
      <p:graphicFrame>
        <p:nvGraphicFramePr>
          <p:cNvPr id="71" name="Объект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472111"/>
              </p:ext>
            </p:extLst>
          </p:nvPr>
        </p:nvGraphicFramePr>
        <p:xfrm>
          <a:off x="47625" y="620713"/>
          <a:ext cx="2627313" cy="253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595" name="CS ChemDraw Drawing" r:id="rId6" imgW="2418040" imgH="2332919" progId="ChemDraw.Document.6.0">
                  <p:embed/>
                </p:oleObj>
              </mc:Choice>
              <mc:Fallback>
                <p:oleObj name="CS ChemDraw Drawing" r:id="rId6" imgW="2418040" imgH="23329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625" y="620713"/>
                        <a:ext cx="2627313" cy="253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78967" y="3661889"/>
            <a:ext cx="8428480" cy="2719439"/>
            <a:chOff x="78967" y="3822770"/>
            <a:chExt cx="8428480" cy="2719439"/>
          </a:xfrm>
        </p:grpSpPr>
        <p:pic>
          <p:nvPicPr>
            <p:cNvPr id="4" name="Рисунок 3" descr="nmr compare.png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967" y="3822770"/>
              <a:ext cx="8428480" cy="2719439"/>
            </a:xfrm>
            <a:prstGeom prst="rect">
              <a:avLst/>
            </a:prstGeom>
          </p:spPr>
        </p:pic>
        <p:graphicFrame>
          <p:nvGraphicFramePr>
            <p:cNvPr id="78" name="Объект 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2174087"/>
                </p:ext>
              </p:extLst>
            </p:nvPr>
          </p:nvGraphicFramePr>
          <p:xfrm>
            <a:off x="5859257" y="5397250"/>
            <a:ext cx="895350" cy="496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596" name="CS ChemDraw Drawing" r:id="rId9" imgW="895717" imgH="496366" progId="ChemDraw.Document.6.0">
                    <p:embed/>
                  </p:oleObj>
                </mc:Choice>
                <mc:Fallback>
                  <p:oleObj name="CS ChemDraw Drawing" r:id="rId9" imgW="895717" imgH="496366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859257" y="5397250"/>
                          <a:ext cx="895350" cy="4968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Объект 7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2240328"/>
                </p:ext>
              </p:extLst>
            </p:nvPr>
          </p:nvGraphicFramePr>
          <p:xfrm>
            <a:off x="5812791" y="3877913"/>
            <a:ext cx="895350" cy="496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597" name="CS ChemDraw Drawing" r:id="rId11" imgW="895717" imgH="496366" progId="ChemDraw.Document.6.0">
                    <p:embed/>
                  </p:oleObj>
                </mc:Choice>
                <mc:Fallback>
                  <p:oleObj name="CS ChemDraw Drawing" r:id="rId11" imgW="895717" imgH="496366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812791" y="3877913"/>
                          <a:ext cx="895350" cy="4968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7" name="Рисунок 36" descr="xray-TbTb-BuBuCR.png"/>
          <p:cNvPicPr/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872" y="454272"/>
            <a:ext cx="4226058" cy="3694808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4475821" y="1619989"/>
            <a:ext cx="576064" cy="93610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267907" y="1619989"/>
            <a:ext cx="615351" cy="93610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15171" y="1619989"/>
            <a:ext cx="1692188" cy="93610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</a:t>
            </a:r>
            <a:r>
              <a:rPr lang="en-US" dirty="0"/>
              <a:t>+</a:t>
            </a:r>
            <a:r>
              <a:rPr lang="en-US" baseline="30000" dirty="0"/>
              <a:t> 1</a:t>
            </a:r>
            <a:r>
              <a:rPr lang="en-US" dirty="0"/>
              <a:t>H-</a:t>
            </a:r>
            <a:r>
              <a:rPr lang="ru-RU" dirty="0"/>
              <a:t>ЯМР спектроскопия </a:t>
            </a:r>
            <a:r>
              <a:rPr lang="ru-RU" dirty="0" err="1"/>
              <a:t>гетероядерных</a:t>
            </a:r>
            <a:r>
              <a:rPr lang="ru-RU" dirty="0"/>
              <a:t> комплексов</a:t>
            </a:r>
            <a:endParaRPr lang="ru-RU" baseline="30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cxnSp>
        <p:nvCxnSpPr>
          <p:cNvPr id="32" name="Прямая со стрелкой 31"/>
          <p:cNvCxnSpPr>
            <a:stCxn id="30" idx="2"/>
          </p:cNvCxnSpPr>
          <p:nvPr/>
        </p:nvCxnSpPr>
        <p:spPr>
          <a:xfrm>
            <a:off x="4763853" y="2556093"/>
            <a:ext cx="0" cy="1177804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>
            <a:stCxn id="29" idx="0"/>
          </p:cNvCxnSpPr>
          <p:nvPr/>
        </p:nvCxnSpPr>
        <p:spPr>
          <a:xfrm rot="16200000" flipV="1">
            <a:off x="4751455" y="795861"/>
            <a:ext cx="548492" cy="1099764"/>
          </a:xfrm>
          <a:prstGeom prst="curvedConnector2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81" name="Группа 80"/>
          <p:cNvGrpSpPr/>
          <p:nvPr/>
        </p:nvGrpSpPr>
        <p:grpSpPr>
          <a:xfrm>
            <a:off x="8880201" y="4334426"/>
            <a:ext cx="2256359" cy="648072"/>
            <a:chOff x="8880201" y="4365104"/>
            <a:chExt cx="2256359" cy="864096"/>
          </a:xfrm>
        </p:grpSpPr>
        <p:cxnSp>
          <p:nvCxnSpPr>
            <p:cNvPr id="41" name="Прямая со стрелкой 40"/>
            <p:cNvCxnSpPr/>
            <p:nvPr/>
          </p:nvCxnSpPr>
          <p:spPr>
            <a:xfrm>
              <a:off x="8880201" y="4365104"/>
              <a:ext cx="0" cy="864096"/>
            </a:xfrm>
            <a:prstGeom prst="straightConnector1">
              <a:avLst/>
            </a:prstGeom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/>
            <p:nvPr/>
          </p:nvCxnSpPr>
          <p:spPr>
            <a:xfrm>
              <a:off x="11136560" y="4365104"/>
              <a:ext cx="0" cy="864096"/>
            </a:xfrm>
            <a:prstGeom prst="straightConnector1">
              <a:avLst/>
            </a:prstGeom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8926885" y="4131176"/>
            <a:ext cx="2209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Анизотропия выше</a:t>
            </a:r>
          </a:p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металлоцентра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положении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/B</a:t>
            </a:r>
            <a:r>
              <a:rPr lang="en-US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12224" y="5126514"/>
            <a:ext cx="153595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/B</a:t>
            </a:r>
            <a:r>
              <a:rPr lang="en-US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9.3·10</a:t>
            </a:r>
            <a:r>
              <a:rPr lang="en-US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-31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368583" y="5126514"/>
            <a:ext cx="153595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</a:t>
            </a:r>
            <a:r>
              <a:rPr lang="en-US" b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8.7·10</a:t>
            </a:r>
            <a:r>
              <a:rPr lang="en-US" b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-31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b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b="1" baseline="30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Скругленная соединительная линия 60"/>
          <p:cNvCxnSpPr>
            <a:stCxn id="28" idx="0"/>
          </p:cNvCxnSpPr>
          <p:nvPr/>
        </p:nvCxnSpPr>
        <p:spPr>
          <a:xfrm rot="5400000" flipH="1" flipV="1">
            <a:off x="6992473" y="736409"/>
            <a:ext cx="752372" cy="1014789"/>
          </a:xfrm>
          <a:prstGeom prst="curvedConnector2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820238" y="2639814"/>
            <a:ext cx="2931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Спектроскопия ЯМР как источник корреляций между структурой и магнитными свойствами</a:t>
            </a:r>
          </a:p>
        </p:txBody>
      </p:sp>
      <p:cxnSp>
        <p:nvCxnSpPr>
          <p:cNvPr id="73" name="Скругленная соединительная линия 72"/>
          <p:cNvCxnSpPr/>
          <p:nvPr/>
        </p:nvCxnSpPr>
        <p:spPr>
          <a:xfrm rot="10800000">
            <a:off x="4475819" y="1071497"/>
            <a:ext cx="2358262" cy="548492"/>
          </a:xfrm>
          <a:prstGeom prst="curvedConnector3">
            <a:avLst>
              <a:gd name="adj1" fmla="val 47551"/>
            </a:avLst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82" name="Объект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764060"/>
              </p:ext>
            </p:extLst>
          </p:nvPr>
        </p:nvGraphicFramePr>
        <p:xfrm>
          <a:off x="8760296" y="5668417"/>
          <a:ext cx="89535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598" name="CS ChemDraw Drawing" r:id="rId14" imgW="895717" imgH="496366" progId="ChemDraw.Document.6.0">
                  <p:embed/>
                </p:oleObj>
              </mc:Choice>
              <mc:Fallback>
                <p:oleObj name="CS ChemDraw Drawing" r:id="rId14" imgW="895717" imgH="496366" progId="ChemDraw.Document.6.0">
                  <p:embed/>
                  <p:pic>
                    <p:nvPicPr>
                      <p:cNvPr id="80" name="Объект 7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60296" y="5668417"/>
                        <a:ext cx="895350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Объект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60317"/>
              </p:ext>
            </p:extLst>
          </p:nvPr>
        </p:nvGraphicFramePr>
        <p:xfrm>
          <a:off x="10376051" y="5668417"/>
          <a:ext cx="89535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599" name="CS ChemDraw Drawing" r:id="rId15" imgW="895717" imgH="496366" progId="ChemDraw.Document.6.0">
                  <p:embed/>
                </p:oleObj>
              </mc:Choice>
              <mc:Fallback>
                <p:oleObj name="CS ChemDraw Drawing" r:id="rId15" imgW="895717" imgH="496366" progId="ChemDraw.Document.6.0">
                  <p:embed/>
                  <p:pic>
                    <p:nvPicPr>
                      <p:cNvPr id="78" name="Объект 7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76051" y="5668417"/>
                        <a:ext cx="895350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-73829" y="6440483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Исследование проведено к.х.н.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Бириным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К.П. и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Киракосян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Г.А. (ИФХЭ РАН, ИОНХ РАН)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0" grpId="0" animBg="1"/>
      <p:bldP spid="29" grpId="0" animBg="1"/>
      <p:bldP spid="28" grpId="0" animBg="1"/>
      <p:bldP spid="45" grpId="0"/>
      <p:bldP spid="56" grpId="0" animBg="1"/>
      <p:bldP spid="57" grpId="0" animBg="1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7232"/>
          </a:xfrm>
        </p:spPr>
        <p:txBody>
          <a:bodyPr/>
          <a:lstStyle/>
          <a:p>
            <a:r>
              <a:rPr lang="ru-RU" dirty="0" err="1"/>
              <a:t>Супрамолекулярная</a:t>
            </a:r>
            <a:r>
              <a:rPr lang="ru-RU" dirty="0"/>
              <a:t> </a:t>
            </a:r>
            <a:r>
              <a:rPr lang="ru-RU" dirty="0" err="1"/>
              <a:t>димеризация</a:t>
            </a:r>
            <a:r>
              <a:rPr lang="ru-RU" dirty="0"/>
              <a:t> как способ усиления магнитных свойств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79" y="3624630"/>
            <a:ext cx="4120148" cy="31167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79" y="428616"/>
            <a:ext cx="4120148" cy="3116738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7780528" y="5373216"/>
            <a:ext cx="1123784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215680" y="2564904"/>
            <a:ext cx="864096" cy="0"/>
          </a:xfrm>
          <a:prstGeom prst="straightConnector1">
            <a:avLst/>
          </a:prstGeom>
          <a:ln w="7620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7871" y="5050050"/>
            <a:ext cx="2659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Measured by 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Dr. N.N.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Efimov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(IGIC RAS)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Пятно 1 22"/>
          <p:cNvSpPr/>
          <p:nvPr/>
        </p:nvSpPr>
        <p:spPr>
          <a:xfrm>
            <a:off x="1758460" y="2966631"/>
            <a:ext cx="822409" cy="82240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но 1 23"/>
          <p:cNvSpPr/>
          <p:nvPr/>
        </p:nvSpPr>
        <p:spPr>
          <a:xfrm>
            <a:off x="1758461" y="1844824"/>
            <a:ext cx="822409" cy="82240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ятно 1 24"/>
          <p:cNvSpPr/>
          <p:nvPr/>
        </p:nvSpPr>
        <p:spPr>
          <a:xfrm>
            <a:off x="9805002" y="1049036"/>
            <a:ext cx="822409" cy="82240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но 1 25"/>
          <p:cNvSpPr/>
          <p:nvPr/>
        </p:nvSpPr>
        <p:spPr>
          <a:xfrm>
            <a:off x="9805002" y="2143785"/>
            <a:ext cx="822409" cy="82240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ятно 1 26"/>
          <p:cNvSpPr/>
          <p:nvPr/>
        </p:nvSpPr>
        <p:spPr>
          <a:xfrm>
            <a:off x="9805002" y="4149080"/>
            <a:ext cx="822409" cy="82240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ятно 1 27"/>
          <p:cNvSpPr/>
          <p:nvPr/>
        </p:nvSpPr>
        <p:spPr>
          <a:xfrm>
            <a:off x="9805002" y="5285176"/>
            <a:ext cx="822409" cy="82240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937486"/>
              </p:ext>
            </p:extLst>
          </p:nvPr>
        </p:nvGraphicFramePr>
        <p:xfrm>
          <a:off x="8450114" y="442168"/>
          <a:ext cx="3532187" cy="629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322" name="CS ChemDraw Drawing" r:id="rId5" imgW="3923836" imgH="6999476" progId="ChemDraw.Document.6.0">
                  <p:embed/>
                </p:oleObj>
              </mc:Choice>
              <mc:Fallback>
                <p:oleObj name="CS ChemDraw Drawing" r:id="rId5" imgW="3923836" imgH="6999476" progId="ChemDraw.Document.6.0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50114" y="442168"/>
                        <a:ext cx="3532187" cy="629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15649"/>
              </p:ext>
            </p:extLst>
          </p:nvPr>
        </p:nvGraphicFramePr>
        <p:xfrm>
          <a:off x="403573" y="1207244"/>
          <a:ext cx="3532187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323" name="CS ChemDraw Drawing" r:id="rId7" imgW="3923836" imgH="3910139" progId="ChemDraw.Document.6.0">
                  <p:embed/>
                </p:oleObj>
              </mc:Choice>
              <mc:Fallback>
                <p:oleObj name="CS ChemDraw Drawing" r:id="rId7" imgW="3923836" imgH="3910139" progId="ChemDraw.Document.6.0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3573" y="1207244"/>
                        <a:ext cx="3532187" cy="351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7194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02" y="899196"/>
            <a:ext cx="5606270" cy="52565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7232"/>
          </a:xfrm>
        </p:spPr>
        <p:txBody>
          <a:bodyPr/>
          <a:lstStyle/>
          <a:p>
            <a:r>
              <a:rPr lang="ru-RU" dirty="0"/>
              <a:t>Неожиданное влияние </a:t>
            </a:r>
            <a:r>
              <a:rPr lang="ru-RU" dirty="0" err="1"/>
              <a:t>супрамолекулярной</a:t>
            </a:r>
            <a:r>
              <a:rPr lang="ru-RU" dirty="0"/>
              <a:t> </a:t>
            </a:r>
            <a:r>
              <a:rPr lang="ru-RU" dirty="0" err="1"/>
              <a:t>димеризации</a:t>
            </a:r>
            <a:r>
              <a:rPr lang="ru-RU" dirty="0"/>
              <a:t> на конформационное состояние комплекса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" y="2362178"/>
            <a:ext cx="4732128" cy="220565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4836944" y="3501008"/>
            <a:ext cx="176311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rot="-1800000">
            <a:off x="2076095" y="1929069"/>
            <a:ext cx="0" cy="64807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800000">
            <a:off x="2153562" y="4093101"/>
            <a:ext cx="0" cy="648072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56579" y="1605059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ym typeface="Symbol" panose="05050102010706020507" pitchFamily="18" charset="2"/>
              </a:rPr>
              <a:t></a:t>
            </a:r>
            <a:r>
              <a:rPr lang="en-US" b="1" dirty="0">
                <a:sym typeface="Symbol" panose="05050102010706020507" pitchFamily="18" charset="2"/>
              </a:rPr>
              <a:t> = 23.7°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59279" y="4752529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ym typeface="Symbol" panose="05050102010706020507" pitchFamily="18" charset="2"/>
              </a:rPr>
              <a:t></a:t>
            </a:r>
            <a:r>
              <a:rPr lang="en-US" b="1" dirty="0">
                <a:sym typeface="Symbol" panose="05050102010706020507" pitchFamily="18" charset="2"/>
              </a:rPr>
              <a:t> = 43.6°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677350" y="169151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ym typeface="Symbol" panose="05050102010706020507" pitchFamily="18" charset="2"/>
              </a:rPr>
              <a:t></a:t>
            </a:r>
            <a:r>
              <a:rPr lang="en-US" b="1" dirty="0">
                <a:sym typeface="Symbol" panose="05050102010706020507" pitchFamily="18" charset="2"/>
              </a:rPr>
              <a:t> = 22.0°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694302" y="2204864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sym typeface="Symbol" panose="05050102010706020507" pitchFamily="18" charset="2"/>
              </a:rPr>
              <a:t></a:t>
            </a:r>
            <a:r>
              <a:rPr lang="en-US" b="1" dirty="0">
                <a:solidFill>
                  <a:srgbClr val="FF0000"/>
                </a:solidFill>
                <a:sym typeface="Symbol" panose="05050102010706020507" pitchFamily="18" charset="2"/>
              </a:rPr>
              <a:t> = 28.3 / 39.0°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24" name="Скругленная соединительная линия 23"/>
          <p:cNvCxnSpPr>
            <a:stCxn id="16" idx="3"/>
            <a:endCxn id="17" idx="2"/>
          </p:cNvCxnSpPr>
          <p:nvPr/>
        </p:nvCxnSpPr>
        <p:spPr>
          <a:xfrm>
            <a:off x="7445102" y="2389530"/>
            <a:ext cx="1800200" cy="317495"/>
          </a:xfrm>
          <a:prstGeom prst="curvedConnector3">
            <a:avLst/>
          </a:prstGeom>
          <a:ln w="38100">
            <a:solidFill>
              <a:srgbClr val="FF0000"/>
            </a:solidFill>
            <a:headEnd type="none"/>
            <a:tailEnd type="triangle"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9245302" y="2533728"/>
            <a:ext cx="504056" cy="346593"/>
          </a:xfrm>
          <a:prstGeom prst="ellipse">
            <a:avLst/>
          </a:prstGeom>
          <a:solidFill>
            <a:srgbClr val="FFC000">
              <a:alpha val="3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733700" y="522920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Исследовано к.х.н. Синельщиковой А.А. (ИФХЭ РАН) на Курчатовском источнике синхротронного излучения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6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45D28-86DB-4C89-B7BA-24ECD46ED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1993 – </a:t>
            </a:r>
            <a:r>
              <a:rPr lang="ru-RU" dirty="0"/>
              <a:t>первое сообщение о </a:t>
            </a:r>
            <a:r>
              <a:rPr lang="ru-RU" dirty="0" err="1"/>
              <a:t>сольватохромизме</a:t>
            </a:r>
            <a:r>
              <a:rPr lang="ru-RU" dirty="0"/>
              <a:t> </a:t>
            </a:r>
            <a:r>
              <a:rPr lang="ru-RU" dirty="0" err="1"/>
              <a:t>алкокси</a:t>
            </a:r>
            <a:r>
              <a:rPr lang="ru-RU" dirty="0"/>
              <a:t>-замещенных трехпалубных </a:t>
            </a:r>
            <a:r>
              <a:rPr lang="ru-RU" dirty="0" err="1"/>
              <a:t>фталоцианинатов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EAFB61-4E64-42D2-AA89-E7BA845D3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C93296-C1E1-496D-9983-39E41F529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37" t="33119" r="31130" b="31605"/>
          <a:stretch/>
        </p:blipFill>
        <p:spPr>
          <a:xfrm>
            <a:off x="3431704" y="1412776"/>
            <a:ext cx="4536504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73C558-8CF7-4BE8-A8CD-9B1A5E95ACB4}"/>
              </a:ext>
            </a:extLst>
          </p:cNvPr>
          <p:cNvSpPr txBox="1"/>
          <p:nvPr/>
        </p:nvSpPr>
        <p:spPr>
          <a:xfrm>
            <a:off x="4235615" y="5241974"/>
            <a:ext cx="3588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effectLst/>
              </a:rPr>
              <a:t>K. Takahashi, M. Itoh, Y. Tomita, K. </a:t>
            </a:r>
            <a:r>
              <a:rPr lang="en-US" dirty="0" err="1">
                <a:effectLst/>
              </a:rPr>
              <a:t>Nojima</a:t>
            </a:r>
            <a:r>
              <a:rPr lang="en-US" dirty="0">
                <a:effectLst/>
              </a:rPr>
              <a:t>, K. </a:t>
            </a:r>
            <a:r>
              <a:rPr lang="en-US" dirty="0" err="1">
                <a:effectLst/>
              </a:rPr>
              <a:t>Kasuga</a:t>
            </a:r>
            <a:r>
              <a:rPr lang="en-US" dirty="0">
                <a:effectLst/>
              </a:rPr>
              <a:t> and K. Isa, </a:t>
            </a:r>
            <a:r>
              <a:rPr lang="en-US" i="1" dirty="0">
                <a:solidFill>
                  <a:srgbClr val="7030A0"/>
                </a:solidFill>
                <a:effectLst/>
              </a:rPr>
              <a:t>Chem. Lett.</a:t>
            </a:r>
            <a:r>
              <a:rPr lang="en-US" dirty="0">
                <a:solidFill>
                  <a:srgbClr val="7030A0"/>
                </a:solidFill>
                <a:effectLst/>
              </a:rPr>
              <a:t>, </a:t>
            </a:r>
            <a:r>
              <a:rPr lang="en-US" b="1" dirty="0">
                <a:solidFill>
                  <a:srgbClr val="7030A0"/>
                </a:solidFill>
                <a:effectLst/>
              </a:rPr>
              <a:t>1993</a:t>
            </a:r>
            <a:r>
              <a:rPr lang="en-US" dirty="0">
                <a:solidFill>
                  <a:srgbClr val="7030A0"/>
                </a:solidFill>
                <a:effectLst/>
              </a:rPr>
              <a:t>, 1915–1918.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86" y="4362429"/>
            <a:ext cx="3027817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8" y="1339027"/>
            <a:ext cx="3168352" cy="2126765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844620"/>
              </p:ext>
            </p:extLst>
          </p:nvPr>
        </p:nvGraphicFramePr>
        <p:xfrm>
          <a:off x="191344" y="903288"/>
          <a:ext cx="3067050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69" name="CS ChemDraw Drawing" r:id="rId7" imgW="3067641" imgH="5048543" progId="ChemDraw.Document.6.0">
                  <p:embed/>
                </p:oleObj>
              </mc:Choice>
              <mc:Fallback>
                <p:oleObj name="CS ChemDraw Drawing" r:id="rId7" imgW="3067641" imgH="504854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1344" y="903288"/>
                        <a:ext cx="3067050" cy="504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438665" y="3716098"/>
            <a:ext cx="363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Узкий спектр в бензоле</a:t>
            </a:r>
            <a:endParaRPr lang="en-US" b="1" dirty="0"/>
          </a:p>
          <a:p>
            <a:pPr algn="ctr"/>
            <a:r>
              <a:rPr lang="ru-RU" b="1" u="sng" dirty="0"/>
              <a:t>Заторможенная</a:t>
            </a:r>
            <a:r>
              <a:rPr lang="ru-RU" b="1" dirty="0"/>
              <a:t> </a:t>
            </a:r>
            <a:r>
              <a:rPr lang="ru-RU" b="1" dirty="0" err="1"/>
              <a:t>конформация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697133" y="692696"/>
            <a:ext cx="3119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Широкий спектр в </a:t>
            </a:r>
            <a:r>
              <a:rPr lang="en-US" b="1" dirty="0"/>
              <a:t>CH</a:t>
            </a:r>
            <a:r>
              <a:rPr lang="en-US" b="1" baseline="-25000" dirty="0"/>
              <a:t>2</a:t>
            </a:r>
            <a:r>
              <a:rPr lang="en-US" b="1" dirty="0"/>
              <a:t>Cl</a:t>
            </a:r>
            <a:r>
              <a:rPr lang="en-US" b="1" baseline="-25000" dirty="0"/>
              <a:t>2</a:t>
            </a:r>
            <a:endParaRPr lang="en-US" b="1" dirty="0"/>
          </a:p>
          <a:p>
            <a:pPr algn="ctr"/>
            <a:r>
              <a:rPr lang="ru-RU" b="1" u="sng" dirty="0"/>
              <a:t>Скошенная</a:t>
            </a:r>
            <a:r>
              <a:rPr lang="ru-RU" b="1" dirty="0"/>
              <a:t> </a:t>
            </a:r>
            <a:r>
              <a:rPr lang="ru-RU" b="1" dirty="0" err="1"/>
              <a:t>конформация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704512" y="4612735"/>
            <a:ext cx="917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ym typeface="Symbol" panose="05050102010706020507" pitchFamily="18" charset="2"/>
              </a:rPr>
              <a:t></a:t>
            </a:r>
            <a:r>
              <a:rPr lang="en-US" b="1" dirty="0"/>
              <a:t> = 45°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801440" y="5442549"/>
            <a:ext cx="917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ym typeface="Symbol" panose="05050102010706020507" pitchFamily="18" charset="2"/>
              </a:rPr>
              <a:t></a:t>
            </a:r>
            <a:r>
              <a:rPr lang="en-US" b="1" dirty="0"/>
              <a:t> = 45°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048328" y="1679062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ym typeface="Symbol" panose="05050102010706020507" pitchFamily="18" charset="2"/>
              </a:rPr>
              <a:t></a:t>
            </a:r>
            <a:r>
              <a:rPr lang="en-US" b="1" dirty="0"/>
              <a:t> ~30°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1003467" y="2562760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ym typeface="Symbol" panose="05050102010706020507" pitchFamily="18" charset="2"/>
              </a:rPr>
              <a:t></a:t>
            </a:r>
            <a:r>
              <a:rPr lang="en-US" b="1" dirty="0"/>
              <a:t> ~30°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6864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Сольватохромизм</a:t>
            </a:r>
            <a:r>
              <a:rPr lang="ru-RU" dirty="0"/>
              <a:t> </a:t>
            </a:r>
            <a:r>
              <a:rPr lang="ru-RU" dirty="0" err="1"/>
              <a:t>бутокси</a:t>
            </a:r>
            <a:r>
              <a:rPr lang="ru-RU" dirty="0"/>
              <a:t>- и </a:t>
            </a:r>
            <a:r>
              <a:rPr lang="ru-RU" dirty="0" err="1"/>
              <a:t>краун</a:t>
            </a:r>
            <a:r>
              <a:rPr lang="ru-RU" dirty="0"/>
              <a:t>-замещенных комплексов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953940"/>
              </p:ext>
            </p:extLst>
          </p:nvPr>
        </p:nvGraphicFramePr>
        <p:xfrm>
          <a:off x="407988" y="476672"/>
          <a:ext cx="3067050" cy="346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40" name="CS ChemDraw Drawing" r:id="rId4" imgW="3067641" imgH="3468086" progId="ChemDraw.Document.6.0">
                  <p:embed/>
                </p:oleObj>
              </mc:Choice>
              <mc:Fallback>
                <p:oleObj name="CS ChemDraw Drawing" r:id="rId4" imgW="3067641" imgH="3468086" progId="ChemDraw.Document.6.0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7988" y="476672"/>
                        <a:ext cx="3067050" cy="3468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063490"/>
              </p:ext>
            </p:extLst>
          </p:nvPr>
        </p:nvGraphicFramePr>
        <p:xfrm>
          <a:off x="4048844" y="476672"/>
          <a:ext cx="3532187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41" name="CS ChemDraw Drawing" r:id="rId6" imgW="3923836" imgH="3910139" progId="ChemDraw.Document.6.0">
                  <p:embed/>
                </p:oleObj>
              </mc:Choice>
              <mc:Fallback>
                <p:oleObj name="CS ChemDraw Drawing" r:id="rId6" imgW="3923836" imgH="3910139" progId="ChemDraw.Document.6.0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48844" y="476672"/>
                        <a:ext cx="3532187" cy="351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76"/>
          <a:stretch/>
        </p:blipFill>
        <p:spPr>
          <a:xfrm>
            <a:off x="245009" y="4437112"/>
            <a:ext cx="7832451" cy="23628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5085184"/>
            <a:ext cx="717472" cy="5925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01" y="5085184"/>
            <a:ext cx="717472" cy="592555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426650" y="4189730"/>
            <a:ext cx="576064" cy="0"/>
          </a:xfrm>
          <a:prstGeom prst="line">
            <a:avLst/>
          </a:prstGeom>
          <a:ln w="38100">
            <a:solidFill>
              <a:srgbClr val="0C860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16908" y="4189730"/>
            <a:ext cx="576064" cy="0"/>
          </a:xfrm>
          <a:prstGeom prst="line">
            <a:avLst/>
          </a:prstGeom>
          <a:ln w="38100">
            <a:solidFill>
              <a:srgbClr val="2525A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24486" y="4005064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</a:t>
            </a:r>
            <a:r>
              <a:rPr lang="en-US" b="1" baseline="-25000" dirty="0"/>
              <a:t>2</a:t>
            </a:r>
            <a:r>
              <a:rPr lang="en-US" b="1" dirty="0"/>
              <a:t>Cl</a:t>
            </a:r>
            <a:r>
              <a:rPr lang="en-US" b="1" baseline="-25000" dirty="0"/>
              <a:t>2</a:t>
            </a:r>
            <a:r>
              <a:rPr lang="en-US" b="1" dirty="0"/>
              <a:t>, CHCl</a:t>
            </a:r>
            <a:r>
              <a:rPr lang="en-US" b="1" baseline="-25000" dirty="0"/>
              <a:t>3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314743" y="400506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baseline="-25000" dirty="0"/>
              <a:t>6</a:t>
            </a:r>
            <a:r>
              <a:rPr lang="en-US" b="1" dirty="0"/>
              <a:t>H</a:t>
            </a:r>
            <a:r>
              <a:rPr lang="en-US" b="1" baseline="-25000" dirty="0"/>
              <a:t>6</a:t>
            </a:r>
            <a:r>
              <a:rPr lang="en-US" b="1" dirty="0"/>
              <a:t>, C</a:t>
            </a:r>
            <a:r>
              <a:rPr lang="en-US" b="1" baseline="-25000" dirty="0"/>
              <a:t>6</a:t>
            </a:r>
            <a:r>
              <a:rPr lang="en-US" b="1" dirty="0"/>
              <a:t>H</a:t>
            </a:r>
            <a:r>
              <a:rPr lang="en-US" b="1" baseline="-25000" dirty="0"/>
              <a:t>5</a:t>
            </a:r>
            <a:r>
              <a:rPr lang="en-US" b="1" dirty="0"/>
              <a:t>CH3</a:t>
            </a:r>
            <a:endParaRPr lang="ru-RU" b="1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8077459" y="485679"/>
            <a:ext cx="3635165" cy="6314237"/>
            <a:chOff x="8077459" y="485679"/>
            <a:chExt cx="3635165" cy="6314237"/>
          </a:xfrm>
        </p:grpSpPr>
        <p:graphicFrame>
          <p:nvGraphicFramePr>
            <p:cNvPr id="23" name="Объект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7767808"/>
                </p:ext>
              </p:extLst>
            </p:nvPr>
          </p:nvGraphicFramePr>
          <p:xfrm>
            <a:off x="8154837" y="485679"/>
            <a:ext cx="3531776" cy="4134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742" name="CS ChemDraw Drawing" r:id="rId10" imgW="3924195" imgH="4594261" progId="ChemDraw.Document.6.0">
                    <p:embed/>
                  </p:oleObj>
                </mc:Choice>
                <mc:Fallback>
                  <p:oleObj name="CS ChemDraw Drawing" r:id="rId10" imgW="3924195" imgH="4594261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154837" y="485679"/>
                          <a:ext cx="3531776" cy="4134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Группа 24"/>
            <p:cNvGrpSpPr/>
            <p:nvPr/>
          </p:nvGrpSpPr>
          <p:grpSpPr>
            <a:xfrm>
              <a:off x="8077459" y="4437112"/>
              <a:ext cx="3635165" cy="2362804"/>
              <a:chOff x="8077459" y="4437112"/>
              <a:chExt cx="3635165" cy="2362804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2384" y="5249275"/>
                <a:ext cx="707863" cy="621382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76"/>
              <a:stretch/>
            </p:blipFill>
            <p:spPr>
              <a:xfrm>
                <a:off x="8077459" y="4437112"/>
                <a:ext cx="3635165" cy="23628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3045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E2ADC-8F7E-4E74-9C5D-165496F6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Сольватохромизм</a:t>
            </a:r>
            <a:r>
              <a:rPr lang="ru-RU" dirty="0"/>
              <a:t> </a:t>
            </a:r>
            <a:r>
              <a:rPr lang="ru-RU" dirty="0" err="1"/>
              <a:t>гетеролептических</a:t>
            </a:r>
            <a:r>
              <a:rPr lang="ru-RU" dirty="0"/>
              <a:t> комплексов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5E4D9A4-A680-4AA0-A9F1-8A39296C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514099"/>
              </p:ext>
            </p:extLst>
          </p:nvPr>
        </p:nvGraphicFramePr>
        <p:xfrm>
          <a:off x="47328" y="548681"/>
          <a:ext cx="3532187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90" name="CS ChemDraw Drawing" r:id="rId3" imgW="3923836" imgH="3910139" progId="ChemDraw.Document.6.0">
                  <p:embed/>
                </p:oleObj>
              </mc:Choice>
              <mc:Fallback>
                <p:oleObj name="CS ChemDraw Drawing" r:id="rId3" imgW="3923836" imgH="3910139" progId="ChemDraw.Document.6.0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328" y="548681"/>
                        <a:ext cx="3532187" cy="351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Группа 53"/>
          <p:cNvGrpSpPr/>
          <p:nvPr/>
        </p:nvGrpSpPr>
        <p:grpSpPr>
          <a:xfrm>
            <a:off x="1639034" y="3479074"/>
            <a:ext cx="5825118" cy="3210372"/>
            <a:chOff x="1415480" y="3479074"/>
            <a:chExt cx="5825118" cy="3210372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1415480" y="3504505"/>
              <a:ext cx="5825118" cy="3184941"/>
              <a:chOff x="1411633" y="3504505"/>
              <a:chExt cx="5825118" cy="3184941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1411633" y="5322482"/>
                <a:ext cx="5825118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4150087" y="3606670"/>
                <a:ext cx="0" cy="299068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290407" y="3899289"/>
                <a:ext cx="3946344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730532" y="3606670"/>
                <a:ext cx="0" cy="299068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Группа 41"/>
              <p:cNvGrpSpPr/>
              <p:nvPr/>
            </p:nvGrpSpPr>
            <p:grpSpPr>
              <a:xfrm>
                <a:off x="1411633" y="4441608"/>
                <a:ext cx="2603598" cy="1761748"/>
                <a:chOff x="1411633" y="4441608"/>
                <a:chExt cx="2603598" cy="1761748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1439686" y="4441608"/>
                  <a:ext cx="254749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[(BuO)</a:t>
                  </a:r>
                  <a:r>
                    <a:rPr lang="en-US" sz="1600" b="1" baseline="-25000" dirty="0"/>
                    <a:t>8</a:t>
                  </a:r>
                  <a:r>
                    <a:rPr lang="en-US" sz="1600" b="1" dirty="0"/>
                    <a:t>Pc]</a:t>
                  </a:r>
                  <a:r>
                    <a:rPr lang="en-US" sz="1600" b="1" baseline="30000" dirty="0"/>
                    <a:t>o</a:t>
                  </a:r>
                  <a:r>
                    <a:rPr lang="en-US" sz="1600" b="1" dirty="0"/>
                    <a:t> / [(BuO)</a:t>
                  </a:r>
                  <a:r>
                    <a:rPr lang="en-US" sz="1600" b="1" baseline="-25000" dirty="0"/>
                    <a:t>8</a:t>
                  </a:r>
                  <a:r>
                    <a:rPr lang="en-US" sz="1600" b="1" dirty="0"/>
                    <a:t>Pc]</a:t>
                  </a:r>
                  <a:r>
                    <a:rPr lang="en-US" sz="1600" b="1" baseline="30000" dirty="0" err="1"/>
                    <a:t>i</a:t>
                  </a:r>
                  <a:endParaRPr lang="ru-RU" sz="1600" b="1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411633" y="5864802"/>
                  <a:ext cx="260359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[(BuO)</a:t>
                  </a:r>
                  <a:r>
                    <a:rPr lang="en-US" sz="1600" b="1" baseline="-25000" dirty="0"/>
                    <a:t>8</a:t>
                  </a:r>
                  <a:r>
                    <a:rPr lang="en-US" sz="1600" b="1" dirty="0"/>
                    <a:t>Pc]</a:t>
                  </a:r>
                  <a:r>
                    <a:rPr lang="en-US" sz="1600" b="1" baseline="30000" dirty="0" err="1"/>
                    <a:t>i</a:t>
                  </a:r>
                  <a:r>
                    <a:rPr lang="en-US" sz="1600" b="1" dirty="0"/>
                    <a:t> / [(15C5)</a:t>
                  </a:r>
                  <a:r>
                    <a:rPr lang="en-US" sz="1600" b="1" baseline="-25000" dirty="0"/>
                    <a:t>4</a:t>
                  </a:r>
                  <a:r>
                    <a:rPr lang="en-US" sz="1600" b="1" dirty="0"/>
                    <a:t>Pc]</a:t>
                  </a:r>
                  <a:r>
                    <a:rPr lang="en-US" sz="1600" b="1" baseline="30000" dirty="0"/>
                    <a:t>o</a:t>
                  </a:r>
                  <a:endParaRPr lang="ru-RU" sz="1600" b="1" dirty="0"/>
                </a:p>
              </p:txBody>
            </p:sp>
          </p:grpSp>
          <p:grpSp>
            <p:nvGrpSpPr>
              <p:cNvPr id="44" name="Группа 43"/>
              <p:cNvGrpSpPr/>
              <p:nvPr/>
            </p:nvGrpSpPr>
            <p:grpSpPr>
              <a:xfrm>
                <a:off x="5865387" y="3504505"/>
                <a:ext cx="1310733" cy="3184941"/>
                <a:chOff x="5865387" y="3504505"/>
                <a:chExt cx="1310733" cy="3184941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6043315" y="3504505"/>
                  <a:ext cx="95487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3939B5"/>
                      </a:solidFill>
                    </a:rPr>
                    <a:t>Toluene</a:t>
                  </a:r>
                  <a:endParaRPr lang="ru-RU" sz="1600" b="1" dirty="0">
                    <a:solidFill>
                      <a:srgbClr val="3939B5"/>
                    </a:solidFill>
                  </a:endParaRPr>
                </a:p>
              </p:txBody>
            </p:sp>
            <p:pic>
              <p:nvPicPr>
                <p:cNvPr id="34" name="Рисунок 3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5387" y="3955519"/>
                  <a:ext cx="1310733" cy="1310733"/>
                </a:xfrm>
                <a:prstGeom prst="rect">
                  <a:avLst/>
                </a:prstGeom>
              </p:spPr>
            </p:pic>
            <p:pic>
              <p:nvPicPr>
                <p:cNvPr id="30" name="Рисунок 29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5387" y="5378713"/>
                  <a:ext cx="1310733" cy="131073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3" name="Группа 42"/>
            <p:cNvGrpSpPr/>
            <p:nvPr/>
          </p:nvGrpSpPr>
          <p:grpSpPr>
            <a:xfrm>
              <a:off x="4288790" y="3479074"/>
              <a:ext cx="1310733" cy="3210372"/>
              <a:chOff x="4228596" y="3479074"/>
              <a:chExt cx="1310733" cy="321037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503890" y="3479074"/>
                <a:ext cx="7601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8400"/>
                    </a:solidFill>
                  </a:rPr>
                  <a:t>CHCl</a:t>
                </a:r>
                <a:r>
                  <a:rPr lang="en-US" sz="1600" b="1" baseline="-25000" dirty="0">
                    <a:solidFill>
                      <a:srgbClr val="008400"/>
                    </a:solidFill>
                  </a:rPr>
                  <a:t>3</a:t>
                </a:r>
                <a:endParaRPr lang="ru-RU" sz="1600" b="1" baseline="-25000" dirty="0">
                  <a:solidFill>
                    <a:srgbClr val="008400"/>
                  </a:solidFill>
                </a:endParaRPr>
              </a:p>
            </p:txBody>
          </p:sp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8596" y="3955519"/>
                <a:ext cx="1310733" cy="1310733"/>
              </a:xfrm>
              <a:prstGeom prst="rect">
                <a:avLst/>
              </a:prstGeom>
            </p:spPr>
          </p:pic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8596" y="5378713"/>
                <a:ext cx="1310733" cy="1310733"/>
              </a:xfrm>
              <a:prstGeom prst="rect">
                <a:avLst/>
              </a:prstGeom>
            </p:spPr>
          </p:pic>
        </p:grp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80" y="506437"/>
            <a:ext cx="4101472" cy="2998067"/>
          </a:xfrm>
          <a:prstGeom prst="rect">
            <a:avLst/>
          </a:prstGeom>
        </p:spPr>
      </p:pic>
      <p:grpSp>
        <p:nvGrpSpPr>
          <p:cNvPr id="67" name="Группа 66"/>
          <p:cNvGrpSpPr/>
          <p:nvPr/>
        </p:nvGrpSpPr>
        <p:grpSpPr>
          <a:xfrm>
            <a:off x="7625265" y="476672"/>
            <a:ext cx="4562392" cy="6181757"/>
            <a:chOff x="7625265" y="476672"/>
            <a:chExt cx="4562392" cy="6181757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9"/>
            <a:srcRect r="9353"/>
            <a:stretch/>
          </p:blipFill>
          <p:spPr>
            <a:xfrm>
              <a:off x="7625265" y="476672"/>
              <a:ext cx="4015351" cy="6181757"/>
            </a:xfrm>
            <a:prstGeom prst="rect">
              <a:avLst/>
            </a:prstGeom>
          </p:spPr>
        </p:pic>
        <p:grpSp>
          <p:nvGrpSpPr>
            <p:cNvPr id="60" name="Группа 59"/>
            <p:cNvGrpSpPr/>
            <p:nvPr/>
          </p:nvGrpSpPr>
          <p:grpSpPr>
            <a:xfrm>
              <a:off x="10200456" y="1988840"/>
              <a:ext cx="1779654" cy="936104"/>
              <a:chOff x="10259474" y="1988840"/>
              <a:chExt cx="1779654" cy="936104"/>
            </a:xfrm>
          </p:grpSpPr>
          <p:cxnSp>
            <p:nvCxnSpPr>
              <p:cNvPr id="51" name="Прямая со стрелкой 50"/>
              <p:cNvCxnSpPr/>
              <p:nvPr/>
            </p:nvCxnSpPr>
            <p:spPr>
              <a:xfrm flipH="1">
                <a:off x="10803312" y="1988840"/>
                <a:ext cx="653507" cy="93610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10259474" y="2272226"/>
                <a:ext cx="177965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b="1" dirty="0">
                    <a:sym typeface="Symbol" panose="05050102010706020507" pitchFamily="18" charset="2"/>
                  </a:rPr>
                  <a:t></a:t>
                </a:r>
                <a:r>
                  <a:rPr lang="en-US" b="1" dirty="0">
                    <a:sym typeface="Symbol" panose="05050102010706020507" pitchFamily="18" charset="2"/>
                  </a:rPr>
                  <a:t> = -18.6 ppm</a:t>
                </a:r>
                <a:endParaRPr lang="ru-RU" b="1" dirty="0"/>
              </a:p>
            </p:txBody>
          </p:sp>
        </p:grpSp>
        <p:grpSp>
          <p:nvGrpSpPr>
            <p:cNvPr id="62" name="Группа 61"/>
            <p:cNvGrpSpPr/>
            <p:nvPr/>
          </p:nvGrpSpPr>
          <p:grpSpPr>
            <a:xfrm>
              <a:off x="10175126" y="4653136"/>
              <a:ext cx="1651414" cy="1121499"/>
              <a:chOff x="10175126" y="4653136"/>
              <a:chExt cx="1651414" cy="1121499"/>
            </a:xfrm>
          </p:grpSpPr>
          <p:cxnSp>
            <p:nvCxnSpPr>
              <p:cNvPr id="53" name="Прямая со стрелкой 52"/>
              <p:cNvCxnSpPr/>
              <p:nvPr/>
            </p:nvCxnSpPr>
            <p:spPr>
              <a:xfrm flipH="1">
                <a:off x="10981022" y="4653136"/>
                <a:ext cx="39622" cy="112149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0175126" y="5029219"/>
                <a:ext cx="16514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b="1" dirty="0">
                    <a:sym typeface="Symbol" panose="05050102010706020507" pitchFamily="18" charset="2"/>
                  </a:rPr>
                  <a:t></a:t>
                </a:r>
                <a:r>
                  <a:rPr lang="en-US" b="1" dirty="0">
                    <a:sym typeface="Symbol" panose="05050102010706020507" pitchFamily="18" charset="2"/>
                  </a:rPr>
                  <a:t> = -0.7 ppm</a:t>
                </a:r>
                <a:endParaRPr lang="ru-RU" b="1" dirty="0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9588865" y="511383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CDCl</a:t>
              </a:r>
              <a:r>
                <a:rPr lang="en-US" baseline="-25000" dirty="0"/>
                <a:t>3</a:t>
              </a:r>
              <a:endParaRPr lang="ru-RU" baseline="-250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336360" y="1888870"/>
              <a:ext cx="1326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Toluene-d7</a:t>
              </a:r>
              <a:endParaRPr lang="ru-RU" baseline="-250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588865" y="3266357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CDCl</a:t>
              </a:r>
              <a:r>
                <a:rPr lang="en-US" baseline="-25000" dirty="0"/>
                <a:t>3</a:t>
              </a:r>
              <a:endParaRPr lang="ru-RU" baseline="-250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336360" y="4643844"/>
              <a:ext cx="1326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Toluene-d7</a:t>
              </a:r>
              <a:endParaRPr lang="ru-RU" baseline="-25000" dirty="0"/>
            </a:p>
          </p:txBody>
        </p:sp>
        <p:graphicFrame>
          <p:nvGraphicFramePr>
            <p:cNvPr id="65" name="Объект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2536716"/>
                </p:ext>
              </p:extLst>
            </p:nvPr>
          </p:nvGraphicFramePr>
          <p:xfrm>
            <a:off x="11423275" y="4182097"/>
            <a:ext cx="763588" cy="86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691" name="CS ChemDraw Drawing" r:id="rId10" imgW="763138" imgH="863604" progId="ChemDraw.Document.6.0">
                    <p:embed/>
                  </p:oleObj>
                </mc:Choice>
                <mc:Fallback>
                  <p:oleObj name="CS ChemDraw Drawing" r:id="rId10" imgW="763138" imgH="863604" progId="ChemDraw.Document.6.0">
                    <p:embed/>
                    <p:pic>
                      <p:nvPicPr>
                        <p:cNvPr id="90" name="Объект 8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423275" y="4182097"/>
                          <a:ext cx="763588" cy="863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Объект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3666661"/>
                </p:ext>
              </p:extLst>
            </p:nvPr>
          </p:nvGraphicFramePr>
          <p:xfrm>
            <a:off x="11422482" y="1450975"/>
            <a:ext cx="765175" cy="86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692" name="CS ChemDraw Drawing" r:id="rId12" imgW="764575" imgH="863604" progId="ChemDraw.Document.6.0">
                    <p:embed/>
                  </p:oleObj>
                </mc:Choice>
                <mc:Fallback>
                  <p:oleObj name="CS ChemDraw Drawing" r:id="rId12" imgW="764575" imgH="863604" progId="ChemDraw.Document.6.0">
                    <p:embed/>
                    <p:pic>
                      <p:nvPicPr>
                        <p:cNvPr id="92" name="Объект 91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1422482" y="1450975"/>
                          <a:ext cx="765175" cy="863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9559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59599"/>
              </p:ext>
            </p:extLst>
          </p:nvPr>
        </p:nvGraphicFramePr>
        <p:xfrm>
          <a:off x="2049551" y="5301208"/>
          <a:ext cx="3254361" cy="145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56" name="CS ChemDraw Drawing" r:id="rId3" imgW="2018866" imgH="904968" progId="ChemDraw.Document.6.0">
                  <p:embed/>
                </p:oleObj>
              </mc:Choice>
              <mc:Fallback>
                <p:oleObj name="CS ChemDraw Drawing" r:id="rId3" imgW="2018866" imgH="904968" progId="ChemDraw.Document.6.0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9551" y="5301208"/>
                        <a:ext cx="3254361" cy="1459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 descr="arro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07629" flipV="1">
            <a:off x="3012076" y="2932677"/>
            <a:ext cx="8168908" cy="916437"/>
          </a:xfrm>
          <a:prstGeom prst="rect">
            <a:avLst/>
          </a:prstGeom>
        </p:spPr>
      </p:pic>
      <p:pic>
        <p:nvPicPr>
          <p:cNvPr id="6" name="Рисунок 5" descr="nobel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248128" y="548680"/>
            <a:ext cx="1428728" cy="1428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0413" y="46905"/>
            <a:ext cx="6569643" cy="550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НОБЕЛЕВСКИЕ ПРЕМИИ ПО ХИМИИ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1915 г. 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исследования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красящих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веществ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растительного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мира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особенно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хлорофилла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Рихард Мартин Вильштеттер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1930 </a:t>
            </a: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г.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За исследования по конструированию гемина и хлорофилла, особенно за синтез гемина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Ханс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Фишер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1961 г.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исследование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усвоения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двуокиси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углерода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растениями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Мелвин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Кальвин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 г.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определение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помощью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рентгеновских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лучей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биологически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активных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веществ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Дороти Кроуфут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Ходжкин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1965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выдающийся вклад в искусство органического синтеза   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Роберт Бёрнс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Вудворд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1988 г.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установление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трёхмерной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структуры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фотосинтетического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реакционного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центра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Хартмут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Михель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 г.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исследование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эволюции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ферментов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Фрэнсис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Арнольд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00056" y="3081925"/>
            <a:ext cx="5591944" cy="3204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НОБЕЛЕВСКИЕ ПРЕМИИ </a:t>
            </a:r>
          </a:p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ФИЗИОЛОГИИ ИЛИ МЕДИЦИНЕ   </a:t>
            </a:r>
          </a:p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1931 г.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З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открытие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природы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механизма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дыхательного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фермента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Отто Генрих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Варбург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1934 г.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открытия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связанные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применением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печени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лечении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пернициозной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анемии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Джордж </a:t>
            </a:r>
            <a:r>
              <a:rPr lang="ru-RU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Уипл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Джордж </a:t>
            </a:r>
            <a:r>
              <a:rPr lang="ru-RU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Майнот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Уильям </a:t>
            </a:r>
            <a:r>
              <a:rPr lang="ru-RU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Мерфи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1955 г. </a:t>
            </a: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открытия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касающиеся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природы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механизма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окислительных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ферментов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Хуго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Теорелль</a:t>
            </a: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69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комплекса по данным РСА:</a:t>
            </a:r>
            <a:br>
              <a:rPr lang="ru-RU" dirty="0"/>
            </a:br>
            <a:r>
              <a:rPr lang="ru-RU" dirty="0"/>
              <a:t>стабилизация </a:t>
            </a:r>
            <a:r>
              <a:rPr lang="ru-RU" dirty="0" err="1"/>
              <a:t>конформации</a:t>
            </a:r>
            <a:r>
              <a:rPr lang="ru-RU" dirty="0"/>
              <a:t> за счет специфической сольватации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237281" y="1273984"/>
            <a:ext cx="29274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err="1"/>
              <a:t>toluene</a:t>
            </a:r>
            <a:r>
              <a:rPr lang="en-US" sz="2400" dirty="0" err="1"/>
              <a:t>CH</a:t>
            </a:r>
            <a:r>
              <a:rPr lang="en-US" sz="2400" dirty="0"/>
              <a:t>…</a:t>
            </a:r>
            <a:r>
              <a:rPr lang="en-US" sz="2400" i="1" dirty="0"/>
              <a:t>meso</a:t>
            </a:r>
            <a:r>
              <a:rPr lang="en-US" sz="2400" dirty="0"/>
              <a:t>-</a:t>
            </a:r>
            <a:r>
              <a:rPr lang="en-US" sz="2400" dirty="0" err="1"/>
              <a:t>N</a:t>
            </a:r>
            <a:r>
              <a:rPr lang="en-US" sz="2400" baseline="30000" dirty="0" err="1"/>
              <a:t>Pc</a:t>
            </a:r>
            <a:endParaRPr lang="en-US" sz="2400" baseline="30000" dirty="0"/>
          </a:p>
          <a:p>
            <a:endParaRPr lang="en-US" sz="2400" dirty="0"/>
          </a:p>
          <a:p>
            <a:r>
              <a:rPr lang="en-US" sz="2400" baseline="30000" dirty="0"/>
              <a:t>toluene</a:t>
            </a:r>
            <a:r>
              <a:rPr lang="en-US" sz="2400" dirty="0">
                <a:sym typeface="Symbol" panose="05050102010706020507" pitchFamily="18" charset="2"/>
              </a:rPr>
              <a:t></a:t>
            </a:r>
            <a:r>
              <a:rPr lang="en-US" sz="2400" dirty="0"/>
              <a:t>…</a:t>
            </a:r>
            <a:r>
              <a:rPr lang="en-US" sz="2400" dirty="0" err="1"/>
              <a:t>CH</a:t>
            </a:r>
            <a:r>
              <a:rPr lang="en-US" sz="2400" baseline="30000" dirty="0" err="1"/>
              <a:t>Pc</a:t>
            </a:r>
            <a:endParaRPr lang="en-US" sz="2400" dirty="0"/>
          </a:p>
          <a:p>
            <a:endParaRPr lang="en-US" sz="2400" dirty="0"/>
          </a:p>
          <a:p>
            <a:r>
              <a:rPr lang="en-US" sz="2400" baseline="30000" dirty="0" err="1"/>
              <a:t>toluene</a:t>
            </a:r>
            <a:r>
              <a:rPr lang="en-US" sz="2400" dirty="0" err="1"/>
              <a:t>CH</a:t>
            </a:r>
            <a:r>
              <a:rPr lang="en-US" sz="2400" dirty="0"/>
              <a:t>…</a:t>
            </a:r>
            <a:r>
              <a:rPr lang="en-US" sz="2400" dirty="0" err="1"/>
              <a:t>O</a:t>
            </a:r>
            <a:r>
              <a:rPr lang="en-US" sz="2400" baseline="30000" dirty="0" err="1"/>
              <a:t>crown</a:t>
            </a:r>
            <a:r>
              <a:rPr lang="en-US" sz="2400" baseline="30000" dirty="0"/>
              <a:t>, </a:t>
            </a:r>
            <a:r>
              <a:rPr lang="en-US" sz="2400" baseline="30000" dirty="0" err="1"/>
              <a:t>OBu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988840"/>
            <a:ext cx="5683392" cy="43843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7" t="7629" r="29372" b="6463"/>
          <a:stretch/>
        </p:blipFill>
        <p:spPr>
          <a:xfrm>
            <a:off x="81417" y="980728"/>
            <a:ext cx="445489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80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E2ADC-8F7E-4E74-9C5D-165496F6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растворителя на магнитные свойства комплексов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5E4D9A4-A680-4AA0-A9F1-8A39296C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47328" y="548681"/>
          <a:ext cx="3532187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05" name="CS ChemDraw Drawing" r:id="rId3" imgW="3923836" imgH="3910139" progId="ChemDraw.Document.6.0">
                  <p:embed/>
                </p:oleObj>
              </mc:Choice>
              <mc:Fallback>
                <p:oleObj name="CS ChemDraw Drawing" r:id="rId3" imgW="3923836" imgH="3910139" progId="ChemDraw.Document.6.0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328" y="548681"/>
                        <a:ext cx="3532187" cy="351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/>
          <a:srcRect r="9353"/>
          <a:stretch/>
        </p:blipFill>
        <p:spPr>
          <a:xfrm>
            <a:off x="7625265" y="476672"/>
            <a:ext cx="4015351" cy="6181757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10200456" y="1988840"/>
            <a:ext cx="1779654" cy="936104"/>
            <a:chOff x="10259474" y="1988840"/>
            <a:chExt cx="1779654" cy="936104"/>
          </a:xfrm>
        </p:grpSpPr>
        <p:cxnSp>
          <p:nvCxnSpPr>
            <p:cNvPr id="51" name="Прямая со стрелкой 50"/>
            <p:cNvCxnSpPr/>
            <p:nvPr/>
          </p:nvCxnSpPr>
          <p:spPr>
            <a:xfrm flipH="1">
              <a:off x="10803312" y="1988840"/>
              <a:ext cx="653507" cy="93610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0259474" y="2272226"/>
              <a:ext cx="17796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ym typeface="Symbol" panose="05050102010706020507" pitchFamily="18" charset="2"/>
                </a:rPr>
                <a:t></a:t>
              </a:r>
              <a:r>
                <a:rPr lang="en-US" b="1" dirty="0">
                  <a:sym typeface="Symbol" panose="05050102010706020507" pitchFamily="18" charset="2"/>
                </a:rPr>
                <a:t> = -18.6 ppm</a:t>
              </a:r>
              <a:endParaRPr lang="ru-RU" b="1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10175126" y="4653136"/>
            <a:ext cx="1651414" cy="1121499"/>
            <a:chOff x="10175126" y="4653136"/>
            <a:chExt cx="1651414" cy="1121499"/>
          </a:xfrm>
        </p:grpSpPr>
        <p:cxnSp>
          <p:nvCxnSpPr>
            <p:cNvPr id="53" name="Прямая со стрелкой 52"/>
            <p:cNvCxnSpPr/>
            <p:nvPr/>
          </p:nvCxnSpPr>
          <p:spPr>
            <a:xfrm flipH="1">
              <a:off x="10981022" y="4653136"/>
              <a:ext cx="39622" cy="112149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0175126" y="5029219"/>
              <a:ext cx="16514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ym typeface="Symbol" panose="05050102010706020507" pitchFamily="18" charset="2"/>
                </a:rPr>
                <a:t></a:t>
              </a:r>
              <a:r>
                <a:rPr lang="en-US" b="1" dirty="0">
                  <a:sym typeface="Symbol" panose="05050102010706020507" pitchFamily="18" charset="2"/>
                </a:rPr>
                <a:t> = -0.7 ppm</a:t>
              </a:r>
              <a:endParaRPr lang="ru-RU" b="1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9588865" y="511383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CDCl</a:t>
            </a:r>
            <a:r>
              <a:rPr lang="en-US" baseline="-25000" dirty="0"/>
              <a:t>3</a:t>
            </a:r>
            <a:endParaRPr lang="ru-RU" baseline="-25000" dirty="0"/>
          </a:p>
        </p:txBody>
      </p:sp>
      <p:sp>
        <p:nvSpPr>
          <p:cNvPr id="59" name="TextBox 58"/>
          <p:cNvSpPr txBox="1"/>
          <p:nvPr/>
        </p:nvSpPr>
        <p:spPr>
          <a:xfrm>
            <a:off x="9336360" y="1888870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Toluene-</a:t>
            </a:r>
            <a:r>
              <a:rPr lang="en-US" i="1" dirty="0"/>
              <a:t>d</a:t>
            </a:r>
            <a:r>
              <a:rPr lang="en-US" baseline="-25000" dirty="0"/>
              <a:t>8</a:t>
            </a:r>
            <a:endParaRPr lang="ru-RU" baseline="-25000" dirty="0"/>
          </a:p>
        </p:txBody>
      </p:sp>
      <p:sp>
        <p:nvSpPr>
          <p:cNvPr id="63" name="TextBox 62"/>
          <p:cNvSpPr txBox="1"/>
          <p:nvPr/>
        </p:nvSpPr>
        <p:spPr>
          <a:xfrm>
            <a:off x="9588865" y="3266357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CDCl</a:t>
            </a:r>
            <a:r>
              <a:rPr lang="en-US" baseline="-25000" dirty="0"/>
              <a:t>3</a:t>
            </a:r>
            <a:endParaRPr lang="ru-RU" baseline="-25000" dirty="0"/>
          </a:p>
        </p:txBody>
      </p:sp>
      <p:sp>
        <p:nvSpPr>
          <p:cNvPr id="64" name="TextBox 63"/>
          <p:cNvSpPr txBox="1"/>
          <p:nvPr/>
        </p:nvSpPr>
        <p:spPr>
          <a:xfrm>
            <a:off x="9336360" y="4643844"/>
            <a:ext cx="128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Toluene-</a:t>
            </a:r>
            <a:r>
              <a:rPr lang="en-US" i="1" dirty="0"/>
              <a:t>d</a:t>
            </a:r>
            <a:r>
              <a:rPr lang="en-US" baseline="-25000" dirty="0"/>
              <a:t>8</a:t>
            </a:r>
            <a:endParaRPr lang="ru-RU" baseline="-25000" dirty="0"/>
          </a:p>
        </p:txBody>
      </p:sp>
      <p:graphicFrame>
        <p:nvGraphicFramePr>
          <p:cNvPr id="65" name="Объект 64"/>
          <p:cNvGraphicFramePr>
            <a:graphicFrameLocks noChangeAspect="1"/>
          </p:cNvGraphicFramePr>
          <p:nvPr/>
        </p:nvGraphicFramePr>
        <p:xfrm>
          <a:off x="11423275" y="4182097"/>
          <a:ext cx="7635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06" name="CS ChemDraw Drawing" r:id="rId6" imgW="763138" imgH="863604" progId="ChemDraw.Document.6.0">
                  <p:embed/>
                </p:oleObj>
              </mc:Choice>
              <mc:Fallback>
                <p:oleObj name="CS ChemDraw Drawing" r:id="rId6" imgW="763138" imgH="863604" progId="ChemDraw.Document.6.0">
                  <p:embed/>
                  <p:pic>
                    <p:nvPicPr>
                      <p:cNvPr id="65" name="Объект 6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23275" y="4182097"/>
                        <a:ext cx="7635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Объект 65"/>
          <p:cNvGraphicFramePr>
            <a:graphicFrameLocks noChangeAspect="1"/>
          </p:cNvGraphicFramePr>
          <p:nvPr/>
        </p:nvGraphicFramePr>
        <p:xfrm>
          <a:off x="11422482" y="1450975"/>
          <a:ext cx="7651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07" name="CS ChemDraw Drawing" r:id="rId8" imgW="764575" imgH="863604" progId="ChemDraw.Document.6.0">
                  <p:embed/>
                </p:oleObj>
              </mc:Choice>
              <mc:Fallback>
                <p:oleObj name="CS ChemDraw Drawing" r:id="rId8" imgW="764575" imgH="863604" progId="ChemDraw.Document.6.0">
                  <p:embed/>
                  <p:pic>
                    <p:nvPicPr>
                      <p:cNvPr id="66" name="Объект 6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422482" y="1450975"/>
                        <a:ext cx="765175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71" y="4387127"/>
            <a:ext cx="3385229" cy="2066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549" y="529011"/>
            <a:ext cx="4311593" cy="3148873"/>
          </a:xfrm>
          <a:prstGeom prst="rect">
            <a:avLst/>
          </a:prstGeom>
        </p:spPr>
      </p:pic>
      <p:graphicFrame>
        <p:nvGraphicFramePr>
          <p:cNvPr id="40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696794"/>
              </p:ext>
            </p:extLst>
          </p:nvPr>
        </p:nvGraphicFramePr>
        <p:xfrm>
          <a:off x="4204697" y="4315615"/>
          <a:ext cx="7635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08" name="CS ChemDraw Drawing" r:id="rId12" imgW="763138" imgH="863604" progId="ChemDraw.Document.6.0">
                  <p:embed/>
                </p:oleObj>
              </mc:Choice>
              <mc:Fallback>
                <p:oleObj name="CS ChemDraw Drawing" r:id="rId12" imgW="763138" imgH="863604" progId="ChemDraw.Document.6.0">
                  <p:embed/>
                  <p:pic>
                    <p:nvPicPr>
                      <p:cNvPr id="65" name="Объект 6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04697" y="4315615"/>
                        <a:ext cx="7635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Объект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57048"/>
              </p:ext>
            </p:extLst>
          </p:nvPr>
        </p:nvGraphicFramePr>
        <p:xfrm>
          <a:off x="4947572" y="3977179"/>
          <a:ext cx="7651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09" name="CS ChemDraw Drawing" r:id="rId13" imgW="764575" imgH="863604" progId="ChemDraw.Document.6.0">
                  <p:embed/>
                </p:oleObj>
              </mc:Choice>
              <mc:Fallback>
                <p:oleObj name="CS ChemDraw Drawing" r:id="rId13" imgW="764575" imgH="863604" progId="ChemDraw.Document.6.0">
                  <p:embed/>
                  <p:pic>
                    <p:nvPicPr>
                      <p:cNvPr id="66" name="Объект 6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7572" y="3977179"/>
                        <a:ext cx="765175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1310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ЯМР термометрия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8"/>
          <a:stretch/>
        </p:blipFill>
        <p:spPr>
          <a:xfrm>
            <a:off x="110038" y="476672"/>
            <a:ext cx="3177650" cy="338437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0"/>
          <a:stretch/>
        </p:blipFill>
        <p:spPr>
          <a:xfrm>
            <a:off x="8472264" y="3308354"/>
            <a:ext cx="3344501" cy="321699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3163249"/>
            <a:ext cx="5472608" cy="3506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8008" y="3024850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 = Tb</a:t>
            </a:r>
            <a:endParaRPr lang="ru-RU" sz="1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312" y="980728"/>
            <a:ext cx="3875981" cy="20882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60920" y="938425"/>
            <a:ext cx="44881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•</a:t>
            </a:r>
            <a:r>
              <a:rPr lang="en-GB" sz="1400" dirty="0" err="1"/>
              <a:t>Babailov</a:t>
            </a:r>
            <a:r>
              <a:rPr lang="en-GB" sz="1400" dirty="0"/>
              <a:t>, S. P.; </a:t>
            </a:r>
            <a:r>
              <a:rPr lang="en-GB" sz="1400" dirty="0" err="1"/>
              <a:t>Polovkova</a:t>
            </a:r>
            <a:r>
              <a:rPr lang="en-GB" sz="1400" dirty="0"/>
              <a:t>, M. A.; </a:t>
            </a:r>
            <a:r>
              <a:rPr lang="en-GB" sz="1400" dirty="0" err="1"/>
              <a:t>Kirakosyan</a:t>
            </a:r>
            <a:r>
              <a:rPr lang="en-GB" sz="1400" dirty="0"/>
              <a:t>, G. A.; Martynov, A. G.; </a:t>
            </a:r>
            <a:r>
              <a:rPr lang="en-GB" sz="1400" dirty="0" err="1"/>
              <a:t>Zapolotsky</a:t>
            </a:r>
            <a:r>
              <a:rPr lang="en-GB" sz="1400" dirty="0"/>
              <a:t>, E. N.; </a:t>
            </a:r>
            <a:r>
              <a:rPr lang="en-GB" sz="1400" dirty="0" err="1"/>
              <a:t>Gorbunova</a:t>
            </a:r>
            <a:r>
              <a:rPr lang="en-GB" sz="1400" dirty="0"/>
              <a:t>, Y. G. 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NMR </a:t>
            </a:r>
            <a:r>
              <a:rPr lang="en-GB" sz="1400" dirty="0" err="1"/>
              <a:t>Thermosensing</a:t>
            </a:r>
            <a:r>
              <a:rPr lang="en-GB" sz="1400" dirty="0"/>
              <a:t> Properties on Binuclear Triple-Decker Complexes of Terbium(III) and Dysprosium(III) with 15-Crown-5-Phthalocyanine. </a:t>
            </a:r>
          </a:p>
          <a:p>
            <a:pPr algn="ctr"/>
            <a:endParaRPr lang="en-GB" sz="1400" i="1" dirty="0"/>
          </a:p>
          <a:p>
            <a:pPr algn="ctr"/>
            <a:r>
              <a:rPr lang="en-GB" sz="1400" i="1" dirty="0">
                <a:solidFill>
                  <a:srgbClr val="7030A0"/>
                </a:solidFill>
              </a:rPr>
              <a:t>Sensors Actuators A Phys.</a:t>
            </a:r>
            <a:r>
              <a:rPr lang="en-GB" sz="1400" dirty="0">
                <a:solidFill>
                  <a:srgbClr val="7030A0"/>
                </a:solidFill>
              </a:rPr>
              <a:t> </a:t>
            </a:r>
            <a:r>
              <a:rPr lang="en-GB" sz="1400" b="1" dirty="0">
                <a:solidFill>
                  <a:srgbClr val="7030A0"/>
                </a:solidFill>
              </a:rPr>
              <a:t>2021</a:t>
            </a:r>
            <a:r>
              <a:rPr lang="en-GB" sz="1400" dirty="0">
                <a:solidFill>
                  <a:srgbClr val="7030A0"/>
                </a:solidFill>
              </a:rPr>
              <a:t>, </a:t>
            </a:r>
            <a:r>
              <a:rPr lang="en-GB" sz="1400" i="1" dirty="0">
                <a:solidFill>
                  <a:srgbClr val="7030A0"/>
                </a:solidFill>
              </a:rPr>
              <a:t>331</a:t>
            </a:r>
            <a:r>
              <a:rPr lang="en-GB" sz="1400" dirty="0">
                <a:solidFill>
                  <a:srgbClr val="7030A0"/>
                </a:solidFill>
              </a:rPr>
              <a:t>, 112933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2" y="3981538"/>
            <a:ext cx="2783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•Проявление магнитных свойств лантанидов при физиологических температурах</a:t>
            </a:r>
          </a:p>
        </p:txBody>
      </p:sp>
    </p:spTree>
    <p:extLst>
      <p:ext uri="{BB962C8B-B14F-4D97-AF65-F5344CB8AC3E}">
        <p14:creationId xmlns:p14="http://schemas.microsoft.com/office/powerpoint/2010/main" val="2914418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 строительного набора до мульти-инструмента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415515"/>
            <a:ext cx="3792476" cy="40091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59700"/>
            <a:ext cx="4184623" cy="2268860"/>
          </a:xfrm>
          <a:prstGeom prst="rect">
            <a:avLst/>
          </a:prstGeom>
        </p:spPr>
      </p:pic>
      <p:sp>
        <p:nvSpPr>
          <p:cNvPr id="9" name="Выгнутая вверх стрелка 8"/>
          <p:cNvSpPr/>
          <p:nvPr/>
        </p:nvSpPr>
        <p:spPr>
          <a:xfrm>
            <a:off x="3215680" y="548680"/>
            <a:ext cx="5832648" cy="1275624"/>
          </a:xfrm>
          <a:prstGeom prst="curved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5794703" y="2668107"/>
            <a:ext cx="822409" cy="82240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ятно 1 10"/>
          <p:cNvSpPr/>
          <p:nvPr/>
        </p:nvSpPr>
        <p:spPr>
          <a:xfrm>
            <a:off x="5794704" y="1546300"/>
            <a:ext cx="822409" cy="82240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753754"/>
              </p:ext>
            </p:extLst>
          </p:nvPr>
        </p:nvGraphicFramePr>
        <p:xfrm>
          <a:off x="4439816" y="908720"/>
          <a:ext cx="3532187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16" name="CS ChemDraw Drawing" r:id="rId5" imgW="3924195" imgH="3910139" progId="ChemDraw.Document.6.0">
                  <p:embed/>
                </p:oleObj>
              </mc:Choice>
              <mc:Fallback>
                <p:oleObj name="CS ChemDraw Drawing" r:id="rId5" imgW="3924195" imgH="3910139" progId="ChemDraw.Document.6.0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9816" y="908720"/>
                        <a:ext cx="3532187" cy="351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9376" y="436510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•</a:t>
            </a:r>
            <a:r>
              <a:rPr lang="ru-RU" b="1" dirty="0"/>
              <a:t>Набор компонентов, которые могут быть собраны необходимым образом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92144" y="5325015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Новейшие исследования роли структурных и </a:t>
            </a:r>
            <a:r>
              <a:rPr lang="ru-RU" b="1" dirty="0" err="1"/>
              <a:t>супрамолекулярных</a:t>
            </a:r>
            <a:r>
              <a:rPr lang="ru-RU" b="1" dirty="0"/>
              <a:t> эффектов в </a:t>
            </a:r>
            <a:r>
              <a:rPr lang="en-US" b="1" dirty="0"/>
              <a:t>SMM</a:t>
            </a:r>
            <a:r>
              <a:rPr lang="ru-RU" b="1" dirty="0"/>
              <a:t>, включая </a:t>
            </a:r>
            <a:r>
              <a:rPr lang="ru-RU" b="1" dirty="0" err="1"/>
              <a:t>димеризацию</a:t>
            </a:r>
            <a:r>
              <a:rPr lang="ru-RU" b="1" dirty="0"/>
              <a:t> и сольватацию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gray">
          <a:xfrm>
            <a:off x="191344" y="5491135"/>
            <a:ext cx="7104112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en-US" sz="2800" b="1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400" dirty="0"/>
              <a:t>Благодарю за внимание</a:t>
            </a:r>
            <a:r>
              <a:rPr lang="en-US" sz="4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519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Прямая со стрелкой 57"/>
          <p:cNvCxnSpPr/>
          <p:nvPr/>
        </p:nvCxnSpPr>
        <p:spPr>
          <a:xfrm flipV="1">
            <a:off x="4249943" y="4046590"/>
            <a:ext cx="0" cy="1335918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948400" y="4631883"/>
            <a:ext cx="62869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/>
              <a:t>U</a:t>
            </a:r>
            <a:r>
              <a:rPr lang="en-US" sz="2000" b="1" baseline="-25000" dirty="0" err="1"/>
              <a:t>eff</a:t>
            </a:r>
            <a:r>
              <a:rPr lang="en-US" sz="2000" b="1" baseline="-25000" dirty="0"/>
              <a:t>.</a:t>
            </a:r>
            <a:endParaRPr lang="ru-RU" sz="2000" b="1" baseline="-25000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"/>
          <a:srcRect l="4535" t="37037" r="58486" b="43519"/>
          <a:stretch/>
        </p:blipFill>
        <p:spPr>
          <a:xfrm>
            <a:off x="4963331" y="620688"/>
            <a:ext cx="6128976" cy="1812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047372"/>
              </p:ext>
            </p:extLst>
          </p:nvPr>
        </p:nvGraphicFramePr>
        <p:xfrm>
          <a:off x="3071664" y="3435789"/>
          <a:ext cx="162378" cy="157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46" name="CS ChemDraw Drawing" r:id="rId4" imgW="200485" imgH="1942660" progId="ChemDraw.Document.6.0">
                  <p:embed/>
                </p:oleObj>
              </mc:Choice>
              <mc:Fallback>
                <p:oleObj name="CS ChemDraw Drawing" r:id="rId4" imgW="200485" imgH="1942660" progId="ChemDraw.Document.6.0">
                  <p:embed/>
                  <p:pic>
                    <p:nvPicPr>
                      <p:cNvPr id="6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3435789"/>
                        <a:ext cx="162378" cy="157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27648" y="3070701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Энергия</a:t>
            </a:r>
          </a:p>
        </p:txBody>
      </p:sp>
      <p:pic>
        <p:nvPicPr>
          <p:cNvPr id="6" name="Рисунок 5" descr="equilibrium.pn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68310" y="3893282"/>
            <a:ext cx="1944216" cy="1514379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62168" y="5283411"/>
            <a:ext cx="225877" cy="23382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778192" y="5283411"/>
            <a:ext cx="225877" cy="23382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516834" y="5283411"/>
            <a:ext cx="225877" cy="23382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732858" y="5283411"/>
            <a:ext cx="225877" cy="23382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338579" y="558924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s</a:t>
            </a:r>
            <a:r>
              <a:rPr lang="en-US" b="1" dirty="0"/>
              <a:t>=S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6691" y="558924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s</a:t>
            </a:r>
            <a:r>
              <a:rPr lang="en-US" b="1" dirty="0"/>
              <a:t>=-S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239285" y="3438292"/>
            <a:ext cx="1391151" cy="1368152"/>
            <a:chOff x="2275125" y="1844824"/>
            <a:chExt cx="1391151" cy="1368152"/>
          </a:xfrm>
        </p:grpSpPr>
        <p:graphicFrame>
          <p:nvGraphicFramePr>
            <p:cNvPr id="14" name="Object 4"/>
            <p:cNvGraphicFramePr>
              <a:graphicFrameLocks noChangeAspect="1"/>
            </p:cNvGraphicFramePr>
            <p:nvPr/>
          </p:nvGraphicFramePr>
          <p:xfrm>
            <a:off x="2476817" y="2790701"/>
            <a:ext cx="1033463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7647" name="CS ChemDraw Drawing" r:id="rId7" imgW="1032967" imgH="422990" progId="ChemDraw.Document.6.0">
                    <p:embed/>
                  </p:oleObj>
                </mc:Choice>
                <mc:Fallback>
                  <p:oleObj name="CS ChemDraw Drawing" r:id="rId7" imgW="1032967" imgH="422990" progId="ChemDraw.Document.6.0">
                    <p:embed/>
                    <p:pic>
                      <p:nvPicPr>
                        <p:cNvPr id="7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6817" y="2790701"/>
                          <a:ext cx="1033463" cy="422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2275125" y="1844824"/>
              <a:ext cx="13911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/>
                <a:t>Внешнее</a:t>
              </a:r>
            </a:p>
            <a:p>
              <a:pPr algn="ctr"/>
              <a:r>
                <a:rPr lang="ru-RU" b="1" dirty="0" err="1"/>
                <a:t>магн</a:t>
              </a:r>
              <a:r>
                <a:rPr lang="ru-RU" b="1" dirty="0"/>
                <a:t>. поле</a:t>
              </a:r>
            </a:p>
            <a:p>
              <a:pPr algn="ctr"/>
              <a:r>
                <a:rPr lang="en-US" b="1" dirty="0"/>
                <a:t>ON</a:t>
              </a:r>
              <a:endParaRPr lang="ru-RU" b="1" dirty="0"/>
            </a:p>
          </p:txBody>
        </p:sp>
      </p:grp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73720"/>
              </p:ext>
            </p:extLst>
          </p:nvPr>
        </p:nvGraphicFramePr>
        <p:xfrm>
          <a:off x="8881076" y="4384169"/>
          <a:ext cx="103346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48" name="CS ChemDraw Drawing" r:id="rId9" imgW="1032967" imgH="422990" progId="ChemDraw.Document.6.0">
                  <p:embed/>
                </p:oleObj>
              </mc:Choice>
              <mc:Fallback>
                <p:oleObj name="CS ChemDraw Drawing" r:id="rId9" imgW="1032967" imgH="422990" progId="ChemDraw.Document.6.0">
                  <p:embed/>
                  <p:pic>
                    <p:nvPicPr>
                      <p:cNvPr id="7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1076" y="4384169"/>
                        <a:ext cx="1033463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679383" y="3438292"/>
            <a:ext cx="13911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Внешнее</a:t>
            </a:r>
          </a:p>
          <a:p>
            <a:pPr algn="ctr"/>
            <a:r>
              <a:rPr lang="ru-RU" b="1" dirty="0" err="1"/>
              <a:t>магн</a:t>
            </a:r>
            <a:r>
              <a:rPr lang="ru-RU" b="1" dirty="0"/>
              <a:t>. поле</a:t>
            </a:r>
          </a:p>
          <a:p>
            <a:pPr algn="ctr"/>
            <a:r>
              <a:rPr lang="en-US" b="1" dirty="0"/>
              <a:t> OFF</a:t>
            </a:r>
            <a:endParaRPr lang="ru-RU" b="1" dirty="0"/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350947"/>
              </p:ext>
            </p:extLst>
          </p:nvPr>
        </p:nvGraphicFramePr>
        <p:xfrm>
          <a:off x="10539379" y="3633282"/>
          <a:ext cx="1055458" cy="1235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49" name="CS ChemDraw Drawing" r:id="rId10" imgW="1299562" imgH="1522188" progId="ChemDraw.Document.6.0">
                  <p:embed/>
                </p:oleObj>
              </mc:Choice>
              <mc:Fallback>
                <p:oleObj name="CS ChemDraw Drawing" r:id="rId10" imgW="1299562" imgH="1522188" progId="ChemDraw.Document.6.0">
                  <p:embed/>
                  <p:pic>
                    <p:nvPicPr>
                      <p:cNvPr id="8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39379" y="3633282"/>
                        <a:ext cx="1055458" cy="12358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332423" y="2996952"/>
            <a:ext cx="1519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Медленная</a:t>
            </a:r>
          </a:p>
          <a:p>
            <a:pPr algn="ctr"/>
            <a:r>
              <a:rPr lang="ru-RU" b="1" dirty="0"/>
              <a:t>релаксация</a:t>
            </a:r>
          </a:p>
        </p:txBody>
      </p:sp>
      <p:sp>
        <p:nvSpPr>
          <p:cNvPr id="20" name="Стрелка вниз 19"/>
          <p:cNvSpPr/>
          <p:nvPr/>
        </p:nvSpPr>
        <p:spPr>
          <a:xfrm rot="10800000">
            <a:off x="3359696" y="5085184"/>
            <a:ext cx="144016" cy="28803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5015880" y="5085184"/>
            <a:ext cx="144016" cy="28803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magnetized.png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14221" y="3949821"/>
            <a:ext cx="1974067" cy="2233116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6933969" y="4653136"/>
            <a:ext cx="441901" cy="233821"/>
            <a:chOff x="3969809" y="3501008"/>
            <a:chExt cx="441901" cy="233821"/>
          </a:xfrm>
        </p:grpSpPr>
        <p:sp>
          <p:nvSpPr>
            <p:cNvPr id="24" name="Овал 23"/>
            <p:cNvSpPr/>
            <p:nvPr/>
          </p:nvSpPr>
          <p:spPr>
            <a:xfrm>
              <a:off x="3969809" y="3501008"/>
              <a:ext cx="225877" cy="233821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4185833" y="3501008"/>
              <a:ext cx="225877" cy="233821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Овал 25"/>
          <p:cNvSpPr/>
          <p:nvPr/>
        </p:nvSpPr>
        <p:spPr>
          <a:xfrm>
            <a:off x="7913618" y="6093296"/>
            <a:ext cx="225877" cy="23382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8129642" y="6093296"/>
            <a:ext cx="225877" cy="23382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785634" y="485986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s</a:t>
            </a:r>
            <a:r>
              <a:rPr lang="en-US" b="1" dirty="0"/>
              <a:t>=S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92951" y="638132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s</a:t>
            </a:r>
            <a:r>
              <a:rPr lang="en-US" b="1" dirty="0"/>
              <a:t>=-S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34571" y="5341382"/>
            <a:ext cx="211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Намагничивание</a:t>
            </a:r>
          </a:p>
        </p:txBody>
      </p:sp>
      <p:sp>
        <p:nvSpPr>
          <p:cNvPr id="31" name="Стрелка вниз 30"/>
          <p:cNvSpPr/>
          <p:nvPr/>
        </p:nvSpPr>
        <p:spPr>
          <a:xfrm>
            <a:off x="8616280" y="6021288"/>
            <a:ext cx="144016" cy="28803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 descr="equilibrium.pn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56440" y="3893282"/>
            <a:ext cx="1944216" cy="1514379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11412594" y="5229200"/>
            <a:ext cx="441901" cy="233821"/>
            <a:chOff x="8448434" y="4131283"/>
            <a:chExt cx="441901" cy="233821"/>
          </a:xfrm>
        </p:grpSpPr>
        <p:sp>
          <p:nvSpPr>
            <p:cNvPr id="34" name="Овал 33"/>
            <p:cNvSpPr/>
            <p:nvPr/>
          </p:nvSpPr>
          <p:spPr>
            <a:xfrm>
              <a:off x="8448434" y="4131283"/>
              <a:ext cx="225877" cy="233821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8664458" y="4131283"/>
              <a:ext cx="225877" cy="233821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0200456" y="558924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s</a:t>
            </a:r>
            <a:r>
              <a:rPr lang="en-US" b="1" dirty="0"/>
              <a:t>=S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208568" y="558924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s</a:t>
            </a:r>
            <a:r>
              <a:rPr lang="en-US" b="1" dirty="0"/>
              <a:t>=-S</a:t>
            </a:r>
          </a:p>
        </p:txBody>
      </p:sp>
      <p:sp>
        <p:nvSpPr>
          <p:cNvPr id="38" name="Стрелка вниз 37"/>
          <p:cNvSpPr/>
          <p:nvPr/>
        </p:nvSpPr>
        <p:spPr>
          <a:xfrm rot="10800000">
            <a:off x="10200456" y="5085184"/>
            <a:ext cx="144016" cy="28803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11928648" y="5085184"/>
            <a:ext cx="144016" cy="28803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 rot="16200000">
            <a:off x="4223792" y="3573016"/>
            <a:ext cx="144016" cy="28803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 rot="10800000">
            <a:off x="6672064" y="4581127"/>
            <a:ext cx="144016" cy="28803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11289285" y="5325378"/>
            <a:ext cx="225877" cy="23382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505309" y="5325378"/>
            <a:ext cx="225877" cy="23382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924944"/>
            <a:ext cx="2669044" cy="2709137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216024" y="116632"/>
            <a:ext cx="3791744" cy="2970855"/>
            <a:chOff x="407368" y="314129"/>
            <a:chExt cx="3791744" cy="2970855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407368" y="2915652"/>
              <a:ext cx="37917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i="1" dirty="0">
                  <a:solidFill>
                    <a:srgbClr val="7030A0"/>
                  </a:solidFill>
                </a:rPr>
                <a:t>Nature</a:t>
              </a:r>
              <a:r>
                <a:rPr lang="it-IT" dirty="0">
                  <a:solidFill>
                    <a:srgbClr val="7030A0"/>
                  </a:solidFill>
                </a:rPr>
                <a:t> </a:t>
              </a:r>
              <a:r>
                <a:rPr lang="it-IT" b="1" dirty="0">
                  <a:solidFill>
                    <a:srgbClr val="7030A0"/>
                  </a:solidFill>
                </a:rPr>
                <a:t>1993</a:t>
              </a:r>
              <a:r>
                <a:rPr lang="it-IT" dirty="0">
                  <a:solidFill>
                    <a:srgbClr val="7030A0"/>
                  </a:solidFill>
                </a:rPr>
                <a:t>, </a:t>
              </a:r>
              <a:r>
                <a:rPr lang="it-IT" i="1" dirty="0">
                  <a:solidFill>
                    <a:srgbClr val="7030A0"/>
                  </a:solidFill>
                </a:rPr>
                <a:t>365</a:t>
              </a:r>
              <a:r>
                <a:rPr lang="it-IT" dirty="0">
                  <a:solidFill>
                    <a:srgbClr val="7030A0"/>
                  </a:solidFill>
                </a:rPr>
                <a:t> (6442), 141–143.</a:t>
              </a:r>
              <a:endParaRPr lang="ru-RU" dirty="0">
                <a:solidFill>
                  <a:srgbClr val="7030A0"/>
                </a:solidFill>
              </a:endParaRPr>
            </a:p>
          </p:txBody>
        </p:sp>
        <p:grpSp>
          <p:nvGrpSpPr>
            <p:cNvPr id="54" name="Группа 53"/>
            <p:cNvGrpSpPr/>
            <p:nvPr/>
          </p:nvGrpSpPr>
          <p:grpSpPr>
            <a:xfrm>
              <a:off x="683060" y="314129"/>
              <a:ext cx="3240360" cy="2531328"/>
              <a:chOff x="522725" y="314129"/>
              <a:chExt cx="3240360" cy="2531328"/>
            </a:xfrm>
          </p:grpSpPr>
          <p:pic>
            <p:nvPicPr>
              <p:cNvPr id="55" name="Рисунок 54"/>
              <p:cNvPicPr>
                <a:picLocks noChangeAspect="1"/>
              </p:cNvPicPr>
              <p:nvPr/>
            </p:nvPicPr>
            <p:blipFill rotWithShape="1">
              <a:blip r:embed="rId14"/>
              <a:srcRect l="4426" t="32831" r="55741" b="21533"/>
              <a:stretch/>
            </p:blipFill>
            <p:spPr>
              <a:xfrm>
                <a:off x="522725" y="757225"/>
                <a:ext cx="3240360" cy="2088232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 rotWithShape="1">
              <a:blip r:embed="rId15"/>
              <a:srcRect l="57160" t="19280" r="20384" b="73461"/>
              <a:stretch/>
            </p:blipFill>
            <p:spPr>
              <a:xfrm>
                <a:off x="1239420" y="314129"/>
                <a:ext cx="1806971" cy="3285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1999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C 0.00078 -0.02939 0.00195 -0.05856 0.00547 -0.07639 C 0.00924 -0.09444 0.01536 -0.10139 0.02044 -0.10787 C 0.02578 -0.11435 0.02904 -0.11389 0.03659 -0.11435 C 0.04388 -0.11481 0.05833 -0.11805 0.06536 -0.10902 C 0.07174 -0.09976 0.07292 -0.09004 0.07695 -0.05833 C 0.08112 -0.02685 0.0875 0.03843 0.09023 0.08079 C 0.09349 0.12338 0.09388 0.15996 0.09505 0.19723 " pathEditMode="relative" rAng="0" ptsTypes="AAAAAA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857 C -0.00248 -0.03704 -0.00482 -0.06528 -0.00729 -0.0875 C -0.00938 -0.10972 -0.01172 -0.12408 -0.01485 -0.1419 C -0.0181 -0.15949 -0.02175 -0.18241 -0.02644 -0.19352 C -0.03125 -0.20463 -0.03763 -0.2088 -0.04414 -0.2088 C -0.05078 -0.2088 -0.05977 -0.20672 -0.06589 -0.19514 C -0.07201 -0.18357 -0.07722 -0.17454 -0.08138 -0.13959 C -0.08542 -0.10417 -0.08894 -0.00903 -0.09011 0.01713 " pathEditMode="relative" rAng="0" ptsTypes="AAAAAAAA">
                                      <p:cBhvr>
                                        <p:cTn id="11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7" grpId="0"/>
      <p:bldP spid="19" grpId="0"/>
      <p:bldP spid="20" grpId="0" animBg="1"/>
      <p:bldP spid="21" grpId="0" animBg="1"/>
      <p:bldP spid="26" grpId="0" animBg="1"/>
      <p:bldP spid="27" grpId="0" animBg="1"/>
      <p:bldP spid="28" grpId="0"/>
      <p:bldP spid="29" grpId="0"/>
      <p:bldP spid="30" grpId="0"/>
      <p:bldP spid="31" grpId="0" animBg="1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924944"/>
            <a:ext cx="2669044" cy="270913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313305" y="116632"/>
            <a:ext cx="7615343" cy="2970855"/>
            <a:chOff x="4457321" y="314129"/>
            <a:chExt cx="7615343" cy="297085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61"/>
            <a:stretch/>
          </p:blipFill>
          <p:spPr>
            <a:xfrm>
              <a:off x="4457321" y="314129"/>
              <a:ext cx="7615343" cy="2531328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5216992" y="2915652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GB" i="1" dirty="0">
                  <a:solidFill>
                    <a:srgbClr val="7030A0"/>
                  </a:solidFill>
                </a:rPr>
                <a:t>J. Am. Chem. Soc.</a:t>
              </a:r>
              <a:r>
                <a:rPr lang="en-GB" dirty="0">
                  <a:solidFill>
                    <a:srgbClr val="7030A0"/>
                  </a:solidFill>
                </a:rPr>
                <a:t> </a:t>
              </a:r>
              <a:r>
                <a:rPr lang="en-GB" b="1" dirty="0">
                  <a:solidFill>
                    <a:srgbClr val="7030A0"/>
                  </a:solidFill>
                </a:rPr>
                <a:t>2003</a:t>
              </a:r>
              <a:r>
                <a:rPr lang="en-GB" dirty="0">
                  <a:solidFill>
                    <a:srgbClr val="7030A0"/>
                  </a:solidFill>
                </a:rPr>
                <a:t>, </a:t>
              </a:r>
              <a:r>
                <a:rPr lang="en-GB" i="1" dirty="0">
                  <a:solidFill>
                    <a:srgbClr val="7030A0"/>
                  </a:solidFill>
                </a:rPr>
                <a:t>125</a:t>
              </a:r>
              <a:r>
                <a:rPr lang="en-GB" dirty="0">
                  <a:solidFill>
                    <a:srgbClr val="7030A0"/>
                  </a:solidFill>
                </a:rPr>
                <a:t> (29), 8694–8695.</a:t>
              </a:r>
              <a:endParaRPr lang="ru-RU" dirty="0">
                <a:solidFill>
                  <a:srgbClr val="7030A0"/>
                </a:solidFill>
              </a:endParaRPr>
            </a:p>
          </p:txBody>
        </p:sp>
      </p:grpSp>
      <p:pic>
        <p:nvPicPr>
          <p:cNvPr id="15" name="Рисунок 14" descr="DICB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8134" y="3356992"/>
            <a:ext cx="6652159" cy="3092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Группа 19"/>
          <p:cNvGrpSpPr/>
          <p:nvPr/>
        </p:nvGrpSpPr>
        <p:grpSpPr>
          <a:xfrm>
            <a:off x="216024" y="116632"/>
            <a:ext cx="3791744" cy="2970855"/>
            <a:chOff x="407368" y="314129"/>
            <a:chExt cx="3791744" cy="29708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07368" y="2915652"/>
              <a:ext cx="37917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i="1" dirty="0">
                  <a:solidFill>
                    <a:srgbClr val="7030A0"/>
                  </a:solidFill>
                </a:rPr>
                <a:t>Nature</a:t>
              </a:r>
              <a:r>
                <a:rPr lang="it-IT" dirty="0">
                  <a:solidFill>
                    <a:srgbClr val="7030A0"/>
                  </a:solidFill>
                </a:rPr>
                <a:t> </a:t>
              </a:r>
              <a:r>
                <a:rPr lang="it-IT" b="1" dirty="0">
                  <a:solidFill>
                    <a:srgbClr val="7030A0"/>
                  </a:solidFill>
                </a:rPr>
                <a:t>1993</a:t>
              </a:r>
              <a:r>
                <a:rPr lang="it-IT" dirty="0">
                  <a:solidFill>
                    <a:srgbClr val="7030A0"/>
                  </a:solidFill>
                </a:rPr>
                <a:t>, </a:t>
              </a:r>
              <a:r>
                <a:rPr lang="it-IT" i="1" dirty="0">
                  <a:solidFill>
                    <a:srgbClr val="7030A0"/>
                  </a:solidFill>
                </a:rPr>
                <a:t>365</a:t>
              </a:r>
              <a:r>
                <a:rPr lang="it-IT" dirty="0">
                  <a:solidFill>
                    <a:srgbClr val="7030A0"/>
                  </a:solidFill>
                </a:rPr>
                <a:t> (6442), 141–143.</a:t>
              </a:r>
              <a:endParaRPr lang="ru-RU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683060" y="314129"/>
              <a:ext cx="3240360" cy="2531328"/>
              <a:chOff x="522725" y="314129"/>
              <a:chExt cx="3240360" cy="2531328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5"/>
              <a:srcRect l="4426" t="32831" r="55741" b="21533"/>
              <a:stretch/>
            </p:blipFill>
            <p:spPr>
              <a:xfrm>
                <a:off x="522725" y="757225"/>
                <a:ext cx="3240360" cy="2088232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6"/>
              <a:srcRect l="57160" t="19280" r="20384" b="73461"/>
              <a:stretch/>
            </p:blipFill>
            <p:spPr>
              <a:xfrm>
                <a:off x="1239420" y="314129"/>
                <a:ext cx="1806971" cy="328563"/>
              </a:xfrm>
              <a:prstGeom prst="rect">
                <a:avLst/>
              </a:prstGeom>
            </p:spPr>
          </p:pic>
        </p:grpSp>
      </p:grpSp>
      <p:sp>
        <p:nvSpPr>
          <p:cNvPr id="25" name="TextBox 24"/>
          <p:cNvSpPr txBox="1"/>
          <p:nvPr/>
        </p:nvSpPr>
        <p:spPr>
          <a:xfrm>
            <a:off x="2999656" y="4221088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4K</a:t>
            </a:r>
            <a:endParaRPr lang="ru-RU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109959" y="4221088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40K</a:t>
            </a:r>
            <a:endParaRPr lang="ru-RU" sz="3200" b="1" dirty="0"/>
          </a:p>
        </p:txBody>
      </p:sp>
      <p:sp>
        <p:nvSpPr>
          <p:cNvPr id="27" name="Стрелка вправо 26"/>
          <p:cNvSpPr/>
          <p:nvPr/>
        </p:nvSpPr>
        <p:spPr>
          <a:xfrm>
            <a:off x="3920027" y="42711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238802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</a:t>
            </a:r>
            <a:r>
              <a:rPr lang="ru-RU" dirty="0" err="1"/>
              <a:t>сэндвичевые</a:t>
            </a:r>
            <a:r>
              <a:rPr lang="ru-RU" dirty="0"/>
              <a:t> комплексы лантанидов так хороши для исследования молекулярного магнетизма?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400388" name="Picture 4" descr="https://www.science.org/cms/10.1126/science.abl5470/asset/04c80437-e6f5-42ca-8276-9a7074f5a3b9/assets/images/large/science.abl5470-f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r="38859" b="5505"/>
          <a:stretch/>
        </p:blipFill>
        <p:spPr bwMode="auto">
          <a:xfrm>
            <a:off x="7248128" y="1358677"/>
            <a:ext cx="4500265" cy="32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48128" y="4566027"/>
            <a:ext cx="4752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•Gould, C. A.; McClain, K. R.; </a:t>
            </a:r>
            <a:r>
              <a:rPr lang="en-GB" sz="1400" dirty="0" err="1"/>
              <a:t>Reta</a:t>
            </a:r>
            <a:r>
              <a:rPr lang="en-GB" sz="1400" dirty="0"/>
              <a:t>, D.; </a:t>
            </a:r>
            <a:r>
              <a:rPr lang="en-GB" sz="1400" dirty="0" err="1"/>
              <a:t>Kragskow</a:t>
            </a:r>
            <a:r>
              <a:rPr lang="en-GB" sz="1400" dirty="0"/>
              <a:t>, J. G. C.; </a:t>
            </a:r>
            <a:r>
              <a:rPr lang="en-GB" sz="1400" dirty="0" err="1"/>
              <a:t>Marchiori</a:t>
            </a:r>
            <a:r>
              <a:rPr lang="en-GB" sz="1400" dirty="0"/>
              <a:t>, D. A.; Lachman, E.; Choi, E.-S.; </a:t>
            </a:r>
            <a:r>
              <a:rPr lang="en-GB" sz="1400" dirty="0" err="1"/>
              <a:t>Analytis</a:t>
            </a:r>
            <a:r>
              <a:rPr lang="en-GB" sz="1400" dirty="0"/>
              <a:t>, J. G.; Britt, R. D.; Chilton, N. F.; Harvey, B. G.; Long, J. R. </a:t>
            </a:r>
          </a:p>
          <a:p>
            <a:endParaRPr lang="en-GB" sz="1400" dirty="0"/>
          </a:p>
          <a:p>
            <a:r>
              <a:rPr lang="en-GB" sz="1400" dirty="0" err="1"/>
              <a:t>Ultrahard</a:t>
            </a:r>
            <a:r>
              <a:rPr lang="en-GB" sz="1400" dirty="0"/>
              <a:t> Magnetism from Mixed-Valence </a:t>
            </a:r>
            <a:r>
              <a:rPr lang="en-GB" sz="1400" dirty="0" err="1"/>
              <a:t>Dilanthanide</a:t>
            </a:r>
            <a:r>
              <a:rPr lang="en-GB" sz="1400" dirty="0"/>
              <a:t> Complexes with Metal-Metal Bonding. </a:t>
            </a:r>
          </a:p>
          <a:p>
            <a:endParaRPr lang="en-GB" sz="1400" dirty="0"/>
          </a:p>
          <a:p>
            <a:r>
              <a:rPr lang="en-GB" sz="1400" i="1" dirty="0">
                <a:solidFill>
                  <a:srgbClr val="7030A0"/>
                </a:solidFill>
              </a:rPr>
              <a:t>Science</a:t>
            </a:r>
            <a:r>
              <a:rPr lang="en-GB" sz="1400" dirty="0">
                <a:solidFill>
                  <a:srgbClr val="7030A0"/>
                </a:solidFill>
              </a:rPr>
              <a:t> </a:t>
            </a:r>
            <a:r>
              <a:rPr lang="en-GB" sz="1400" b="1" dirty="0">
                <a:solidFill>
                  <a:srgbClr val="7030A0"/>
                </a:solidFill>
              </a:rPr>
              <a:t>2022</a:t>
            </a:r>
            <a:r>
              <a:rPr lang="en-GB" sz="1400" dirty="0">
                <a:solidFill>
                  <a:srgbClr val="7030A0"/>
                </a:solidFill>
              </a:rPr>
              <a:t>, </a:t>
            </a:r>
            <a:r>
              <a:rPr lang="en-GB" sz="1400" i="1" dirty="0">
                <a:solidFill>
                  <a:srgbClr val="7030A0"/>
                </a:solidFill>
              </a:rPr>
              <a:t>375</a:t>
            </a:r>
            <a:r>
              <a:rPr lang="en-GB" sz="1400" dirty="0">
                <a:solidFill>
                  <a:srgbClr val="7030A0"/>
                </a:solidFill>
              </a:rPr>
              <a:t> (6577), 198–202 </a:t>
            </a:r>
          </a:p>
          <a:p>
            <a:r>
              <a:rPr lang="en-GB" sz="1400" dirty="0"/>
              <a:t>DOI: 10.1126/science.abl5470.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43469" y="989338"/>
            <a:ext cx="5173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Roboto"/>
              </a:rPr>
              <a:t>U</a:t>
            </a:r>
            <a:r>
              <a:rPr lang="en-US" b="1" baseline="-25000" dirty="0" err="1">
                <a:solidFill>
                  <a:srgbClr val="FF0000"/>
                </a:solidFill>
                <a:latin typeface="Roboto"/>
              </a:rPr>
              <a:t>eff</a:t>
            </a:r>
            <a:r>
              <a:rPr lang="en-US" b="1" baseline="-25000" dirty="0">
                <a:solidFill>
                  <a:srgbClr val="FF0000"/>
                </a:solidFill>
                <a:latin typeface="Roboto"/>
              </a:rPr>
              <a:t>. </a:t>
            </a:r>
            <a:r>
              <a:rPr lang="en-US" b="1" dirty="0">
                <a:solidFill>
                  <a:srgbClr val="FF0000"/>
                </a:solidFill>
                <a:latin typeface="Roboto"/>
              </a:rPr>
              <a:t>1383(45) cm</a:t>
            </a:r>
            <a:r>
              <a:rPr lang="en-US" b="1" baseline="30000" dirty="0">
                <a:solidFill>
                  <a:srgbClr val="FF0000"/>
                </a:solidFill>
                <a:latin typeface="Roboto"/>
              </a:rPr>
              <a:t>−1</a:t>
            </a:r>
            <a:r>
              <a:rPr lang="en-US" b="1" dirty="0">
                <a:solidFill>
                  <a:srgbClr val="FF0000"/>
                </a:solidFill>
                <a:latin typeface="Roboto"/>
              </a:rPr>
              <a:t> for Tb, 1631(25) cm</a:t>
            </a:r>
            <a:r>
              <a:rPr lang="en-US" b="1" baseline="30000" dirty="0">
                <a:solidFill>
                  <a:srgbClr val="FF0000"/>
                </a:solidFill>
                <a:latin typeface="Roboto"/>
              </a:rPr>
              <a:t>−1 </a:t>
            </a:r>
            <a:r>
              <a:rPr lang="en-US" b="1" dirty="0">
                <a:solidFill>
                  <a:srgbClr val="FF0000"/>
                </a:solidFill>
                <a:latin typeface="Roboto"/>
              </a:rPr>
              <a:t>for </a:t>
            </a:r>
            <a:r>
              <a:rPr lang="en-US" b="1" dirty="0" err="1">
                <a:solidFill>
                  <a:srgbClr val="FF0000"/>
                </a:solidFill>
                <a:latin typeface="Roboto"/>
              </a:rPr>
              <a:t>Dy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583997"/>
              </p:ext>
            </p:extLst>
          </p:nvPr>
        </p:nvGraphicFramePr>
        <p:xfrm>
          <a:off x="119336" y="1788101"/>
          <a:ext cx="3582988" cy="250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56" name="CS ChemDraw Drawing" r:id="rId5" imgW="3582508" imgH="2506647" progId="ChemDraw.Document.6.0">
                  <p:embed/>
                </p:oleObj>
              </mc:Choice>
              <mc:Fallback>
                <p:oleObj name="CS ChemDraw Drawing" r:id="rId5" imgW="3582508" imgH="2506647" progId="ChemDraw.Document.6.0">
                  <p:embed/>
                  <p:pic>
                    <p:nvPicPr>
                      <p:cNvPr id="60" name="Объект 5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336" y="1788101"/>
                        <a:ext cx="3582988" cy="2506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9337" y="4566027"/>
            <a:ext cx="4248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•</a:t>
            </a:r>
            <a:r>
              <a:rPr lang="en-GB" sz="1400" dirty="0" err="1"/>
              <a:t>Ganivet</a:t>
            </a:r>
            <a:r>
              <a:rPr lang="en-GB" sz="1400" dirty="0"/>
              <a:t>, C. R.; Ballesteros, B.; de la Torre, G.; Clemente-Juan, J. M.; Coronado, E.; Torres, T. </a:t>
            </a:r>
          </a:p>
          <a:p>
            <a:endParaRPr lang="en-GB" sz="1400" dirty="0"/>
          </a:p>
          <a:p>
            <a:r>
              <a:rPr lang="en-GB" sz="1400" dirty="0"/>
              <a:t>Influence of Peripheral Substitution on the </a:t>
            </a:r>
            <a:endParaRPr lang="ru-RU" sz="1400" dirty="0"/>
          </a:p>
          <a:p>
            <a:r>
              <a:rPr lang="en-GB" sz="1400" dirty="0"/>
              <a:t>Magnetic </a:t>
            </a:r>
            <a:r>
              <a:rPr lang="en-GB" sz="1400" dirty="0" err="1"/>
              <a:t>Behavior</a:t>
            </a:r>
            <a:r>
              <a:rPr lang="en-GB" sz="1400" dirty="0"/>
              <a:t> of Single-Ion Magnets </a:t>
            </a:r>
            <a:endParaRPr lang="ru-RU" sz="1400" dirty="0"/>
          </a:p>
          <a:p>
            <a:r>
              <a:rPr lang="en-GB" sz="1400" dirty="0"/>
              <a:t>Based on Homo- and </a:t>
            </a:r>
            <a:r>
              <a:rPr lang="en-GB" sz="1400" dirty="0" err="1"/>
              <a:t>Heteroleptic</a:t>
            </a:r>
            <a:r>
              <a:rPr lang="en-GB" sz="1400" dirty="0"/>
              <a:t> Tb(III) Bis(Phthalocyaninate). </a:t>
            </a:r>
          </a:p>
          <a:p>
            <a:endParaRPr lang="en-GB" sz="1400" dirty="0"/>
          </a:p>
          <a:p>
            <a:r>
              <a:rPr lang="en-GB" sz="1400" i="1" dirty="0">
                <a:solidFill>
                  <a:srgbClr val="7030A0"/>
                </a:solidFill>
              </a:rPr>
              <a:t>Chem. Eur. J.</a:t>
            </a:r>
            <a:r>
              <a:rPr lang="en-GB" sz="1400" dirty="0">
                <a:solidFill>
                  <a:srgbClr val="7030A0"/>
                </a:solidFill>
              </a:rPr>
              <a:t> </a:t>
            </a:r>
            <a:r>
              <a:rPr lang="en-GB" sz="1400" b="1" dirty="0">
                <a:solidFill>
                  <a:srgbClr val="7030A0"/>
                </a:solidFill>
              </a:rPr>
              <a:t>2013</a:t>
            </a:r>
            <a:r>
              <a:rPr lang="en-GB" sz="1400" dirty="0">
                <a:solidFill>
                  <a:srgbClr val="7030A0"/>
                </a:solidFill>
              </a:rPr>
              <a:t>, </a:t>
            </a:r>
            <a:r>
              <a:rPr lang="en-GB" sz="1400" i="1" dirty="0">
                <a:solidFill>
                  <a:srgbClr val="7030A0"/>
                </a:solidFill>
              </a:rPr>
              <a:t>19</a:t>
            </a:r>
            <a:r>
              <a:rPr lang="en-GB" sz="1400" dirty="0">
                <a:solidFill>
                  <a:srgbClr val="7030A0"/>
                </a:solidFill>
              </a:rPr>
              <a:t> (4), 1457–1465 </a:t>
            </a:r>
          </a:p>
          <a:p>
            <a:r>
              <a:rPr lang="en-GB" sz="1400" dirty="0"/>
              <a:t>DOI: 10.1002/chem.201202600.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71842" y="1484784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Roboto"/>
              </a:rPr>
              <a:t>U</a:t>
            </a:r>
            <a:r>
              <a:rPr lang="en-US" b="1" baseline="-25000" dirty="0" err="1">
                <a:solidFill>
                  <a:srgbClr val="FF0000"/>
                </a:solidFill>
                <a:latin typeface="Roboto"/>
              </a:rPr>
              <a:t>eff</a:t>
            </a:r>
            <a:r>
              <a:rPr lang="en-US" b="1" baseline="-25000" dirty="0">
                <a:solidFill>
                  <a:srgbClr val="FF0000"/>
                </a:solidFill>
                <a:latin typeface="Roboto"/>
              </a:rPr>
              <a:t>. </a:t>
            </a:r>
            <a:r>
              <a:rPr lang="en-US" b="1" dirty="0">
                <a:solidFill>
                  <a:srgbClr val="FF0000"/>
                </a:solidFill>
                <a:latin typeface="Roboto"/>
              </a:rPr>
              <a:t>652 cm</a:t>
            </a:r>
            <a:r>
              <a:rPr lang="en-US" b="1" baseline="30000" dirty="0">
                <a:solidFill>
                  <a:srgbClr val="FF0000"/>
                </a:solidFill>
                <a:latin typeface="Roboto"/>
              </a:rPr>
              <a:t>−1</a:t>
            </a:r>
            <a:r>
              <a:rPr lang="en-US" b="1" dirty="0">
                <a:solidFill>
                  <a:srgbClr val="FF0000"/>
                </a:solidFill>
                <a:latin typeface="Roboto"/>
              </a:rPr>
              <a:t> for Tb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72472" y="3519874"/>
            <a:ext cx="3275655" cy="32214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Сэндвичи на основе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фталоцианинов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Достаточно простой синтез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Стабильность по отношению к окружающей среде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Высокая растворимость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получения пленок, гибридных материалов и т.п.</a:t>
            </a:r>
            <a:endParaRPr lang="en-GB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1400860" flipH="1">
            <a:off x="2865388" y="2555330"/>
            <a:ext cx="1936563" cy="812706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F65C82C-FDC9-4C07-B34A-1069783087A3}"/>
              </a:ext>
            </a:extLst>
          </p:cNvPr>
          <p:cNvGrpSpPr/>
          <p:nvPr/>
        </p:nvGrpSpPr>
        <p:grpSpPr>
          <a:xfrm>
            <a:off x="3431704" y="980728"/>
            <a:ext cx="3240360" cy="2383815"/>
            <a:chOff x="1972166" y="3574757"/>
            <a:chExt cx="3240360" cy="2383815"/>
          </a:xfrm>
        </p:grpSpPr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4F2E4FF4-5862-4C9A-AD8E-FD17FBB68829}"/>
                </a:ext>
              </a:extLst>
            </p:cNvPr>
            <p:cNvCxnSpPr/>
            <p:nvPr/>
          </p:nvCxnSpPr>
          <p:spPr>
            <a:xfrm flipV="1">
              <a:off x="4249943" y="4046590"/>
              <a:ext cx="0" cy="133591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669CDF-4DA2-4432-9FE5-9A266619A373}"/>
                </a:ext>
              </a:extLst>
            </p:cNvPr>
            <p:cNvSpPr txBox="1"/>
            <p:nvPr/>
          </p:nvSpPr>
          <p:spPr>
            <a:xfrm>
              <a:off x="3948400" y="4631883"/>
              <a:ext cx="62869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U</a:t>
              </a:r>
              <a:r>
                <a:rPr lang="en-US" sz="2000" b="1" baseline="-25000" dirty="0" err="1"/>
                <a:t>eff</a:t>
              </a:r>
              <a:r>
                <a:rPr lang="en-US" sz="2000" b="1" baseline="-25000" dirty="0"/>
                <a:t>.</a:t>
              </a:r>
              <a:endParaRPr lang="ru-RU" sz="2000" b="1" baseline="-25000" dirty="0"/>
            </a:p>
          </p:txBody>
        </p:sp>
        <p:graphicFrame>
          <p:nvGraphicFramePr>
            <p:cNvPr id="14" name="Object 3">
              <a:extLst>
                <a:ext uri="{FF2B5EF4-FFF2-40B4-BE49-F238E27FC236}">
                  <a16:creationId xmlns:a16="http://schemas.microsoft.com/office/drawing/2014/main" id="{BE03C055-457F-45EC-9E7A-B33BCE239DE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5528441"/>
                </p:ext>
              </p:extLst>
            </p:nvPr>
          </p:nvGraphicFramePr>
          <p:xfrm>
            <a:off x="3071664" y="3589097"/>
            <a:ext cx="162378" cy="1577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457" name="CS ChemDraw Drawing" r:id="rId7" imgW="200485" imgH="1942660" progId="ChemDraw.Document.6.0">
                    <p:embed/>
                  </p:oleObj>
                </mc:Choice>
                <mc:Fallback>
                  <p:oleObj name="CS ChemDraw Drawing" r:id="rId7" imgW="200485" imgH="1942660" progId="ChemDraw.Document.6.0">
                    <p:embed/>
                    <p:pic>
                      <p:nvPicPr>
                        <p:cNvPr id="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1664" y="3589097"/>
                          <a:ext cx="162378" cy="1577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D7B891-0AC0-43CE-8F7B-A209A9FF8067}"/>
                </a:ext>
              </a:extLst>
            </p:cNvPr>
            <p:cNvSpPr txBox="1"/>
            <p:nvPr/>
          </p:nvSpPr>
          <p:spPr>
            <a:xfrm>
              <a:off x="1972166" y="3574757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Энергия</a:t>
              </a:r>
            </a:p>
          </p:txBody>
        </p:sp>
        <p:pic>
          <p:nvPicPr>
            <p:cNvPr id="16" name="Рисунок 15" descr="equilibrium.png">
              <a:extLst>
                <a:ext uri="{FF2B5EF4-FFF2-40B4-BE49-F238E27FC236}">
                  <a16:creationId xmlns:a16="http://schemas.microsoft.com/office/drawing/2014/main" id="{BE86189C-8C2E-447A-B0BE-5428177A9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268310" y="3893282"/>
              <a:ext cx="1944216" cy="1514379"/>
            </a:xfrm>
            <a:prstGeom prst="rect">
              <a:avLst/>
            </a:prstGeom>
          </p:spPr>
        </p:pic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C1DDAC0-A510-438E-9BD2-354EF9DCAA38}"/>
                </a:ext>
              </a:extLst>
            </p:cNvPr>
            <p:cNvSpPr/>
            <p:nvPr/>
          </p:nvSpPr>
          <p:spPr>
            <a:xfrm>
              <a:off x="3562168" y="5283411"/>
              <a:ext cx="225877" cy="233821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04600246-5135-48FB-8D80-332A77A1436D}"/>
                </a:ext>
              </a:extLst>
            </p:cNvPr>
            <p:cNvSpPr/>
            <p:nvPr/>
          </p:nvSpPr>
          <p:spPr>
            <a:xfrm>
              <a:off x="3778192" y="5283411"/>
              <a:ext cx="225877" cy="233821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8EBBB15-21A2-407D-A11F-6CC465B68E94}"/>
                </a:ext>
              </a:extLst>
            </p:cNvPr>
            <p:cNvSpPr/>
            <p:nvPr/>
          </p:nvSpPr>
          <p:spPr>
            <a:xfrm>
              <a:off x="4516834" y="5283411"/>
              <a:ext cx="225877" cy="233821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76A2CBC3-9786-4D85-AE13-81ED93FF0D00}"/>
                </a:ext>
              </a:extLst>
            </p:cNvPr>
            <p:cNvSpPr/>
            <p:nvPr/>
          </p:nvSpPr>
          <p:spPr>
            <a:xfrm>
              <a:off x="4732858" y="5283411"/>
              <a:ext cx="225877" cy="233821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2FE166-5459-4AD3-A863-BECAA20314E6}"/>
                </a:ext>
              </a:extLst>
            </p:cNvPr>
            <p:cNvSpPr txBox="1"/>
            <p:nvPr/>
          </p:nvSpPr>
          <p:spPr>
            <a:xfrm>
              <a:off x="3338579" y="5589240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</a:t>
              </a:r>
              <a:r>
                <a:rPr lang="en-US" b="1" baseline="-25000" dirty="0"/>
                <a:t>s</a:t>
              </a:r>
              <a:r>
                <a:rPr lang="en-US" b="1" dirty="0"/>
                <a:t>=S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7129B6-487B-4AF8-A3CF-4987D8ED8FF4}"/>
                </a:ext>
              </a:extLst>
            </p:cNvPr>
            <p:cNvSpPr txBox="1"/>
            <p:nvPr/>
          </p:nvSpPr>
          <p:spPr>
            <a:xfrm>
              <a:off x="4346691" y="5589240"/>
              <a:ext cx="827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</a:t>
              </a:r>
              <a:r>
                <a:rPr lang="en-US" b="1" baseline="-25000" dirty="0"/>
                <a:t>s</a:t>
              </a:r>
              <a:r>
                <a:rPr lang="en-US" b="1" dirty="0"/>
                <a:t>=-S</a:t>
              </a:r>
            </a:p>
          </p:txBody>
        </p:sp>
        <p:sp>
          <p:nvSpPr>
            <p:cNvPr id="23" name="Стрелка вниз 19">
              <a:extLst>
                <a:ext uri="{FF2B5EF4-FFF2-40B4-BE49-F238E27FC236}">
                  <a16:creationId xmlns:a16="http://schemas.microsoft.com/office/drawing/2014/main" id="{E7C6ACCC-E3E5-46CF-B3AD-5F9276EF8A0E}"/>
                </a:ext>
              </a:extLst>
            </p:cNvPr>
            <p:cNvSpPr/>
            <p:nvPr/>
          </p:nvSpPr>
          <p:spPr>
            <a:xfrm rot="10800000">
              <a:off x="3359696" y="5085184"/>
              <a:ext cx="144016" cy="288032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трелка вниз 20">
              <a:extLst>
                <a:ext uri="{FF2B5EF4-FFF2-40B4-BE49-F238E27FC236}">
                  <a16:creationId xmlns:a16="http://schemas.microsoft.com/office/drawing/2014/main" id="{B26D5A1D-E1A4-4C29-B7E6-B79D714C1BF1}"/>
                </a:ext>
              </a:extLst>
            </p:cNvPr>
            <p:cNvSpPr/>
            <p:nvPr/>
          </p:nvSpPr>
          <p:spPr>
            <a:xfrm>
              <a:off x="5015880" y="5085184"/>
              <a:ext cx="144016" cy="288032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трелка вниз 39">
              <a:extLst>
                <a:ext uri="{FF2B5EF4-FFF2-40B4-BE49-F238E27FC236}">
                  <a16:creationId xmlns:a16="http://schemas.microsoft.com/office/drawing/2014/main" id="{7EF95645-2118-4069-A47D-39268A88A387}"/>
                </a:ext>
              </a:extLst>
            </p:cNvPr>
            <p:cNvSpPr/>
            <p:nvPr/>
          </p:nvSpPr>
          <p:spPr>
            <a:xfrm rot="16200000">
              <a:off x="4223792" y="3573016"/>
              <a:ext cx="144016" cy="288032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672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4"/>
          <a:srcRect l="5900" t="29000" r="5113" b="11500"/>
          <a:stretch/>
        </p:blipFill>
        <p:spPr>
          <a:xfrm>
            <a:off x="6672064" y="4725144"/>
            <a:ext cx="5360785" cy="20162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Молекулярные магнетики в </a:t>
            </a:r>
            <a:r>
              <a:rPr lang="ru-RU" dirty="0" err="1"/>
              <a:t>тетрапиррольном</a:t>
            </a:r>
            <a:r>
              <a:rPr lang="ru-RU" dirty="0"/>
              <a:t> окружении</a:t>
            </a:r>
          </a:p>
        </p:txBody>
      </p:sp>
      <p:sp>
        <p:nvSpPr>
          <p:cNvPr id="72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>
                <a:cs typeface="Calibri" pitchFamily="34" charset="0"/>
              </a:rPr>
              <a:pPr>
                <a:defRPr/>
              </a:pPr>
              <a:t>6</a:t>
            </a:fld>
            <a:endParaRPr lang="ru-RU" dirty="0">
              <a:cs typeface="Calibri" pitchFamily="34" charset="0"/>
            </a:endParaRPr>
          </a:p>
        </p:txBody>
      </p:sp>
      <p:pic>
        <p:nvPicPr>
          <p:cNvPr id="96" name="Рисунок 95" descr="Periodic tab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835" y="548680"/>
            <a:ext cx="4740014" cy="216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419936"/>
              </p:ext>
            </p:extLst>
          </p:nvPr>
        </p:nvGraphicFramePr>
        <p:xfrm>
          <a:off x="4655840" y="4149080"/>
          <a:ext cx="1880002" cy="2096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52" name="CS ChemDraw Drawing" r:id="rId6" imgW="1954912" imgH="2178974" progId="ChemDraw.Document.6.0">
                  <p:embed/>
                </p:oleObj>
              </mc:Choice>
              <mc:Fallback>
                <p:oleObj name="CS ChemDraw Drawing" r:id="rId6" imgW="1954912" imgH="2178974" progId="ChemDraw.Document.6.0">
                  <p:embed/>
                  <p:pic>
                    <p:nvPicPr>
                      <p:cNvPr id="7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5840" y="4149080"/>
                        <a:ext cx="1880002" cy="2096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210629"/>
              </p:ext>
            </p:extLst>
          </p:nvPr>
        </p:nvGraphicFramePr>
        <p:xfrm>
          <a:off x="5773224" y="1406084"/>
          <a:ext cx="1412675" cy="1612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53" name="CS ChemDraw Drawing" r:id="rId8" imgW="1468429" imgH="1675774" progId="ChemDraw.Document.6.0">
                  <p:embed/>
                </p:oleObj>
              </mc:Choice>
              <mc:Fallback>
                <p:oleObj name="CS ChemDraw Drawing" r:id="rId8" imgW="1468429" imgH="1675774" progId="ChemDraw.Document.6.0">
                  <p:embed/>
                  <p:pic>
                    <p:nvPicPr>
                      <p:cNvPr id="4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3224" y="1406084"/>
                        <a:ext cx="1412675" cy="16127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311183"/>
              </p:ext>
            </p:extLst>
          </p:nvPr>
        </p:nvGraphicFramePr>
        <p:xfrm>
          <a:off x="3728209" y="620688"/>
          <a:ext cx="1021706" cy="1200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54" name="CS ChemDraw Drawing" r:id="rId10" imgW="1062069" imgH="1247748" progId="ChemDraw.Document.6.0">
                  <p:embed/>
                </p:oleObj>
              </mc:Choice>
              <mc:Fallback>
                <p:oleObj name="CS ChemDraw Drawing" r:id="rId10" imgW="1062069" imgH="1247748" progId="ChemDraw.Document.6.0">
                  <p:embed/>
                  <p:pic>
                    <p:nvPicPr>
                      <p:cNvPr id="3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209" y="620688"/>
                        <a:ext cx="1021706" cy="12003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2689594" y="984689"/>
            <a:ext cx="1057240" cy="740128"/>
            <a:chOff x="3158239" y="1509314"/>
            <a:chExt cx="1098973" cy="769344"/>
          </a:xfrm>
        </p:grpSpPr>
        <p:graphicFrame>
          <p:nvGraphicFramePr>
            <p:cNvPr id="35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7544722"/>
                </p:ext>
              </p:extLst>
            </p:nvPr>
          </p:nvGraphicFramePr>
          <p:xfrm>
            <a:off x="3288837" y="1700808"/>
            <a:ext cx="968375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955" name="CS ChemDraw Drawing" r:id="rId12" imgW="985540" imgH="587726" progId="ChemDraw.Document.6.0">
                    <p:embed/>
                  </p:oleObj>
                </mc:Choice>
                <mc:Fallback>
                  <p:oleObj name="CS ChemDraw Drawing" r:id="rId12" imgW="985540" imgH="587726" progId="ChemDraw.Document.6.0">
                    <p:embed/>
                    <p:pic>
                      <p:nvPicPr>
                        <p:cNvPr id="43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837" y="1700808"/>
                          <a:ext cx="968375" cy="577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40"/>
            <p:cNvSpPr txBox="1">
              <a:spLocks noChangeArrowheads="1"/>
            </p:cNvSpPr>
            <p:nvPr/>
          </p:nvSpPr>
          <p:spPr bwMode="auto">
            <a:xfrm rot="19800000">
              <a:off x="3158239" y="1509314"/>
              <a:ext cx="99097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 i="1" dirty="0">
                  <a:latin typeface="Arial" pitchFamily="34" charset="0"/>
                  <a:cs typeface="Arial" pitchFamily="34" charset="0"/>
                </a:rPr>
                <a:t>Meso-</a:t>
              </a:r>
              <a:r>
                <a:rPr lang="en-US" sz="1100" b="1" dirty="0" err="1">
                  <a:latin typeface="Arial" pitchFamily="34" charset="0"/>
                  <a:cs typeface="Arial" pitchFamily="34" charset="0"/>
                </a:rPr>
                <a:t>aza</a:t>
              </a:r>
              <a:endParaRPr lang="en-US" sz="1100" b="1" dirty="0">
                <a:latin typeface="Arial" pitchFamily="34" charset="0"/>
                <a:cs typeface="Arial" pitchFamily="34" charset="0"/>
              </a:endParaRPr>
            </a:p>
            <a:p>
              <a:r>
                <a:rPr lang="en-US" sz="1100" b="1" dirty="0">
                  <a:latin typeface="Arial" pitchFamily="34" charset="0"/>
                  <a:cs typeface="Arial" pitchFamily="34" charset="0"/>
                </a:rPr>
                <a:t>substitution</a:t>
              </a:r>
              <a:endParaRPr lang="ru-RU" sz="1100" b="1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3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004463"/>
              </p:ext>
            </p:extLst>
          </p:nvPr>
        </p:nvGraphicFramePr>
        <p:xfrm>
          <a:off x="3529671" y="2451557"/>
          <a:ext cx="1414201" cy="1595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56" name="CS ChemDraw Drawing" r:id="rId14" imgW="1470226" imgH="1659228" progId="ChemDraw.Document.6.0">
                  <p:embed/>
                </p:oleObj>
              </mc:Choice>
              <mc:Fallback>
                <p:oleObj name="CS ChemDraw Drawing" r:id="rId14" imgW="1470226" imgH="1659228" progId="ChemDraw.Document.6.0">
                  <p:embed/>
                  <p:pic>
                    <p:nvPicPr>
                      <p:cNvPr id="4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9671" y="2451557"/>
                        <a:ext cx="1414201" cy="1595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2639616" y="2554381"/>
            <a:ext cx="1133181" cy="578815"/>
            <a:chOff x="3106288" y="3140968"/>
            <a:chExt cx="1177912" cy="601663"/>
          </a:xfrm>
        </p:grpSpPr>
        <p:graphicFrame>
          <p:nvGraphicFramePr>
            <p:cNvPr id="38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7617202"/>
                </p:ext>
              </p:extLst>
            </p:nvPr>
          </p:nvGraphicFramePr>
          <p:xfrm>
            <a:off x="3288837" y="3140968"/>
            <a:ext cx="995363" cy="601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957" name="CS ChemDraw Drawing" r:id="rId16" imgW="994882" imgH="601754" progId="ChemDraw.Document.6.0">
                    <p:embed/>
                  </p:oleObj>
                </mc:Choice>
                <mc:Fallback>
                  <p:oleObj name="CS ChemDraw Drawing" r:id="rId16" imgW="994882" imgH="601754" progId="ChemDraw.Document.6.0">
                    <p:embed/>
                    <p:pic>
                      <p:nvPicPr>
                        <p:cNvPr id="47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837" y="3140968"/>
                          <a:ext cx="995363" cy="601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Box 42"/>
            <p:cNvSpPr txBox="1">
              <a:spLocks noChangeArrowheads="1"/>
            </p:cNvSpPr>
            <p:nvPr/>
          </p:nvSpPr>
          <p:spPr bwMode="auto">
            <a:xfrm rot="1800000">
              <a:off x="3106288" y="3383691"/>
              <a:ext cx="102463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sz="1100" b="1" i="1" dirty="0">
                  <a:latin typeface="Arial" pitchFamily="34" charset="0"/>
                  <a:cs typeface="Arial" pitchFamily="34" charset="0"/>
                </a:rPr>
                <a:t>β</a:t>
              </a:r>
              <a:r>
                <a:rPr lang="en-US" sz="1100" b="1" i="1" dirty="0"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sz="1100" b="1" i="1" dirty="0" err="1">
                  <a:latin typeface="Arial" pitchFamily="34" charset="0"/>
                  <a:cs typeface="Arial" pitchFamily="34" charset="0"/>
                </a:rPr>
                <a:t>annelation</a:t>
              </a:r>
              <a:endParaRPr lang="ru-RU" sz="11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727575" y="2425700"/>
            <a:ext cx="1097591" cy="721415"/>
            <a:chOff x="5375638" y="3007211"/>
            <a:chExt cx="1140917" cy="749893"/>
          </a:xfrm>
        </p:grpSpPr>
        <p:graphicFrame>
          <p:nvGraphicFramePr>
            <p:cNvPr id="49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017942"/>
                </p:ext>
              </p:extLst>
            </p:nvPr>
          </p:nvGraphicFramePr>
          <p:xfrm>
            <a:off x="5375638" y="3007211"/>
            <a:ext cx="1049505" cy="6320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958" name="CS ChemDraw Drawing" r:id="rId18" imgW="1057039" imgH="633406" progId="ChemDraw.Document.6.0">
                    <p:embed/>
                  </p:oleObj>
                </mc:Choice>
                <mc:Fallback>
                  <p:oleObj name="CS ChemDraw Drawing" r:id="rId18" imgW="1057039" imgH="633406" progId="ChemDraw.Document.6.0">
                    <p:embed/>
                    <p:pic>
                      <p:nvPicPr>
                        <p:cNvPr id="51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5638" y="3007211"/>
                          <a:ext cx="1049505" cy="6320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Box 41"/>
            <p:cNvSpPr txBox="1">
              <a:spLocks noChangeArrowheads="1"/>
            </p:cNvSpPr>
            <p:nvPr/>
          </p:nvSpPr>
          <p:spPr bwMode="auto">
            <a:xfrm rot="19800000">
              <a:off x="5525578" y="3326217"/>
              <a:ext cx="99097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 i="1" dirty="0">
                  <a:latin typeface="Arial" pitchFamily="34" charset="0"/>
                  <a:cs typeface="Arial" pitchFamily="34" charset="0"/>
                </a:rPr>
                <a:t>Meso-</a:t>
              </a:r>
              <a:r>
                <a:rPr lang="en-US" sz="1100" b="1" dirty="0" err="1">
                  <a:latin typeface="Arial" pitchFamily="34" charset="0"/>
                  <a:cs typeface="Arial" pitchFamily="34" charset="0"/>
                </a:rPr>
                <a:t>aza</a:t>
              </a:r>
              <a:endParaRPr lang="en-US" sz="1100" b="1" dirty="0">
                <a:latin typeface="Arial" pitchFamily="34" charset="0"/>
                <a:cs typeface="Arial" pitchFamily="34" charset="0"/>
              </a:endParaRPr>
            </a:p>
            <a:p>
              <a:r>
                <a:rPr lang="en-US" sz="1100" b="1" dirty="0">
                  <a:latin typeface="Arial" pitchFamily="34" charset="0"/>
                  <a:cs typeface="Arial" pitchFamily="34" charset="0"/>
                </a:rPr>
                <a:t>substitution</a:t>
              </a:r>
              <a:endParaRPr lang="ru-RU" sz="11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727848" y="1107058"/>
            <a:ext cx="1112930" cy="642957"/>
            <a:chOff x="5375920" y="1636514"/>
            <a:chExt cx="1156861" cy="668337"/>
          </a:xfrm>
        </p:grpSpPr>
        <p:graphicFrame>
          <p:nvGraphicFramePr>
            <p:cNvPr id="55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8660868"/>
                </p:ext>
              </p:extLst>
            </p:nvPr>
          </p:nvGraphicFramePr>
          <p:xfrm>
            <a:off x="5375920" y="1636514"/>
            <a:ext cx="1109663" cy="668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959" name="CS ChemDraw Drawing" r:id="rId20" imgW="1109137" imgH="668655" progId="ChemDraw.Document.6.0">
                    <p:embed/>
                  </p:oleObj>
                </mc:Choice>
                <mc:Fallback>
                  <p:oleObj name="CS ChemDraw Drawing" r:id="rId20" imgW="1109137" imgH="668655" progId="ChemDraw.Document.6.0">
                    <p:embed/>
                    <p:pic>
                      <p:nvPicPr>
                        <p:cNvPr id="52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5920" y="1636514"/>
                          <a:ext cx="1109663" cy="668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TextBox 43"/>
            <p:cNvSpPr txBox="1">
              <a:spLocks noChangeArrowheads="1"/>
            </p:cNvSpPr>
            <p:nvPr/>
          </p:nvSpPr>
          <p:spPr bwMode="auto">
            <a:xfrm rot="1800000">
              <a:off x="5508142" y="1654265"/>
              <a:ext cx="102463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sz="1100" b="1" i="1" dirty="0">
                  <a:latin typeface="Arial" pitchFamily="34" charset="0"/>
                  <a:cs typeface="Arial" pitchFamily="34" charset="0"/>
                </a:rPr>
                <a:t>β</a:t>
              </a:r>
              <a:r>
                <a:rPr lang="en-US" sz="1100" b="1" i="1" dirty="0"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sz="1100" b="1" i="1" dirty="0" err="1">
                  <a:latin typeface="Arial" pitchFamily="34" charset="0"/>
                  <a:cs typeface="Arial" pitchFamily="34" charset="0"/>
                </a:rPr>
                <a:t>annelation</a:t>
              </a:r>
              <a:endParaRPr lang="ru-RU" sz="1100" b="1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6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021978"/>
              </p:ext>
            </p:extLst>
          </p:nvPr>
        </p:nvGraphicFramePr>
        <p:xfrm>
          <a:off x="15923" y="2208992"/>
          <a:ext cx="1400456" cy="1406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60" name="CS ChemDraw Drawing" r:id="rId22" imgW="1465914" imgH="1474710" progId="ChemDraw.Document.6.0">
                  <p:embed/>
                </p:oleObj>
              </mc:Choice>
              <mc:Fallback>
                <p:oleObj name="CS ChemDraw Drawing" r:id="rId22" imgW="1465914" imgH="1474710" progId="ChemDraw.Document.6.0">
                  <p:embed/>
                  <p:pic>
                    <p:nvPicPr>
                      <p:cNvPr id="5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3" y="2208992"/>
                        <a:ext cx="1400456" cy="1406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379654"/>
              </p:ext>
            </p:extLst>
          </p:nvPr>
        </p:nvGraphicFramePr>
        <p:xfrm>
          <a:off x="208352" y="1039145"/>
          <a:ext cx="936182" cy="1131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61" name="CS ChemDraw Drawing" r:id="rId24" imgW="974761" imgH="1182286" progId="ChemDraw.Document.6.0">
                  <p:embed/>
                </p:oleObj>
              </mc:Choice>
              <mc:Fallback>
                <p:oleObj name="CS ChemDraw Drawing" r:id="rId24" imgW="974761" imgH="1182286" progId="ChemDraw.Document.6.0">
                  <p:embed/>
                  <p:pic>
                    <p:nvPicPr>
                      <p:cNvPr id="5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352" y="1039145"/>
                        <a:ext cx="936182" cy="1131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1011429" y="1522699"/>
            <a:ext cx="841426" cy="615206"/>
            <a:chOff x="1110451" y="1811907"/>
            <a:chExt cx="874640" cy="639490"/>
          </a:xfrm>
        </p:grpSpPr>
        <p:sp>
          <p:nvSpPr>
            <p:cNvPr id="66" name="TextBox 50"/>
            <p:cNvSpPr txBox="1">
              <a:spLocks noChangeArrowheads="1"/>
            </p:cNvSpPr>
            <p:nvPr/>
          </p:nvSpPr>
          <p:spPr bwMode="auto">
            <a:xfrm>
              <a:off x="1111134" y="1811907"/>
              <a:ext cx="87395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dirty="0">
                  <a:latin typeface="Arial" pitchFamily="34" charset="0"/>
                  <a:cs typeface="Arial" pitchFamily="34" charset="0"/>
                </a:rPr>
                <a:t>Ring</a:t>
              </a:r>
            </a:p>
            <a:p>
              <a:pPr algn="ctr"/>
              <a:r>
                <a:rPr lang="en-US" sz="1100" b="1" dirty="0" err="1">
                  <a:latin typeface="Arial" pitchFamily="34" charset="0"/>
                  <a:cs typeface="Arial" pitchFamily="34" charset="0"/>
                </a:rPr>
                <a:t>contration</a:t>
              </a:r>
              <a:endParaRPr lang="ru-RU" sz="1100" b="1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71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5445229"/>
                </p:ext>
              </p:extLst>
            </p:nvPr>
          </p:nvGraphicFramePr>
          <p:xfrm>
            <a:off x="1110451" y="2324397"/>
            <a:ext cx="845277" cy="127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962" name="CS ChemDraw Drawing" r:id="rId26" imgW="1148659" imgH="127688" progId="ChemDraw.Document.6.0">
                    <p:embed/>
                  </p:oleObj>
                </mc:Choice>
                <mc:Fallback>
                  <p:oleObj name="CS ChemDraw Drawing" r:id="rId26" imgW="1148659" imgH="127688" progId="ChemDraw.Document.6.0">
                    <p:embed/>
                    <p:pic>
                      <p:nvPicPr>
                        <p:cNvPr id="6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0451" y="2324397"/>
                          <a:ext cx="845277" cy="127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5" name="TextBox 57"/>
          <p:cNvSpPr txBox="1">
            <a:spLocks noChangeArrowheads="1"/>
          </p:cNvSpPr>
          <p:nvPr/>
        </p:nvSpPr>
        <p:spPr bwMode="auto">
          <a:xfrm>
            <a:off x="6045860" y="3457518"/>
            <a:ext cx="850022" cy="41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1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-</a:t>
            </a:r>
            <a:r>
              <a:rPr lang="en-US" sz="1100" b="1" dirty="0">
                <a:latin typeface="Arial" pitchFamily="34" charset="0"/>
                <a:cs typeface="Arial" pitchFamily="34" charset="0"/>
                <a:sym typeface="Symbol" pitchFamily="18" charset="2"/>
              </a:rPr>
              <a:t>system</a:t>
            </a:r>
          </a:p>
          <a:p>
            <a:pPr algn="r"/>
            <a:r>
              <a:rPr lang="en-US" sz="1100" b="1" dirty="0">
                <a:latin typeface="Arial" pitchFamily="34" charset="0"/>
                <a:cs typeface="Arial" pitchFamily="34" charset="0"/>
                <a:sym typeface="Symbol" pitchFamily="18" charset="2"/>
              </a:rPr>
              <a:t>expansion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504081"/>
              </p:ext>
            </p:extLst>
          </p:nvPr>
        </p:nvGraphicFramePr>
        <p:xfrm>
          <a:off x="898653" y="4222672"/>
          <a:ext cx="1298133" cy="138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63" name="CS ChemDraw Drawing" r:id="rId28" imgW="1360642" imgH="1452050" progId="ChemDraw.Document.6.0">
                  <p:embed/>
                </p:oleObj>
              </mc:Choice>
              <mc:Fallback>
                <p:oleObj name="CS ChemDraw Drawing" r:id="rId28" imgW="1360642" imgH="1452050" progId="ChemDraw.Document.6.0">
                  <p:embed/>
                  <p:pic>
                    <p:nvPicPr>
                      <p:cNvPr id="6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653" y="4222672"/>
                        <a:ext cx="1298133" cy="13897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884890"/>
              </p:ext>
            </p:extLst>
          </p:nvPr>
        </p:nvGraphicFramePr>
        <p:xfrm>
          <a:off x="2396899" y="2967134"/>
          <a:ext cx="123704" cy="118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64" name="CS ChemDraw Drawing" r:id="rId30" imgW="128986" imgH="1226527" progId="ChemDraw.Document.6.0">
                  <p:embed/>
                </p:oleObj>
              </mc:Choice>
              <mc:Fallback>
                <p:oleObj name="CS ChemDraw Drawing" r:id="rId30" imgW="128986" imgH="1226527" progId="ChemDraw.Document.6.0">
                  <p:embed/>
                  <p:pic>
                    <p:nvPicPr>
                      <p:cNvPr id="6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6899" y="2967134"/>
                        <a:ext cx="123704" cy="118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Box 53"/>
          <p:cNvSpPr txBox="1">
            <a:spLocks noChangeArrowheads="1"/>
          </p:cNvSpPr>
          <p:nvPr/>
        </p:nvSpPr>
        <p:spPr bwMode="auto">
          <a:xfrm>
            <a:off x="1565987" y="3245476"/>
            <a:ext cx="850022" cy="41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100" b="1" dirty="0">
                <a:latin typeface="Arial" pitchFamily="34" charset="0"/>
                <a:cs typeface="Arial" pitchFamily="34" charset="0"/>
              </a:rPr>
              <a:t>Ring</a:t>
            </a:r>
          </a:p>
          <a:p>
            <a:pPr algn="r"/>
            <a:r>
              <a:rPr lang="en-US" sz="1100" b="1" dirty="0">
                <a:latin typeface="Arial" pitchFamily="34" charset="0"/>
                <a:cs typeface="Arial" pitchFamily="34" charset="0"/>
              </a:rPr>
              <a:t>expansion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442820"/>
              </p:ext>
            </p:extLst>
          </p:nvPr>
        </p:nvGraphicFramePr>
        <p:xfrm>
          <a:off x="2317436" y="3902674"/>
          <a:ext cx="1770043" cy="2015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65" name="CS ChemDraw Drawing" r:id="rId32" imgW="1840657" imgH="2096606" progId="ChemDraw.Document.6.0">
                  <p:embed/>
                </p:oleObj>
              </mc:Choice>
              <mc:Fallback>
                <p:oleObj name="CS ChemDraw Drawing" r:id="rId32" imgW="1840657" imgH="2096606" progId="ChemDraw.Document.6.0">
                  <p:embed/>
                  <p:pic>
                    <p:nvPicPr>
                      <p:cNvPr id="7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436" y="3902674"/>
                        <a:ext cx="1770043" cy="20159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744954"/>
              </p:ext>
            </p:extLst>
          </p:nvPr>
        </p:nvGraphicFramePr>
        <p:xfrm>
          <a:off x="1842711" y="1556792"/>
          <a:ext cx="988774" cy="1195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66" name="CS ChemDraw Drawing" r:id="rId34" imgW="988774" imgH="1195954" progId="ChemDraw.Document.6.0">
                  <p:embed/>
                </p:oleObj>
              </mc:Choice>
              <mc:Fallback>
                <p:oleObj name="CS ChemDraw Drawing" r:id="rId34" imgW="988774" imgH="1195954" progId="ChemDraw.Document.6.0">
                  <p:embed/>
                  <p:pic>
                    <p:nvPicPr>
                      <p:cNvPr id="3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2711" y="1556792"/>
                        <a:ext cx="988774" cy="1195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60313"/>
              </p:ext>
            </p:extLst>
          </p:nvPr>
        </p:nvGraphicFramePr>
        <p:xfrm>
          <a:off x="5642278" y="3243759"/>
          <a:ext cx="633413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67" name="CS ChemDraw Drawing" r:id="rId36" imgW="633792" imgH="1049562" progId="ChemDraw.Document.6.0">
                  <p:embed/>
                </p:oleObj>
              </mc:Choice>
              <mc:Fallback>
                <p:oleObj name="CS ChemDraw Drawing" r:id="rId36" imgW="633792" imgH="104956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5642278" y="3243759"/>
                        <a:ext cx="633413" cy="1049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Овал 31"/>
          <p:cNvSpPr/>
          <p:nvPr/>
        </p:nvSpPr>
        <p:spPr>
          <a:xfrm>
            <a:off x="10056440" y="2098259"/>
            <a:ext cx="1296144" cy="538653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TextBox 109"/>
          <p:cNvSpPr txBox="1"/>
          <p:nvPr/>
        </p:nvSpPr>
        <p:spPr>
          <a:xfrm>
            <a:off x="6166679" y="1922907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SMM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166679" y="1922907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SMM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166679" y="1922907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SMM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166679" y="1922907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SMM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66679" y="1922907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SMM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92835" y="3116867"/>
            <a:ext cx="474001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Coord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. Chem. Rev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306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195-216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74 примера сэндвичевых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SMM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на основе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порфиринатов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и фталоцианинатов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Tb(III)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Dy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III),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опубликованных к 2016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33815 -0.01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4" y="-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2.59259E-6 L -0.18502 -0.141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-70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7265 0.4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217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47565 -0.087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9" y="-43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5" grpId="0"/>
      <p:bldP spid="116" grpId="0"/>
      <p:bldP spid="117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4727848" y="4208205"/>
            <a:ext cx="504056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/>
          <p:cNvGrpSpPr/>
          <p:nvPr/>
        </p:nvGrpSpPr>
        <p:grpSpPr>
          <a:xfrm>
            <a:off x="9142945" y="4089098"/>
            <a:ext cx="504056" cy="1434676"/>
            <a:chOff x="8400256" y="3469650"/>
            <a:chExt cx="504056" cy="1046842"/>
          </a:xfrm>
        </p:grpSpPr>
        <p:cxnSp>
          <p:nvCxnSpPr>
            <p:cNvPr id="22" name="Прямая со стрелкой 21"/>
            <p:cNvCxnSpPr/>
            <p:nvPr/>
          </p:nvCxnSpPr>
          <p:spPr>
            <a:xfrm rot="10800000">
              <a:off x="8400256" y="4516492"/>
              <a:ext cx="5040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rot="10800000">
              <a:off x="8400256" y="3469650"/>
              <a:ext cx="5040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8904312" y="3469650"/>
              <a:ext cx="0" cy="1046842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9142945" y="1347310"/>
            <a:ext cx="504056" cy="2592288"/>
            <a:chOff x="8400256" y="2260132"/>
            <a:chExt cx="504056" cy="1046842"/>
          </a:xfrm>
        </p:grpSpPr>
        <p:cxnSp>
          <p:nvCxnSpPr>
            <p:cNvPr id="30" name="Прямая со стрелкой 29"/>
            <p:cNvCxnSpPr/>
            <p:nvPr/>
          </p:nvCxnSpPr>
          <p:spPr>
            <a:xfrm rot="10800000">
              <a:off x="8400256" y="3306974"/>
              <a:ext cx="5040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rot="10800000">
              <a:off x="8400256" y="2260132"/>
              <a:ext cx="5040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8904312" y="2260132"/>
              <a:ext cx="0" cy="1046842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Объект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499948"/>
              </p:ext>
            </p:extLst>
          </p:nvPr>
        </p:nvGraphicFramePr>
        <p:xfrm>
          <a:off x="6744072" y="2859478"/>
          <a:ext cx="2448000" cy="3881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1" name="CS ChemDraw Drawing" r:id="rId4" imgW="1774906" imgH="2814538" progId="ChemDraw.Document.6.0">
                  <p:embed/>
                </p:oleObj>
              </mc:Choice>
              <mc:Fallback>
                <p:oleObj name="CS ChemDraw Drawing" r:id="rId4" imgW="1774906" imgH="281453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44072" y="2859478"/>
                        <a:ext cx="2448000" cy="3881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Объект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770688"/>
              </p:ext>
            </p:extLst>
          </p:nvPr>
        </p:nvGraphicFramePr>
        <p:xfrm>
          <a:off x="5159896" y="2492896"/>
          <a:ext cx="1406541" cy="134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2" name="CS ChemDraw Drawing" r:id="rId6" imgW="857632" imgH="817924" progId="ChemDraw.Document.6.0">
                  <p:embed/>
                </p:oleObj>
              </mc:Choice>
              <mc:Fallback>
                <p:oleObj name="CS ChemDraw Drawing" r:id="rId6" imgW="857632" imgH="8179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59896" y="2492896"/>
                        <a:ext cx="1406541" cy="1341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Объект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077668"/>
              </p:ext>
            </p:extLst>
          </p:nvPr>
        </p:nvGraphicFramePr>
        <p:xfrm>
          <a:off x="5293656" y="4607861"/>
          <a:ext cx="1139021" cy="1341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3" name="CS ChemDraw Drawing" r:id="rId8" imgW="694513" imgH="817924" progId="ChemDraw.Document.6.0">
                  <p:embed/>
                </p:oleObj>
              </mc:Choice>
              <mc:Fallback>
                <p:oleObj name="CS ChemDraw Drawing" r:id="rId8" imgW="694513" imgH="8179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93656" y="4607861"/>
                        <a:ext cx="1139021" cy="1341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2921825" y="144616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/>
              <a:t>Vs.</a:t>
            </a:r>
            <a:endParaRPr lang="ru-RU" b="1" i="1" dirty="0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39416" y="1340832"/>
            <a:ext cx="1877261" cy="576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Статические факторы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657889" y="1340832"/>
            <a:ext cx="2252586" cy="576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Динамические факторы</a:t>
            </a:r>
          </a:p>
        </p:txBody>
      </p:sp>
      <p:grpSp>
        <p:nvGrpSpPr>
          <p:cNvPr id="72" name="Группа 71"/>
          <p:cNvGrpSpPr/>
          <p:nvPr/>
        </p:nvGrpSpPr>
        <p:grpSpPr>
          <a:xfrm>
            <a:off x="542182" y="3213040"/>
            <a:ext cx="1953418" cy="576000"/>
            <a:chOff x="228287" y="3069024"/>
            <a:chExt cx="1953418" cy="576000"/>
          </a:xfrm>
        </p:grpSpPr>
        <p:cxnSp>
          <p:nvCxnSpPr>
            <p:cNvPr id="12" name="Прямая со стрелкой 11"/>
            <p:cNvCxnSpPr/>
            <p:nvPr/>
          </p:nvCxnSpPr>
          <p:spPr>
            <a:xfrm>
              <a:off x="1677649" y="3357024"/>
              <a:ext cx="5040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Скругленный прямоугольник 64"/>
            <p:cNvSpPr/>
            <p:nvPr/>
          </p:nvSpPr>
          <p:spPr>
            <a:xfrm>
              <a:off x="228287" y="3069024"/>
              <a:ext cx="1368152" cy="5760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Природа </a:t>
              </a:r>
              <a:r>
                <a:rPr lang="ru-RU" b="1" dirty="0" err="1"/>
                <a:t>лигандов</a:t>
              </a:r>
              <a:endParaRPr lang="ru-RU" b="1" dirty="0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542183" y="3933088"/>
            <a:ext cx="1953417" cy="576000"/>
            <a:chOff x="642526" y="4077104"/>
            <a:chExt cx="1953417" cy="576000"/>
          </a:xfrm>
        </p:grpSpPr>
        <p:cxnSp>
          <p:nvCxnSpPr>
            <p:cNvPr id="13" name="Прямая со стрелкой 12"/>
            <p:cNvCxnSpPr/>
            <p:nvPr/>
          </p:nvCxnSpPr>
          <p:spPr>
            <a:xfrm>
              <a:off x="2091887" y="4365104"/>
              <a:ext cx="5040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Скругленный прямоугольник 65"/>
            <p:cNvSpPr/>
            <p:nvPr/>
          </p:nvSpPr>
          <p:spPr>
            <a:xfrm>
              <a:off x="642526" y="4077104"/>
              <a:ext cx="1387414" cy="5760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err="1"/>
                <a:t>Металло</a:t>
              </a:r>
              <a:r>
                <a:rPr lang="ru-RU" b="1" dirty="0"/>
                <a:t>-центр</a:t>
              </a:r>
            </a:p>
          </p:txBody>
        </p:sp>
      </p:grpSp>
      <p:sp>
        <p:nvSpPr>
          <p:cNvPr id="67" name="Скругленный прямоугольник 66"/>
          <p:cNvSpPr/>
          <p:nvPr/>
        </p:nvSpPr>
        <p:spPr>
          <a:xfrm>
            <a:off x="9238229" y="4515662"/>
            <a:ext cx="2915562" cy="576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Внутримолекулярные</a:t>
            </a:r>
            <a:endParaRPr lang="en-US" b="1" dirty="0"/>
          </a:p>
          <a:p>
            <a:pPr algn="ctr"/>
            <a:r>
              <a:rPr lang="en-US" b="1" dirty="0"/>
              <a:t>f-f </a:t>
            </a:r>
            <a:r>
              <a:rPr lang="ru-RU" b="1" dirty="0"/>
              <a:t>взаимодействия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991544" y="4921653"/>
            <a:ext cx="504056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Скругленный прямоугольник 67"/>
          <p:cNvSpPr/>
          <p:nvPr/>
        </p:nvSpPr>
        <p:spPr>
          <a:xfrm>
            <a:off x="243981" y="4653136"/>
            <a:ext cx="1676522" cy="576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Редокс</a:t>
            </a:r>
            <a:r>
              <a:rPr lang="ru-RU" b="1" dirty="0"/>
              <a:t>-состояние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9264079" y="2355454"/>
            <a:ext cx="2880593" cy="576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Межмолекулярные</a:t>
            </a:r>
            <a:endParaRPr lang="en-US" b="1" dirty="0"/>
          </a:p>
          <a:p>
            <a:pPr algn="ctr"/>
            <a:r>
              <a:rPr lang="en-US" b="1" dirty="0"/>
              <a:t>f-f </a:t>
            </a:r>
            <a:r>
              <a:rPr lang="ru-RU" b="1" dirty="0"/>
              <a:t>взаимодействия</a:t>
            </a:r>
            <a:endParaRPr lang="en-US" b="1" dirty="0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5350997" y="3890043"/>
            <a:ext cx="1473346" cy="576000"/>
          </a:xfrm>
          <a:prstGeom prst="roundRect">
            <a:avLst/>
          </a:prstGeom>
          <a:gradFill flip="none" rotWithShape="1">
            <a:gsLst>
              <a:gs pos="52000">
                <a:srgbClr val="4787B1"/>
              </a:gs>
              <a:gs pos="49000">
                <a:srgbClr val="836F65"/>
              </a:gs>
              <a:gs pos="0">
                <a:srgbClr val="CA5612"/>
              </a:gs>
              <a:gs pos="100000">
                <a:srgbClr val="4385B0"/>
              </a:gs>
            </a:gsLst>
            <a:lin ang="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Угол разворота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влияет на магнетизм комплексов лантанидов </a:t>
            </a:r>
            <a:br>
              <a:rPr lang="ru-RU" dirty="0"/>
            </a:br>
            <a:r>
              <a:rPr lang="ru-RU" dirty="0"/>
              <a:t>с тетрапиррольными лигандами?</a:t>
            </a:r>
          </a:p>
        </p:txBody>
      </p:sp>
      <p:graphicFrame>
        <p:nvGraphicFramePr>
          <p:cNvPr id="76" name="Объект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185057"/>
              </p:ext>
            </p:extLst>
          </p:nvPr>
        </p:nvGraphicFramePr>
        <p:xfrm>
          <a:off x="6816079" y="843254"/>
          <a:ext cx="2448000" cy="19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4" name="CS ChemDraw Drawing" r:id="rId10" imgW="1608913" imgH="1258179" progId="ChemDraw.Document.6.0">
                  <p:embed/>
                </p:oleObj>
              </mc:Choice>
              <mc:Fallback>
                <p:oleObj name="CS ChemDraw Drawing" r:id="rId10" imgW="1608913" imgH="12581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16079" y="843254"/>
                        <a:ext cx="2448000" cy="19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Объект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137291"/>
              </p:ext>
            </p:extLst>
          </p:nvPr>
        </p:nvGraphicFramePr>
        <p:xfrm>
          <a:off x="2647950" y="2320479"/>
          <a:ext cx="2449513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5" name="CS ChemDraw Drawing" r:id="rId12" imgW="1647357" imgH="2294792" progId="ChemDraw.Document.6.0">
                  <p:embed/>
                </p:oleObj>
              </mc:Choice>
              <mc:Fallback>
                <p:oleObj name="CS ChemDraw Drawing" r:id="rId12" imgW="1647357" imgH="229479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47950" y="2320479"/>
                        <a:ext cx="2449513" cy="340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Объект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784821"/>
              </p:ext>
            </p:extLst>
          </p:nvPr>
        </p:nvGraphicFramePr>
        <p:xfrm>
          <a:off x="2648150" y="2915632"/>
          <a:ext cx="2448000" cy="2574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6" name="CS ChemDraw Drawing" r:id="rId14" imgW="1646998" imgH="1732244" progId="ChemDraw.Document.6.0">
                  <p:embed/>
                </p:oleObj>
              </mc:Choice>
              <mc:Fallback>
                <p:oleObj name="CS ChemDraw Drawing" r:id="rId14" imgW="1646998" imgH="173224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48150" y="2915632"/>
                        <a:ext cx="2448000" cy="2574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853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Объект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05110"/>
              </p:ext>
            </p:extLst>
          </p:nvPr>
        </p:nvGraphicFramePr>
        <p:xfrm>
          <a:off x="8371565" y="1998724"/>
          <a:ext cx="49688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897" name="CS ChemDraw Drawing" r:id="rId3" imgW="496183" imgH="496366" progId="ChemDraw.Document.6.0">
                  <p:embed/>
                </p:oleObj>
              </mc:Choice>
              <mc:Fallback>
                <p:oleObj name="CS ChemDraw Drawing" r:id="rId3" imgW="496183" imgH="496366" progId="ChemDraw.Document.6.0">
                  <p:embed/>
                  <p:pic>
                    <p:nvPicPr>
                      <p:cNvPr id="51" name="Объект 5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71565" y="1998724"/>
                        <a:ext cx="496887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Объект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361089"/>
              </p:ext>
            </p:extLst>
          </p:nvPr>
        </p:nvGraphicFramePr>
        <p:xfrm>
          <a:off x="2628855" y="1745633"/>
          <a:ext cx="49688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898" name="CS ChemDraw Drawing" r:id="rId5" imgW="496183" imgH="496366" progId="ChemDraw.Document.6.0">
                  <p:embed/>
                </p:oleObj>
              </mc:Choice>
              <mc:Fallback>
                <p:oleObj name="CS ChemDraw Drawing" r:id="rId5" imgW="496183" imgH="49636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8855" y="1745633"/>
                        <a:ext cx="496887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Краун</a:t>
            </a:r>
            <a:r>
              <a:rPr lang="ru-RU" dirty="0"/>
              <a:t>-замещенные </a:t>
            </a:r>
            <a:r>
              <a:rPr lang="ru-RU" dirty="0" err="1"/>
              <a:t>фталоцианинаты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66673"/>
              </p:ext>
            </p:extLst>
          </p:nvPr>
        </p:nvGraphicFramePr>
        <p:xfrm>
          <a:off x="62607" y="2935560"/>
          <a:ext cx="3887788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899" name="CS ChemDraw Drawing" r:id="rId6" imgW="3887188" imgH="3733534" progId="ChemDraw.Document.6.0">
                  <p:embed/>
                </p:oleObj>
              </mc:Choice>
              <mc:Fallback>
                <p:oleObj name="CS ChemDraw Drawing" r:id="rId6" imgW="3887188" imgH="3733534" progId="ChemDraw.Document.6.0">
                  <p:embed/>
                  <p:pic>
                    <p:nvPicPr>
                      <p:cNvPr id="49" name="Объект 4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607" y="2935560"/>
                        <a:ext cx="3887788" cy="373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739831"/>
              </p:ext>
            </p:extLst>
          </p:nvPr>
        </p:nvGraphicFramePr>
        <p:xfrm>
          <a:off x="8184232" y="2935560"/>
          <a:ext cx="3954463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900" name="CS ChemDraw Drawing" r:id="rId8" imgW="3954376" imgH="3733174" progId="ChemDraw.Document.6.0">
                  <p:embed/>
                </p:oleObj>
              </mc:Choice>
              <mc:Fallback>
                <p:oleObj name="CS ChemDraw Drawing" r:id="rId8" imgW="3954376" imgH="3733174" progId="ChemDraw.Document.6.0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84232" y="2935560"/>
                        <a:ext cx="3954463" cy="373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96486"/>
              </p:ext>
            </p:extLst>
          </p:nvPr>
        </p:nvGraphicFramePr>
        <p:xfrm>
          <a:off x="9696400" y="137925"/>
          <a:ext cx="2119313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901" name="CS ChemDraw Drawing" r:id="rId10" imgW="2119468" imgH="2000570" progId="ChemDraw.Document.6.0">
                  <p:embed/>
                </p:oleObj>
              </mc:Choice>
              <mc:Fallback>
                <p:oleObj name="CS ChemDraw Drawing" r:id="rId10" imgW="2119468" imgH="20005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696400" y="137925"/>
                        <a:ext cx="2119313" cy="200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825117"/>
              </p:ext>
            </p:extLst>
          </p:nvPr>
        </p:nvGraphicFramePr>
        <p:xfrm>
          <a:off x="520303" y="137925"/>
          <a:ext cx="2119313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902" name="CS ChemDraw Drawing" r:id="rId12" imgW="2119468" imgH="2000570" progId="ChemDraw.Document.6.0">
                  <p:embed/>
                </p:oleObj>
              </mc:Choice>
              <mc:Fallback>
                <p:oleObj name="CS ChemDraw Drawing" r:id="rId12" imgW="2119468" imgH="20005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0303" y="137925"/>
                        <a:ext cx="2119313" cy="200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9577389"/>
              </p:ext>
            </p:extLst>
          </p:nvPr>
        </p:nvGraphicFramePr>
        <p:xfrm>
          <a:off x="4113114" y="572913"/>
          <a:ext cx="3887787" cy="173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903" name="CS ChemDraw Drawing" r:id="rId14" imgW="3887547" imgH="1732244" progId="ChemDraw.Document.6.0">
                  <p:embed/>
                </p:oleObj>
              </mc:Choice>
              <mc:Fallback>
                <p:oleObj name="CS ChemDraw Drawing" r:id="rId14" imgW="3887547" imgH="173224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13114" y="572913"/>
                        <a:ext cx="3887787" cy="173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Группа 48"/>
          <p:cNvGrpSpPr/>
          <p:nvPr/>
        </p:nvGrpSpPr>
        <p:grpSpPr>
          <a:xfrm>
            <a:off x="2006501" y="1268760"/>
            <a:ext cx="8154962" cy="1666800"/>
            <a:chOff x="2006501" y="1556792"/>
            <a:chExt cx="8154962" cy="1378768"/>
          </a:xfrm>
        </p:grpSpPr>
        <p:cxnSp>
          <p:nvCxnSpPr>
            <p:cNvPr id="22" name="Скругленная соединительная линия 21"/>
            <p:cNvCxnSpPr>
              <a:endCxn id="4" idx="0"/>
            </p:cNvCxnSpPr>
            <p:nvPr/>
          </p:nvCxnSpPr>
          <p:spPr>
            <a:xfrm rot="10800000" flipV="1">
              <a:off x="2006501" y="1556792"/>
              <a:ext cx="2133588" cy="1378768"/>
            </a:xfrm>
            <a:prstGeom prst="curvedConnector2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Скругленная соединительная линия 23"/>
            <p:cNvCxnSpPr>
              <a:endCxn id="6" idx="0"/>
            </p:cNvCxnSpPr>
            <p:nvPr/>
          </p:nvCxnSpPr>
          <p:spPr>
            <a:xfrm>
              <a:off x="8044545" y="1556792"/>
              <a:ext cx="2116918" cy="1378768"/>
            </a:xfrm>
            <a:prstGeom prst="curvedConnector2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39616" y="1809772"/>
            <a:ext cx="1380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M(</a:t>
            </a:r>
            <a:r>
              <a:rPr lang="en-US" sz="1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acac</a:t>
            </a:r>
            <a:r>
              <a: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-25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TClB</a:t>
            </a:r>
            <a:endParaRPr lang="en-US" sz="16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reflux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87453" y="1809772"/>
            <a:ext cx="1380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 = M*</a:t>
            </a:r>
          </a:p>
          <a:p>
            <a:pPr algn="ctr"/>
            <a:r>
              <a: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M(</a:t>
            </a:r>
            <a:r>
              <a:rPr lang="en-US" sz="1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acac</a:t>
            </a:r>
            <a:r>
              <a: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aseline="-25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TClB</a:t>
            </a:r>
            <a:endParaRPr lang="en-US" sz="16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reflux</a:t>
            </a: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323091"/>
              </p:ext>
            </p:extLst>
          </p:nvPr>
        </p:nvGraphicFramePr>
        <p:xfrm>
          <a:off x="3503712" y="2447007"/>
          <a:ext cx="3954463" cy="307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904" name="CS ChemDraw Drawing" r:id="rId16" imgW="3954376" imgH="3070634" progId="ChemDraw.Document.6.0">
                  <p:embed/>
                </p:oleObj>
              </mc:Choice>
              <mc:Fallback>
                <p:oleObj name="CS ChemDraw Drawing" r:id="rId16" imgW="3954376" imgH="307063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03712" y="2447007"/>
                        <a:ext cx="3954463" cy="307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6057007" y="1916832"/>
            <a:ext cx="2919313" cy="2952328"/>
            <a:chOff x="6057007" y="1916832"/>
            <a:chExt cx="2919313" cy="2952328"/>
          </a:xfrm>
        </p:grpSpPr>
        <p:cxnSp>
          <p:nvCxnSpPr>
            <p:cNvPr id="38" name="Прямая со стрелкой 37"/>
            <p:cNvCxnSpPr/>
            <p:nvPr/>
          </p:nvCxnSpPr>
          <p:spPr>
            <a:xfrm>
              <a:off x="6849243" y="4149080"/>
              <a:ext cx="21270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5" name="Объект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1909098"/>
                </p:ext>
              </p:extLst>
            </p:nvPr>
          </p:nvGraphicFramePr>
          <p:xfrm>
            <a:off x="7570512" y="4230053"/>
            <a:ext cx="496887" cy="496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905" name="CS ChemDraw Drawing" r:id="rId18" imgW="496183" imgH="496366" progId="ChemDraw.Document.6.0">
                    <p:embed/>
                  </p:oleObj>
                </mc:Choice>
                <mc:Fallback>
                  <p:oleObj name="CS ChemDraw Drawing" r:id="rId18" imgW="496183" imgH="496366" progId="ChemDraw.Document.6.0">
                    <p:embed/>
                    <p:pic>
                      <p:nvPicPr>
                        <p:cNvPr id="53" name="Объект 5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570512" y="4230053"/>
                          <a:ext cx="496887" cy="4968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1" name="Прямая со стрелкой 40"/>
            <p:cNvCxnSpPr/>
            <p:nvPr/>
          </p:nvCxnSpPr>
          <p:spPr>
            <a:xfrm>
              <a:off x="6057007" y="1916832"/>
              <a:ext cx="0" cy="101872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067313" y="2060848"/>
              <a:ext cx="18473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M*(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OAc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lang="en-US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, DBU</a:t>
              </a: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1-ClN/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OctOH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, reflux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35556" y="3791942"/>
              <a:ext cx="158447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 </a:t>
              </a:r>
              <a:r>
                <a:rPr lang="en-US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 M*</a:t>
              </a:r>
              <a:endParaRPr lang="en-US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La(Pc)</a:t>
              </a:r>
              <a:r>
                <a:rPr lang="en-US" sz="1600" baseline="-250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, M(</a:t>
              </a:r>
              <a:r>
                <a:rPr lang="en-US" sz="1600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acac</a:t>
              </a:r>
              <a:r>
                <a:rPr lang="en-US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lang="en-US" sz="1600" baseline="-250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  <a:p>
              <a:pPr algn="ctr"/>
              <a:r>
                <a:rPr lang="en-US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1-ClN, reflux</a:t>
              </a:r>
            </a:p>
          </p:txBody>
        </p:sp>
      </p:grpSp>
      <p:graphicFrame>
        <p:nvGraphicFramePr>
          <p:cNvPr id="58" name="Объект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233549"/>
              </p:ext>
            </p:extLst>
          </p:nvPr>
        </p:nvGraphicFramePr>
        <p:xfrm>
          <a:off x="9914831" y="4784530"/>
          <a:ext cx="498475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906" name="CS ChemDraw Drawing" r:id="rId19" imgW="497980" imgH="496366" progId="ChemDraw.Document.6.0">
                  <p:embed/>
                </p:oleObj>
              </mc:Choice>
              <mc:Fallback>
                <p:oleObj name="CS ChemDraw Drawing" r:id="rId19" imgW="497980" imgH="49636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914831" y="4784530"/>
                        <a:ext cx="498475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4295800" y="5517232"/>
            <a:ext cx="4128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Eur. J. </a:t>
            </a:r>
            <a:r>
              <a:rPr lang="en-US" sz="1600" i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Inorg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Chem.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2007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30, 4800–4807.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1600" i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Inorg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i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i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Acta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2009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362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11–18.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Dalton Trans.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9320–9327.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1600" i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Inorg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Chem.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9258–9269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Гетеролептические</a:t>
            </a:r>
            <a:r>
              <a:rPr lang="ru-RU" dirty="0"/>
              <a:t> </a:t>
            </a:r>
            <a:r>
              <a:rPr lang="ru-RU" dirty="0" err="1"/>
              <a:t>краун</a:t>
            </a:r>
            <a:r>
              <a:rPr lang="ru-RU" dirty="0"/>
              <a:t>-замещенные </a:t>
            </a:r>
            <a:r>
              <a:rPr lang="ru-RU" dirty="0" err="1"/>
              <a:t>трис</a:t>
            </a:r>
            <a:r>
              <a:rPr lang="ru-RU" dirty="0"/>
              <a:t>(</a:t>
            </a:r>
            <a:r>
              <a:rPr lang="ru-RU" dirty="0" err="1"/>
              <a:t>фталоцианинаты</a:t>
            </a:r>
            <a:r>
              <a:rPr lang="ru-RU" dirty="0"/>
              <a:t>) как рецепторы с управляемым </a:t>
            </a:r>
            <a:r>
              <a:rPr lang="ru-RU" u="sng" dirty="0"/>
              <a:t>конформационным состоянием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24DF-4F96-430B-92D3-2B90D63DF17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4" name="Рисунок 3" descr="Mag01_sq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0727" y="1110150"/>
            <a:ext cx="4133945" cy="4333113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071252"/>
              </p:ext>
            </p:extLst>
          </p:nvPr>
        </p:nvGraphicFramePr>
        <p:xfrm>
          <a:off x="4250164" y="836712"/>
          <a:ext cx="3558938" cy="335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91" name="CS ChemDraw Drawing" r:id="rId4" imgW="3954376" imgH="3733534" progId="ChemDraw.Document.6.0">
                  <p:embed/>
                </p:oleObj>
              </mc:Choice>
              <mc:Fallback>
                <p:oleObj name="CS ChemDraw Drawing" r:id="rId4" imgW="3954376" imgH="3733534" progId="ChemDraw.Document.6.0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50164" y="836712"/>
                        <a:ext cx="3558938" cy="335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yby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EE2BB"/>
              </a:clrFrom>
              <a:clrTo>
                <a:srgbClr val="FEE2B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43" y="1097860"/>
            <a:ext cx="4110009" cy="4357693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cxnSp>
        <p:nvCxnSpPr>
          <p:cNvPr id="7" name="Скругленная соединительная линия 6"/>
          <p:cNvCxnSpPr/>
          <p:nvPr/>
        </p:nvCxnSpPr>
        <p:spPr>
          <a:xfrm rot="16200000" flipH="1">
            <a:off x="5861709" y="1270532"/>
            <a:ext cx="208271" cy="7693560"/>
          </a:xfrm>
          <a:prstGeom prst="curvedConnector3">
            <a:avLst>
              <a:gd name="adj1" fmla="val 678935"/>
            </a:avLst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48553" y="5550331"/>
            <a:ext cx="5034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Slow diffusion of KBPh</a:t>
            </a:r>
            <a:r>
              <a:rPr lang="en-US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 acetone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to solution of complex in mixture ofCHCl</a:t>
            </a:r>
            <a:r>
              <a:rPr lang="en-US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and acetone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53468" y="5877272"/>
            <a:ext cx="2903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Inorganic Chemistry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(12), 9110–9121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4549" y="5877272"/>
            <a:ext cx="2543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Inorganic Chemistry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(18), 9258–9269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9051" y="4121785"/>
            <a:ext cx="40211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M* = M = Tb: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eff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223 K (zero dc)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M* = Y, M = Tb: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eff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169 K (1500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Oe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dc)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M* = Tb, M = Y: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eff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130 K (1500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Oe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dc)</a:t>
            </a:r>
          </a:p>
          <a:p>
            <a:pPr algn="ctr"/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Dalton Transactions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(22), 9320–9327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6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waves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Natural01">
      <a:majorFont>
        <a:latin typeface="Tahoma"/>
        <a:ea typeface=""/>
        <a:cs typeface=""/>
        <a:font script="Jpan" typeface="HG創英角ｺﾞｼｯｸUB"/>
        <a:font script="Hang" typeface="맑은 고딕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ahoma"/>
        <a:ea typeface=""/>
        <a:cs typeface=""/>
        <a:font script="Jpan" typeface="HGｺﾞｼｯｸE"/>
        <a:font script="Hang" typeface="맑은 고딕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atural01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31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0000"/>
                <a:satMod val="2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70000"/>
                <a:satMod val="150000"/>
              </a:schemeClr>
            </a:gs>
          </a:gsLst>
          <a:path path="circle">
            <a:fillToRect t="30000" r="100000" b="70000"/>
          </a:path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4000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alpha val="38000"/>
                <a:satMod val="150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000000"/>
            </a:lightRig>
          </a:scene3d>
          <a:sp3d contourW="6350" prstMaterial="flat">
            <a:bevelT h="889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satMod val="200000"/>
              </a:schemeClr>
            </a:gs>
            <a:gs pos="100000">
              <a:schemeClr val="phClr">
                <a:tint val="100000"/>
                <a:shade val="89000"/>
                <a:satMod val="150000"/>
                <a:lumMod val="90000"/>
              </a:schemeClr>
            </a:gs>
          </a:gsLst>
          <a:path path="circle">
            <a:fillToRect l="40000" t="30000" r="40000" b="30000"/>
          </a:path>
        </a:gradFill>
        <a:gradFill rotWithShape="1">
          <a:gsLst>
            <a:gs pos="0">
              <a:schemeClr val="phClr">
                <a:tint val="100000"/>
                <a:shade val="90000"/>
                <a:satMod val="200000"/>
                <a:lumMod val="90000"/>
              </a:schemeClr>
            </a:gs>
            <a:gs pos="43000">
              <a:schemeClr val="phClr">
                <a:tint val="85000"/>
                <a:shade val="100000"/>
                <a:satMod val="300000"/>
                <a:lumMod val="100000"/>
              </a:schemeClr>
            </a:gs>
            <a:gs pos="100000">
              <a:schemeClr val="phClr">
                <a:tint val="85000"/>
                <a:shade val="100000"/>
                <a:satMod val="300000"/>
                <a:lumMod val="100000"/>
              </a:schemeClr>
            </a:gs>
          </a:gsLst>
          <a:lin ang="5400000" scaled="1"/>
        </a:gradFill>
      </a:bgFillStyleLst>
    </a:fmtScheme>
  </a:themeElements>
  <a:objectDefaults>
    <a:lnDef>
      <a:spPr>
        <a:ln w="25400">
          <a:solidFill>
            <a:schemeClr val="tx1"/>
          </a:solidFill>
          <a:headEnd type="non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23414</TotalTime>
  <Words>1561</Words>
  <Application>Microsoft Office PowerPoint</Application>
  <PresentationFormat>Широкоэкранный</PresentationFormat>
  <Paragraphs>264</Paragraphs>
  <Slides>23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Roboto</vt:lpstr>
      <vt:lpstr>Tahoma</vt:lpstr>
      <vt:lpstr>Wingdings</vt:lpstr>
      <vt:lpstr>waves</vt:lpstr>
      <vt:lpstr>CS ChemDraw Drawing</vt:lpstr>
      <vt:lpstr>Equation</vt:lpstr>
      <vt:lpstr>КОНФОРМАЦИОННО-ПОДВИЖНЫЕ ТРЕХПАЛУБНЫЕ ФТАЛОЦИАНИНАТЫ ЛАНТАНИДОВ КАК НОВЫЙ КЛАСС МОЛЕКУЛЯРНЫХ ПЕРЕКЛЮЧАТЕЛЕЙ</vt:lpstr>
      <vt:lpstr>Презентация PowerPoint</vt:lpstr>
      <vt:lpstr>Презентация PowerPoint</vt:lpstr>
      <vt:lpstr>Презентация PowerPoint</vt:lpstr>
      <vt:lpstr>Почему сэндвичевые комплексы лантанидов так хороши для исследования молекулярного магнетизма?</vt:lpstr>
      <vt:lpstr>Молекулярные магнетики в тетрапиррольном окружении</vt:lpstr>
      <vt:lpstr>Что влияет на магнетизм комплексов лантанидов  с тетрапиррольными лигандами?</vt:lpstr>
      <vt:lpstr>Краун-замещенные фталоцианинаты</vt:lpstr>
      <vt:lpstr>Гетеролептические краун-замещенные трис(фталоцианинаты) как рецепторы с управляемым конформационным состоянием</vt:lpstr>
      <vt:lpstr>Гетеролептические краун-замещенные трис(фталоцианинаты) как рецепторы с управляемыми магнитными свойствами</vt:lpstr>
      <vt:lpstr>Гетеролептические краун-замещенные трис(фталоцианинаты) как рецепторы с управляемым межмолекулярным взаимодействием</vt:lpstr>
      <vt:lpstr>Легкий путь к получению гетеролептических молекулярных магнитов</vt:lpstr>
      <vt:lpstr>Структура комплекса по данным РСА: стабилизация конформации за счет специфической сольватации</vt:lpstr>
      <vt:lpstr>Структура + 1H-ЯМР спектроскопия гетероядерных комплексов</vt:lpstr>
      <vt:lpstr>Супрамолекулярная димеризация как способ усиления магнитных свойств</vt:lpstr>
      <vt:lpstr>Неожиданное влияние супрамолекулярной димеризации на конформационное состояние комплекса</vt:lpstr>
      <vt:lpstr>1993 – первое сообщение о сольватохромизме алкокси-замещенных трехпалубных фталоцианинатов</vt:lpstr>
      <vt:lpstr>Сольватохромизм бутокси- и краун-замещенных комплексов</vt:lpstr>
      <vt:lpstr>Сольватохромизм гетеролептических комплексов</vt:lpstr>
      <vt:lpstr>Структура комплекса по данным РСА: стабилизация конформации за счет специфической сольватации</vt:lpstr>
      <vt:lpstr>Влияние растворителя на магнитные свойства комплексов</vt:lpstr>
      <vt:lpstr>ЯМР термометрия</vt:lpstr>
      <vt:lpstr>От строительного набора до мульти-инструмента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Alexandre Martynov</cp:lastModifiedBy>
  <cp:revision>1122</cp:revision>
  <dcterms:created xsi:type="dcterms:W3CDTF">2014-09-24T07:04:23Z</dcterms:created>
  <dcterms:modified xsi:type="dcterms:W3CDTF">2022-06-30T07:45:27Z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TC010721171049</vt:lpwstr>
  </property>
</Properties>
</file>