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7" r:id="rId3"/>
    <p:sldId id="277" r:id="rId4"/>
    <p:sldId id="322" r:id="rId5"/>
    <p:sldId id="323" r:id="rId6"/>
    <p:sldId id="264" r:id="rId7"/>
    <p:sldId id="340" r:id="rId8"/>
    <p:sldId id="336" r:id="rId9"/>
    <p:sldId id="269" r:id="rId10"/>
    <p:sldId id="341" r:id="rId11"/>
    <p:sldId id="332" r:id="rId12"/>
    <p:sldId id="369" r:id="rId13"/>
    <p:sldId id="385" r:id="rId14"/>
    <p:sldId id="260" r:id="rId15"/>
    <p:sldId id="374" r:id="rId16"/>
    <p:sldId id="354" r:id="rId17"/>
    <p:sldId id="348" r:id="rId18"/>
    <p:sldId id="281" r:id="rId19"/>
    <p:sldId id="349" r:id="rId20"/>
    <p:sldId id="360" r:id="rId21"/>
    <p:sldId id="351" r:id="rId22"/>
    <p:sldId id="352" r:id="rId23"/>
    <p:sldId id="353" r:id="rId24"/>
    <p:sldId id="370" r:id="rId25"/>
    <p:sldId id="380" r:id="rId26"/>
    <p:sldId id="383" r:id="rId27"/>
    <p:sldId id="381" r:id="rId28"/>
    <p:sldId id="270" r:id="rId29"/>
    <p:sldId id="382" r:id="rId30"/>
    <p:sldId id="38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84535647237419"/>
          <c:y val="7.6219635716676365E-2"/>
          <c:w val="0.80374554241109519"/>
          <c:h val="0.815313987310673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Лист3!$D$34:$D$38</c:f>
              <c:numCache>
                <c:formatCode>General</c:formatCode>
                <c:ptCount val="5"/>
                <c:pt idx="0">
                  <c:v>629</c:v>
                </c:pt>
                <c:pt idx="1">
                  <c:v>688</c:v>
                </c:pt>
                <c:pt idx="2">
                  <c:v>762</c:v>
                </c:pt>
                <c:pt idx="3">
                  <c:v>1067</c:v>
                </c:pt>
                <c:pt idx="4">
                  <c:v>1268</c:v>
                </c:pt>
              </c:numCache>
            </c:numRef>
          </c:cat>
          <c:val>
            <c:numRef>
              <c:f>Лист3!$E$34:$E$38</c:f>
              <c:numCache>
                <c:formatCode>General</c:formatCode>
                <c:ptCount val="5"/>
                <c:pt idx="0">
                  <c:v>2.1000000000000001E-2</c:v>
                </c:pt>
                <c:pt idx="1">
                  <c:v>6.25E-2</c:v>
                </c:pt>
                <c:pt idx="2">
                  <c:v>1</c:v>
                </c:pt>
                <c:pt idx="3">
                  <c:v>2.5000000000000001E-3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1-481E-AE07-3CC4DC5FC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423912"/>
        <c:axId val="350424240"/>
      </c:barChart>
      <c:catAx>
        <c:axId val="350423912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424240"/>
        <c:crosses val="autoZero"/>
        <c:auto val="1"/>
        <c:lblAlgn val="ctr"/>
        <c:lblOffset val="100"/>
        <c:noMultiLvlLbl val="0"/>
      </c:catAx>
      <c:valAx>
        <c:axId val="350424240"/>
        <c:scaling>
          <c:orientation val="minMax"/>
          <c:max val="1.0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42391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99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87351299488697"/>
          <c:y val="3.3164822420453266E-2"/>
          <c:w val="0.7716313194594806"/>
          <c:h val="0.735861190280662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Лист1!$Q$38:$Q$42</c:f>
              <c:numCache>
                <c:formatCode>General</c:formatCode>
                <c:ptCount val="5"/>
                <c:pt idx="0">
                  <c:v>628</c:v>
                </c:pt>
                <c:pt idx="1">
                  <c:v>690</c:v>
                </c:pt>
                <c:pt idx="2">
                  <c:v>765</c:v>
                </c:pt>
                <c:pt idx="3">
                  <c:v>1070</c:v>
                </c:pt>
                <c:pt idx="4">
                  <c:v>1273</c:v>
                </c:pt>
              </c:numCache>
            </c:numRef>
          </c:cat>
          <c:val>
            <c:numRef>
              <c:f>Лист1!$R$38:$R$42</c:f>
              <c:numCache>
                <c:formatCode>General</c:formatCode>
                <c:ptCount val="5"/>
                <c:pt idx="0">
                  <c:v>1.9</c:v>
                </c:pt>
                <c:pt idx="1">
                  <c:v>0.2</c:v>
                </c:pt>
                <c:pt idx="2">
                  <c:v>0.16</c:v>
                </c:pt>
                <c:pt idx="3">
                  <c:v>1.4999999999999999E-2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A-46D9-A182-62DA928F2A99}"/>
            </c:ext>
          </c:extLst>
        </c:ser>
        <c:ser>
          <c:idx val="1"/>
          <c:order val="1"/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cat>
            <c:numRef>
              <c:f>Лист1!$Q$38:$Q$42</c:f>
              <c:numCache>
                <c:formatCode>General</c:formatCode>
                <c:ptCount val="5"/>
                <c:pt idx="0">
                  <c:v>628</c:v>
                </c:pt>
                <c:pt idx="1">
                  <c:v>690</c:v>
                </c:pt>
                <c:pt idx="2">
                  <c:v>765</c:v>
                </c:pt>
                <c:pt idx="3">
                  <c:v>1070</c:v>
                </c:pt>
                <c:pt idx="4">
                  <c:v>1273</c:v>
                </c:pt>
              </c:numCache>
            </c:numRef>
          </c:cat>
          <c:val>
            <c:numRef>
              <c:f>Лист1!$S$38:$S$42</c:f>
              <c:numCache>
                <c:formatCode>General</c:formatCode>
                <c:ptCount val="5"/>
                <c:pt idx="0">
                  <c:v>0.6</c:v>
                </c:pt>
                <c:pt idx="1">
                  <c:v>0.05</c:v>
                </c:pt>
                <c:pt idx="2">
                  <c:v>0.16</c:v>
                </c:pt>
                <c:pt idx="3">
                  <c:v>1.4999999999999999E-2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BA-46D9-A182-62DA928F2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9425440"/>
        <c:axId val="559425768"/>
      </c:barChart>
      <c:catAx>
        <c:axId val="559425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/>
                  <a:t>Wavelength,</a:t>
                </a:r>
                <a:r>
                  <a:rPr lang="en-US" sz="2400" b="1" baseline="0"/>
                  <a:t> nm</a:t>
                </a:r>
                <a:endParaRPr lang="ru-RU" sz="2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9425768"/>
        <c:crosses val="autoZero"/>
        <c:auto val="1"/>
        <c:lblAlgn val="ctr"/>
        <c:lblOffset val="100"/>
        <c:noMultiLvlLbl val="0"/>
      </c:catAx>
      <c:valAx>
        <c:axId val="5594257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1" baseline="0"/>
                  <a:t>V</a:t>
                </a:r>
                <a:r>
                  <a:rPr lang="en-US" sz="2400" b="1" i="1" baseline="-25000"/>
                  <a:t>r</a:t>
                </a:r>
                <a:r>
                  <a:rPr lang="en-US" sz="2400" b="1" i="1" baseline="0"/>
                  <a:t>/n, rel. units</a:t>
                </a:r>
                <a:endParaRPr lang="ru-RU" sz="2400" b="1" i="1" baseline="0"/>
              </a:p>
            </c:rich>
          </c:tx>
          <c:layout>
            <c:manualLayout>
              <c:xMode val="edge"/>
              <c:yMode val="edge"/>
              <c:x val="1.2688067412271306E-2"/>
              <c:y val="0.215598704231738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942544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en-US"/>
              <a:t>A</a:t>
            </a:r>
          </a:p>
        </c:rich>
      </c:tx>
      <c:layout>
        <c:manualLayout>
          <c:xMode val="edge"/>
          <c:yMode val="edge"/>
          <c:x val="0.49344978165938863"/>
          <c:y val="0.23322717248203398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9293543591604"/>
          <c:y val="7.3962971171991063E-2"/>
          <c:w val="0.82472793035016967"/>
          <c:h val="0.746956352423408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Лист3!$L$32:$L$34</c:f>
              <c:numCache>
                <c:formatCode>General</c:formatCode>
                <c:ptCount val="3"/>
                <c:pt idx="0">
                  <c:v>628</c:v>
                </c:pt>
                <c:pt idx="1">
                  <c:v>690</c:v>
                </c:pt>
                <c:pt idx="2">
                  <c:v>765</c:v>
                </c:pt>
              </c:numCache>
            </c:numRef>
          </c:cat>
          <c:val>
            <c:numRef>
              <c:f>Лист3!$M$32:$M$34</c:f>
              <c:numCache>
                <c:formatCode>General</c:formatCode>
                <c:ptCount val="3"/>
                <c:pt idx="0">
                  <c:v>11.2</c:v>
                </c:pt>
                <c:pt idx="1">
                  <c:v>0.8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A-4B0F-8BB8-17DB07187DE5}"/>
            </c:ext>
          </c:extLst>
        </c:ser>
        <c:ser>
          <c:idx val="1"/>
          <c:order val="1"/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Лист3!$L$32:$L$34</c:f>
              <c:numCache>
                <c:formatCode>General</c:formatCode>
                <c:ptCount val="3"/>
                <c:pt idx="0">
                  <c:v>628</c:v>
                </c:pt>
                <c:pt idx="1">
                  <c:v>690</c:v>
                </c:pt>
                <c:pt idx="2">
                  <c:v>765</c:v>
                </c:pt>
              </c:numCache>
            </c:numRef>
          </c:cat>
          <c:val>
            <c:numRef>
              <c:f>Лист3!$N$32:$N$34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0.12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AA-4B0F-8BB8-17DB07187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629064"/>
        <c:axId val="1"/>
      </c:barChart>
      <c:catAx>
        <c:axId val="424629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Wavelength, nm</a:t>
                </a:r>
              </a:p>
            </c:rich>
          </c:tx>
          <c:layout>
            <c:manualLayout>
              <c:xMode val="edge"/>
              <c:yMode val="edge"/>
              <c:x val="0.40829687955672206"/>
              <c:y val="0.9044668377548449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out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2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2000" b="1" i="1" u="none" strike="noStrike" baseline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V</a:t>
                </a:r>
                <a:r>
                  <a:rPr lang="ru-RU" sz="2000" b="1" i="1" u="none" strike="noStrike" baseline="-2500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lasr</a:t>
                </a:r>
                <a:r>
                  <a:rPr lang="ru-RU" sz="2000" b="1" i="1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/n</a:t>
                </a:r>
                <a:r>
                  <a:rPr lang="en-US" sz="2000" b="1" i="1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, rel. units</a:t>
                </a:r>
                <a:endParaRPr lang="ru-RU" sz="2000" b="1" i="1" u="none" strike="noStrike" baseline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4.4242437175027903E-3"/>
              <c:y val="0.2236913453562426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24629064"/>
        <c:crosses val="autoZero"/>
        <c:crossBetween val="between"/>
        <c:majorUnit val="4"/>
      </c:valAx>
      <c:spPr>
        <a:solidFill>
          <a:srgbClr val="FFFFFF"/>
        </a:solidFill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0.58257</cdr:x>
      <cdr:y>0.61231</cdr:y>
    </cdr:from>
    <cdr:to>
      <cdr:x>1</cdr:x>
      <cdr:y>0.69469</cdr:y>
    </cdr:to>
    <cdr:sp macro="" textlink="">
      <cdr:nvSpPr>
        <cdr:cNvPr id="2" name="TextBox 22">
          <a:extLst xmlns:a="http://schemas.openxmlformats.org/drawingml/2006/main">
            <a:ext uri="{FF2B5EF4-FFF2-40B4-BE49-F238E27FC236}">
              <a16:creationId xmlns:a16="http://schemas.microsoft.com/office/drawing/2014/main" id="{49961B5B-27F1-4E40-8CF1-B5DD1A62764F}"/>
            </a:ext>
          </a:extLst>
        </cdr:cNvPr>
        <cdr:cNvSpPr txBox="1"/>
      </cdr:nvSpPr>
      <cdr:spPr>
        <a:xfrm xmlns:a="http://schemas.openxmlformats.org/drawingml/2006/main">
          <a:off x="3326322" y="2973882"/>
          <a:ext cx="238343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000" b="1" dirty="0">
              <a:solidFill>
                <a:schemeClr val="accent1"/>
              </a:solidFill>
            </a:rPr>
            <a:t>ε</a:t>
          </a:r>
          <a:r>
            <a:rPr lang="en-US" sz="2000" b="1" dirty="0">
              <a:solidFill>
                <a:schemeClr val="accent1"/>
              </a:solidFill>
            </a:rPr>
            <a:t> </a:t>
          </a:r>
          <a:r>
            <a:rPr lang="ru-RU" sz="2000" b="1" dirty="0">
              <a:solidFill>
                <a:schemeClr val="accent1"/>
              </a:solidFill>
            </a:rPr>
            <a:t>= </a:t>
          </a:r>
          <a:r>
            <a:rPr lang="en-US" sz="2000" b="1" dirty="0">
              <a:solidFill>
                <a:schemeClr val="accent1"/>
              </a:solidFill>
            </a:rPr>
            <a:t>0.26×10</a:t>
          </a:r>
          <a:r>
            <a:rPr lang="en-US" sz="2000" b="1" baseline="30000" dirty="0">
              <a:solidFill>
                <a:schemeClr val="accent1"/>
              </a:solidFill>
            </a:rPr>
            <a:t>-4</a:t>
          </a:r>
          <a:r>
            <a:rPr lang="ru-RU" sz="2000" b="1" baseline="30000" dirty="0">
              <a:solidFill>
                <a:schemeClr val="accent1"/>
              </a:solidFill>
            </a:rPr>
            <a:t> </a:t>
          </a:r>
          <a:r>
            <a:rPr lang="en-US" sz="2000" b="1" dirty="0">
              <a:solidFill>
                <a:schemeClr val="accent1"/>
              </a:solidFill>
            </a:rPr>
            <a:t>M</a:t>
          </a:r>
          <a:r>
            <a:rPr lang="en-US" sz="2000" b="1" baseline="30000" dirty="0">
              <a:solidFill>
                <a:schemeClr val="accent1"/>
              </a:solidFill>
            </a:rPr>
            <a:t>-1</a:t>
          </a:r>
          <a:r>
            <a:rPr lang="en-US" sz="2000" b="1" dirty="0">
              <a:solidFill>
                <a:schemeClr val="accent1"/>
              </a:solidFill>
            </a:rPr>
            <a:t>cm</a:t>
          </a:r>
          <a:r>
            <a:rPr lang="en-US" sz="2000" b="1" baseline="30000" dirty="0">
              <a:solidFill>
                <a:schemeClr val="accent1"/>
              </a:solidFill>
            </a:rPr>
            <a:t>-1</a:t>
          </a:r>
          <a:endParaRPr lang="ru-RU" sz="2000" b="1" baseline="30000" dirty="0">
            <a:solidFill>
              <a:schemeClr val="accent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0.45362</cdr:x>
      <cdr:y>0.22674</cdr:y>
    </cdr:from>
    <cdr:to>
      <cdr:x>0.56266</cdr:x>
      <cdr:y>0.29734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8AAB6538-1BAB-4231-9E48-1868041B2020}"/>
            </a:ext>
          </a:extLst>
        </cdr:cNvPr>
        <cdr:cNvSpPr/>
      </cdr:nvSpPr>
      <cdr:spPr>
        <a:xfrm xmlns:a="http://schemas.openxmlformats.org/drawingml/2006/main">
          <a:off x="2932235" y="1040130"/>
          <a:ext cx="704850" cy="3238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0.57722</cdr:x>
      <cdr:y>0.07505</cdr:y>
    </cdr:from>
    <cdr:to>
      <cdr:x>0.71576</cdr:x>
      <cdr:y>0.13898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AC986BD-B4F5-4B6D-A680-083BE5591935}"/>
            </a:ext>
          </a:extLst>
        </cdr:cNvPr>
        <cdr:cNvSpPr txBox="1"/>
      </cdr:nvSpPr>
      <cdr:spPr>
        <a:xfrm xmlns:a="http://schemas.openxmlformats.org/drawingml/2006/main">
          <a:off x="3873305" y="339970"/>
          <a:ext cx="92964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0.44986</cdr:x>
      <cdr:y>0.32248</cdr:y>
    </cdr:from>
    <cdr:to>
      <cdr:x>0.55827</cdr:x>
      <cdr:y>0.38111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D4F81749-0D87-4CE2-B43D-FC58DF5A4381}"/>
            </a:ext>
          </a:extLst>
        </cdr:cNvPr>
        <cdr:cNvSpPr/>
      </cdr:nvSpPr>
      <cdr:spPr>
        <a:xfrm xmlns:a="http://schemas.openxmlformats.org/drawingml/2006/main">
          <a:off x="2529840" y="1508759"/>
          <a:ext cx="609600" cy="2743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0.59215</cdr:x>
      <cdr:y>0.31026</cdr:y>
    </cdr:from>
    <cdr:to>
      <cdr:x>0.71951</cdr:x>
      <cdr:y>0.39169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9718DA43-9E12-4625-BDD6-9404358A051C}"/>
            </a:ext>
          </a:extLst>
        </cdr:cNvPr>
        <cdr:cNvSpPr/>
      </cdr:nvSpPr>
      <cdr:spPr>
        <a:xfrm xmlns:a="http://schemas.openxmlformats.org/drawingml/2006/main">
          <a:off x="3329963" y="1451630"/>
          <a:ext cx="716272" cy="3809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chemeClr val="tx1"/>
              </a:solidFill>
            </a:rPr>
            <a:t>C</a:t>
          </a:r>
          <a:r>
            <a:rPr lang="en-US" sz="2400" b="1" baseline="-25000" dirty="0">
              <a:solidFill>
                <a:schemeClr val="tx1"/>
              </a:solidFill>
            </a:rPr>
            <a:t>6</a:t>
          </a:r>
          <a:r>
            <a:rPr lang="en-US" sz="2400" b="1" dirty="0">
              <a:solidFill>
                <a:schemeClr val="tx1"/>
              </a:solidFill>
            </a:rPr>
            <a:t>F</a:t>
          </a:r>
          <a:r>
            <a:rPr lang="en-US" sz="2400" b="1" baseline="-25000" dirty="0">
              <a:solidFill>
                <a:schemeClr val="tx1"/>
              </a:solidFill>
            </a:rPr>
            <a:t>6</a:t>
          </a:r>
          <a:endParaRPr lang="ru-RU" sz="2400" b="1" baseline="-250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1647C-EEAE-4744-8EFD-B1D46154BF4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D6CEA-166E-4A26-B5E7-A5B168511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8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D6CEA-166E-4A26-B5E7-A5B1685111E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1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92C9F-0643-47A3-8714-9DD02CC3E2F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35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CCB9-B1A6-4E9D-8699-D655DB3CC92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8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AF0ED-5D9D-4A22-9C7F-DE5F92A2DB1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2A875-C880-4FAD-AEBE-ABABBC4A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FA4A19-A833-417F-9C02-C3AF81419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9686F-EC50-4737-93AD-D991FB8B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0F06-BEFD-4457-BAFA-CF9FDDE0B3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08495-4265-4036-9F34-DBA50379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A9332-02DA-4AF5-99C9-507C0969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C16-A7A4-4D32-9041-9A3517740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9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95FF8-F462-4971-8B74-758EA123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264EFE-E7A3-41C8-9E0A-B59F607E9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2859A0-F050-4BFF-9DF5-5BADBB5E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0F06-BEFD-4457-BAFA-CF9FDDE0B3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97C16C-0928-456F-8129-F505BD19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1CF0E4-89CD-472F-8109-C0187453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C16-A7A4-4D32-9041-9A3517740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7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15E674-24B0-4FC9-B13A-13117420F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2CD7EF-12E4-424C-8713-DF593D739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09639-78CF-4A99-84D2-CC3B4BF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0F06-BEFD-4457-BAFA-CF9FDDE0B3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1B24E-5848-444F-8BCE-EA7ED8B4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38F40-E870-4D80-B2BC-BC6043B7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C16-A7A4-4D32-9041-9A3517740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7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9F40C-F9DA-4A2C-957B-20172B13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ADAA3-0BC6-4F00-960D-79F015EE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B6EBB-C22F-4202-B558-C58DAECB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0F06-BEFD-4457-BAFA-CF9FDDE0B3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DAE35-C384-484B-9A59-2C487CF6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E6263-AEB4-447A-A1C7-CBC3D230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C16-A7A4-4D32-9041-9A3517740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5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DFFE1-6F86-4F41-ABFD-DB7E53EA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2B146E-2266-4E54-B22D-9E71564F2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AF59AD-9645-4161-8D8E-7A3332B5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0F06-BEFD-4457-BAFA-CF9FDDE0B3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3B341E-0215-459E-9770-AF41D999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5025D-A53B-4E34-8585-F789D97B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C16-A7A4-4D32-9041-9A3517740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4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995AD-02B3-4DF3-837F-52B0B1A3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7DFFD2-E242-4DA8-909D-DC38B44BD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634E89-8532-4438-AB36-DFBC060A1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42D121-E299-4466-A0D8-7266BDDC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0F06-BEFD-4457-BAFA-CF9FDDE0B3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82AB05-A447-46B4-A650-52BFF893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C06B1D-9AB4-4E0E-94A8-A53AA1E4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C16-A7A4-4D32-9041-9A3517740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6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4B759-FA98-49B7-AA68-9FAF536D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4BEA7-DFF9-415C-9BE9-A937D11D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AE38DA-A7E1-408D-A5AE-EA3FCABEA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459A82-2488-4A63-8B57-CD00B6A6A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74E006-D969-469C-A684-FFE40F158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967720-CFEB-4A67-8207-DB962E3C4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0F06-BEFD-4457-BAFA-CF9FDDE0B3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42904E-A4A8-4580-95F4-8A0CEE53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95B84D-AEBC-4B18-8CC3-982F8F79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C16-A7A4-4D32-9041-9A3517740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0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6EA38-D8FB-4D61-88FA-2E26E2EA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450070-28D5-4FF0-923B-984C7808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0F06-BEFD-4457-BAFA-CF9FDDE0B3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3D6629-4AEE-4DFA-B167-0676B3FA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38EDA7-6E0B-4953-A60D-37016E5C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C16-A7A4-4D32-9041-9A3517740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6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A7906E-5E5E-457B-9B72-159783A4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0F06-BEFD-4457-BAFA-CF9FDDE0B3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87841A-56F8-4415-A23E-7876BB5E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9670AA-A519-431A-BB4D-80E7B1E9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C16-A7A4-4D32-9041-9A3517740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5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66A5F-C555-4241-BB45-650F0CD3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B4A42-9D77-414F-AB44-4CD81FB1E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D0F11E-5C7D-44D6-9DC9-45E02D9FF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196391-1230-432A-A247-9897B7E2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0F06-BEFD-4457-BAFA-CF9FDDE0B3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D0F2F8-BCFA-4973-94B9-E4BF9A8B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E249E9-DB23-46CE-97FB-B67FDF17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C16-A7A4-4D32-9041-9A3517740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6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CDC76-9897-4A02-8043-AB9E28A5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87A3F6-6120-4FB8-876A-48C154417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17632C-1DC8-4AFF-BF7A-F01932436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03C69-BFFC-4363-B8BD-B575A6C9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0F06-BEFD-4457-BAFA-CF9FDDE0B3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5BEFA-4A43-42D9-A893-2636D930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563358-308C-4127-8E08-F1C0950FF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C16-A7A4-4D32-9041-9A3517740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FC01A-BB1D-4225-8563-99FF7BA1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04B0E1-446C-407D-ACE4-D05EEB0FE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0D1FB-EE15-4CC4-8326-7BF5945EE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E0F06-BEFD-4457-BAFA-CF9FDDE0B3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4B3CFE-ADE5-4B8E-BCA8-FE64C8D95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606FC3-C8C5-4EE5-AD21-C75D55201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8CC16-A7A4-4D32-9041-9A3517740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5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E94B03-953A-4B9F-A427-DEA7E1F43B47}"/>
              </a:ext>
            </a:extLst>
          </p:cNvPr>
          <p:cNvSpPr txBox="1"/>
          <p:nvPr/>
        </p:nvSpPr>
        <p:spPr>
          <a:xfrm>
            <a:off x="758384" y="3346859"/>
            <a:ext cx="107403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>
                <a:solidFill>
                  <a:schemeClr val="bg1"/>
                </a:solidFill>
                <a:latin typeface="Arial Black" panose="020B0A04020102020204" pitchFamily="34" charset="0"/>
              </a:rPr>
              <a:t>A.A. </a:t>
            </a:r>
            <a:r>
              <a:rPr lang="ru-RU" sz="3000" u="sng" dirty="0">
                <a:solidFill>
                  <a:schemeClr val="bg1"/>
                </a:solidFill>
                <a:latin typeface="Arial Black" panose="020B0A04020102020204" pitchFamily="34" charset="0"/>
              </a:rPr>
              <a:t>Красновский</a:t>
            </a:r>
            <a:r>
              <a:rPr lang="en-US" sz="3000" u="sng" dirty="0">
                <a:solidFill>
                  <a:schemeClr val="bg1"/>
                </a:solidFill>
                <a:latin typeface="Arial Black" panose="020B0A04020102020204" pitchFamily="34" charset="0"/>
              </a:rPr>
              <a:t>*, 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А.С. </a:t>
            </a:r>
            <a:r>
              <a:rPr lang="ru-RU" sz="2800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Бендиткис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С.Е. Гончаров, 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А.С. Козлов 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ФИЦ биотехнологии РАН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*phoal@mail.ru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3F4345-8AE0-4A85-BED8-16DCC92CDDB8}"/>
              </a:ext>
            </a:extLst>
          </p:cNvPr>
          <p:cNvSpPr/>
          <p:nvPr/>
        </p:nvSpPr>
        <p:spPr>
          <a:xfrm>
            <a:off x="487929" y="1104218"/>
            <a:ext cx="1135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АБСОРБЦИОННЫЕ СВОЙСТВА И ФОТОСЕНСИБИЛИЗИРУЮЩЕЕ ДЕЙСТВИЕ МОЛЕКУЛЯРНОГО КИСЛОРОДА. СРАВНЕНИЕ С ПОРФИРИНАМИ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2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F57F3F-18F3-488E-B881-DFEDADD4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415" y="665200"/>
            <a:ext cx="1441292" cy="187788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9F08DBD-5913-4F20-A3D0-C327F36D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45" y="692808"/>
            <a:ext cx="1713407" cy="191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CEB18C-6C72-492C-8F09-3E6CA1210414}"/>
              </a:ext>
            </a:extLst>
          </p:cNvPr>
          <p:cNvSpPr txBox="1"/>
          <p:nvPr/>
        </p:nvSpPr>
        <p:spPr>
          <a:xfrm>
            <a:off x="3409628" y="2596172"/>
            <a:ext cx="2003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N.F. </a:t>
            </a:r>
            <a:r>
              <a:rPr lang="en-US" sz="2400" b="1" dirty="0" err="1">
                <a:solidFill>
                  <a:schemeClr val="accent1"/>
                </a:solidFill>
              </a:rPr>
              <a:t>Gamaleya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87969-8D33-4E97-95F4-93868EB6274D}"/>
              </a:ext>
            </a:extLst>
          </p:cNvPr>
          <p:cNvSpPr txBox="1"/>
          <p:nvPr/>
        </p:nvSpPr>
        <p:spPr>
          <a:xfrm>
            <a:off x="7548055" y="2611669"/>
            <a:ext cx="130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T.I. </a:t>
            </a:r>
            <a:r>
              <a:rPr lang="en-US" sz="2400" b="1" dirty="0" err="1">
                <a:solidFill>
                  <a:schemeClr val="accent1"/>
                </a:solidFill>
              </a:rPr>
              <a:t>Karu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26" name="Picture 2" descr="https://upload.wikimedia.org/wikipedia/ru/a/af/%D0%92%D0%BB%D0%B0%D0%B4%D0%B8%D0%BB%D0%B5%D0%BD_%D0%A1%D1%82%D0%B5%D0%BF%D0%B0%D0%BD%D0%BE%D0%B2%D0%B8%D1%87_%D0%9B%D0%B5%D1%82%D0%BE%D1%85%D0%BE%D0%B2.jpg">
            <a:extLst>
              <a:ext uri="{FF2B5EF4-FFF2-40B4-BE49-F238E27FC236}">
                <a16:creationId xmlns:a16="http://schemas.microsoft.com/office/drawing/2014/main" id="{C8E58E6D-5CDD-4A64-AFB7-C5587DD4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87" y="659099"/>
            <a:ext cx="1290094" cy="19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54B1D5-C3FB-44F4-9287-680AC8E274F5}"/>
              </a:ext>
            </a:extLst>
          </p:cNvPr>
          <p:cNvSpPr txBox="1"/>
          <p:nvPr/>
        </p:nvSpPr>
        <p:spPr>
          <a:xfrm>
            <a:off x="5373354" y="2611669"/>
            <a:ext cx="236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V.S.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Letokhov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1BC16-AFD8-4F6D-959E-C05AC59A381B}"/>
              </a:ext>
            </a:extLst>
          </p:cNvPr>
          <p:cNvSpPr txBox="1"/>
          <p:nvPr/>
        </p:nvSpPr>
        <p:spPr>
          <a:xfrm>
            <a:off x="749509" y="4387208"/>
            <a:ext cx="10942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Presently low level laser therapy (LLLT) uses lasers with the emission wavelengths 370-1700 nm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B5881-7FED-4334-B19D-A7F2812CD613}"/>
              </a:ext>
            </a:extLst>
          </p:cNvPr>
          <p:cNvSpPr txBox="1"/>
          <p:nvPr/>
        </p:nvSpPr>
        <p:spPr>
          <a:xfrm>
            <a:off x="659567" y="3169097"/>
            <a:ext cx="10613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They started from helium-neon and ruby lasers which were built first in 1960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8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4E30222D-BB56-438C-9122-767E3511D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9" y="1081403"/>
            <a:ext cx="5525836" cy="510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3E5F35F3-0975-472C-9FE4-A6BD471B8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10" y="1154242"/>
            <a:ext cx="5037609" cy="39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E4200CB6-F00B-4D6D-88B4-7624ABCAB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227" y="5309949"/>
            <a:ext cx="39315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Dianov-Klokov</a:t>
            </a:r>
            <a:r>
              <a:rPr lang="en-US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1964, Long, Kearns 1973; </a:t>
            </a:r>
            <a:r>
              <a:rPr lang="en-US" altLang="ru-RU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Gurinovich</a:t>
            </a:r>
            <a:r>
              <a:rPr lang="en-US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1991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169A2F-9578-4014-97A9-2E6EAEA31D09}"/>
              </a:ext>
            </a:extLst>
          </p:cNvPr>
          <p:cNvSpPr txBox="1"/>
          <p:nvPr/>
        </p:nvSpPr>
        <p:spPr>
          <a:xfrm>
            <a:off x="3080478" y="784693"/>
            <a:ext cx="185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Karu</a:t>
            </a:r>
            <a:r>
              <a:rPr lang="en-US" b="1" dirty="0"/>
              <a:t>, 1982-1990</a:t>
            </a:r>
            <a:endParaRPr lang="ru-RU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91218C-C408-46DA-A01C-87D13778D7A0}"/>
              </a:ext>
            </a:extLst>
          </p:cNvPr>
          <p:cNvSpPr txBox="1"/>
          <p:nvPr/>
        </p:nvSpPr>
        <p:spPr>
          <a:xfrm>
            <a:off x="6910465" y="726447"/>
            <a:ext cx="413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Oxygen absorption at </a:t>
            </a:r>
            <a:r>
              <a:rPr lang="ru-RU" b="1" dirty="0"/>
              <a:t>150 </a:t>
            </a:r>
            <a:r>
              <a:rPr lang="en-US" b="1" dirty="0"/>
              <a:t>bar pressure, 5 cm pathlength</a:t>
            </a: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B50592-DECB-4F36-BF6C-2A9398A2B99D}"/>
              </a:ext>
            </a:extLst>
          </p:cNvPr>
          <p:cNvSpPr/>
          <p:nvPr/>
        </p:nvSpPr>
        <p:spPr>
          <a:xfrm>
            <a:off x="449704" y="644577"/>
            <a:ext cx="10987790" cy="5561351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40D1F2F-1543-45CA-A5F4-D75224930FC9}"/>
              </a:ext>
            </a:extLst>
          </p:cNvPr>
          <p:cNvCxnSpPr>
            <a:cxnSpLocks/>
          </p:cNvCxnSpPr>
          <p:nvPr/>
        </p:nvCxnSpPr>
        <p:spPr>
          <a:xfrm>
            <a:off x="1943100" y="17653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8A44393-98D0-430D-ABC9-AFCE91F5B3AD}"/>
              </a:ext>
            </a:extLst>
          </p:cNvPr>
          <p:cNvSpPr txBox="1"/>
          <p:nvPr/>
        </p:nvSpPr>
        <p:spPr>
          <a:xfrm>
            <a:off x="2070100" y="14351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1:10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313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64190008-B781-49B7-86C6-EE24A340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55" y="587116"/>
            <a:ext cx="7945164" cy="1952386"/>
          </a:xfrm>
          <a:prstGeom prst="rect">
            <a:avLst/>
          </a:prstGeom>
          <a:solidFill>
            <a:srgbClr val="53B6CD"/>
          </a:solidFill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E50287-EBFA-44E1-AA1C-85E227472CE2}"/>
              </a:ext>
            </a:extLst>
          </p:cNvPr>
          <p:cNvSpPr txBox="1"/>
          <p:nvPr/>
        </p:nvSpPr>
        <p:spPr>
          <a:xfrm>
            <a:off x="3190407" y="2667003"/>
            <a:ext cx="5590177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0070C0"/>
                </a:solidFill>
              </a:rPr>
              <a:t>Светокислородный</a:t>
            </a:r>
            <a:r>
              <a:rPr lang="ru-RU" sz="3600" b="1" dirty="0">
                <a:solidFill>
                  <a:srgbClr val="0070C0"/>
                </a:solidFill>
              </a:rPr>
              <a:t> эффект</a:t>
            </a:r>
            <a:endParaRPr lang="en-US" sz="3600" b="1" dirty="0">
              <a:solidFill>
                <a:srgbClr val="0070C0"/>
              </a:solidFill>
            </a:endParaRPr>
          </a:p>
          <a:p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Light oxygen effect     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BBBF817-9139-4ECC-8822-E65EC76E473E}"/>
              </a:ext>
            </a:extLst>
          </p:cNvPr>
          <p:cNvSpPr/>
          <p:nvPr/>
        </p:nvSpPr>
        <p:spPr>
          <a:xfrm>
            <a:off x="2007933" y="1441554"/>
            <a:ext cx="1738859" cy="464695"/>
          </a:xfrm>
          <a:prstGeom prst="rect">
            <a:avLst/>
          </a:prstGeom>
          <a:solidFill>
            <a:srgbClr val="5D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IR-VIS laser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" name="Picture 3" descr="Амбарцумян">
            <a:extLst>
              <a:ext uri="{FF2B5EF4-FFF2-40B4-BE49-F238E27FC236}">
                <a16:creationId xmlns:a16="http://schemas.microsoft.com/office/drawing/2014/main" id="{F6F7A01E-2E51-44F1-9A5E-704215CB1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55" y="4190668"/>
            <a:ext cx="2396153" cy="17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D76D80-97B3-405D-BE0B-3AD3249BF83E}"/>
              </a:ext>
            </a:extLst>
          </p:cNvPr>
          <p:cNvSpPr txBox="1"/>
          <p:nvPr/>
        </p:nvSpPr>
        <p:spPr>
          <a:xfrm>
            <a:off x="2779265" y="6244283"/>
            <a:ext cx="616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Ambartzumian</a:t>
            </a:r>
            <a:r>
              <a:rPr lang="en-US" sz="2000" b="1" dirty="0">
                <a:solidFill>
                  <a:srgbClr val="0070C0"/>
                </a:solidFill>
              </a:rPr>
              <a:t> R.V. PROC. SPIE,  V. 701, p. 341-343, 1986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1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>
            <a:extLst>
              <a:ext uri="{FF2B5EF4-FFF2-40B4-BE49-F238E27FC236}">
                <a16:creationId xmlns:a16="http://schemas.microsoft.com/office/drawing/2014/main" id="{33BBCFE9-5F36-4422-9A21-5E1F8301C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76822"/>
            <a:ext cx="7556392" cy="426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1" name="Rectangle 11">
            <a:extLst>
              <a:ext uri="{FF2B5EF4-FFF2-40B4-BE49-F238E27FC236}">
                <a16:creationId xmlns:a16="http://schemas.microsoft.com/office/drawing/2014/main" id="{0CE1D199-010B-4014-9063-B0B9AE962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3228" y="1137983"/>
            <a:ext cx="2434590" cy="6858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ru-RU" b="1" i="1" dirty="0"/>
              <a:t>Photogeneration of </a:t>
            </a:r>
          </a:p>
          <a:p>
            <a:pPr algn="ctr"/>
            <a:r>
              <a:rPr lang="en-US" altLang="ru-RU" b="1" i="1" dirty="0"/>
              <a:t>singlet oxygen</a:t>
            </a:r>
            <a:endParaRPr lang="ru-RU" altLang="ru-RU" b="1" i="1" dirty="0"/>
          </a:p>
        </p:txBody>
      </p:sp>
      <p:pic>
        <p:nvPicPr>
          <p:cNvPr id="1028" name="Picture 4" descr="http://www.mdpi.com/ijms/ijms-16-22415/article_deploy/html/images/ijms-16-22415-g002-1024.png">
            <a:extLst>
              <a:ext uri="{FF2B5EF4-FFF2-40B4-BE49-F238E27FC236}">
                <a16:creationId xmlns:a16="http://schemas.microsoft.com/office/drawing/2014/main" id="{3DBA1582-2A68-4DF6-A95D-4E9DA62F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1" y="2370297"/>
            <a:ext cx="2492613" cy="188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0C6F9C-9F17-4288-9974-7C27E9DB6F77}"/>
              </a:ext>
            </a:extLst>
          </p:cNvPr>
          <p:cNvSpPr txBox="1"/>
          <p:nvPr/>
        </p:nvSpPr>
        <p:spPr>
          <a:xfrm>
            <a:off x="3356088" y="1400411"/>
            <a:ext cx="2091690" cy="646331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Endogenic proto-porphyrin IX, 10 </a:t>
            </a:r>
            <a:r>
              <a:rPr lang="en-US" b="1" dirty="0" err="1"/>
              <a:t>nM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B4C14-E7E4-4E67-8877-4C20FFCD384C}"/>
              </a:ext>
            </a:extLst>
          </p:cNvPr>
          <p:cNvSpPr txBox="1"/>
          <p:nvPr/>
        </p:nvSpPr>
        <p:spPr>
          <a:xfrm>
            <a:off x="2703776" y="4392960"/>
            <a:ext cx="712602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                 </a:t>
            </a:r>
            <a:r>
              <a:rPr lang="en-US" sz="2400" b="1" dirty="0">
                <a:solidFill>
                  <a:schemeClr val="tx2"/>
                </a:solidFill>
              </a:rPr>
              <a:t>Photodynamic hypothesis of laser action 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                  </a:t>
            </a:r>
            <a:r>
              <a:rPr lang="en-US" sz="2000" b="1" i="1" dirty="0" err="1">
                <a:solidFill>
                  <a:schemeClr val="tx2"/>
                </a:solidFill>
              </a:rPr>
              <a:t>Vladimirov</a:t>
            </a:r>
            <a:r>
              <a:rPr lang="en-US" sz="2000" b="1" i="1" dirty="0">
                <a:solidFill>
                  <a:schemeClr val="tx2"/>
                </a:solidFill>
              </a:rPr>
              <a:t>, </a:t>
            </a:r>
            <a:r>
              <a:rPr lang="en-US" sz="2000" b="1" i="1" dirty="0" err="1">
                <a:solidFill>
                  <a:schemeClr val="tx2"/>
                </a:solidFill>
              </a:rPr>
              <a:t>Klebanov</a:t>
            </a:r>
            <a:r>
              <a:rPr lang="en-US" sz="2000" b="1" i="1" dirty="0">
                <a:solidFill>
                  <a:schemeClr val="tx2"/>
                </a:solidFill>
              </a:rPr>
              <a:t>, </a:t>
            </a:r>
            <a:r>
              <a:rPr lang="en-US" sz="2000" b="1" i="1" dirty="0" err="1">
                <a:solidFill>
                  <a:schemeClr val="tx2"/>
                </a:solidFill>
              </a:rPr>
              <a:t>Osipov</a:t>
            </a:r>
            <a:r>
              <a:rPr lang="en-US" sz="2000" b="1" i="1" dirty="0">
                <a:solidFill>
                  <a:schemeClr val="tx2"/>
                </a:solidFill>
              </a:rPr>
              <a:t>, 1985-2010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56CC3-1AD2-4E4E-8388-FD08C4D8C776}"/>
              </a:ext>
            </a:extLst>
          </p:cNvPr>
          <p:cNvSpPr txBox="1"/>
          <p:nvPr/>
        </p:nvSpPr>
        <p:spPr>
          <a:xfrm>
            <a:off x="5076853" y="866625"/>
            <a:ext cx="1497330" cy="40011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Laser beam</a:t>
            </a:r>
            <a:endParaRPr lang="ru-RU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F6305-C26C-44B5-95D3-DE084E2EC599}"/>
              </a:ext>
            </a:extLst>
          </p:cNvPr>
          <p:cNvSpPr txBox="1"/>
          <p:nvPr/>
        </p:nvSpPr>
        <p:spPr>
          <a:xfrm>
            <a:off x="7949852" y="1823783"/>
            <a:ext cx="1502810" cy="92333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Lipid </a:t>
            </a:r>
            <a:r>
              <a:rPr lang="en-US" b="1" i="1" dirty="0" err="1"/>
              <a:t>peroxi</a:t>
            </a:r>
            <a:r>
              <a:rPr lang="en-US" b="1" i="1" dirty="0"/>
              <a:t>-dation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176B0-B022-43D2-945E-FF4EEAF20FE4}"/>
              </a:ext>
            </a:extLst>
          </p:cNvPr>
          <p:cNvSpPr txBox="1"/>
          <p:nvPr/>
        </p:nvSpPr>
        <p:spPr>
          <a:xfrm>
            <a:off x="7273446" y="3958225"/>
            <a:ext cx="2254372" cy="369332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Cell activation</a:t>
            </a:r>
            <a:endParaRPr lang="ru-RU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C9C46-396C-400C-AE7B-A0C04BE9B508}"/>
              </a:ext>
            </a:extLst>
          </p:cNvPr>
          <p:cNvSpPr txBox="1"/>
          <p:nvPr/>
        </p:nvSpPr>
        <p:spPr>
          <a:xfrm>
            <a:off x="8125216" y="3056352"/>
            <a:ext cx="1327446" cy="646331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Ca</a:t>
            </a:r>
            <a:r>
              <a:rPr lang="en-US" b="1" baseline="30000" dirty="0"/>
              <a:t>+</a:t>
            </a:r>
            <a:r>
              <a:rPr lang="en-US" b="1" dirty="0"/>
              <a:t> enters the cell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732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E910CF-1363-4330-B106-8B0786BCE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34" y="4590590"/>
            <a:ext cx="2473508" cy="18632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8F77A5-E449-4E84-9FFD-5CE5637E4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660" y="4911879"/>
            <a:ext cx="2126282" cy="3017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C8349-43F8-4C5C-88BD-414DE33CE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4" y="613774"/>
            <a:ext cx="4774909" cy="32048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D121FF-60A7-43B7-AC6A-F232FAF04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405" y="3793403"/>
            <a:ext cx="3240513" cy="3017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07939-1A29-48D4-9B2C-3A913AE9A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933" y="890245"/>
            <a:ext cx="3800523" cy="3204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DBD6E-5BA8-4319-BA4D-CCB6CCD9D41F}"/>
              </a:ext>
            </a:extLst>
          </p:cNvPr>
          <p:cNvSpPr txBox="1"/>
          <p:nvPr/>
        </p:nvSpPr>
        <p:spPr>
          <a:xfrm>
            <a:off x="6915953" y="4081688"/>
            <a:ext cx="333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Absorption spectrum of air-dried HeLa cells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8E111-C6D9-472D-B59B-18D4BDAB9C86}"/>
              </a:ext>
            </a:extLst>
          </p:cNvPr>
          <p:cNvSpPr txBox="1"/>
          <p:nvPr/>
        </p:nvSpPr>
        <p:spPr>
          <a:xfrm>
            <a:off x="6208734" y="350729"/>
            <a:ext cx="151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Hela cells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F3A42F-E842-4FE9-A9D7-A884EAA1C413}"/>
              </a:ext>
            </a:extLst>
          </p:cNvPr>
          <p:cNvSpPr txBox="1"/>
          <p:nvPr/>
        </p:nvSpPr>
        <p:spPr>
          <a:xfrm>
            <a:off x="2881409" y="4082757"/>
            <a:ext cx="372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Action spectrum of DNA biosynthesis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843CBC-EC7F-4E30-B3E4-EE79131F8410}"/>
              </a:ext>
            </a:extLst>
          </p:cNvPr>
          <p:cNvSpPr txBox="1"/>
          <p:nvPr/>
        </p:nvSpPr>
        <p:spPr>
          <a:xfrm>
            <a:off x="7112361" y="5366378"/>
            <a:ext cx="328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Letokhov</a:t>
            </a:r>
            <a:r>
              <a:rPr lang="en-US" b="1" dirty="0"/>
              <a:t>, </a:t>
            </a:r>
            <a:r>
              <a:rPr lang="en-US" b="1" dirty="0" err="1"/>
              <a:t>Karu</a:t>
            </a:r>
            <a:r>
              <a:rPr lang="en-US" b="1" dirty="0"/>
              <a:t> et al. 1982-2010</a:t>
            </a: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733D1-2297-470D-8A4D-3BA3ECFE8675}"/>
              </a:ext>
            </a:extLst>
          </p:cNvPr>
          <p:cNvSpPr txBox="1"/>
          <p:nvPr/>
        </p:nvSpPr>
        <p:spPr>
          <a:xfrm>
            <a:off x="4054475" y="1385551"/>
            <a:ext cx="45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620</a:t>
            </a:r>
            <a:r>
              <a:rPr lang="en-US" sz="1400" b="1" dirty="0"/>
              <a:t> </a:t>
            </a:r>
            <a:endParaRPr lang="ru-RU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33753-6CA8-40E3-AA27-ADE00CE56884}"/>
              </a:ext>
            </a:extLst>
          </p:cNvPr>
          <p:cNvSpPr txBox="1"/>
          <p:nvPr/>
        </p:nvSpPr>
        <p:spPr>
          <a:xfrm>
            <a:off x="4338888" y="1926590"/>
            <a:ext cx="46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680</a:t>
            </a:r>
            <a:endParaRPr lang="ru-RU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928BC-3FA4-4C1A-9833-DC1C28818227}"/>
              </a:ext>
            </a:extLst>
          </p:cNvPr>
          <p:cNvSpPr txBox="1"/>
          <p:nvPr/>
        </p:nvSpPr>
        <p:spPr>
          <a:xfrm>
            <a:off x="4671675" y="726510"/>
            <a:ext cx="52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760</a:t>
            </a:r>
            <a:endParaRPr lang="ru-RU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211E6-9534-4228-A3BA-E483AC015A12}"/>
              </a:ext>
            </a:extLst>
          </p:cNvPr>
          <p:cNvSpPr txBox="1"/>
          <p:nvPr/>
        </p:nvSpPr>
        <p:spPr>
          <a:xfrm>
            <a:off x="5422232" y="1725931"/>
            <a:ext cx="46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820</a:t>
            </a:r>
            <a:endParaRPr lang="ru-RU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1AC61-115D-46C0-B952-E3FD88F567BC}"/>
              </a:ext>
            </a:extLst>
          </p:cNvPr>
          <p:cNvSpPr txBox="1"/>
          <p:nvPr/>
        </p:nvSpPr>
        <p:spPr>
          <a:xfrm>
            <a:off x="5147488" y="5391778"/>
            <a:ext cx="100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Fe-NO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79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>
            <a:extLst>
              <a:ext uri="{FF2B5EF4-FFF2-40B4-BE49-F238E27FC236}">
                <a16:creationId xmlns:a16="http://schemas.microsoft.com/office/drawing/2014/main" id="{7F84D298-77E3-4644-AD73-6D79953D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6" y="3330578"/>
            <a:ext cx="480218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Text Box 20">
            <a:extLst>
              <a:ext uri="{FF2B5EF4-FFF2-40B4-BE49-F238E27FC236}">
                <a16:creationId xmlns:a16="http://schemas.microsoft.com/office/drawing/2014/main" id="{85B756EC-7236-449C-8B0E-7F2F0AAE8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3" y="3259141"/>
            <a:ext cx="157162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ru-RU" sz="1400" b="1" dirty="0">
                <a:solidFill>
                  <a:schemeClr val="accent2">
                    <a:lumMod val="90000"/>
                  </a:schemeClr>
                </a:solidFill>
              </a:rPr>
              <a:t>Probing beam</a:t>
            </a:r>
            <a:endParaRPr lang="ru-RU" altLang="ru-RU" sz="1400" b="1" dirty="0">
              <a:solidFill>
                <a:schemeClr val="accent2">
                  <a:lumMod val="90000"/>
                </a:schemeClr>
              </a:solidFill>
            </a:endParaRPr>
          </a:p>
        </p:txBody>
      </p:sp>
      <p:pic>
        <p:nvPicPr>
          <p:cNvPr id="16388" name="Рисунок 19">
            <a:extLst>
              <a:ext uri="{FF2B5EF4-FFF2-40B4-BE49-F238E27FC236}">
                <a16:creationId xmlns:a16="http://schemas.microsoft.com/office/drawing/2014/main" id="{91F029B3-B137-4A6C-81EE-DCD046223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84" y="2935692"/>
            <a:ext cx="4552731" cy="305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>
            <a:extLst>
              <a:ext uri="{FF2B5EF4-FFF2-40B4-BE49-F238E27FC236}">
                <a16:creationId xmlns:a16="http://schemas.microsoft.com/office/drawing/2014/main" id="{992A4079-6DBB-4C14-BE34-873C34CB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8" y="533403"/>
            <a:ext cx="82391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519D6978-96A1-4D8B-87EC-B6760F4DD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040833"/>
            <a:ext cx="9944099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ru-RU" sz="1800" b="1" i="1" kern="0" dirty="0" err="1"/>
              <a:t>Krasnovsky</a:t>
            </a:r>
            <a:r>
              <a:rPr lang="en-US" altLang="ru-RU" sz="1800" b="1" i="1" kern="0" dirty="0"/>
              <a:t>, </a:t>
            </a:r>
            <a:r>
              <a:rPr lang="en-US" altLang="ru-RU" sz="1800" b="1" i="1" kern="0" dirty="0" err="1"/>
              <a:t>Drozdova</a:t>
            </a:r>
            <a:r>
              <a:rPr lang="en-US" altLang="ru-RU" sz="1800" b="1" i="1" kern="0" dirty="0"/>
              <a:t>, Ivanov, </a:t>
            </a:r>
            <a:r>
              <a:rPr lang="en-US" altLang="ru-RU" sz="1800" b="1" i="1" kern="0" dirty="0" err="1"/>
              <a:t>Ambartzumian</a:t>
            </a:r>
            <a:r>
              <a:rPr lang="en-US" altLang="ru-RU" sz="1800" b="1" i="1" kern="0" dirty="0"/>
              <a:t>.   Biochemistry Moscow, Vol. 68, 963, 2003</a:t>
            </a:r>
            <a:endParaRPr lang="ru-RU" altLang="ru-RU" sz="1800" i="1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434A9F-DD96-4556-9D34-260D1D23140E}"/>
              </a:ext>
            </a:extLst>
          </p:cNvPr>
          <p:cNvSpPr txBox="1"/>
          <p:nvPr/>
        </p:nvSpPr>
        <p:spPr>
          <a:xfrm>
            <a:off x="1885071" y="4248444"/>
            <a:ext cx="11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1270 nm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24F4E-E913-4030-8E81-B6D3AE54088A}"/>
              </a:ext>
            </a:extLst>
          </p:cNvPr>
          <p:cNvSpPr txBox="1"/>
          <p:nvPr/>
        </p:nvSpPr>
        <p:spPr>
          <a:xfrm>
            <a:off x="2203556" y="2563318"/>
            <a:ext cx="691046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Laser light </a:t>
            </a:r>
            <a:endParaRPr lang="ru-RU" sz="2000" b="1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4006011-6FB7-4622-BF1B-DABBFAB80C78}"/>
              </a:ext>
            </a:extLst>
          </p:cNvPr>
          <p:cNvCxnSpPr/>
          <p:nvPr/>
        </p:nvCxnSpPr>
        <p:spPr>
          <a:xfrm>
            <a:off x="3477716" y="2758190"/>
            <a:ext cx="524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66B8611-D2C5-431C-848A-E6AA59D36E36}"/>
              </a:ext>
            </a:extLst>
          </p:cNvPr>
          <p:cNvSpPr txBox="1"/>
          <p:nvPr/>
        </p:nvSpPr>
        <p:spPr>
          <a:xfrm>
            <a:off x="4002374" y="2578309"/>
            <a:ext cx="61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chemeClr val="tx2"/>
                </a:solidFill>
              </a:rPr>
              <a:t>3</a:t>
            </a:r>
            <a:r>
              <a:rPr lang="en-US" sz="2000" b="1" dirty="0">
                <a:solidFill>
                  <a:schemeClr val="tx2"/>
                </a:solidFill>
              </a:rPr>
              <a:t>O</a:t>
            </a:r>
            <a:r>
              <a:rPr lang="en-US" sz="2000" b="1" baseline="-25000" dirty="0">
                <a:solidFill>
                  <a:schemeClr val="tx2"/>
                </a:solidFill>
              </a:rPr>
              <a:t>2</a:t>
            </a:r>
            <a:endParaRPr lang="ru-RU" sz="2000" b="1" baseline="-25000" dirty="0">
              <a:solidFill>
                <a:schemeClr val="tx2"/>
              </a:solidFill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9610602-6547-4D64-9B70-88FDFFC9778E}"/>
              </a:ext>
            </a:extLst>
          </p:cNvPr>
          <p:cNvCxnSpPr/>
          <p:nvPr/>
        </p:nvCxnSpPr>
        <p:spPr>
          <a:xfrm>
            <a:off x="4452079" y="394241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1D063DB-C76B-4436-A0BC-7C50C878534E}"/>
              </a:ext>
            </a:extLst>
          </p:cNvPr>
          <p:cNvCxnSpPr>
            <a:cxnSpLocks/>
          </p:cNvCxnSpPr>
          <p:nvPr/>
        </p:nvCxnSpPr>
        <p:spPr>
          <a:xfrm>
            <a:off x="4542020" y="2778364"/>
            <a:ext cx="4347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7DCAF3-0195-47FE-9DEB-0DCF2EC73E9E}"/>
              </a:ext>
            </a:extLst>
          </p:cNvPr>
          <p:cNvSpPr txBox="1"/>
          <p:nvPr/>
        </p:nvSpPr>
        <p:spPr>
          <a:xfrm>
            <a:off x="4961743" y="2563318"/>
            <a:ext cx="614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rgbClr val="0070C0"/>
                </a:solidFill>
              </a:rPr>
              <a:t>1</a:t>
            </a:r>
            <a:r>
              <a:rPr lang="en-US" sz="2000" b="1" dirty="0">
                <a:solidFill>
                  <a:srgbClr val="0070C0"/>
                </a:solidFill>
              </a:rPr>
              <a:t>O</a:t>
            </a:r>
            <a:r>
              <a:rPr lang="en-US" sz="2000" b="1" baseline="-25000" dirty="0">
                <a:solidFill>
                  <a:srgbClr val="0070C0"/>
                </a:solidFill>
              </a:rPr>
              <a:t>2</a:t>
            </a:r>
            <a:endParaRPr lang="ru-RU" sz="2000" b="1" baseline="-250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85F785-4E69-465C-A416-771D2D0114A1}"/>
              </a:ext>
            </a:extLst>
          </p:cNvPr>
          <p:cNvSpPr txBox="1"/>
          <p:nvPr/>
        </p:nvSpPr>
        <p:spPr>
          <a:xfrm>
            <a:off x="5396459" y="257830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+ Trap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2638AD6-5DE7-439E-BE3F-D3B2063A3F3A}"/>
              </a:ext>
            </a:extLst>
          </p:cNvPr>
          <p:cNvCxnSpPr>
            <a:stCxn id="17" idx="3"/>
          </p:cNvCxnSpPr>
          <p:nvPr/>
        </p:nvCxnSpPr>
        <p:spPr>
          <a:xfrm flipV="1">
            <a:off x="6310859" y="2773180"/>
            <a:ext cx="599607" cy="5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57A2B76-740F-435C-8809-590D0BC8E122}"/>
              </a:ext>
            </a:extLst>
          </p:cNvPr>
          <p:cNvSpPr txBox="1"/>
          <p:nvPr/>
        </p:nvSpPr>
        <p:spPr>
          <a:xfrm>
            <a:off x="7015397" y="2578308"/>
            <a:ext cx="203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Trap oxygenation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95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A0E9B40E-8FDF-47D3-A3F9-7BA73632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85801"/>
            <a:ext cx="7839075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5">
            <a:extLst>
              <a:ext uri="{FF2B5EF4-FFF2-40B4-BE49-F238E27FC236}">
                <a16:creationId xmlns:a16="http://schemas.microsoft.com/office/drawing/2014/main" id="{96D94EF0-C39C-4547-954F-4129478E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400" b="1"/>
              <a:t>Wavelength, nm</a:t>
            </a:r>
            <a:endParaRPr lang="ru-RU" altLang="ru-RU" sz="1400" b="1"/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1F7B6E23-7640-48F8-A8F9-79096A892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029201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9461" name="Text Box 7">
            <a:extLst>
              <a:ext uri="{FF2B5EF4-FFF2-40B4-BE49-F238E27FC236}">
                <a16:creationId xmlns:a16="http://schemas.microsoft.com/office/drawing/2014/main" id="{90B12A7E-3C7B-471F-9D59-ACB3D512B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4114801"/>
            <a:ext cx="1021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А</a:t>
            </a:r>
            <a:r>
              <a:rPr lang="en-US" altLang="ru-RU" sz="2000" b="1" dirty="0" err="1"/>
              <a:t>ction</a:t>
            </a:r>
            <a:r>
              <a:rPr lang="en-US" altLang="ru-RU" sz="2000" b="1" dirty="0"/>
              <a:t> spectra of oxygenation of the singlet oxygen traps under direct excitation of oxygen molecules by IR laser radiation obtained using tunable titan-</a:t>
            </a:r>
            <a:r>
              <a:rPr lang="en-US" altLang="ru-RU" sz="2000" b="1" dirty="0" err="1"/>
              <a:t>sapphirer</a:t>
            </a:r>
            <a:r>
              <a:rPr lang="en-US" altLang="ru-RU" sz="2000" b="1" dirty="0"/>
              <a:t> (1) and forsterite laser (2) in aerated solutions</a:t>
            </a:r>
            <a:endParaRPr lang="ru-RU" altLang="ru-RU" sz="2000" b="1" dirty="0"/>
          </a:p>
        </p:txBody>
      </p:sp>
      <p:sp>
        <p:nvSpPr>
          <p:cNvPr id="19462" name="Text Box 8">
            <a:extLst>
              <a:ext uri="{FF2B5EF4-FFF2-40B4-BE49-F238E27FC236}">
                <a16:creationId xmlns:a16="http://schemas.microsoft.com/office/drawing/2014/main" id="{C987F7C2-FCDA-4E7F-A7FB-96B473185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334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b="1">
                <a:solidFill>
                  <a:srgbClr val="FF3300"/>
                </a:solidFill>
              </a:rPr>
              <a:t>765 nm</a:t>
            </a:r>
            <a:endParaRPr lang="ru-RU" altLang="ru-RU" b="1">
              <a:solidFill>
                <a:srgbClr val="FF3300"/>
              </a:solidFill>
            </a:endParaRPr>
          </a:p>
        </p:txBody>
      </p:sp>
      <p:sp>
        <p:nvSpPr>
          <p:cNvPr id="19463" name="Text Box 9">
            <a:extLst>
              <a:ext uri="{FF2B5EF4-FFF2-40B4-BE49-F238E27FC236}">
                <a16:creationId xmlns:a16="http://schemas.microsoft.com/office/drawing/2014/main" id="{4D6B92E0-A5D4-4111-AD49-DC97CC72B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33401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b="1">
                <a:solidFill>
                  <a:srgbClr val="FF3300"/>
                </a:solidFill>
              </a:rPr>
              <a:t>1273 nm</a:t>
            </a:r>
            <a:endParaRPr lang="ru-RU" altLang="ru-RU" b="1">
              <a:solidFill>
                <a:srgbClr val="FF3300"/>
              </a:solidFill>
            </a:endParaRPr>
          </a:p>
        </p:txBody>
      </p:sp>
      <p:sp>
        <p:nvSpPr>
          <p:cNvPr id="19464" name="Rectangle 11">
            <a:extLst>
              <a:ext uri="{FF2B5EF4-FFF2-40B4-BE49-F238E27FC236}">
                <a16:creationId xmlns:a16="http://schemas.microsoft.com/office/drawing/2014/main" id="{1CD2AECB-6269-4B18-B097-69069621F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960" y="5257800"/>
            <a:ext cx="8991600" cy="83099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600" b="1" dirty="0" err="1"/>
              <a:t>Krasnovsky</a:t>
            </a:r>
            <a:r>
              <a:rPr lang="en-US" altLang="ru-RU" sz="1600" b="1" dirty="0"/>
              <a:t>, </a:t>
            </a:r>
            <a:r>
              <a:rPr lang="en-US" altLang="ru-RU" sz="1600" b="1" dirty="0" err="1"/>
              <a:t>Abartzumian</a:t>
            </a:r>
            <a:r>
              <a:rPr lang="en-US" altLang="ru-RU" sz="1600" b="1" dirty="0"/>
              <a:t> Chem. Phys. Lett., 2004,</a:t>
            </a:r>
            <a:r>
              <a:rPr lang="en-US" altLang="ru-RU" sz="1600" dirty="0"/>
              <a:t> </a:t>
            </a:r>
            <a:r>
              <a:rPr lang="en-US" altLang="ru-RU" sz="1600" b="1" dirty="0"/>
              <a:t>400, 511 </a:t>
            </a:r>
            <a:endParaRPr lang="en-US" altLang="ru-RU" sz="1600" dirty="0"/>
          </a:p>
          <a:p>
            <a:pPr algn="ctr" eaLnBrk="1" hangingPunct="1"/>
            <a:r>
              <a:rPr lang="en-US" altLang="ru-RU" sz="1600" b="1" dirty="0" err="1"/>
              <a:t>Krasnovsky</a:t>
            </a:r>
            <a:r>
              <a:rPr lang="en-US" altLang="ru-RU" sz="1600" b="1" dirty="0"/>
              <a:t>, Kozlov,  </a:t>
            </a:r>
            <a:r>
              <a:rPr lang="en-US" altLang="ru-RU" sz="1600" b="1" dirty="0" err="1"/>
              <a:t>Biofizika</a:t>
            </a:r>
            <a:r>
              <a:rPr lang="en-US" altLang="ru-RU" sz="1600" b="1" dirty="0"/>
              <a:t>, 2014, 59, 199</a:t>
            </a:r>
          </a:p>
          <a:p>
            <a:pPr algn="ctr" eaLnBrk="1" hangingPunct="1"/>
            <a:r>
              <a:rPr lang="en-US" altLang="ru-RU" sz="1600" b="1" dirty="0" err="1"/>
              <a:t>Krasnovsky</a:t>
            </a:r>
            <a:r>
              <a:rPr lang="en-US" altLang="ru-RU" sz="1600" b="1" dirty="0"/>
              <a:t>, Kozlov, J. </a:t>
            </a:r>
            <a:r>
              <a:rPr lang="en-US" altLang="ru-RU" sz="1600" b="1" dirty="0" err="1"/>
              <a:t>Photochem</a:t>
            </a:r>
            <a:r>
              <a:rPr lang="en-US" altLang="ru-RU" sz="1600" b="1" dirty="0"/>
              <a:t>. </a:t>
            </a:r>
            <a:r>
              <a:rPr lang="en-US" altLang="ru-RU" sz="1600" b="1" dirty="0" err="1"/>
              <a:t>Photobiol</a:t>
            </a:r>
            <a:r>
              <a:rPr lang="en-US" altLang="ru-RU" sz="1600" b="1" dirty="0"/>
              <a:t>. A:, 2016, 329, 167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49D6A-E9EB-469A-AE86-F485F2520CFC}"/>
              </a:ext>
            </a:extLst>
          </p:cNvPr>
          <p:cNvSpPr txBox="1"/>
          <p:nvPr/>
        </p:nvSpPr>
        <p:spPr>
          <a:xfrm>
            <a:off x="3149600" y="1003300"/>
            <a:ext cx="43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1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8F1CD-02B4-40C9-844D-765B6900DECE}"/>
              </a:ext>
            </a:extLst>
          </p:cNvPr>
          <p:cNvSpPr txBox="1"/>
          <p:nvPr/>
        </p:nvSpPr>
        <p:spPr>
          <a:xfrm>
            <a:off x="6997700" y="1079500"/>
            <a:ext cx="4191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b="1" dirty="0"/>
              <a:t>2</a:t>
            </a:r>
            <a:endParaRPr lang="ru-RU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B7913-F1EA-42A8-8347-F17400188C42}"/>
              </a:ext>
            </a:extLst>
          </p:cNvPr>
          <p:cNvSpPr txBox="1"/>
          <p:nvPr/>
        </p:nvSpPr>
        <p:spPr>
          <a:xfrm>
            <a:off x="359764" y="719528"/>
            <a:ext cx="2203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Fraunhofer-</a:t>
            </a:r>
            <a:r>
              <a:rPr lang="en-US" sz="2000" b="1" dirty="0" err="1">
                <a:solidFill>
                  <a:schemeClr val="accent1"/>
                </a:solidFill>
              </a:rPr>
              <a:t>Egoroff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Band A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D6D38-0FF3-4C1A-B39F-DAB14A2A93D4}"/>
              </a:ext>
            </a:extLst>
          </p:cNvPr>
          <p:cNvSpPr txBox="1"/>
          <p:nvPr/>
        </p:nvSpPr>
        <p:spPr>
          <a:xfrm>
            <a:off x="9443803" y="914400"/>
            <a:ext cx="2173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</a:rPr>
              <a:t>Mulliken</a:t>
            </a:r>
            <a:r>
              <a:rPr lang="en-US" sz="2000" b="1" dirty="0">
                <a:solidFill>
                  <a:schemeClr val="accent1"/>
                </a:solidFill>
              </a:rPr>
              <a:t>-Herzberg band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64C87D-04CA-4731-89A1-F0B9ADCE1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4" y="252097"/>
            <a:ext cx="5549899" cy="478107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484418-12B2-41BD-85E2-E11C1B94BE5E}"/>
              </a:ext>
            </a:extLst>
          </p:cNvPr>
          <p:cNvSpPr/>
          <p:nvPr/>
        </p:nvSpPr>
        <p:spPr>
          <a:xfrm>
            <a:off x="1741715" y="5162858"/>
            <a:ext cx="9245600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/>
              <a:t>The action spectrum of DPIBF photooxygenation in air-saturated organic solvents upon irradiation by tunable </a:t>
            </a:r>
            <a:r>
              <a:rPr lang="en-US" sz="2000" b="1" dirty="0" err="1"/>
              <a:t>GTWave</a:t>
            </a:r>
            <a:r>
              <a:rPr lang="en-US" sz="2000" b="1" dirty="0"/>
              <a:t> optical fiber </a:t>
            </a:r>
            <a:r>
              <a:rPr lang="en-US" altLang="ru-RU" sz="2000" b="1" dirty="0"/>
              <a:t>laser </a:t>
            </a:r>
            <a:endParaRPr lang="ru-RU" alt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23829F-71CC-41D5-9CF2-4EC1AB7F2D04}"/>
              </a:ext>
            </a:extLst>
          </p:cNvPr>
          <p:cNvSpPr/>
          <p:nvPr/>
        </p:nvSpPr>
        <p:spPr>
          <a:xfrm>
            <a:off x="3361509" y="6016720"/>
            <a:ext cx="5822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A2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Kozlov, </a:t>
            </a:r>
            <a:r>
              <a:rPr lang="en-US" b="1" dirty="0" err="1">
                <a:solidFill>
                  <a:srgbClr val="2A2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Egorova</a:t>
            </a:r>
            <a:r>
              <a:rPr lang="en-US" b="1" dirty="0">
                <a:solidFill>
                  <a:srgbClr val="2A2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Optics </a:t>
            </a:r>
            <a:r>
              <a:rPr lang="en-US" b="1" dirty="0" err="1">
                <a:solidFill>
                  <a:srgbClr val="2A2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b="1" dirty="0">
                <a:solidFill>
                  <a:srgbClr val="2A2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2021, 46, 556-558</a:t>
            </a:r>
            <a:r>
              <a:rPr lang="en-US" altLang="ru-RU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5DBA517-D47F-4683-A21C-F104C68D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067" y="531401"/>
            <a:ext cx="290039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2324A4-2923-4396-9F51-06F1A3A6924D}"/>
              </a:ext>
            </a:extLst>
          </p:cNvPr>
          <p:cNvSpPr txBox="1"/>
          <p:nvPr/>
        </p:nvSpPr>
        <p:spPr>
          <a:xfrm>
            <a:off x="8704288" y="4239510"/>
            <a:ext cx="29580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1200              1250              1300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613F5F-4FBC-4959-9231-A0BB168F62EF}"/>
              </a:ext>
            </a:extLst>
          </p:cNvPr>
          <p:cNvSpPr/>
          <p:nvPr/>
        </p:nvSpPr>
        <p:spPr>
          <a:xfrm>
            <a:off x="8574374" y="674557"/>
            <a:ext cx="509665" cy="31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0D213B84-479D-4CB7-9C22-CF44F79EB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43" y="289561"/>
            <a:ext cx="3031684" cy="475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3F0EE26-22B3-4413-9A09-986D11282771}"/>
              </a:ext>
            </a:extLst>
          </p:cNvPr>
          <p:cNvSpPr/>
          <p:nvPr/>
        </p:nvSpPr>
        <p:spPr>
          <a:xfrm>
            <a:off x="5696262" y="518161"/>
            <a:ext cx="554636" cy="606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23706-1BAD-45A4-91F9-F56AB987F7A7}"/>
              </a:ext>
            </a:extLst>
          </p:cNvPr>
          <p:cNvSpPr txBox="1"/>
          <p:nvPr/>
        </p:nvSpPr>
        <p:spPr>
          <a:xfrm>
            <a:off x="1364105" y="940383"/>
            <a:ext cx="95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CCl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717DD-E0F6-4A79-9190-94026AB4AB0B}"/>
              </a:ext>
            </a:extLst>
          </p:cNvPr>
          <p:cNvSpPr txBox="1"/>
          <p:nvPr/>
        </p:nvSpPr>
        <p:spPr>
          <a:xfrm>
            <a:off x="7437120" y="888667"/>
            <a:ext cx="138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ethanol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B22B27B-5CE7-4146-8C5D-AD8BE72AE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55" y="385428"/>
            <a:ext cx="17287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ru-RU" sz="1800" b="1" i="1" baseline="-25000" dirty="0" err="1">
                <a:latin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ru-RU" sz="1800" b="1" i="1" dirty="0">
                <a:latin typeface="Tahoma" panose="020B0604030504040204" pitchFamily="34" charset="0"/>
                <a:cs typeface="Tahoma" panose="020B0604030504040204" pitchFamily="34" charset="0"/>
              </a:rPr>
              <a:t>/n</a:t>
            </a:r>
            <a:r>
              <a:rPr lang="en-US" altLang="ru-RU" sz="1800" b="1" dirty="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ru-RU" sz="1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7A4BBA-03B2-49AE-B660-0D5904901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804" y="388925"/>
            <a:ext cx="17287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ru-RU" sz="1800" b="1" i="1" baseline="-25000" dirty="0" err="1">
                <a:latin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ru-RU" sz="1800" b="1" i="1" dirty="0">
                <a:latin typeface="Tahoma" panose="020B0604030504040204" pitchFamily="34" charset="0"/>
                <a:cs typeface="Tahoma" panose="020B0604030504040204" pitchFamily="34" charset="0"/>
              </a:rPr>
              <a:t>/n</a:t>
            </a:r>
            <a:r>
              <a:rPr lang="en-US" altLang="ru-RU" sz="1800" b="1" dirty="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ru-RU" sz="1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38BCCE-455B-4DEF-8EE7-0AA0231FD14C}"/>
              </a:ext>
            </a:extLst>
          </p:cNvPr>
          <p:cNvSpPr txBox="1"/>
          <p:nvPr/>
        </p:nvSpPr>
        <p:spPr>
          <a:xfrm>
            <a:off x="5936105" y="4227226"/>
            <a:ext cx="2833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1000      1050       1100     1150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345124-CBAF-4CC9-BFEA-8C26D8CB6116}"/>
              </a:ext>
            </a:extLst>
          </p:cNvPr>
          <p:cNvSpPr txBox="1"/>
          <p:nvPr/>
        </p:nvSpPr>
        <p:spPr>
          <a:xfrm>
            <a:off x="2908092" y="539646"/>
            <a:ext cx="6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1070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3D23CC-F3AC-443F-92DF-C19DC2E8A457}"/>
              </a:ext>
            </a:extLst>
          </p:cNvPr>
          <p:cNvSpPr txBox="1"/>
          <p:nvPr/>
        </p:nvSpPr>
        <p:spPr>
          <a:xfrm>
            <a:off x="5273040" y="1371600"/>
            <a:ext cx="951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0,00075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CBD56-5E97-40A3-937F-3670E819B83D}"/>
              </a:ext>
            </a:extLst>
          </p:cNvPr>
          <p:cNvSpPr txBox="1"/>
          <p:nvPr/>
        </p:nvSpPr>
        <p:spPr>
          <a:xfrm>
            <a:off x="4834078" y="518910"/>
            <a:ext cx="71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4210EB-FF20-4E23-888D-0E4E4951F56E}"/>
              </a:ext>
            </a:extLst>
          </p:cNvPr>
          <p:cNvSpPr txBox="1"/>
          <p:nvPr/>
        </p:nvSpPr>
        <p:spPr>
          <a:xfrm>
            <a:off x="10668000" y="655320"/>
            <a:ext cx="71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B86780-A1BA-4AAB-822D-B34B5D15E1D2}"/>
              </a:ext>
            </a:extLst>
          </p:cNvPr>
          <p:cNvSpPr txBox="1"/>
          <p:nvPr/>
        </p:nvSpPr>
        <p:spPr>
          <a:xfrm>
            <a:off x="6535212" y="966366"/>
            <a:ext cx="6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1070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6D5B65-70BC-4953-A427-F6ACE494F490}"/>
              </a:ext>
            </a:extLst>
          </p:cNvPr>
          <p:cNvSpPr/>
          <p:nvPr/>
        </p:nvSpPr>
        <p:spPr>
          <a:xfrm>
            <a:off x="194123" y="195122"/>
            <a:ext cx="5292277" cy="4871803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5C85C49-9860-4630-9881-AA41BF24F74F}"/>
              </a:ext>
            </a:extLst>
          </p:cNvPr>
          <p:cNvSpPr/>
          <p:nvPr/>
        </p:nvSpPr>
        <p:spPr>
          <a:xfrm>
            <a:off x="5562600" y="228600"/>
            <a:ext cx="6111240" cy="4831080"/>
          </a:xfrm>
          <a:prstGeom prst="rect">
            <a:avLst/>
          </a:prstGeom>
          <a:solidFill>
            <a:srgbClr val="FFC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56D41A-6FA9-4A7F-8843-A26B29F05C4D}"/>
              </a:ext>
            </a:extLst>
          </p:cNvPr>
          <p:cNvSpPr txBox="1"/>
          <p:nvPr/>
        </p:nvSpPr>
        <p:spPr>
          <a:xfrm>
            <a:off x="7924800" y="4648200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Wavelength, nm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3979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4D74D700-FFED-48AF-B079-F8C06E8B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24" y="1510145"/>
            <a:ext cx="3863576" cy="356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6">
            <a:extLst>
              <a:ext uri="{FF2B5EF4-FFF2-40B4-BE49-F238E27FC236}">
                <a16:creationId xmlns:a16="http://schemas.microsoft.com/office/drawing/2014/main" id="{28530E9E-7E69-4883-A8DF-F9234017C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425" y="5257801"/>
            <a:ext cx="764446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sz="1600" b="1" i="1" dirty="0" err="1">
                <a:solidFill>
                  <a:srgbClr val="3333FF"/>
                </a:solidFill>
              </a:rPr>
              <a:t>Krasnovsky</a:t>
            </a:r>
            <a:r>
              <a:rPr lang="en-US" altLang="ru-RU" sz="1600" b="1" i="1" dirty="0">
                <a:solidFill>
                  <a:srgbClr val="3333FF"/>
                </a:solidFill>
              </a:rPr>
              <a:t>, </a:t>
            </a:r>
            <a:r>
              <a:rPr lang="en-GB" altLang="ru-RU" sz="1600" b="1" i="1" dirty="0">
                <a:solidFill>
                  <a:srgbClr val="3333FF"/>
                </a:solidFill>
              </a:rPr>
              <a:t>Kozlov</a:t>
            </a:r>
            <a:r>
              <a:rPr lang="en-US" altLang="ru-RU" sz="1600" b="1" i="1" dirty="0">
                <a:solidFill>
                  <a:srgbClr val="3333FF"/>
                </a:solidFill>
              </a:rPr>
              <a:t>, </a:t>
            </a:r>
            <a:r>
              <a:rPr lang="en-GB" altLang="ru-RU" sz="1600" b="1" i="1" dirty="0">
                <a:solidFill>
                  <a:srgbClr val="3333FF"/>
                </a:solidFill>
              </a:rPr>
              <a:t>R</a:t>
            </a:r>
            <a:r>
              <a:rPr lang="ru-RU" altLang="ru-RU" sz="1600" b="1" i="1" dirty="0">
                <a:solidFill>
                  <a:srgbClr val="3333FF"/>
                </a:solidFill>
              </a:rPr>
              <a:t>о</a:t>
            </a:r>
            <a:r>
              <a:rPr lang="en-GB" altLang="ru-RU" sz="1600" b="1" i="1" dirty="0" err="1">
                <a:solidFill>
                  <a:srgbClr val="3333FF"/>
                </a:solidFill>
              </a:rPr>
              <a:t>umbal</a:t>
            </a:r>
            <a:r>
              <a:rPr lang="en-US" altLang="ru-RU" sz="1600" b="1" i="1" dirty="0">
                <a:solidFill>
                  <a:srgbClr val="3333FF"/>
                </a:solidFill>
              </a:rPr>
              <a:t>. </a:t>
            </a:r>
            <a:r>
              <a:rPr lang="en-US" altLang="ru-RU" sz="1600" b="1" i="1" dirty="0" err="1">
                <a:solidFill>
                  <a:srgbClr val="3333FF"/>
                </a:solidFill>
              </a:rPr>
              <a:t>Photochem</a:t>
            </a:r>
            <a:r>
              <a:rPr lang="en-US" altLang="ru-RU" sz="1600" b="1" i="1" dirty="0">
                <a:solidFill>
                  <a:srgbClr val="3333FF"/>
                </a:solidFill>
              </a:rPr>
              <a:t>. </a:t>
            </a:r>
            <a:r>
              <a:rPr lang="en-US" altLang="ru-RU" sz="1600" b="1" i="1" dirty="0" err="1">
                <a:solidFill>
                  <a:srgbClr val="3333FF"/>
                </a:solidFill>
              </a:rPr>
              <a:t>Photobiol</a:t>
            </a:r>
            <a:r>
              <a:rPr lang="en-US" altLang="ru-RU" sz="1600" b="1" i="1" dirty="0">
                <a:solidFill>
                  <a:srgbClr val="3333FF"/>
                </a:solidFill>
              </a:rPr>
              <a:t>. Sci., 11, 988-997, 2012</a:t>
            </a:r>
            <a:endParaRPr lang="ru-RU" altLang="ru-RU" sz="1600" b="1" i="1" dirty="0">
              <a:solidFill>
                <a:srgbClr val="3333FF"/>
              </a:solidFill>
            </a:endParaRPr>
          </a:p>
          <a:p>
            <a:pPr algn="ctr"/>
            <a:r>
              <a:rPr lang="en-US" altLang="ru-RU" sz="1600" b="1" i="1" dirty="0" err="1">
                <a:solidFill>
                  <a:srgbClr val="3333FF"/>
                </a:solidFill>
              </a:rPr>
              <a:t>Krasnovsky</a:t>
            </a:r>
            <a:r>
              <a:rPr lang="en-US" altLang="ru-RU" sz="1600" b="1" i="1" dirty="0">
                <a:solidFill>
                  <a:srgbClr val="3333FF"/>
                </a:solidFill>
              </a:rPr>
              <a:t>, Kozlov. </a:t>
            </a:r>
            <a:r>
              <a:rPr lang="en-US" altLang="ru-RU" sz="1600" b="1" i="1" dirty="0" err="1">
                <a:solidFill>
                  <a:srgbClr val="3333FF"/>
                </a:solidFill>
              </a:rPr>
              <a:t>Biofizika</a:t>
            </a:r>
            <a:r>
              <a:rPr lang="en-US" altLang="ru-RU" sz="1600" b="1" i="1" dirty="0">
                <a:solidFill>
                  <a:srgbClr val="3333FF"/>
                </a:solidFill>
              </a:rPr>
              <a:t>, </a:t>
            </a:r>
            <a:r>
              <a:rPr lang="en-US" sz="1600" b="1" i="1" dirty="0">
                <a:solidFill>
                  <a:srgbClr val="0070C0"/>
                </a:solidFill>
              </a:rPr>
              <a:t>59,199–205, 2014</a:t>
            </a:r>
            <a:endParaRPr lang="ru-RU" sz="1600" b="1" i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en-GB" altLang="ru-RU" sz="1600" b="1" i="1" dirty="0" err="1">
                <a:solidFill>
                  <a:srgbClr val="3333FF"/>
                </a:solidFill>
              </a:rPr>
              <a:t>Krasnovsky</a:t>
            </a:r>
            <a:r>
              <a:rPr lang="en-US" altLang="ru-RU" sz="1600" b="1" i="1" dirty="0">
                <a:solidFill>
                  <a:srgbClr val="3333FF"/>
                </a:solidFill>
              </a:rPr>
              <a:t>, </a:t>
            </a:r>
            <a:r>
              <a:rPr lang="en-GB" altLang="ru-RU" sz="1600" b="1" i="1" dirty="0">
                <a:solidFill>
                  <a:srgbClr val="3333FF"/>
                </a:solidFill>
              </a:rPr>
              <a:t>Kozlov</a:t>
            </a:r>
            <a:r>
              <a:rPr lang="ru-RU" altLang="ru-RU" sz="1600" b="1" i="1" dirty="0">
                <a:solidFill>
                  <a:srgbClr val="3333FF"/>
                </a:solidFill>
              </a:rPr>
              <a:t>. </a:t>
            </a:r>
            <a:r>
              <a:rPr lang="en-US" altLang="ru-RU" sz="1600" b="1" i="1" dirty="0">
                <a:solidFill>
                  <a:srgbClr val="3333FF"/>
                </a:solidFill>
              </a:rPr>
              <a:t>J. </a:t>
            </a:r>
            <a:r>
              <a:rPr lang="en-US" altLang="ru-RU" sz="1600" b="1" i="1" dirty="0" err="1">
                <a:solidFill>
                  <a:srgbClr val="3333FF"/>
                </a:solidFill>
              </a:rPr>
              <a:t>Photochem</a:t>
            </a:r>
            <a:r>
              <a:rPr lang="en-US" altLang="ru-RU" sz="1600" b="1" i="1" dirty="0">
                <a:solidFill>
                  <a:srgbClr val="3333FF"/>
                </a:solidFill>
              </a:rPr>
              <a:t>. </a:t>
            </a:r>
            <a:r>
              <a:rPr lang="en-US" altLang="ru-RU" sz="1600" b="1" i="1" dirty="0" err="1">
                <a:solidFill>
                  <a:srgbClr val="3333FF"/>
                </a:solidFill>
              </a:rPr>
              <a:t>Photobiol</a:t>
            </a:r>
            <a:r>
              <a:rPr lang="en-US" altLang="ru-RU" sz="1600" b="1" i="1" dirty="0">
                <a:solidFill>
                  <a:srgbClr val="3333FF"/>
                </a:solidFill>
              </a:rPr>
              <a:t>. A., </a:t>
            </a:r>
            <a:r>
              <a:rPr lang="ru-RU" altLang="ru-RU" sz="1600" b="1" i="1" dirty="0">
                <a:solidFill>
                  <a:srgbClr val="3333FF"/>
                </a:solidFill>
              </a:rPr>
              <a:t>329, 167-174</a:t>
            </a:r>
            <a:r>
              <a:rPr lang="en-US" altLang="ru-RU" sz="1600" b="1" i="1" dirty="0">
                <a:solidFill>
                  <a:srgbClr val="3333FF"/>
                </a:solidFill>
              </a:rPr>
              <a:t>, 2016</a:t>
            </a:r>
            <a:r>
              <a:rPr lang="en-US" altLang="ru-RU" sz="1600" i="1" dirty="0"/>
              <a:t> </a:t>
            </a:r>
          </a:p>
          <a:p>
            <a:pPr algn="ctr"/>
            <a:r>
              <a:rPr lang="en-US" altLang="ru-RU" sz="1600" b="1" i="1" dirty="0" err="1">
                <a:solidFill>
                  <a:schemeClr val="accent1"/>
                </a:solidFill>
              </a:rPr>
              <a:t>Krasnovsky</a:t>
            </a:r>
            <a:r>
              <a:rPr lang="en-US" altLang="ru-RU" sz="1600" b="1" i="1" dirty="0">
                <a:solidFill>
                  <a:schemeClr val="accent1"/>
                </a:solidFill>
              </a:rPr>
              <a:t>, Kozlov</a:t>
            </a:r>
            <a:r>
              <a:rPr lang="en-US" altLang="ru-RU" sz="1600" i="1" dirty="0">
                <a:solidFill>
                  <a:schemeClr val="accent1"/>
                </a:solidFill>
              </a:rPr>
              <a:t>. </a:t>
            </a:r>
            <a:r>
              <a:rPr lang="en-US" sz="1600" b="1" i="1" dirty="0">
                <a:solidFill>
                  <a:schemeClr val="accent1"/>
                </a:solidFill>
              </a:rPr>
              <a:t>J. Biomed. Photonics</a:t>
            </a:r>
            <a:r>
              <a:rPr lang="ru-RU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>
                <a:solidFill>
                  <a:schemeClr val="accent1"/>
                </a:solidFill>
              </a:rPr>
              <a:t>&amp; Engineering, 3(1) 1-10, 2017</a:t>
            </a:r>
            <a:r>
              <a:rPr lang="en-US" altLang="ru-RU" sz="1600" i="1" dirty="0">
                <a:solidFill>
                  <a:schemeClr val="accent1"/>
                </a:solidFill>
              </a:rPr>
              <a:t> </a:t>
            </a:r>
          </a:p>
          <a:p>
            <a:pPr algn="ctr" eaLnBrk="1" hangingPunct="1"/>
            <a:endParaRPr lang="ru-RU" altLang="ru-RU" sz="1600" i="1" dirty="0"/>
          </a:p>
        </p:txBody>
      </p:sp>
      <p:pic>
        <p:nvPicPr>
          <p:cNvPr id="22532" name="Picture 7">
            <a:extLst>
              <a:ext uri="{FF2B5EF4-FFF2-40B4-BE49-F238E27FC236}">
                <a16:creationId xmlns:a16="http://schemas.microsoft.com/office/drawing/2014/main" id="{38546B31-A12A-43CD-B487-2F93C94AD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2237941"/>
            <a:ext cx="339725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Line 8">
            <a:extLst>
              <a:ext uri="{FF2B5EF4-FFF2-40B4-BE49-F238E27FC236}">
                <a16:creationId xmlns:a16="http://schemas.microsoft.com/office/drawing/2014/main" id="{B2C215CD-76E6-495F-BF62-84C23CAC65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2019300"/>
            <a:ext cx="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Rectangle 9">
            <a:extLst>
              <a:ext uri="{FF2B5EF4-FFF2-40B4-BE49-F238E27FC236}">
                <a16:creationId xmlns:a16="http://schemas.microsoft.com/office/drawing/2014/main" id="{8A6CE800-7578-48E1-BC00-0CFA78C10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841" y="2209800"/>
            <a:ext cx="1315453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5" name="Text Box 10">
            <a:extLst>
              <a:ext uri="{FF2B5EF4-FFF2-40B4-BE49-F238E27FC236}">
                <a16:creationId xmlns:a16="http://schemas.microsoft.com/office/drawing/2014/main" id="{9D066384-B653-4526-AFEA-AF9D08CAB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59897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b="1" dirty="0">
                <a:solidFill>
                  <a:schemeClr val="accent2"/>
                </a:solidFill>
              </a:rPr>
              <a:t>Diode laser</a:t>
            </a:r>
            <a:endParaRPr lang="ru-RU" altLang="ru-RU" b="1" dirty="0">
              <a:solidFill>
                <a:schemeClr val="accent2"/>
              </a:solidFill>
            </a:endParaRPr>
          </a:p>
        </p:txBody>
      </p:sp>
      <p:sp>
        <p:nvSpPr>
          <p:cNvPr id="22536" name="Line 11">
            <a:extLst>
              <a:ext uri="{FF2B5EF4-FFF2-40B4-BE49-F238E27FC236}">
                <a16:creationId xmlns:a16="http://schemas.microsoft.com/office/drawing/2014/main" id="{65666D1A-E78C-4268-AF8A-FA35CDDD73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99417" y="3429000"/>
            <a:ext cx="512617" cy="119914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537" name="Text Box 12">
            <a:extLst>
              <a:ext uri="{FF2B5EF4-FFF2-40B4-BE49-F238E27FC236}">
                <a16:creationId xmlns:a16="http://schemas.microsoft.com/office/drawing/2014/main" id="{58872BEE-CD73-4B7D-8938-4795A7005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4628139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b="1" dirty="0">
                <a:solidFill>
                  <a:srgbClr val="FF3300"/>
                </a:solidFill>
              </a:rPr>
              <a:t>Oxygen excitation spectrum</a:t>
            </a:r>
            <a:endParaRPr lang="ru-RU" altLang="ru-RU" b="1" dirty="0">
              <a:solidFill>
                <a:srgbClr val="FF3300"/>
              </a:solidFill>
            </a:endParaRP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FFF7E37-BB3A-407B-A2DF-338D9C1FEA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9675" y="595313"/>
          <a:ext cx="745331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" r:id="rId5" imgW="7764565" imgH="701657" progId="Word.Document.8">
                  <p:embed/>
                </p:oleObj>
              </mc:Choice>
              <mc:Fallback>
                <p:oleObj name="Document" r:id="rId5" imgW="7764565" imgH="701657" progId="Word.Document.8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EFFF7E37-BB3A-407B-A2DF-338D9C1FEA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595313"/>
                        <a:ext cx="7453313" cy="6651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4ACFD6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>
            <a:extLst>
              <a:ext uri="{FF2B5EF4-FFF2-40B4-BE49-F238E27FC236}">
                <a16:creationId xmlns:a16="http://schemas.microsoft.com/office/drawing/2014/main" id="{E4773B80-BA15-4FFB-85FB-FBA22D13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790" y="457200"/>
            <a:ext cx="93409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 dirty="0">
                <a:solidFill>
                  <a:schemeClr val="accent2"/>
                </a:solidFill>
              </a:rPr>
              <a:t>Optical density in </a:t>
            </a:r>
            <a:r>
              <a:rPr lang="en-US" altLang="ru-RU" sz="3200" b="1" dirty="0">
                <a:solidFill>
                  <a:schemeClr val="accent2"/>
                </a:solidFill>
              </a:rPr>
              <a:t>1 cm </a:t>
            </a:r>
            <a:r>
              <a:rPr lang="en-US" altLang="ru-RU" sz="2800" b="1" dirty="0">
                <a:solidFill>
                  <a:schemeClr val="accent2"/>
                </a:solidFill>
              </a:rPr>
              <a:t>(A)</a:t>
            </a:r>
            <a:r>
              <a:rPr lang="en-US" altLang="ru-RU" sz="2400" b="1" dirty="0">
                <a:solidFill>
                  <a:schemeClr val="accent2"/>
                </a:solidFill>
              </a:rPr>
              <a:t>, molar absorption coefficient (</a:t>
            </a:r>
            <a:r>
              <a:rPr lang="el-GR" altLang="ru-RU" sz="2400" b="1" dirty="0">
                <a:solidFill>
                  <a:schemeClr val="accent2"/>
                </a:solidFill>
              </a:rPr>
              <a:t>ε</a:t>
            </a:r>
            <a:r>
              <a:rPr lang="en-US" altLang="ru-RU" sz="2400" b="1" dirty="0">
                <a:solidFill>
                  <a:schemeClr val="accent2"/>
                </a:solidFill>
              </a:rPr>
              <a:t>) and cross section of light absorption (</a:t>
            </a:r>
            <a:r>
              <a:rPr lang="en-US" altLang="ru-RU" sz="2400" b="1" dirty="0">
                <a:solidFill>
                  <a:schemeClr val="accent2"/>
                </a:solidFill>
                <a:sym typeface="Symbol" panose="05050102010706020507" pitchFamily="18" charset="2"/>
              </a:rPr>
              <a:t>) </a:t>
            </a:r>
            <a:r>
              <a:rPr lang="en-US" altLang="ru-RU" sz="2400" b="1" dirty="0">
                <a:solidFill>
                  <a:schemeClr val="accent2"/>
                </a:solidFill>
              </a:rPr>
              <a:t>for molecular oxygen as obtained photochemically in air saturated CCl</a:t>
            </a:r>
            <a:r>
              <a:rPr lang="en-US" altLang="ru-RU" sz="2400" b="1" baseline="-25000" dirty="0">
                <a:solidFill>
                  <a:schemeClr val="accent2"/>
                </a:solidFill>
              </a:rPr>
              <a:t>4</a:t>
            </a:r>
            <a:r>
              <a:rPr lang="en-US" altLang="ru-RU" sz="2400" b="1" dirty="0">
                <a:solidFill>
                  <a:schemeClr val="accent2"/>
                </a:solidFill>
              </a:rPr>
              <a:t> under ambient conditions</a:t>
            </a:r>
            <a:endParaRPr lang="ru-RU" altLang="ru-RU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33964" name="Group 172">
            <a:extLst>
              <a:ext uri="{FF2B5EF4-FFF2-40B4-BE49-F238E27FC236}">
                <a16:creationId xmlns:a16="http://schemas.microsoft.com/office/drawing/2014/main" id="{E5E55842-B418-4BEC-A4BF-FE9431771CF9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2392508"/>
          <a:ext cx="4738255" cy="1989840"/>
        </p:xfrm>
        <a:graphic>
          <a:graphicData uri="http://schemas.openxmlformats.org/drawingml/2006/table">
            <a:tbl>
              <a:tblPr/>
              <a:tblGrid>
                <a:gridCol w="1502959">
                  <a:extLst>
                    <a:ext uri="{9D8B030D-6E8A-4147-A177-3AD203B41FA5}">
                      <a16:colId xmlns:a16="http://schemas.microsoft.com/office/drawing/2014/main" val="3233958106"/>
                    </a:ext>
                  </a:extLst>
                </a:gridCol>
                <a:gridCol w="913589">
                  <a:extLst>
                    <a:ext uri="{9D8B030D-6E8A-4147-A177-3AD203B41FA5}">
                      <a16:colId xmlns:a16="http://schemas.microsoft.com/office/drawing/2014/main" val="3899706461"/>
                    </a:ext>
                  </a:extLst>
                </a:gridCol>
                <a:gridCol w="1157925">
                  <a:extLst>
                    <a:ext uri="{9D8B030D-6E8A-4147-A177-3AD203B41FA5}">
                      <a16:colId xmlns:a16="http://schemas.microsoft.com/office/drawing/2014/main" val="1350927997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4035482081"/>
                    </a:ext>
                  </a:extLst>
                </a:gridCol>
              </a:tblGrid>
              <a:tr h="606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Maximum, nm</a:t>
                      </a:r>
                      <a:endParaRPr kumimoji="0" lang="ru-RU" alt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A×10</a:t>
                      </a:r>
                      <a:r>
                        <a:rPr kumimoji="0" lang="en-US" altLang="ru-RU" sz="20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×10</a:t>
                      </a:r>
                      <a:r>
                        <a:rPr kumimoji="0" lang="en-US" altLang="ru-RU" sz="20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en-US" altLang="ru-RU" sz="20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0" lang="en-US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ru-RU" sz="20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kumimoji="0" lang="el-GR" altLang="ru-RU" sz="2000" b="1" i="1" u="none" strike="noStrike" cap="none" normalizeH="0" baseline="3000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en-US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×10</a:t>
                      </a:r>
                      <a:r>
                        <a:rPr kumimoji="0" lang="ru-RU" altLang="ru-RU" sz="20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ru-RU" altLang="ru-RU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327991"/>
                  </a:ext>
                </a:extLst>
              </a:tr>
              <a:tr h="369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1273</a:t>
                      </a:r>
                      <a:endParaRPr kumimoji="0" lang="ru-RU" altLang="ru-RU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1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</a:t>
                      </a:r>
                      <a:endParaRPr kumimoji="0" lang="ru-RU" altLang="ru-RU" sz="2200" b="1" i="1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kumimoji="0" lang="ru-RU" altLang="ru-RU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279492"/>
                  </a:ext>
                </a:extLst>
              </a:tr>
              <a:tr h="369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1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1073</a:t>
                      </a:r>
                      <a:endParaRPr kumimoji="0" lang="ru-RU" altLang="ru-RU" sz="2200" b="1" i="1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kumimoji="0" lang="en-US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u-RU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kumimoji="0" lang="en-US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kumimoji="0" lang="ru-RU" altLang="ru-RU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kumimoji="0" lang="en-US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kumimoji="0" lang="ru-RU" altLang="ru-RU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353846"/>
                  </a:ext>
                </a:extLst>
              </a:tr>
              <a:tr h="369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</a:t>
                      </a:r>
                      <a:endParaRPr kumimoji="0" lang="ru-RU" altLang="ru-RU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kumimoji="0" lang="en-US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0" lang="ru-RU" altLang="ru-RU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ru-RU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kumimoji="0" lang="ru-RU" altLang="ru-RU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kumimoji="0" lang="en-US" altLang="ru-RU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kumimoji="0" lang="ru-RU" altLang="ru-RU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761118"/>
                  </a:ext>
                </a:extLst>
              </a:tr>
            </a:tbl>
          </a:graphicData>
        </a:graphic>
      </p:graphicFrame>
      <p:pic>
        <p:nvPicPr>
          <p:cNvPr id="33954" name="Picture 162">
            <a:extLst>
              <a:ext uri="{FF2B5EF4-FFF2-40B4-BE49-F238E27FC236}">
                <a16:creationId xmlns:a16="http://schemas.microsoft.com/office/drawing/2014/main" id="{2CA5C543-B8DA-40B7-9D82-4FBAF605F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4" y="1846836"/>
            <a:ext cx="5038860" cy="321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FA17B9-C13B-4E0F-818F-BD28993A0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768" y="5410199"/>
            <a:ext cx="76444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sz="1600" b="1" i="1" dirty="0" err="1">
                <a:solidFill>
                  <a:srgbClr val="3333FF"/>
                </a:solidFill>
              </a:rPr>
              <a:t>Krasnovsky</a:t>
            </a:r>
            <a:r>
              <a:rPr lang="en-US" altLang="ru-RU" sz="1600" b="1" i="1" dirty="0">
                <a:solidFill>
                  <a:srgbClr val="3333FF"/>
                </a:solidFill>
              </a:rPr>
              <a:t>, </a:t>
            </a:r>
            <a:r>
              <a:rPr lang="en-GB" altLang="ru-RU" sz="1600" b="1" i="1" dirty="0">
                <a:solidFill>
                  <a:srgbClr val="3333FF"/>
                </a:solidFill>
              </a:rPr>
              <a:t>Kozlov</a:t>
            </a:r>
            <a:r>
              <a:rPr lang="en-US" altLang="ru-RU" sz="1600" b="1" i="1" dirty="0">
                <a:solidFill>
                  <a:srgbClr val="3333FF"/>
                </a:solidFill>
              </a:rPr>
              <a:t>, </a:t>
            </a:r>
            <a:r>
              <a:rPr lang="en-GB" altLang="ru-RU" sz="1600" b="1" i="1" dirty="0">
                <a:solidFill>
                  <a:srgbClr val="3333FF"/>
                </a:solidFill>
              </a:rPr>
              <a:t>R</a:t>
            </a:r>
            <a:r>
              <a:rPr lang="ru-RU" altLang="ru-RU" sz="1600" b="1" i="1" dirty="0">
                <a:solidFill>
                  <a:srgbClr val="3333FF"/>
                </a:solidFill>
              </a:rPr>
              <a:t>о</a:t>
            </a:r>
            <a:r>
              <a:rPr lang="en-GB" altLang="ru-RU" sz="1600" b="1" i="1" dirty="0" err="1">
                <a:solidFill>
                  <a:srgbClr val="3333FF"/>
                </a:solidFill>
              </a:rPr>
              <a:t>umbal</a:t>
            </a:r>
            <a:r>
              <a:rPr lang="en-US" altLang="ru-RU" sz="1600" b="1" i="1" dirty="0">
                <a:solidFill>
                  <a:srgbClr val="3333FF"/>
                </a:solidFill>
              </a:rPr>
              <a:t>. </a:t>
            </a:r>
            <a:r>
              <a:rPr lang="en-US" altLang="ru-RU" sz="1600" b="1" i="1" dirty="0" err="1">
                <a:solidFill>
                  <a:srgbClr val="3333FF"/>
                </a:solidFill>
              </a:rPr>
              <a:t>Photochem</a:t>
            </a:r>
            <a:r>
              <a:rPr lang="en-US" altLang="ru-RU" sz="1600" b="1" i="1" dirty="0">
                <a:solidFill>
                  <a:srgbClr val="3333FF"/>
                </a:solidFill>
              </a:rPr>
              <a:t>. </a:t>
            </a:r>
            <a:r>
              <a:rPr lang="en-US" altLang="ru-RU" sz="1600" b="1" i="1" dirty="0" err="1">
                <a:solidFill>
                  <a:srgbClr val="3333FF"/>
                </a:solidFill>
              </a:rPr>
              <a:t>Photobiol</a:t>
            </a:r>
            <a:r>
              <a:rPr lang="en-US" altLang="ru-RU" sz="1600" b="1" i="1" dirty="0">
                <a:solidFill>
                  <a:srgbClr val="3333FF"/>
                </a:solidFill>
              </a:rPr>
              <a:t>. Sci., 11, 988-997, 2012</a:t>
            </a:r>
            <a:endParaRPr lang="ru-RU" altLang="ru-RU" sz="1600" b="1" i="1" dirty="0">
              <a:solidFill>
                <a:srgbClr val="3333FF"/>
              </a:solidFill>
            </a:endParaRPr>
          </a:p>
          <a:p>
            <a:pPr algn="ctr"/>
            <a:r>
              <a:rPr lang="en-US" altLang="ru-RU" sz="1600" b="1" i="1" dirty="0" err="1">
                <a:solidFill>
                  <a:srgbClr val="3333FF"/>
                </a:solidFill>
              </a:rPr>
              <a:t>Krasnovsky</a:t>
            </a:r>
            <a:r>
              <a:rPr lang="en-US" altLang="ru-RU" sz="1600" b="1" i="1" dirty="0">
                <a:solidFill>
                  <a:srgbClr val="3333FF"/>
                </a:solidFill>
              </a:rPr>
              <a:t>, Kozlov. </a:t>
            </a:r>
            <a:r>
              <a:rPr lang="en-US" altLang="ru-RU" sz="1600" b="1" i="1" dirty="0" err="1">
                <a:solidFill>
                  <a:srgbClr val="3333FF"/>
                </a:solidFill>
              </a:rPr>
              <a:t>Biofizika</a:t>
            </a:r>
            <a:r>
              <a:rPr lang="en-US" altLang="ru-RU" sz="1600" b="1" i="1" dirty="0">
                <a:solidFill>
                  <a:srgbClr val="3333FF"/>
                </a:solidFill>
              </a:rPr>
              <a:t>, </a:t>
            </a:r>
            <a:r>
              <a:rPr lang="en-US" sz="1600" b="1" i="1" dirty="0">
                <a:solidFill>
                  <a:srgbClr val="0070C0"/>
                </a:solidFill>
              </a:rPr>
              <a:t>59,199–205, 2014</a:t>
            </a:r>
            <a:endParaRPr lang="ru-RU" sz="1600" b="1" i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en-GB" altLang="ru-RU" sz="1600" b="1" i="1" dirty="0" err="1">
                <a:solidFill>
                  <a:srgbClr val="3333FF"/>
                </a:solidFill>
              </a:rPr>
              <a:t>Krasnovsky</a:t>
            </a:r>
            <a:r>
              <a:rPr lang="en-US" altLang="ru-RU" sz="1600" b="1" i="1" dirty="0">
                <a:solidFill>
                  <a:srgbClr val="3333FF"/>
                </a:solidFill>
              </a:rPr>
              <a:t>, </a:t>
            </a:r>
            <a:r>
              <a:rPr lang="en-GB" altLang="ru-RU" sz="1600" b="1" i="1" dirty="0">
                <a:solidFill>
                  <a:srgbClr val="3333FF"/>
                </a:solidFill>
              </a:rPr>
              <a:t>Kozlov</a:t>
            </a:r>
            <a:r>
              <a:rPr lang="ru-RU" altLang="ru-RU" sz="1600" b="1" i="1" dirty="0">
                <a:solidFill>
                  <a:srgbClr val="3333FF"/>
                </a:solidFill>
              </a:rPr>
              <a:t>. </a:t>
            </a:r>
            <a:r>
              <a:rPr lang="en-US" altLang="ru-RU" sz="1600" b="1" i="1" dirty="0">
                <a:solidFill>
                  <a:srgbClr val="3333FF"/>
                </a:solidFill>
              </a:rPr>
              <a:t>J. </a:t>
            </a:r>
            <a:r>
              <a:rPr lang="en-US" altLang="ru-RU" sz="1600" b="1" i="1" dirty="0" err="1">
                <a:solidFill>
                  <a:srgbClr val="3333FF"/>
                </a:solidFill>
              </a:rPr>
              <a:t>Photochem</a:t>
            </a:r>
            <a:r>
              <a:rPr lang="en-US" altLang="ru-RU" sz="1600" b="1" i="1" dirty="0">
                <a:solidFill>
                  <a:srgbClr val="3333FF"/>
                </a:solidFill>
              </a:rPr>
              <a:t>. </a:t>
            </a:r>
            <a:r>
              <a:rPr lang="en-US" altLang="ru-RU" sz="1600" b="1" i="1" dirty="0" err="1">
                <a:solidFill>
                  <a:srgbClr val="3333FF"/>
                </a:solidFill>
              </a:rPr>
              <a:t>Photobiol</a:t>
            </a:r>
            <a:r>
              <a:rPr lang="en-US" altLang="ru-RU" sz="1600" b="1" i="1" dirty="0">
                <a:solidFill>
                  <a:srgbClr val="3333FF"/>
                </a:solidFill>
              </a:rPr>
              <a:t>. A., </a:t>
            </a:r>
            <a:r>
              <a:rPr lang="ru-RU" altLang="ru-RU" sz="1600" b="1" i="1" dirty="0">
                <a:solidFill>
                  <a:srgbClr val="3333FF"/>
                </a:solidFill>
              </a:rPr>
              <a:t>329, 167-174</a:t>
            </a:r>
            <a:r>
              <a:rPr lang="en-US" altLang="ru-RU" sz="1600" b="1" i="1" dirty="0">
                <a:solidFill>
                  <a:srgbClr val="3333FF"/>
                </a:solidFill>
              </a:rPr>
              <a:t>, 2016</a:t>
            </a:r>
            <a:r>
              <a:rPr lang="en-US" altLang="ru-RU" sz="1600" i="1" dirty="0"/>
              <a:t> </a:t>
            </a:r>
            <a:endParaRPr lang="ru-RU" altLang="ru-RU" sz="1600" i="1" dirty="0"/>
          </a:p>
          <a:p>
            <a:pPr algn="ctr"/>
            <a:r>
              <a:rPr lang="en-US" sz="1600" b="1" i="1" dirty="0">
                <a:solidFill>
                  <a:srgbClr val="00A4DE"/>
                </a:solidFill>
              </a:rPr>
              <a:t>Kozlov, </a:t>
            </a:r>
            <a:r>
              <a:rPr lang="en-US" sz="1600" b="1" i="1" dirty="0" err="1">
                <a:solidFill>
                  <a:srgbClr val="00A4DE"/>
                </a:solidFill>
              </a:rPr>
              <a:t>Egorova</a:t>
            </a:r>
            <a:r>
              <a:rPr lang="en-US" sz="1600" b="1" i="1" dirty="0">
                <a:solidFill>
                  <a:srgbClr val="00A4DE"/>
                </a:solidFill>
              </a:rPr>
              <a:t> et al. Optics </a:t>
            </a:r>
            <a:r>
              <a:rPr lang="en-US" sz="1600" b="1" i="1" dirty="0" err="1">
                <a:solidFill>
                  <a:srgbClr val="00A4DE"/>
                </a:solidFill>
              </a:rPr>
              <a:t>lett</a:t>
            </a:r>
            <a:r>
              <a:rPr lang="en-US" sz="1600" b="1" i="1" dirty="0">
                <a:solidFill>
                  <a:srgbClr val="00A4DE"/>
                </a:solidFill>
              </a:rPr>
              <a:t>. 2021, 46, 556-558</a:t>
            </a:r>
            <a:endParaRPr lang="ru-RU" sz="1600" b="1" i="1" dirty="0">
              <a:solidFill>
                <a:srgbClr val="00A4DE"/>
              </a:solidFill>
            </a:endParaRPr>
          </a:p>
          <a:p>
            <a:pPr algn="ctr"/>
            <a:r>
              <a:rPr lang="en-US" sz="1600" b="1" i="1" dirty="0" err="1">
                <a:solidFill>
                  <a:srgbClr val="00A4DE"/>
                </a:solidFill>
              </a:rPr>
              <a:t>Krasnovsky</a:t>
            </a:r>
            <a:r>
              <a:rPr lang="en-US" sz="1600" b="1" i="1" dirty="0">
                <a:solidFill>
                  <a:srgbClr val="00A4DE"/>
                </a:solidFill>
              </a:rPr>
              <a:t>, Kozlov, </a:t>
            </a:r>
            <a:r>
              <a:rPr lang="en-US" sz="1600" b="1" i="1" dirty="0" err="1">
                <a:solidFill>
                  <a:srgbClr val="00A4DE"/>
                </a:solidFill>
              </a:rPr>
              <a:t>Benditkis</a:t>
            </a:r>
            <a:r>
              <a:rPr lang="en-US" sz="1600" b="1" i="1" dirty="0">
                <a:solidFill>
                  <a:srgbClr val="00A4DE"/>
                </a:solidFill>
              </a:rPr>
              <a:t>, Rus. Phys. Journal, 2022, 64, 2035-2045  </a:t>
            </a:r>
            <a:r>
              <a:rPr lang="en-US" altLang="ru-RU" sz="1600" i="1" dirty="0">
                <a:solidFill>
                  <a:srgbClr val="00A4DE"/>
                </a:solidFill>
              </a:rPr>
              <a:t> </a:t>
            </a:r>
            <a:endParaRPr lang="ru-RU" sz="1600" i="1" dirty="0">
              <a:solidFill>
                <a:srgbClr val="00A4D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23F66-DB74-475E-ABE6-B198A4F7510F}"/>
              </a:ext>
            </a:extLst>
          </p:cNvPr>
          <p:cNvSpPr txBox="1"/>
          <p:nvPr/>
        </p:nvSpPr>
        <p:spPr>
          <a:xfrm>
            <a:off x="8271802" y="2208628"/>
            <a:ext cx="233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CCl</a:t>
            </a:r>
            <a:r>
              <a:rPr lang="en-US" b="1" baseline="-25000" dirty="0"/>
              <a:t>4</a:t>
            </a:r>
            <a:r>
              <a:rPr lang="en-US" b="1" dirty="0"/>
              <a:t>, C</a:t>
            </a:r>
            <a:r>
              <a:rPr lang="en-US" b="1" baseline="-25000" dirty="0"/>
              <a:t>6</a:t>
            </a:r>
            <a:r>
              <a:rPr lang="en-US" b="1" dirty="0"/>
              <a:t>F</a:t>
            </a:r>
            <a:r>
              <a:rPr lang="en-US" b="1" baseline="-25000" dirty="0"/>
              <a:t>6</a:t>
            </a:r>
            <a:r>
              <a:rPr lang="en-US" b="1" dirty="0"/>
              <a:t>, </a:t>
            </a:r>
            <a:r>
              <a:rPr lang="ru-RU" b="1" dirty="0"/>
              <a:t>С</a:t>
            </a:r>
            <a:r>
              <a:rPr lang="en-US" b="1" dirty="0"/>
              <a:t>F</a:t>
            </a:r>
            <a:r>
              <a:rPr lang="ru-RU" b="1" baseline="-25000" dirty="0"/>
              <a:t>2</a:t>
            </a:r>
            <a:r>
              <a:rPr lang="ru-RU" b="1" dirty="0"/>
              <a:t>С</a:t>
            </a:r>
            <a:r>
              <a:rPr lang="en-US" b="1" dirty="0" err="1"/>
              <a:t>lCFCl</a:t>
            </a:r>
            <a:r>
              <a:rPr lang="ru-RU" b="1" baseline="-25000" dirty="0"/>
              <a:t>2</a:t>
            </a:r>
            <a:endParaRPr lang="ru-RU" b="1" dirty="0"/>
          </a:p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9ADAFF-FB72-4760-B19D-50B0B755751E}"/>
              </a:ext>
            </a:extLst>
          </p:cNvPr>
          <p:cNvSpPr/>
          <p:nvPr/>
        </p:nvSpPr>
        <p:spPr>
          <a:xfrm>
            <a:off x="8334531" y="3718560"/>
            <a:ext cx="215109" cy="4936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F510E-8AB2-4B3C-AE49-29E366BE7407}"/>
              </a:ext>
            </a:extLst>
          </p:cNvPr>
          <p:cNvSpPr txBox="1"/>
          <p:nvPr/>
        </p:nvSpPr>
        <p:spPr>
          <a:xfrm>
            <a:off x="1993692" y="4512038"/>
            <a:ext cx="4512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000" b="1" dirty="0">
                <a:solidFill>
                  <a:schemeClr val="accent1"/>
                </a:solidFill>
              </a:rPr>
              <a:t>765 in atmosphere    -   0,8                -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  1268 in atmosphere  - 0,026             -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97941-2AD3-4224-A93F-C9F0B88E1CD6}"/>
              </a:ext>
            </a:extLst>
          </p:cNvPr>
          <p:cNvSpPr txBox="1"/>
          <p:nvPr/>
        </p:nvSpPr>
        <p:spPr>
          <a:xfrm>
            <a:off x="3987385" y="2008682"/>
            <a:ext cx="77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 CCl</a:t>
            </a:r>
            <a:r>
              <a:rPr lang="en-US" b="1" baseline="-25000" dirty="0">
                <a:solidFill>
                  <a:schemeClr val="accent1"/>
                </a:solidFill>
              </a:rPr>
              <a:t>4</a:t>
            </a:r>
            <a:endParaRPr lang="ru-RU" b="1" baseline="-2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3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E447B888-8E52-4249-8960-B80F586A1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1"/>
            <a:ext cx="1576388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5B710798-15B5-4BF4-BBC4-38EEFCD7D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048000"/>
            <a:ext cx="2286000" cy="558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500" b="1">
                <a:solidFill>
                  <a:schemeClr val="accent2"/>
                </a:solidFill>
              </a:rPr>
              <a:t>Joseph von Fraunhofer, 1787-1826</a:t>
            </a:r>
            <a:endParaRPr lang="ru-RU" altLang="ru-RU" sz="1500" b="1">
              <a:solidFill>
                <a:schemeClr val="accent2"/>
              </a:solidFill>
            </a:endParaRP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2183BC52-6455-41A2-B21F-15B9052D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1"/>
            <a:ext cx="12192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7">
            <a:extLst>
              <a:ext uri="{FF2B5EF4-FFF2-40B4-BE49-F238E27FC236}">
                <a16:creationId xmlns:a16="http://schemas.microsoft.com/office/drawing/2014/main" id="{79B40E3C-3A10-4635-A14A-B2E0D05B3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48000"/>
            <a:ext cx="2133600" cy="558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500" b="1">
                <a:solidFill>
                  <a:schemeClr val="accent2"/>
                </a:solidFill>
              </a:rPr>
              <a:t>William Hyde Wollaston, 1766-1828</a:t>
            </a:r>
            <a:endParaRPr lang="ru-RU" altLang="ru-RU" sz="1500" b="1">
              <a:solidFill>
                <a:schemeClr val="accent2"/>
              </a:solidFill>
            </a:endParaRPr>
          </a:p>
        </p:txBody>
      </p:sp>
      <p:pic>
        <p:nvPicPr>
          <p:cNvPr id="7174" name="Picture 9">
            <a:extLst>
              <a:ext uri="{FF2B5EF4-FFF2-40B4-BE49-F238E27FC236}">
                <a16:creationId xmlns:a16="http://schemas.microsoft.com/office/drawing/2014/main" id="{0EE0EB13-C052-4758-90F5-A74526B0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4868864"/>
            <a:ext cx="669766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Text Box 8">
            <a:extLst>
              <a:ext uri="{FF2B5EF4-FFF2-40B4-BE49-F238E27FC236}">
                <a16:creationId xmlns:a16="http://schemas.microsoft.com/office/drawing/2014/main" id="{E0C62429-B445-4AAE-BEFA-ACABF632F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3657601"/>
            <a:ext cx="8785225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dirty="0">
                <a:solidFill>
                  <a:srgbClr val="663300"/>
                </a:solidFill>
              </a:rPr>
              <a:t>In 1801, Wollaston and in 1814, Fraunhofer discovered black lines (Fraunhofer lines) in the solar spectrum. </a:t>
            </a:r>
            <a:endParaRPr lang="ru-RU" altLang="ru-RU" sz="18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B9983B-9652-4D5A-8E62-18CD4E050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78" y="304801"/>
            <a:ext cx="8751025" cy="5227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CA853A-FBD0-449B-B8BB-61A34F202BB4}"/>
              </a:ext>
            </a:extLst>
          </p:cNvPr>
          <p:cNvSpPr txBox="1"/>
          <p:nvPr/>
        </p:nvSpPr>
        <p:spPr>
          <a:xfrm>
            <a:off x="2240280" y="5715003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Krasnovsky, Kozlov,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J. Biomed. Photonics, 2017, 3(1) 1-10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Krasnovsky,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Benditkis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, Kozlov.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Macroheterocycles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2019, 12(2), 71-80</a:t>
            </a:r>
          </a:p>
          <a:p>
            <a:pPr algn="ctr"/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Krasnovsky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, Kozlov,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Benditkis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, Rus. Phys. Jour. 2022, 64, 2035-2045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09900-C72A-4178-AA2E-4C882A44897B}"/>
              </a:ext>
            </a:extLst>
          </p:cNvPr>
          <p:cNvSpPr txBox="1"/>
          <p:nvPr/>
        </p:nvSpPr>
        <p:spPr>
          <a:xfrm>
            <a:off x="1720490" y="4876803"/>
            <a:ext cx="87510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Molar absorption coefficients of molecular oxygen dissolved under normal conditions in different solvents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56A7F9-B25B-4A81-8D0D-937A21C3A48D}"/>
              </a:ext>
            </a:extLst>
          </p:cNvPr>
          <p:cNvSpPr/>
          <p:nvPr/>
        </p:nvSpPr>
        <p:spPr>
          <a:xfrm>
            <a:off x="7924800" y="1143000"/>
            <a:ext cx="228600" cy="3340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7E74A7-C917-40F6-BC03-F2057F9048F3}"/>
              </a:ext>
            </a:extLst>
          </p:cNvPr>
          <p:cNvSpPr/>
          <p:nvPr/>
        </p:nvSpPr>
        <p:spPr>
          <a:xfrm>
            <a:off x="8686800" y="1143000"/>
            <a:ext cx="228600" cy="33409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EE97E-A4B4-4275-81B2-37C4294ED94A}"/>
              </a:ext>
            </a:extLst>
          </p:cNvPr>
          <p:cNvSpPr txBox="1"/>
          <p:nvPr/>
        </p:nvSpPr>
        <p:spPr>
          <a:xfrm>
            <a:off x="8167468" y="1143003"/>
            <a:ext cx="3810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 765</a:t>
            </a:r>
            <a:endParaRPr lang="ru-RU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1CF0D-B6D5-443A-A733-10A590DD94DE}"/>
              </a:ext>
            </a:extLst>
          </p:cNvPr>
          <p:cNvSpPr txBox="1"/>
          <p:nvPr/>
        </p:nvSpPr>
        <p:spPr>
          <a:xfrm>
            <a:off x="8901332" y="1157071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 1273</a:t>
            </a:r>
            <a:endParaRPr lang="ru-RU" sz="1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628E4F-93B8-41E1-9B47-886AE7217728}"/>
              </a:ext>
            </a:extLst>
          </p:cNvPr>
          <p:cNvSpPr/>
          <p:nvPr/>
        </p:nvSpPr>
        <p:spPr>
          <a:xfrm>
            <a:off x="2926080" y="3429000"/>
            <a:ext cx="121920" cy="396240"/>
          </a:xfrm>
          <a:prstGeom prst="rect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6674E8-92AB-4F11-9558-DEDE3EB9BD5D}"/>
              </a:ext>
            </a:extLst>
          </p:cNvPr>
          <p:cNvSpPr/>
          <p:nvPr/>
        </p:nvSpPr>
        <p:spPr>
          <a:xfrm>
            <a:off x="3520440" y="3459480"/>
            <a:ext cx="121920" cy="350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1B765-E38E-48FE-B41E-E240A6FD9C21}"/>
              </a:ext>
            </a:extLst>
          </p:cNvPr>
          <p:cNvSpPr/>
          <p:nvPr/>
        </p:nvSpPr>
        <p:spPr>
          <a:xfrm>
            <a:off x="4099560" y="3429000"/>
            <a:ext cx="152400" cy="381000"/>
          </a:xfrm>
          <a:prstGeom prst="rect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86D8C6-FF87-4BF2-B88C-C7536A176EEC}"/>
              </a:ext>
            </a:extLst>
          </p:cNvPr>
          <p:cNvSpPr/>
          <p:nvPr/>
        </p:nvSpPr>
        <p:spPr>
          <a:xfrm>
            <a:off x="6278880" y="594360"/>
            <a:ext cx="1203960" cy="408432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07D5DD6-0928-4FB2-A63F-A1B3D273FC09}"/>
              </a:ext>
            </a:extLst>
          </p:cNvPr>
          <p:cNvSpPr/>
          <p:nvPr/>
        </p:nvSpPr>
        <p:spPr>
          <a:xfrm>
            <a:off x="4693920" y="3413760"/>
            <a:ext cx="12192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3BB6BAA-EF0C-4373-84DF-1AD78AD46BF5}"/>
              </a:ext>
            </a:extLst>
          </p:cNvPr>
          <p:cNvSpPr/>
          <p:nvPr/>
        </p:nvSpPr>
        <p:spPr>
          <a:xfrm>
            <a:off x="5288280" y="3459480"/>
            <a:ext cx="152400" cy="3657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7185EF0-A54E-40C7-9D36-F146013A8757}"/>
              </a:ext>
            </a:extLst>
          </p:cNvPr>
          <p:cNvSpPr/>
          <p:nvPr/>
        </p:nvSpPr>
        <p:spPr>
          <a:xfrm>
            <a:off x="5882640" y="3474720"/>
            <a:ext cx="137160" cy="320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622682-CF17-4E3D-B509-92F128080FA4}"/>
              </a:ext>
            </a:extLst>
          </p:cNvPr>
          <p:cNvSpPr/>
          <p:nvPr/>
        </p:nvSpPr>
        <p:spPr>
          <a:xfrm>
            <a:off x="8839200" y="3429000"/>
            <a:ext cx="13716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03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8FBD423-CADD-4EA0-B2CA-C1404B6F1086}"/>
              </a:ext>
            </a:extLst>
          </p:cNvPr>
          <p:cNvGraphicFramePr>
            <a:graphicFrameLocks/>
          </p:cNvGraphicFramePr>
          <p:nvPr/>
        </p:nvGraphicFramePr>
        <p:xfrm>
          <a:off x="363415" y="1036320"/>
          <a:ext cx="6464105" cy="458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2471E9-81B4-4AFC-85C1-39C164845D5C}"/>
              </a:ext>
            </a:extLst>
          </p:cNvPr>
          <p:cNvSpPr/>
          <p:nvPr/>
        </p:nvSpPr>
        <p:spPr>
          <a:xfrm>
            <a:off x="3276600" y="1539240"/>
            <a:ext cx="716280" cy="336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87CFD-38C5-4603-A252-0F13E2939C82}"/>
              </a:ext>
            </a:extLst>
          </p:cNvPr>
          <p:cNvSpPr txBox="1"/>
          <p:nvPr/>
        </p:nvSpPr>
        <p:spPr>
          <a:xfrm>
            <a:off x="4343400" y="1493520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DPIBF</a:t>
            </a:r>
            <a:endParaRPr lang="ru-RU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EA1C-14C9-4298-8BE3-C52ECCB83739}"/>
              </a:ext>
            </a:extLst>
          </p:cNvPr>
          <p:cNvSpPr txBox="1"/>
          <p:nvPr/>
        </p:nvSpPr>
        <p:spPr>
          <a:xfrm>
            <a:off x="4297680" y="1920240"/>
            <a:ext cx="170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Tetracene</a:t>
            </a:r>
            <a:endParaRPr lang="ru-RU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B35FC-0291-4F22-9DF8-241A3546D25F}"/>
              </a:ext>
            </a:extLst>
          </p:cNvPr>
          <p:cNvSpPr txBox="1"/>
          <p:nvPr/>
        </p:nvSpPr>
        <p:spPr>
          <a:xfrm>
            <a:off x="2651760" y="2804160"/>
            <a:ext cx="217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Solvent -CCl</a:t>
            </a:r>
            <a:r>
              <a:rPr lang="en-US" sz="2800" b="1" baseline="-25000" dirty="0"/>
              <a:t>4</a:t>
            </a:r>
            <a:endParaRPr lang="ru-RU" sz="2800" b="1" baseline="-250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2976B3E-785F-4BD1-B89A-69EC5B36EDDE}"/>
              </a:ext>
            </a:extLst>
          </p:cNvPr>
          <p:cNvGraphicFramePr>
            <a:graphicFrameLocks/>
          </p:cNvGraphicFramePr>
          <p:nvPr/>
        </p:nvGraphicFramePr>
        <p:xfrm>
          <a:off x="6400800" y="807721"/>
          <a:ext cx="5623560" cy="467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17E548-C900-48E9-AFEB-6D53CEAD5F2E}"/>
              </a:ext>
            </a:extLst>
          </p:cNvPr>
          <p:cNvSpPr/>
          <p:nvPr/>
        </p:nvSpPr>
        <p:spPr>
          <a:xfrm>
            <a:off x="8930640" y="1798320"/>
            <a:ext cx="609600" cy="32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6FA32-330E-4736-ABD0-6FEFAC67C6DE}"/>
              </a:ext>
            </a:extLst>
          </p:cNvPr>
          <p:cNvSpPr txBox="1"/>
          <p:nvPr/>
        </p:nvSpPr>
        <p:spPr>
          <a:xfrm>
            <a:off x="9723120" y="1752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CCl</a:t>
            </a:r>
            <a:r>
              <a:rPr lang="en-US" sz="2400" b="1" baseline="-25000" dirty="0"/>
              <a:t>4</a:t>
            </a:r>
            <a:endParaRPr lang="ru-RU" sz="2400" b="1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14431-3D13-4715-B48D-A121D98265B6}"/>
              </a:ext>
            </a:extLst>
          </p:cNvPr>
          <p:cNvSpPr txBox="1"/>
          <p:nvPr/>
        </p:nvSpPr>
        <p:spPr>
          <a:xfrm>
            <a:off x="8534400" y="2987040"/>
            <a:ext cx="1935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Trap is DPIBF</a:t>
            </a: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F87947-E904-479C-B864-EC7D040FE5B6}"/>
              </a:ext>
            </a:extLst>
          </p:cNvPr>
          <p:cNvSpPr txBox="1"/>
          <p:nvPr/>
        </p:nvSpPr>
        <p:spPr>
          <a:xfrm>
            <a:off x="1719677" y="5492086"/>
            <a:ext cx="98171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baseline="30000" dirty="0"/>
              <a:t>      </a:t>
            </a:r>
            <a:r>
              <a:rPr lang="ru-RU" sz="2800" b="1" baseline="30000" dirty="0">
                <a:solidFill>
                  <a:schemeClr val="tx2"/>
                </a:solidFill>
              </a:rPr>
              <a:t>1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baseline="30000" dirty="0">
                <a:solidFill>
                  <a:schemeClr val="tx2"/>
                </a:solidFill>
              </a:rPr>
              <a:t>+</a:t>
            </a:r>
            <a:r>
              <a:rPr lang="it-IT" sz="2800" b="1" dirty="0">
                <a:solidFill>
                  <a:schemeClr val="tx2"/>
                </a:solidFill>
              </a:rPr>
              <a:t>Trap</a:t>
            </a:r>
            <a:r>
              <a:rPr lang="ru-RU" sz="2800" b="1" dirty="0">
                <a:solidFill>
                  <a:schemeClr val="tx2"/>
                </a:solidFill>
              </a:rPr>
              <a:t>..</a:t>
            </a:r>
            <a:r>
              <a:rPr lang="en-US" sz="2800" b="1" dirty="0">
                <a:solidFill>
                  <a:schemeClr val="tx2"/>
                </a:solidFill>
              </a:rPr>
              <a:t>Solvent</a:t>
            </a:r>
            <a:r>
              <a:rPr lang="ru-RU" sz="2800" b="1" dirty="0">
                <a:solidFill>
                  <a:schemeClr val="tx2"/>
                </a:solidFill>
              </a:rPr>
              <a:t>..</a:t>
            </a:r>
            <a:r>
              <a:rPr lang="it-IT" sz="2800" b="1" dirty="0">
                <a:solidFill>
                  <a:schemeClr val="tx2"/>
                </a:solidFill>
              </a:rPr>
              <a:t>O</a:t>
            </a:r>
            <a:r>
              <a:rPr lang="ru-RU" sz="2800" b="1" baseline="-25000" dirty="0">
                <a:solidFill>
                  <a:schemeClr val="tx2"/>
                </a:solidFill>
              </a:rPr>
              <a:t>2</a:t>
            </a:r>
            <a:r>
              <a:rPr lang="ru-RU" sz="2800" b="1" baseline="30000" dirty="0">
                <a:solidFill>
                  <a:schemeClr val="tx2"/>
                </a:solidFill>
              </a:rPr>
              <a:t>-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it-IT" sz="2800" b="1" baseline="-25000" dirty="0">
                <a:solidFill>
                  <a:schemeClr val="tx2"/>
                </a:solidFill>
              </a:rPr>
              <a:t>o</a:t>
            </a:r>
            <a:r>
              <a:rPr lang="ru-RU" sz="2800" b="1" dirty="0">
                <a:solidFill>
                  <a:schemeClr val="tx2"/>
                </a:solidFill>
              </a:rPr>
              <a:t> + </a:t>
            </a:r>
            <a:r>
              <a:rPr lang="it-IT" sz="2800" b="1" dirty="0">
                <a:solidFill>
                  <a:schemeClr val="tx2"/>
                </a:solidFill>
              </a:rPr>
              <a:t>hv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baseline="30000" dirty="0">
                <a:solidFill>
                  <a:schemeClr val="tx2"/>
                </a:solidFill>
              </a:rPr>
              <a:t>3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baseline="30000" dirty="0">
                <a:solidFill>
                  <a:schemeClr val="tx2"/>
                </a:solidFill>
              </a:rPr>
              <a:t>+</a:t>
            </a:r>
            <a:r>
              <a:rPr lang="en-US" sz="2800" b="1" dirty="0">
                <a:solidFill>
                  <a:schemeClr val="tx2"/>
                </a:solidFill>
              </a:rPr>
              <a:t>Trap.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it-IT" sz="2800" b="1" dirty="0">
                <a:solidFill>
                  <a:schemeClr val="tx2"/>
                </a:solidFill>
              </a:rPr>
              <a:t>Solvent</a:t>
            </a:r>
            <a:r>
              <a:rPr lang="ru-RU" sz="2800" b="1" dirty="0">
                <a:solidFill>
                  <a:schemeClr val="tx2"/>
                </a:solidFill>
              </a:rPr>
              <a:t>..</a:t>
            </a:r>
            <a:r>
              <a:rPr lang="it-IT" sz="2800" b="1" dirty="0">
                <a:solidFill>
                  <a:schemeClr val="tx2"/>
                </a:solidFill>
              </a:rPr>
              <a:t>O</a:t>
            </a:r>
            <a:r>
              <a:rPr lang="ru-RU" sz="2800" b="1" baseline="-25000" dirty="0">
                <a:solidFill>
                  <a:schemeClr val="tx2"/>
                </a:solidFill>
              </a:rPr>
              <a:t>2</a:t>
            </a:r>
            <a:r>
              <a:rPr lang="ru-RU" sz="2800" b="1" baseline="30000" dirty="0">
                <a:solidFill>
                  <a:schemeClr val="tx2"/>
                </a:solidFill>
              </a:rPr>
              <a:t>-</a:t>
            </a:r>
            <a:r>
              <a:rPr lang="ru-RU" sz="2800" b="1" dirty="0">
                <a:solidFill>
                  <a:schemeClr val="tx2"/>
                </a:solidFill>
              </a:rPr>
              <a:t>)  + </a:t>
            </a:r>
            <a:r>
              <a:rPr lang="it-IT" sz="2800" b="1" dirty="0">
                <a:solidFill>
                  <a:schemeClr val="tx2"/>
                </a:solidFill>
              </a:rPr>
              <a:t>O</a:t>
            </a:r>
            <a:r>
              <a:rPr lang="ru-RU" sz="2800" b="1" baseline="-25000" dirty="0">
                <a:solidFill>
                  <a:schemeClr val="tx2"/>
                </a:solidFill>
              </a:rPr>
              <a:t>2 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baseline="30000" dirty="0">
                <a:solidFill>
                  <a:schemeClr val="tx2"/>
                </a:solidFill>
              </a:rPr>
              <a:t>1</a:t>
            </a:r>
            <a:r>
              <a:rPr lang="ru-RU" sz="2800" b="1" dirty="0">
                <a:solidFill>
                  <a:schemeClr val="tx2"/>
                </a:solidFill>
              </a:rPr>
              <a:t>О</a:t>
            </a:r>
            <a:r>
              <a:rPr lang="ru-RU" sz="2800" b="1" baseline="-25000" dirty="0">
                <a:solidFill>
                  <a:schemeClr val="tx2"/>
                </a:solidFill>
              </a:rPr>
              <a:t>2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6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DAD60D-2500-475C-BBD2-094B5C269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051" y="638745"/>
            <a:ext cx="4062336" cy="2513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DFDA64-16AF-4440-AD6F-7C05AB13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29" y="1723869"/>
            <a:ext cx="2032413" cy="43269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24B159-0A80-42F5-8226-7BCFF0F2C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362" y="3522687"/>
            <a:ext cx="4144484" cy="2150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FE4484-7E2D-4BF0-800B-08A157190922}"/>
              </a:ext>
            </a:extLst>
          </p:cNvPr>
          <p:cNvSpPr txBox="1"/>
          <p:nvPr/>
        </p:nvSpPr>
        <p:spPr>
          <a:xfrm>
            <a:off x="372979" y="6220326"/>
            <a:ext cx="1079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Krasnovsky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Benditkis</a:t>
            </a:r>
            <a:r>
              <a:rPr lang="en-US" b="1" dirty="0">
                <a:solidFill>
                  <a:schemeClr val="accent1"/>
                </a:solidFill>
              </a:rPr>
              <a:t>, Kozlov, Biochemistry (Moscow) Biochemistry (Moscow), 2019, Vol. 84, No. 2, pp. 153-163  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0BD94F-D792-4F6A-86B4-ED3DBFCF4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843" y="1813810"/>
            <a:ext cx="4104307" cy="4152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FFEA2D-EF6E-42EA-ACF4-FB053D3F75D2}"/>
              </a:ext>
            </a:extLst>
          </p:cNvPr>
          <p:cNvSpPr txBox="1"/>
          <p:nvPr/>
        </p:nvSpPr>
        <p:spPr>
          <a:xfrm>
            <a:off x="119921" y="179882"/>
            <a:ext cx="755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LED (laser) spectrometers for measurement of photosensitized singlet oxygen phosphorescence at 1274 nm in air-saturated solvents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B4D04-C026-4384-9D55-379E3F8C37E9}"/>
              </a:ext>
            </a:extLst>
          </p:cNvPr>
          <p:cNvSpPr txBox="1"/>
          <p:nvPr/>
        </p:nvSpPr>
        <p:spPr>
          <a:xfrm>
            <a:off x="4122296" y="1214203"/>
            <a:ext cx="181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Time-resolved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0C699-7123-4173-B6CD-6C58D3E3B238}"/>
              </a:ext>
            </a:extLst>
          </p:cNvPr>
          <p:cNvSpPr txBox="1"/>
          <p:nvPr/>
        </p:nvSpPr>
        <p:spPr>
          <a:xfrm>
            <a:off x="914400" y="1169233"/>
            <a:ext cx="220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</a:t>
            </a:r>
            <a:r>
              <a:rPr lang="en-US" sz="2000" b="1" dirty="0">
                <a:solidFill>
                  <a:schemeClr val="accent1"/>
                </a:solidFill>
              </a:rPr>
              <a:t>Steady-state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89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73EF25-433D-48F7-9FAD-3A248B9EA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274" y="1245870"/>
            <a:ext cx="7275556" cy="3470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19884D-B963-473E-886F-7E62EA92FB05}"/>
              </a:ext>
            </a:extLst>
          </p:cNvPr>
          <p:cNvSpPr txBox="1"/>
          <p:nvPr/>
        </p:nvSpPr>
        <p:spPr>
          <a:xfrm>
            <a:off x="1439057" y="4717581"/>
            <a:ext cx="907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>
                <a:solidFill>
                  <a:schemeClr val="accent1"/>
                </a:solidFill>
                <a:latin typeface="Calibri" panose="020F0502020204030204"/>
              </a:rPr>
              <a:t>Excitation spectra of </a:t>
            </a:r>
            <a:r>
              <a:rPr lang="en-US" b="1" baseline="30000" dirty="0">
                <a:solidFill>
                  <a:schemeClr val="accent1"/>
                </a:solidFill>
                <a:latin typeface="Calibri" panose="020F0502020204030204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alibri" panose="020F0502020204030204"/>
              </a:rPr>
              <a:t>O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Calibri" panose="020F0502020204030204"/>
              </a:rPr>
              <a:t> phosphorescence in aerated CCl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/>
              </a:rPr>
              <a:t>4</a:t>
            </a:r>
            <a:r>
              <a:rPr lang="en-US" b="1" dirty="0">
                <a:solidFill>
                  <a:schemeClr val="accent1"/>
                </a:solidFill>
                <a:latin typeface="Calibri" panose="020F0502020204030204"/>
              </a:rPr>
              <a:t>, 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/>
              </a:rPr>
              <a:t>hexafluorobenzene</a:t>
            </a:r>
            <a:r>
              <a:rPr lang="en-US" b="1" dirty="0">
                <a:solidFill>
                  <a:schemeClr val="accent1"/>
                </a:solidFill>
                <a:latin typeface="Calibri" panose="020F0502020204030204"/>
              </a:rPr>
              <a:t> and 1-iodoperfluorohexane using a set of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/>
              </a:rPr>
              <a:t>cw</a:t>
            </a:r>
            <a:r>
              <a:rPr lang="en-US" b="1" dirty="0">
                <a:solidFill>
                  <a:schemeClr val="accent1"/>
                </a:solidFill>
                <a:latin typeface="Calibri" panose="020F0502020204030204"/>
              </a:rPr>
              <a:t> lasers with fixed wavelengths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ru-RU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94D53-648C-4608-AABB-8041E0464D54}"/>
              </a:ext>
            </a:extLst>
          </p:cNvPr>
          <p:cNvSpPr txBox="1"/>
          <p:nvPr/>
        </p:nvSpPr>
        <p:spPr>
          <a:xfrm>
            <a:off x="3467100" y="1634490"/>
            <a:ext cx="594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CCl</a:t>
            </a:r>
            <a:r>
              <a:rPr lang="en-US" b="1" baseline="-25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lang="ru-RU" b="1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379AF-D3C6-4AEC-9A08-CF6776FA3D5F}"/>
              </a:ext>
            </a:extLst>
          </p:cNvPr>
          <p:cNvSpPr txBox="1"/>
          <p:nvPr/>
        </p:nvSpPr>
        <p:spPr>
          <a:xfrm>
            <a:off x="6073140" y="1668780"/>
            <a:ext cx="594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b="1" baseline="-25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lang="en-US" b="1" baseline="-25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lang="ru-RU" b="1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976EB-F027-4FF8-BE55-93E15171DFC0}"/>
              </a:ext>
            </a:extLst>
          </p:cNvPr>
          <p:cNvSpPr txBox="1"/>
          <p:nvPr/>
        </p:nvSpPr>
        <p:spPr>
          <a:xfrm>
            <a:off x="8044377" y="1167620"/>
            <a:ext cx="213125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1-iodo</a:t>
            </a:r>
            <a:r>
              <a:rPr lang="ru-RU" sz="1500" b="1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perfluoro</a:t>
            </a:r>
            <a:r>
              <a:rPr lang="ru-RU" sz="1500" b="1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hexane</a:t>
            </a:r>
            <a:endParaRPr lang="ru-RU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F4A2DA-98ED-4ADB-A578-DD09D0F70E19}"/>
              </a:ext>
            </a:extLst>
          </p:cNvPr>
          <p:cNvSpPr/>
          <p:nvPr/>
        </p:nvSpPr>
        <p:spPr>
          <a:xfrm>
            <a:off x="7975935" y="1624263"/>
            <a:ext cx="261687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1213F6-9763-44B3-9EE8-57C46094060E}"/>
              </a:ext>
            </a:extLst>
          </p:cNvPr>
          <p:cNvSpPr txBox="1"/>
          <p:nvPr/>
        </p:nvSpPr>
        <p:spPr>
          <a:xfrm>
            <a:off x="1676400" y="5715001"/>
            <a:ext cx="926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i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Benditkis</a:t>
            </a:r>
            <a:r>
              <a:rPr lang="en-US" sz="1600" b="1" i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Kozlov, </a:t>
            </a:r>
            <a:r>
              <a:rPr lang="en-US" sz="1600" b="1" i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Goncharov</a:t>
            </a:r>
            <a:r>
              <a:rPr lang="en-US" sz="1600" b="1" i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Krasnovsky</a:t>
            </a:r>
            <a:r>
              <a:rPr lang="en-US" sz="1600" b="1" i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J. Opt. Soc. Of America: </a:t>
            </a:r>
            <a:r>
              <a:rPr lang="ru-RU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 38, 3410-3416 (2021)</a:t>
            </a:r>
            <a:r>
              <a:rPr lang="en-US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doi.org/10.1364/JOSAB.432684 </a:t>
            </a:r>
            <a:r>
              <a:rPr lang="en-US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6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75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58E8FE-39FE-428C-97B0-64BF493C5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854" y="701800"/>
            <a:ext cx="6318696" cy="3731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411B7-3D1A-4344-A7CB-0D58ADD66360}"/>
              </a:ext>
            </a:extLst>
          </p:cNvPr>
          <p:cNvSpPr txBox="1"/>
          <p:nvPr/>
        </p:nvSpPr>
        <p:spPr>
          <a:xfrm>
            <a:off x="609100" y="4493052"/>
            <a:ext cx="11216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Kinetic traces of singlet oxygen phosphorescence upon excitation of dissolved oxygen by millisecond laser pulses. A: 690 nm laser pulses of 6.5 </a:t>
            </a:r>
            <a:r>
              <a:rPr lang="en-US" sz="2000" b="1" dirty="0" err="1"/>
              <a:t>ms</a:t>
            </a:r>
            <a:r>
              <a:rPr lang="en-US" sz="2000" b="1" dirty="0"/>
              <a:t> duration, 45 Hz repetition rate and 900 </a:t>
            </a:r>
            <a:r>
              <a:rPr lang="en-US" sz="2000" b="1" dirty="0" err="1"/>
              <a:t>mW</a:t>
            </a:r>
            <a:r>
              <a:rPr lang="en-US" sz="2000" b="1" dirty="0"/>
              <a:t> average power; B: 770 nm laser pulses of 1.2 </a:t>
            </a:r>
            <a:r>
              <a:rPr lang="en-US" sz="2000" b="1" dirty="0" err="1"/>
              <a:t>ms</a:t>
            </a:r>
            <a:r>
              <a:rPr lang="en-US" sz="2000" b="1" dirty="0"/>
              <a:t> duration, 45 Hz repetition rate and 70 </a:t>
            </a:r>
            <a:r>
              <a:rPr lang="en-US" sz="2000" b="1" dirty="0" err="1"/>
              <a:t>mW</a:t>
            </a:r>
            <a:r>
              <a:rPr lang="en-US" sz="2000" b="1" dirty="0"/>
              <a:t> average power. Accumulation time was 30 min. Insets are semilogarithmic plots of the phosphorescence decays.</a:t>
            </a:r>
            <a:endParaRPr lang="ru-RU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BE191-4B51-4BE7-8DF9-B37369F3A4E4}"/>
              </a:ext>
            </a:extLst>
          </p:cNvPr>
          <p:cNvSpPr txBox="1"/>
          <p:nvPr/>
        </p:nvSpPr>
        <p:spPr>
          <a:xfrm>
            <a:off x="4328160" y="198120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Aerated 1-iodoperfluorohexane</a:t>
            </a:r>
            <a:endParaRPr lang="ru-RU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372C4-15DB-492D-90A6-8686B090E356}"/>
              </a:ext>
            </a:extLst>
          </p:cNvPr>
          <p:cNvSpPr txBox="1"/>
          <p:nvPr/>
        </p:nvSpPr>
        <p:spPr>
          <a:xfrm>
            <a:off x="1736360" y="5999813"/>
            <a:ext cx="926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i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Benditkis</a:t>
            </a:r>
            <a:r>
              <a:rPr lang="en-US" sz="1600" b="1" i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Kozlov, </a:t>
            </a:r>
            <a:r>
              <a:rPr lang="en-US" sz="1600" b="1" i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Goncharov</a:t>
            </a:r>
            <a:r>
              <a:rPr lang="en-US" sz="1600" b="1" i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Krasnovsky</a:t>
            </a:r>
            <a:r>
              <a:rPr lang="en-US" sz="1600" b="1" i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J. Opt. Soc. Of America: </a:t>
            </a:r>
            <a:r>
              <a:rPr lang="ru-RU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 38, 3410-3416 (2021)</a:t>
            </a:r>
            <a:r>
              <a:rPr lang="en-US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doi.org/10.1364/JOSAB.432684 </a:t>
            </a:r>
            <a:r>
              <a:rPr lang="en-US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6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36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E46107-03B3-4B42-89E9-527DD5F8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9721"/>
            <a:ext cx="9201021" cy="4488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C46D9-58BA-4411-B5D7-FB2C79913682}"/>
              </a:ext>
            </a:extLst>
          </p:cNvPr>
          <p:cNvSpPr txBox="1"/>
          <p:nvPr/>
        </p:nvSpPr>
        <p:spPr>
          <a:xfrm>
            <a:off x="1478280" y="5836920"/>
            <a:ext cx="979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 Black" panose="020B0A04020102020204" pitchFamily="34" charset="0"/>
              </a:rPr>
              <a:t>Excitation spectrum of singlet oxygen phosphorescence in aerated carbon tetrachloride in the short wavelength region  </a:t>
            </a:r>
            <a:endParaRPr lang="ru-RU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6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9FD16E-A9D9-4EF0-9E31-D91866DB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27" y="675976"/>
            <a:ext cx="10137663" cy="462700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16CD17B-5109-4CA6-9629-77CCF5A05BA7}"/>
              </a:ext>
            </a:extLst>
          </p:cNvPr>
          <p:cNvCxnSpPr>
            <a:cxnSpLocks/>
          </p:cNvCxnSpPr>
          <p:nvPr/>
        </p:nvCxnSpPr>
        <p:spPr>
          <a:xfrm>
            <a:off x="1813809" y="4646950"/>
            <a:ext cx="40473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103500-4779-419B-BB4D-D05E7D5CD4E2}"/>
              </a:ext>
            </a:extLst>
          </p:cNvPr>
          <p:cNvSpPr txBox="1"/>
          <p:nvPr/>
        </p:nvSpPr>
        <p:spPr>
          <a:xfrm>
            <a:off x="1955369" y="5245122"/>
            <a:ext cx="934094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Krasnovsky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, Kozlov,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J. Biomed. Photonics, 2017, 3(1) 1-10;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Krasnovsky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Benditkis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, Kozlov.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Macroheterocycles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2019, 12(2), 171-180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                                    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Krasnovsky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, Physics of wave phenomena, 2020,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28, 116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31EE8-B269-4EBF-B8B1-B3CD83F3FE1B}"/>
              </a:ext>
            </a:extLst>
          </p:cNvPr>
          <p:cNvSpPr txBox="1"/>
          <p:nvPr/>
        </p:nvSpPr>
        <p:spPr>
          <a:xfrm>
            <a:off x="2203554" y="6062272"/>
            <a:ext cx="926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Benditkis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Kozlov,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Goncharov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Krasnovsky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J. Opt. Soc. Of America: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 38, 3410-3416 (2021)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endParaRPr lang="ru-RU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07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42BD3B-8061-4CF6-81E2-741E6DBA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53" y="787134"/>
            <a:ext cx="7072695" cy="542628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6F5B64F-A952-424C-BE2F-475B1006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52" y="938280"/>
            <a:ext cx="2717956" cy="15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E577CD-1FAA-405C-BAA3-8519D1FED12E}"/>
              </a:ext>
            </a:extLst>
          </p:cNvPr>
          <p:cNvSpPr/>
          <p:nvPr/>
        </p:nvSpPr>
        <p:spPr>
          <a:xfrm>
            <a:off x="7929796" y="2716091"/>
            <a:ext cx="4002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b="1" dirty="0">
                <a:latin typeface="Tahoma" panose="020B0604030504040204" pitchFamily="34" charset="0"/>
                <a:cs typeface="Tahoma" panose="020B0604030504040204" pitchFamily="34" charset="0"/>
              </a:rPr>
              <a:t>Propidium iodide </a:t>
            </a:r>
            <a:endParaRPr lang="ru-RU" altLang="ru-RU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>
                <a:latin typeface="Tahoma" panose="020B0604030504040204" pitchFamily="34" charset="0"/>
                <a:cs typeface="Tahoma" panose="020B0604030504040204" pitchFamily="34" charset="0"/>
              </a:rPr>
              <a:t>(хорошо флуоресцирует только при связывании с нуклеиновыми кислотами)</a:t>
            </a:r>
          </a:p>
        </p:txBody>
      </p:sp>
      <p:pic>
        <p:nvPicPr>
          <p:cNvPr id="3076" name="Picture 4" descr="Propidium Iodide | Bio-Rad">
            <a:extLst>
              <a:ext uri="{FF2B5EF4-FFF2-40B4-BE49-F238E27FC236}">
                <a16:creationId xmlns:a16="http://schemas.microsoft.com/office/drawing/2014/main" id="{E6DE56E7-3399-4FA9-A552-AF175A6C6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55" y="3863336"/>
            <a:ext cx="4152275" cy="285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0B072-15DB-4CBD-ABEB-25C174814052}"/>
              </a:ext>
            </a:extLst>
          </p:cNvPr>
          <p:cNvSpPr txBox="1"/>
          <p:nvPr/>
        </p:nvSpPr>
        <p:spPr>
          <a:xfrm>
            <a:off x="8979108" y="4467070"/>
            <a:ext cx="28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50B8B-5E34-45C1-8FBE-8F68CD0AE655}"/>
              </a:ext>
            </a:extLst>
          </p:cNvPr>
          <p:cNvSpPr txBox="1"/>
          <p:nvPr/>
        </p:nvSpPr>
        <p:spPr>
          <a:xfrm flipH="1">
            <a:off x="10928577" y="4467070"/>
            <a:ext cx="23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2549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FDB698C-FF26-4FD9-BC84-7E9966E93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4813"/>
            <a:ext cx="8323262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Box 4">
            <a:extLst>
              <a:ext uri="{FF2B5EF4-FFF2-40B4-BE49-F238E27FC236}">
                <a16:creationId xmlns:a16="http://schemas.microsoft.com/office/drawing/2014/main" id="{22A57BD5-1BF2-495A-95C2-E6A765365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941889"/>
            <a:ext cx="83232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Сравнение уровня гибели клеток </a:t>
            </a:r>
            <a:r>
              <a:rPr lang="en-US" altLang="ru-RU" sz="1800" i="1"/>
              <a:t>Y. lipolytica </a:t>
            </a:r>
            <a:r>
              <a:rPr lang="ru-RU" altLang="ru-RU" sz="1800"/>
              <a:t>под действием облучения в отсутствии фотосенсибилизаторов. Сеанс облучения (или инкубации) составлял 30 мин. В данном представлении из величин эффектов при облучении вычтен темновой эффект, а разности приведены к одному значению мощности источников излучения.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FF8F0AE-38AD-4201-8AA1-DCA9761D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04813"/>
            <a:ext cx="8259762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Box 4">
            <a:extLst>
              <a:ext uri="{FF2B5EF4-FFF2-40B4-BE49-F238E27FC236}">
                <a16:creationId xmlns:a16="http://schemas.microsoft.com/office/drawing/2014/main" id="{E8D91D7D-69D9-4AAA-88AC-285B559DC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5016500"/>
            <a:ext cx="82677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Сравнение уровня гибели клеток </a:t>
            </a:r>
            <a:r>
              <a:rPr lang="en-US" altLang="ru-RU" sz="1600" i="1" dirty="0"/>
              <a:t>Y. </a:t>
            </a:r>
            <a:r>
              <a:rPr lang="en-US" altLang="ru-RU" sz="1600" i="1" dirty="0" err="1"/>
              <a:t>lipolytica</a:t>
            </a:r>
            <a:r>
              <a:rPr lang="en-US" altLang="ru-RU" sz="1600" i="1" dirty="0"/>
              <a:t> </a:t>
            </a:r>
            <a:r>
              <a:rPr lang="ru-RU" altLang="ru-RU" sz="1600" dirty="0"/>
              <a:t>под действием </a:t>
            </a:r>
            <a:r>
              <a:rPr lang="en-US" altLang="ru-RU" sz="1600" dirty="0"/>
              <a:t>LED </a:t>
            </a:r>
            <a:r>
              <a:rPr lang="ru-RU" altLang="ru-RU" sz="1600" dirty="0"/>
              <a:t>облучения (660 </a:t>
            </a:r>
            <a:r>
              <a:rPr lang="ru-RU" altLang="ru-RU" sz="1600" dirty="0" err="1"/>
              <a:t>нм</a:t>
            </a:r>
            <a:r>
              <a:rPr lang="ru-RU" altLang="ru-RU" sz="1600" dirty="0"/>
              <a:t>) в отсутствии фотосенсибилизаторов и с фотосенсибилизатором (производное </a:t>
            </a:r>
            <a:r>
              <a:rPr lang="ru-RU" altLang="ru-RU" sz="1600" dirty="0" err="1"/>
              <a:t>пирофеофорбида</a:t>
            </a:r>
            <a:r>
              <a:rPr lang="ru-RU" altLang="ru-RU" sz="1600" dirty="0"/>
              <a:t> (б/м-</a:t>
            </a:r>
            <a:r>
              <a:rPr lang="en-US" altLang="ru-RU" sz="1600" dirty="0" err="1"/>
              <a:t>PrPhb</a:t>
            </a:r>
            <a:r>
              <a:rPr lang="ru-RU" altLang="ru-RU" sz="1600" dirty="0"/>
              <a:t>) в концентрации 10 мкг/мл). Сеанс облучения (или инкубации) составлял 30 мин. В представленных данных полностью учтен </a:t>
            </a:r>
            <a:r>
              <a:rPr lang="ru-RU" altLang="ru-RU" sz="1600" dirty="0" err="1"/>
              <a:t>темновой</a:t>
            </a:r>
            <a:r>
              <a:rPr lang="ru-RU" altLang="ru-RU" sz="1600" dirty="0"/>
              <a:t> эффект и сделана поправка на мощность источников излучения.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7DE0526C-E836-4105-8CEB-06BFFD6F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208338"/>
            <a:ext cx="4113212" cy="175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Рисунок 1">
            <a:extLst>
              <a:ext uri="{FF2B5EF4-FFF2-40B4-BE49-F238E27FC236}">
                <a16:creationId xmlns:a16="http://schemas.microsoft.com/office/drawing/2014/main" id="{24424700-D403-4945-BE2F-F9DD32EDD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68580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>
            <a:extLst>
              <a:ext uri="{FF2B5EF4-FFF2-40B4-BE49-F238E27FC236}">
                <a16:creationId xmlns:a16="http://schemas.microsoft.com/office/drawing/2014/main" id="{23FDC1CB-80D0-4544-9EC8-8BC64792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24226"/>
            <a:ext cx="838200" cy="1247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>
            <a:extLst>
              <a:ext uri="{FF2B5EF4-FFF2-40B4-BE49-F238E27FC236}">
                <a16:creationId xmlns:a16="http://schemas.microsoft.com/office/drawing/2014/main" id="{78A7A99C-61C8-4C5A-B9CE-B485560B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9" y="3276600"/>
            <a:ext cx="87312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12">
            <a:extLst>
              <a:ext uri="{FF2B5EF4-FFF2-40B4-BE49-F238E27FC236}">
                <a16:creationId xmlns:a16="http://schemas.microsoft.com/office/drawing/2014/main" id="{9256DA4F-42B1-4520-8142-75006F698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19601"/>
            <a:ext cx="1398588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100" b="1">
                <a:solidFill>
                  <a:srgbClr val="000000"/>
                </a:solidFill>
              </a:rPr>
              <a:t>Gustav Kirchhoff,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100" b="1">
                <a:solidFill>
                  <a:srgbClr val="000000"/>
                </a:solidFill>
              </a:rPr>
              <a:t>1825-1887 </a:t>
            </a:r>
            <a:endParaRPr lang="ru-RU" altLang="ru-RU" sz="1100" b="1">
              <a:solidFill>
                <a:srgbClr val="000000"/>
              </a:solidFill>
            </a:endParaRPr>
          </a:p>
        </p:txBody>
      </p:sp>
      <p:sp>
        <p:nvSpPr>
          <p:cNvPr id="8199" name="Text Box 8">
            <a:extLst>
              <a:ext uri="{FF2B5EF4-FFF2-40B4-BE49-F238E27FC236}">
                <a16:creationId xmlns:a16="http://schemas.microsoft.com/office/drawing/2014/main" id="{258F73D6-B6DD-48A4-A168-91DE0C67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214" y="4414838"/>
            <a:ext cx="1550987" cy="461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00"/>
                </a:solidFill>
              </a:rPr>
              <a:t>  Robert Bunsen,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00"/>
                </a:solidFill>
              </a:rPr>
              <a:t>       1811-1899</a:t>
            </a:r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E68CB979-1B7E-47FC-B705-819C86B1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257800"/>
            <a:ext cx="8458200" cy="1200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663300"/>
                </a:solidFill>
              </a:rPr>
              <a:t> </a:t>
            </a:r>
            <a:r>
              <a:rPr lang="en-US" altLang="ru-RU" sz="1800" b="1" dirty="0">
                <a:solidFill>
                  <a:srgbClr val="663300"/>
                </a:solidFill>
              </a:rPr>
              <a:t>In 1859-1860, Kirchhoff and Bunsen showed that</a:t>
            </a:r>
            <a:r>
              <a:rPr lang="ru-RU" altLang="ru-RU" sz="1800" dirty="0">
                <a:solidFill>
                  <a:srgbClr val="663300"/>
                </a:solidFill>
              </a:rPr>
              <a:t> </a:t>
            </a:r>
            <a:r>
              <a:rPr lang="en-US" altLang="ru-RU" sz="1800" b="1" dirty="0">
                <a:solidFill>
                  <a:srgbClr val="663300"/>
                </a:solidFill>
              </a:rPr>
              <a:t>Fraunhofer’s lines corresponded to the absorption spectrum of different atoms in the solar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663300"/>
                </a:solidFill>
              </a:rPr>
              <a:t>atmosphere</a:t>
            </a:r>
            <a:r>
              <a:rPr lang="en-US" altLang="ru-RU" sz="1800" b="1" dirty="0">
                <a:solidFill>
                  <a:srgbClr val="003399"/>
                </a:solidFill>
              </a:rPr>
              <a:t>. </a:t>
            </a:r>
            <a:r>
              <a:rPr lang="en-US" altLang="ru-RU" sz="1800" b="1" dirty="0">
                <a:solidFill>
                  <a:srgbClr val="663300"/>
                </a:solidFill>
              </a:rPr>
              <a:t>This discovery was a starting point of the method of optical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663300"/>
                </a:solidFill>
              </a:rPr>
              <a:t>spectroscopy.</a:t>
            </a:r>
            <a:endParaRPr lang="ru-RU" altLang="ru-RU" sz="18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CF5882-BFC4-4627-AC8E-359DEEC1DB60}"/>
              </a:ext>
            </a:extLst>
          </p:cNvPr>
          <p:cNvSpPr txBox="1"/>
          <p:nvPr/>
        </p:nvSpPr>
        <p:spPr>
          <a:xfrm>
            <a:off x="1654629" y="1698171"/>
            <a:ext cx="9797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>
                <a:solidFill>
                  <a:schemeClr val="bg1"/>
                </a:solidFill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0586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B2B0BB8D-024E-4816-BD11-7EDAA6747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320" y="3276600"/>
            <a:ext cx="8473440" cy="26742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ru-RU" sz="2400" b="1" i="1" dirty="0">
                <a:solidFill>
                  <a:schemeClr val="bg1"/>
                </a:solidFill>
                <a:latin typeface="+mn-lt"/>
              </a:rPr>
              <a:t>In 1881-1885, Nikolai </a:t>
            </a:r>
            <a:r>
              <a:rPr lang="en-US" altLang="ru-RU" sz="2400" b="1" i="1" dirty="0" err="1">
                <a:solidFill>
                  <a:schemeClr val="bg1"/>
                </a:solidFill>
                <a:latin typeface="+mn-lt"/>
              </a:rPr>
              <a:t>Egoroff</a:t>
            </a:r>
            <a:r>
              <a:rPr lang="en-US" altLang="ru-RU" sz="2400" b="1" i="1" dirty="0">
                <a:solidFill>
                  <a:schemeClr val="bg1"/>
                </a:solidFill>
                <a:latin typeface="+mn-lt"/>
              </a:rPr>
              <a:t> (1849-1919) </a:t>
            </a:r>
            <a:r>
              <a:rPr lang="ru-RU" altLang="ru-RU" sz="2400" b="1" i="1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ru-RU" sz="2400" b="1" i="1" dirty="0">
                <a:solidFill>
                  <a:schemeClr val="bg1"/>
                </a:solidFill>
                <a:latin typeface="+mn-lt"/>
              </a:rPr>
              <a:t>Docent</a:t>
            </a:r>
            <a:r>
              <a:rPr lang="ru-RU" altLang="ru-RU" sz="24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ru-RU" sz="2400" b="1" i="1" dirty="0">
                <a:solidFill>
                  <a:schemeClr val="bg1"/>
                </a:solidFill>
                <a:latin typeface="+mn-lt"/>
              </a:rPr>
              <a:t>of the St. Petersburg University and Professor at the St. Petersburg Military Academy</a:t>
            </a:r>
            <a:r>
              <a:rPr lang="ru-RU" altLang="ru-RU" sz="2400" b="1" i="1" dirty="0">
                <a:solidFill>
                  <a:schemeClr val="bg1"/>
                </a:solidFill>
                <a:latin typeface="+mn-lt"/>
              </a:rPr>
              <a:t>)</a:t>
            </a:r>
            <a:r>
              <a:rPr lang="en-US" altLang="ru-RU" sz="2400" b="1" i="1" dirty="0">
                <a:solidFill>
                  <a:schemeClr val="bg1"/>
                </a:solidFill>
                <a:latin typeface="+mn-lt"/>
              </a:rPr>
              <a:t>, using a strong projector and telescope found Fraunhofer’s </a:t>
            </a:r>
            <a:r>
              <a:rPr lang="ru-RU" altLang="ru-RU" sz="2400" b="1" i="1" dirty="0">
                <a:solidFill>
                  <a:schemeClr val="bg1"/>
                </a:solidFill>
                <a:latin typeface="+mn-lt"/>
              </a:rPr>
              <a:t>l</a:t>
            </a:r>
            <a:r>
              <a:rPr lang="en-US" altLang="ru-RU" sz="2400" b="1" i="1" dirty="0" err="1">
                <a:solidFill>
                  <a:schemeClr val="bg1"/>
                </a:solidFill>
                <a:latin typeface="+mn-lt"/>
              </a:rPr>
              <a:t>ines</a:t>
            </a:r>
            <a:r>
              <a:rPr lang="ru-RU" altLang="ru-RU" sz="24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ru-RU" sz="2400" b="1" i="1" dirty="0">
                <a:solidFill>
                  <a:schemeClr val="bg1"/>
                </a:solidFill>
                <a:latin typeface="+mn-lt"/>
              </a:rPr>
              <a:t>A and B</a:t>
            </a:r>
            <a:r>
              <a:rPr lang="en-US" altLang="ru-RU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ru-RU" sz="2400" b="1" i="1" dirty="0">
                <a:solidFill>
                  <a:schemeClr val="bg1"/>
                </a:solidFill>
                <a:latin typeface="+mn-lt"/>
              </a:rPr>
              <a:t>(762 and 688 nm) in the absorption spectrum of the 3-10 km layer of air. Th</a:t>
            </a:r>
            <a:r>
              <a:rPr lang="ru-RU" altLang="ru-RU" sz="2400" b="1" i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n-US" altLang="ru-RU" sz="2400" b="1" i="1" dirty="0">
                <a:solidFill>
                  <a:schemeClr val="bg1"/>
                </a:solidFill>
                <a:latin typeface="+mn-lt"/>
              </a:rPr>
              <a:t>n, he observed these bands and also three additional bands at 626, 574 and 476 nm using a 60-m tube filled with oxygen pressured to 6 atm</a:t>
            </a:r>
            <a:r>
              <a:rPr lang="en-US" altLang="ru-RU" sz="2400" b="1" i="1" dirty="0">
                <a:solidFill>
                  <a:srgbClr val="FF0000"/>
                </a:solidFill>
                <a:latin typeface="+mn-lt"/>
              </a:rPr>
              <a:t>.</a:t>
            </a:r>
            <a:endParaRPr lang="ru-RU" altLang="ru-RU" sz="2400" b="1" i="1" dirty="0">
              <a:solidFill>
                <a:srgbClr val="FF0000"/>
              </a:solidFill>
              <a:latin typeface="+mn-lt"/>
            </a:endParaRPr>
          </a:p>
          <a:p>
            <a:pPr algn="just">
              <a:lnSpc>
                <a:spcPts val="2000"/>
              </a:lnSpc>
              <a:spcBef>
                <a:spcPct val="0"/>
              </a:spcBef>
              <a:buNone/>
              <a:defRPr/>
            </a:pPr>
            <a:endParaRPr lang="ru-RU" altLang="ru-RU" sz="2400" b="1" i="1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ru-RU" sz="1800" b="1" i="1" dirty="0" err="1">
                <a:solidFill>
                  <a:schemeClr val="bg1"/>
                </a:solidFill>
              </a:rPr>
              <a:t>Egorov</a:t>
            </a:r>
            <a:r>
              <a:rPr lang="en-US" altLang="ru-RU" sz="1800" b="1" i="1" dirty="0">
                <a:solidFill>
                  <a:schemeClr val="bg1"/>
                </a:solidFill>
              </a:rPr>
              <a:t>, </a:t>
            </a:r>
            <a:r>
              <a:rPr lang="en-US" altLang="ru-RU" sz="1800" b="1" i="1" dirty="0" err="1">
                <a:solidFill>
                  <a:schemeClr val="bg1"/>
                </a:solidFill>
              </a:rPr>
              <a:t>Compt</a:t>
            </a:r>
            <a:r>
              <a:rPr lang="ru-RU" altLang="ru-RU" sz="1800" b="1" i="1" dirty="0">
                <a:solidFill>
                  <a:schemeClr val="bg1"/>
                </a:solidFill>
              </a:rPr>
              <a:t>.</a:t>
            </a:r>
            <a:r>
              <a:rPr lang="en-US" altLang="ru-RU" sz="1800" b="1" i="1" dirty="0">
                <a:solidFill>
                  <a:schemeClr val="bg1"/>
                </a:solidFill>
              </a:rPr>
              <a:t> Rend</a:t>
            </a:r>
            <a:r>
              <a:rPr lang="ru-RU" altLang="ru-RU" sz="1800" b="1" i="1" dirty="0">
                <a:solidFill>
                  <a:schemeClr val="bg1"/>
                </a:solidFill>
              </a:rPr>
              <a:t>. </a:t>
            </a:r>
            <a:r>
              <a:rPr lang="en-US" altLang="ru-RU" sz="1800" b="1" i="1" dirty="0">
                <a:solidFill>
                  <a:schemeClr val="bg1"/>
                </a:solidFill>
              </a:rPr>
              <a:t>Acad. Sci., 101, 1143, 1885</a:t>
            </a:r>
            <a:r>
              <a:rPr lang="ru-RU" altLang="ru-RU" sz="1800" b="1" i="1" dirty="0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ts val="2000"/>
              </a:lnSpc>
              <a:spcBef>
                <a:spcPct val="0"/>
              </a:spcBef>
              <a:buNone/>
              <a:defRPr/>
            </a:pPr>
            <a:endParaRPr lang="ru-RU" alt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243F586A-5C6C-48A1-B3EE-9D1608473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9" y="769998"/>
            <a:ext cx="1963741" cy="271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3A3BF84A-E435-4B46-B440-0C6C160D3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3766186"/>
            <a:ext cx="287178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solidFill>
                  <a:srgbClr val="FF0000"/>
                </a:solidFill>
              </a:rPr>
              <a:t> </a:t>
            </a:r>
            <a:r>
              <a:rPr lang="en-US" altLang="ru-RU" sz="1600" b="1" dirty="0" err="1">
                <a:solidFill>
                  <a:srgbClr val="FF0000"/>
                </a:solidFill>
              </a:rPr>
              <a:t>Egorov</a:t>
            </a:r>
            <a:r>
              <a:rPr lang="ru-RU" altLang="ru-RU" sz="1600" b="1" dirty="0">
                <a:solidFill>
                  <a:srgbClr val="FF0000"/>
                </a:solidFill>
              </a:rPr>
              <a:t> </a:t>
            </a:r>
            <a:endParaRPr lang="en-US" altLang="ru-RU" sz="16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600" b="1" dirty="0">
                <a:solidFill>
                  <a:srgbClr val="FF0000"/>
                </a:solidFill>
              </a:rPr>
              <a:t>Nikolai</a:t>
            </a:r>
            <a:r>
              <a:rPr lang="ru-RU" altLang="ru-RU" sz="1600" b="1" dirty="0">
                <a:solidFill>
                  <a:srgbClr val="FF0000"/>
                </a:solidFill>
              </a:rPr>
              <a:t> </a:t>
            </a:r>
            <a:r>
              <a:rPr lang="en-US" altLang="ru-RU" sz="1600" b="1" dirty="0" err="1">
                <a:solidFill>
                  <a:srgbClr val="FF0000"/>
                </a:solidFill>
              </a:rPr>
              <a:t>Grigorievich</a:t>
            </a:r>
            <a:r>
              <a:rPr lang="en-US" altLang="ru-RU" sz="1600" b="1" dirty="0">
                <a:solidFill>
                  <a:srgbClr val="FF0000"/>
                </a:solidFill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600" b="1" dirty="0">
                <a:solidFill>
                  <a:srgbClr val="FF0000"/>
                </a:solidFill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</a:rPr>
              <a:t>(1849-1919</a:t>
            </a:r>
            <a:r>
              <a:rPr lang="en-US" altLang="ru-RU" sz="1600" b="1" dirty="0">
                <a:solidFill>
                  <a:srgbClr val="FF0000"/>
                </a:solidFill>
              </a:rPr>
              <a:t>)</a:t>
            </a:r>
            <a:r>
              <a:rPr lang="ru-RU" altLang="ru-RU" sz="1600" b="1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6150" name="TextBox 2">
            <a:extLst>
              <a:ext uri="{FF2B5EF4-FFF2-40B4-BE49-F238E27FC236}">
                <a16:creationId xmlns:a16="http://schemas.microsoft.com/office/drawing/2014/main" id="{E2C22D43-CAF6-4996-A128-41E0D9E7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350" y="407233"/>
            <a:ext cx="8473440" cy="25288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ts val="1875"/>
              </a:lnSpc>
              <a:spcBef>
                <a:spcPct val="0"/>
              </a:spcBef>
              <a:buNone/>
              <a:defRPr/>
            </a:pPr>
            <a:r>
              <a:rPr lang="en-US" altLang="ru-RU" sz="1350" i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                           </a:t>
            </a:r>
            <a:r>
              <a:rPr lang="ru-RU" altLang="ru-RU" sz="1350" i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</a:t>
            </a:r>
            <a:r>
              <a:rPr lang="en-US" altLang="ru-RU" sz="2000" b="1" i="1" dirty="0">
                <a:solidFill>
                  <a:schemeClr val="bg1"/>
                </a:solidFill>
              </a:rPr>
              <a:t>1885 </a:t>
            </a:r>
            <a:r>
              <a:rPr lang="ru-RU" altLang="ru-RU" sz="2000" b="1" i="1" dirty="0">
                <a:solidFill>
                  <a:schemeClr val="bg1"/>
                </a:solidFill>
              </a:rPr>
              <a:t>г.</a:t>
            </a:r>
          </a:p>
          <a:p>
            <a:pPr algn="just">
              <a:lnSpc>
                <a:spcPts val="1875"/>
              </a:lnSpc>
              <a:spcBef>
                <a:spcPct val="0"/>
              </a:spcBef>
              <a:buNone/>
              <a:defRPr/>
            </a:pPr>
            <a:endParaRPr lang="en-US" altLang="ru-RU" sz="2000" b="1" i="1" dirty="0">
              <a:solidFill>
                <a:schemeClr val="bg1"/>
              </a:solidFill>
            </a:endParaRPr>
          </a:p>
          <a:p>
            <a:pPr algn="just">
              <a:lnSpc>
                <a:spcPts val="1875"/>
              </a:lnSpc>
              <a:spcBef>
                <a:spcPct val="0"/>
              </a:spcBef>
              <a:buNone/>
              <a:defRPr/>
            </a:pPr>
            <a:r>
              <a:rPr lang="en-US" altLang="ru-RU" sz="2000" b="1" i="1" dirty="0">
                <a:solidFill>
                  <a:schemeClr val="bg1"/>
                </a:solidFill>
              </a:rPr>
              <a:t> “</a:t>
            </a:r>
            <a:r>
              <a:rPr lang="ru-RU" altLang="ru-RU" sz="2000" b="1" i="1" dirty="0">
                <a:solidFill>
                  <a:schemeClr val="bg1"/>
                </a:solidFill>
              </a:rPr>
              <a:t>Н.Г. Егоров сообщает о результатах своих наблюдений над спектром поглощения атмосферного слоя толщиной в 3 км между Университетской астрофизической башней и Физическим кабинетом Медицинской академии</a:t>
            </a:r>
            <a:r>
              <a:rPr lang="en-US" altLang="ru-RU" sz="2000" b="1" i="1" dirty="0">
                <a:solidFill>
                  <a:schemeClr val="bg1"/>
                </a:solidFill>
              </a:rPr>
              <a:t> </a:t>
            </a:r>
            <a:r>
              <a:rPr lang="ru-RU" altLang="ru-RU" sz="2000" b="1" i="1" dirty="0">
                <a:solidFill>
                  <a:schemeClr val="bg1"/>
                </a:solidFill>
              </a:rPr>
              <a:t>в С. Петербурге. Этот слой оказался достаточным, чтобы дать в спектре электрического света волны группы </a:t>
            </a:r>
            <a:r>
              <a:rPr lang="en-US" altLang="ru-RU" sz="2000" b="1" i="1" dirty="0">
                <a:solidFill>
                  <a:schemeClr val="bg1"/>
                </a:solidFill>
              </a:rPr>
              <a:t>A</a:t>
            </a:r>
            <a:r>
              <a:rPr lang="ru-RU" altLang="ru-RU" sz="2000" b="1" i="1" dirty="0">
                <a:solidFill>
                  <a:schemeClr val="bg1"/>
                </a:solidFill>
              </a:rPr>
              <a:t> и </a:t>
            </a:r>
            <a:r>
              <a:rPr lang="en-US" altLang="ru-RU" sz="2000" b="1" i="1" dirty="0">
                <a:solidFill>
                  <a:schemeClr val="bg1"/>
                </a:solidFill>
              </a:rPr>
              <a:t>B</a:t>
            </a:r>
            <a:r>
              <a:rPr lang="ru-RU" altLang="ru-RU" sz="2000" b="1" i="1" dirty="0">
                <a:solidFill>
                  <a:srgbClr val="00FF00"/>
                </a:solidFill>
              </a:rPr>
              <a:t> </a:t>
            </a:r>
            <a:r>
              <a:rPr lang="en-US" altLang="ru-RU" sz="2000" b="1" i="1" dirty="0">
                <a:solidFill>
                  <a:schemeClr val="bg1"/>
                </a:solidFill>
              </a:rPr>
              <a:t>“. </a:t>
            </a:r>
            <a:endParaRPr lang="ru-RU" altLang="ru-RU" sz="2000" b="1" i="1" dirty="0">
              <a:solidFill>
                <a:schemeClr val="bg1"/>
              </a:solidFill>
            </a:endParaRPr>
          </a:p>
          <a:p>
            <a:pPr algn="just">
              <a:lnSpc>
                <a:spcPts val="1875"/>
              </a:lnSpc>
              <a:spcBef>
                <a:spcPct val="0"/>
              </a:spcBef>
              <a:buNone/>
              <a:defRPr/>
            </a:pPr>
            <a:r>
              <a:rPr lang="ru-RU" altLang="ru-RU" sz="1800" b="1" i="1" dirty="0">
                <a:solidFill>
                  <a:schemeClr val="bg1"/>
                </a:solidFill>
              </a:rPr>
              <a:t>   </a:t>
            </a:r>
          </a:p>
          <a:p>
            <a:pPr algn="just">
              <a:lnSpc>
                <a:spcPts val="1875"/>
              </a:lnSpc>
              <a:spcBef>
                <a:spcPct val="0"/>
              </a:spcBef>
              <a:buNone/>
              <a:defRPr/>
            </a:pPr>
            <a:r>
              <a:rPr lang="ru-RU" altLang="ru-RU" sz="1800" b="1" i="1" dirty="0">
                <a:solidFill>
                  <a:schemeClr val="bg1"/>
                </a:solidFill>
              </a:rPr>
              <a:t>     </a:t>
            </a:r>
            <a:r>
              <a:rPr lang="en-US" altLang="ru-RU" sz="1800" b="1" i="1" dirty="0">
                <a:solidFill>
                  <a:schemeClr val="bg1"/>
                </a:solidFill>
              </a:rPr>
              <a:t> </a:t>
            </a:r>
            <a:r>
              <a:rPr lang="ru-RU" altLang="ru-RU" sz="1800" b="1" i="1" dirty="0">
                <a:solidFill>
                  <a:schemeClr val="bg1"/>
                </a:solidFill>
              </a:rPr>
              <a:t>             </a:t>
            </a:r>
            <a:r>
              <a:rPr lang="ru-RU" altLang="ru-RU" sz="1800" b="1" i="1" dirty="0" err="1">
                <a:solidFill>
                  <a:schemeClr val="bg1"/>
                </a:solidFill>
              </a:rPr>
              <a:t>Журн</a:t>
            </a:r>
            <a:r>
              <a:rPr lang="en-US" altLang="ru-RU" sz="1800" b="1" i="1" dirty="0">
                <a:solidFill>
                  <a:schemeClr val="bg1"/>
                </a:solidFill>
              </a:rPr>
              <a:t>. </a:t>
            </a:r>
            <a:r>
              <a:rPr lang="ru-RU" altLang="ru-RU" sz="1800" b="1" i="1" dirty="0">
                <a:solidFill>
                  <a:schemeClr val="bg1"/>
                </a:solidFill>
              </a:rPr>
              <a:t>Русс</a:t>
            </a:r>
            <a:r>
              <a:rPr lang="en-US" altLang="ru-RU" sz="1800" b="1" i="1" dirty="0">
                <a:solidFill>
                  <a:schemeClr val="bg1"/>
                </a:solidFill>
              </a:rPr>
              <a:t>. </a:t>
            </a:r>
            <a:r>
              <a:rPr lang="ru-RU" altLang="ru-RU" sz="1800" b="1" i="1" dirty="0">
                <a:solidFill>
                  <a:schemeClr val="bg1"/>
                </a:solidFill>
              </a:rPr>
              <a:t>Физико-</a:t>
            </a:r>
            <a:r>
              <a:rPr lang="ru-RU" altLang="ru-RU" sz="1800" b="1" i="1" dirty="0" err="1">
                <a:solidFill>
                  <a:schemeClr val="bg1"/>
                </a:solidFill>
              </a:rPr>
              <a:t>химич</a:t>
            </a:r>
            <a:r>
              <a:rPr lang="ru-RU" altLang="ru-RU" sz="1800" b="1" i="1" dirty="0">
                <a:solidFill>
                  <a:schemeClr val="bg1"/>
                </a:solidFill>
              </a:rPr>
              <a:t>. О-ва</a:t>
            </a:r>
            <a:r>
              <a:rPr lang="en-US" altLang="ru-RU" sz="1800" b="1" i="1" dirty="0">
                <a:solidFill>
                  <a:schemeClr val="bg1"/>
                </a:solidFill>
              </a:rPr>
              <a:t>, 17, 8A, 138, 1</a:t>
            </a:r>
            <a:r>
              <a:rPr lang="ru-RU" altLang="ru-RU" sz="1800" b="1" i="1" dirty="0">
                <a:solidFill>
                  <a:schemeClr val="bg1"/>
                </a:solidFill>
              </a:rPr>
              <a:t>8</a:t>
            </a:r>
            <a:r>
              <a:rPr lang="en-US" altLang="ru-RU" sz="1800" b="1" i="1" dirty="0">
                <a:solidFill>
                  <a:schemeClr val="bg1"/>
                </a:solidFill>
              </a:rPr>
              <a:t>85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0970A3-AC47-4063-AA16-389980132FB6}"/>
              </a:ext>
            </a:extLst>
          </p:cNvPr>
          <p:cNvSpPr txBox="1"/>
          <p:nvPr/>
        </p:nvSpPr>
        <p:spPr>
          <a:xfrm>
            <a:off x="1573968" y="734518"/>
            <a:ext cx="8244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</a:rPr>
              <a:t>Egoroff’s</a:t>
            </a:r>
            <a:r>
              <a:rPr lang="en-US" sz="3200" b="1" dirty="0">
                <a:solidFill>
                  <a:schemeClr val="accent1"/>
                </a:solidFill>
              </a:rPr>
              <a:t> papers were confirmed and supported      in series of papers of 1886-1890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2A9763-C147-46EE-98FC-ECA1D4B54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006" y="2008682"/>
            <a:ext cx="4216207" cy="2923316"/>
          </a:xfrm>
          <a:prstGeom prst="rect">
            <a:avLst/>
          </a:prstGeom>
        </p:spPr>
      </p:pic>
      <p:pic>
        <p:nvPicPr>
          <p:cNvPr id="2050" name="Picture 2" descr="Дьюар, Джеймс — Википедия">
            <a:extLst>
              <a:ext uri="{FF2B5EF4-FFF2-40B4-BE49-F238E27FC236}">
                <a16:creationId xmlns:a16="http://schemas.microsoft.com/office/drawing/2014/main" id="{D3974035-8ED8-4BA0-BDB5-39305F99D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96" y="2108716"/>
            <a:ext cx="2068826" cy="23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3307E3-89C9-4E99-B229-E6C77BFDD947}"/>
              </a:ext>
            </a:extLst>
          </p:cNvPr>
          <p:cNvSpPr txBox="1"/>
          <p:nvPr/>
        </p:nvSpPr>
        <p:spPr>
          <a:xfrm>
            <a:off x="6805534" y="4557010"/>
            <a:ext cx="223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Sir J. Dewar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EF4A8-6BD3-4EE1-A804-1052C49C0700}"/>
              </a:ext>
            </a:extLst>
          </p:cNvPr>
          <p:cNvSpPr txBox="1"/>
          <p:nvPr/>
        </p:nvSpPr>
        <p:spPr>
          <a:xfrm>
            <a:off x="2278507" y="5081665"/>
            <a:ext cx="686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1886-1888</a:t>
            </a:r>
            <a:r>
              <a:rPr lang="en-US" sz="2400" b="1" dirty="0">
                <a:solidFill>
                  <a:schemeClr val="accent1"/>
                </a:solidFill>
              </a:rPr>
              <a:t>             </a:t>
            </a:r>
            <a:r>
              <a:rPr lang="en-US" altLang="ru-RU" sz="2400" b="1" i="1" dirty="0">
                <a:solidFill>
                  <a:schemeClr val="accent1"/>
                </a:solidFill>
              </a:rPr>
              <a:t>1887-1990               1988-1889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2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>
            <a:extLst>
              <a:ext uri="{FF2B5EF4-FFF2-40B4-BE49-F238E27FC236}">
                <a16:creationId xmlns:a16="http://schemas.microsoft.com/office/drawing/2014/main" id="{35E3BFD8-891C-44FB-9A68-A2C0811E8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0" y="2068642"/>
            <a:ext cx="1571035" cy="22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55A60BAD-CA00-487A-8627-256618D09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2" y="4354644"/>
            <a:ext cx="3075481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Times New Roman" panose="02020603050405020304" pitchFamily="18" charset="0"/>
              </a:rPr>
              <a:t>  Robert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en-US" altLang="ru-RU" sz="1800" b="1" dirty="0">
                <a:latin typeface="Times New Roman" panose="02020603050405020304" pitchFamily="18" charset="0"/>
              </a:rPr>
              <a:t>Sanderson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en-US" altLang="ru-RU" sz="1800" b="1" dirty="0" err="1">
                <a:latin typeface="Times New Roman" panose="02020603050405020304" pitchFamily="18" charset="0"/>
              </a:rPr>
              <a:t>Mulliken</a:t>
            </a:r>
            <a:endParaRPr lang="ru-RU" altLang="ru-RU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                 1896-1986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4A80F573-C716-4341-9E27-8CF21A51A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59" y="5897381"/>
            <a:ext cx="5711251" cy="646331"/>
          </a:xfrm>
          <a:prstGeom prst="rect">
            <a:avLst/>
          </a:prstGeom>
          <a:solidFill>
            <a:srgbClr val="B8CDE4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cs typeface="Arial" panose="020B0604020202020204" pitchFamily="34" charset="0"/>
              </a:rPr>
              <a:t>   </a:t>
            </a:r>
            <a:r>
              <a:rPr lang="en-US" altLang="ru-RU" sz="1600" b="1" dirty="0">
                <a:cs typeface="Arial" panose="020B0604020202020204" pitchFamily="34" charset="0"/>
              </a:rPr>
              <a:t> </a:t>
            </a:r>
            <a:r>
              <a:rPr lang="en-US" altLang="ru-RU" sz="1800" b="1" dirty="0" err="1">
                <a:cs typeface="Arial" panose="020B0604020202020204" pitchFamily="34" charset="0"/>
              </a:rPr>
              <a:t>Mulliken</a:t>
            </a:r>
            <a:r>
              <a:rPr lang="en-US" altLang="ru-RU" sz="1800" b="1" dirty="0">
                <a:cs typeface="Arial" panose="020B0604020202020204" pitchFamily="34" charset="0"/>
              </a:rPr>
              <a:t>. R.S. Nature, 122, </a:t>
            </a:r>
            <a:r>
              <a:rPr lang="ru-RU" altLang="ru-RU" sz="1800" b="1" dirty="0">
                <a:cs typeface="Arial" panose="020B0604020202020204" pitchFamily="34" charset="0"/>
              </a:rPr>
              <a:t>№ 3075</a:t>
            </a:r>
            <a:r>
              <a:rPr lang="en-US" altLang="ru-RU" sz="1800" b="1" dirty="0">
                <a:cs typeface="Arial" panose="020B0604020202020204" pitchFamily="34" charset="0"/>
              </a:rPr>
              <a:t>, 505, 1928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cs typeface="Arial" panose="020B0604020202020204" pitchFamily="34" charset="0"/>
              </a:rPr>
              <a:t>   </a:t>
            </a:r>
            <a:r>
              <a:rPr lang="en-US" altLang="ru-RU" sz="1800" b="1" dirty="0" err="1">
                <a:cs typeface="Arial" panose="020B0604020202020204" pitchFamily="34" charset="0"/>
              </a:rPr>
              <a:t>Mulliken</a:t>
            </a:r>
            <a:r>
              <a:rPr lang="en-US" altLang="ru-RU" sz="1800" b="1" dirty="0">
                <a:cs typeface="Arial" panose="020B0604020202020204" pitchFamily="34" charset="0"/>
              </a:rPr>
              <a:t>. R.S. Phys. Rev. 32, </a:t>
            </a:r>
            <a:r>
              <a:rPr lang="ru-RU" altLang="ru-RU" sz="1800" b="1" dirty="0">
                <a:cs typeface="Arial" panose="020B0604020202020204" pitchFamily="34" charset="0"/>
              </a:rPr>
              <a:t>№ 6</a:t>
            </a:r>
            <a:r>
              <a:rPr lang="en-US" altLang="ru-RU" sz="1800" b="1" dirty="0">
                <a:cs typeface="Arial" panose="020B0604020202020204" pitchFamily="34" charset="0"/>
              </a:rPr>
              <a:t>, 880-887, 1928</a:t>
            </a:r>
            <a:endParaRPr lang="ru-RU" altLang="ru-RU" sz="1800" b="1" dirty="0">
              <a:cs typeface="Arial" panose="020B0604020202020204" pitchFamily="34" charset="0"/>
            </a:endParaRPr>
          </a:p>
        </p:txBody>
      </p:sp>
      <p:graphicFrame>
        <p:nvGraphicFramePr>
          <p:cNvPr id="13317" name="Object 2">
            <a:extLst>
              <a:ext uri="{FF2B5EF4-FFF2-40B4-BE49-F238E27FC236}">
                <a16:creationId xmlns:a16="http://schemas.microsoft.com/office/drawing/2014/main" id="{956AA031-9F23-4C02-BE26-7419FAF3C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654718"/>
              </p:ext>
            </p:extLst>
          </p:nvPr>
        </p:nvGraphicFramePr>
        <p:xfrm>
          <a:off x="3270357" y="1523999"/>
          <a:ext cx="42164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4" imgW="3964523" imgH="4035546" progId="Word.Document.8">
                  <p:embed/>
                </p:oleObj>
              </mc:Choice>
              <mc:Fallback>
                <p:oleObj name="Document" r:id="rId4" imgW="3964523" imgH="4035546" progId="Word.Document.8">
                  <p:embed/>
                  <p:pic>
                    <p:nvPicPr>
                      <p:cNvPr id="13317" name="Object 2">
                        <a:extLst>
                          <a:ext uri="{FF2B5EF4-FFF2-40B4-BE49-F238E27FC236}">
                            <a16:creationId xmlns:a16="http://schemas.microsoft.com/office/drawing/2014/main" id="{956AA031-9F23-4C02-BE26-7419FAF3C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357" y="1523999"/>
                        <a:ext cx="4216400" cy="4279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7">
            <a:extLst>
              <a:ext uri="{FF2B5EF4-FFF2-40B4-BE49-F238E27FC236}">
                <a16:creationId xmlns:a16="http://schemas.microsoft.com/office/drawing/2014/main" id="{4E394613-64A2-4829-80CF-F24542802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90" y="338816"/>
            <a:ext cx="9878518" cy="1016000"/>
          </a:xfrm>
          <a:prstGeom prst="rect">
            <a:avLst/>
          </a:prstGeom>
          <a:solidFill>
            <a:srgbClr val="DFF7F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954F72"/>
                </a:solidFill>
              </a:rPr>
              <a:t>In </a:t>
            </a:r>
            <a:r>
              <a:rPr lang="ru-RU" altLang="ru-RU" sz="2000" b="1" dirty="0">
                <a:solidFill>
                  <a:srgbClr val="954F72"/>
                </a:solidFill>
              </a:rPr>
              <a:t>1928</a:t>
            </a:r>
            <a:r>
              <a:rPr lang="en-US" altLang="ru-RU" sz="2000" b="1" dirty="0">
                <a:solidFill>
                  <a:srgbClr val="954F72"/>
                </a:solidFill>
              </a:rPr>
              <a:t>, </a:t>
            </a:r>
            <a:r>
              <a:rPr lang="en-US" altLang="ru-RU" sz="2000" b="1" dirty="0" err="1">
                <a:solidFill>
                  <a:srgbClr val="954F72"/>
                </a:solidFill>
              </a:rPr>
              <a:t>Mulliken</a:t>
            </a:r>
            <a:r>
              <a:rPr lang="en-US" altLang="ru-RU" sz="2000" b="1" dirty="0">
                <a:solidFill>
                  <a:srgbClr val="954F72"/>
                </a:solidFill>
              </a:rPr>
              <a:t> applied to oxygen the molecular orbit theory and concluded that oxygen molecules have the triplet ground state and</a:t>
            </a:r>
            <a:r>
              <a:rPr lang="ru-RU" altLang="ru-RU" sz="2000" b="1" dirty="0">
                <a:solidFill>
                  <a:srgbClr val="954F72"/>
                </a:solidFill>
              </a:rPr>
              <a:t> </a:t>
            </a:r>
            <a:r>
              <a:rPr lang="en-US" altLang="ru-RU" sz="2000" b="1" dirty="0">
                <a:solidFill>
                  <a:srgbClr val="954F72"/>
                </a:solidFill>
              </a:rPr>
              <a:t>two excited singlet states of relatively low energy</a:t>
            </a:r>
            <a:r>
              <a:rPr lang="en-US" altLang="ru-RU" sz="2000" b="1" dirty="0">
                <a:solidFill>
                  <a:srgbClr val="FF3300"/>
                </a:solidFill>
              </a:rPr>
              <a:t> </a:t>
            </a:r>
            <a:endParaRPr lang="ru-RU" altLang="ru-RU" sz="2000" b="1" dirty="0">
              <a:solidFill>
                <a:srgbClr val="FF3300"/>
              </a:solidFill>
            </a:endParaRPr>
          </a:p>
        </p:txBody>
      </p:sp>
      <p:sp>
        <p:nvSpPr>
          <p:cNvPr id="13319" name="Прямоугольник 1">
            <a:extLst>
              <a:ext uri="{FF2B5EF4-FFF2-40B4-BE49-F238E27FC236}">
                <a16:creationId xmlns:a16="http://schemas.microsoft.com/office/drawing/2014/main" id="{DF63A078-465B-4F2E-A6C8-F6E16F6EA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679" y="4724401"/>
            <a:ext cx="749300" cy="461963"/>
          </a:xfrm>
          <a:prstGeom prst="rect">
            <a:avLst/>
          </a:prstGeom>
          <a:noFill/>
          <a:ln w="5715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↓↓</a:t>
            </a:r>
            <a:r>
              <a:rPr lang="en-US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dirty="0"/>
          </a:p>
        </p:txBody>
      </p:sp>
      <p:sp>
        <p:nvSpPr>
          <p:cNvPr id="13320" name="Прямоугольник 2">
            <a:extLst>
              <a:ext uri="{FF2B5EF4-FFF2-40B4-BE49-F238E27FC236}">
                <a16:creationId xmlns:a16="http://schemas.microsoft.com/office/drawing/2014/main" id="{3F4BCE40-FA7D-4365-A989-8F2145E8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548" y="233222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↓↑</a:t>
            </a:r>
            <a:r>
              <a:rPr lang="en-US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000" dirty="0"/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DAEF07CF-6F73-4D3F-BD96-E58AA5B5B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45" y="2149059"/>
            <a:ext cx="17462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DEC1F8-D3DD-4369-BB01-CE226172A9EB}"/>
              </a:ext>
            </a:extLst>
          </p:cNvPr>
          <p:cNvSpPr txBox="1"/>
          <p:nvPr/>
        </p:nvSpPr>
        <p:spPr>
          <a:xfrm>
            <a:off x="8454452" y="3533933"/>
            <a:ext cx="248836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 </a:t>
            </a:r>
            <a:r>
              <a:rPr lang="en-US" sz="1600" b="1" dirty="0"/>
              <a:t>Gerhard Hertzberg</a:t>
            </a:r>
          </a:p>
          <a:p>
            <a:pPr algn="ctr">
              <a:defRPr/>
            </a:pPr>
            <a:r>
              <a:rPr lang="en-US" sz="1200" b="1" dirty="0"/>
              <a:t>German and Canadian physicist</a:t>
            </a:r>
          </a:p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/>
              <a:t>1904-1999</a:t>
            </a:r>
            <a:endParaRPr lang="ru-RU" sz="1600" b="1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3E19CE4-F30A-450A-BE0B-EF195C50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730" y="4587434"/>
            <a:ext cx="4517270" cy="784830"/>
          </a:xfrm>
          <a:prstGeom prst="rect">
            <a:avLst/>
          </a:prstGeom>
          <a:solidFill>
            <a:srgbClr val="B8CDE4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ru-RU" sz="1500" b="1" dirty="0">
                <a:solidFill>
                  <a:srgbClr val="000000"/>
                </a:solidFill>
                <a:cs typeface="Arial" panose="020B0604020202020204" pitchFamily="34" charset="0"/>
              </a:rPr>
              <a:t>G. Herzberg. Photography of infrared solar spectrum to wavelength 12,900 A. Nature (London), 133, 759, 1934. 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5154318A-918B-438B-AABC-ECEBDB9EAB9E}"/>
              </a:ext>
            </a:extLst>
          </p:cNvPr>
          <p:cNvCxnSpPr/>
          <p:nvPr/>
        </p:nvCxnSpPr>
        <p:spPr>
          <a:xfrm flipV="1">
            <a:off x="6940446" y="3717561"/>
            <a:ext cx="1214203" cy="284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FAEDDD9-209B-436E-8D64-2737BA7E5519}"/>
              </a:ext>
            </a:extLst>
          </p:cNvPr>
          <p:cNvSpPr/>
          <p:nvPr/>
        </p:nvSpPr>
        <p:spPr>
          <a:xfrm>
            <a:off x="5965545" y="5558456"/>
            <a:ext cx="5604155" cy="72327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Relative intensities of the atmospheric absorption peaks of </a:t>
            </a:r>
            <a:r>
              <a:rPr lang="en-US" altLang="ru-RU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kumimoji="0" lang="en-US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oxygen </a:t>
            </a:r>
            <a:endParaRPr kumimoji="0" lang="ru-RU" altLang="ru-R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D5654E-775F-45DE-A007-19D9E92029AC}"/>
              </a:ext>
            </a:extLst>
          </p:cNvPr>
          <p:cNvSpPr/>
          <p:nvPr/>
        </p:nvSpPr>
        <p:spPr>
          <a:xfrm>
            <a:off x="3267856" y="5156616"/>
            <a:ext cx="2218544" cy="329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CD47A3C4-BFB9-4165-AB99-E60E6515D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279301"/>
              </p:ext>
            </p:extLst>
          </p:nvPr>
        </p:nvGraphicFramePr>
        <p:xfrm>
          <a:off x="5907620" y="689548"/>
          <a:ext cx="5709757" cy="485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38F0CE-605E-4344-9F90-19711635B592}"/>
              </a:ext>
            </a:extLst>
          </p:cNvPr>
          <p:cNvSpPr txBox="1"/>
          <p:nvPr/>
        </p:nvSpPr>
        <p:spPr>
          <a:xfrm>
            <a:off x="5422692" y="1996191"/>
            <a:ext cx="492443" cy="24134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/>
              <a:t>Absorbance, rel. units</a:t>
            </a:r>
            <a:endParaRPr lang="ru-RU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9CE08A-BF04-45DF-9194-0545A5ED0AB9}"/>
              </a:ext>
            </a:extLst>
          </p:cNvPr>
          <p:cNvSpPr txBox="1"/>
          <p:nvPr/>
        </p:nvSpPr>
        <p:spPr>
          <a:xfrm>
            <a:off x="8739266" y="239842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668F1-FB25-44CE-9C6F-3400793C96AE}"/>
              </a:ext>
            </a:extLst>
          </p:cNvPr>
          <p:cNvSpPr/>
          <p:nvPr/>
        </p:nvSpPr>
        <p:spPr>
          <a:xfrm>
            <a:off x="4008120" y="4800600"/>
            <a:ext cx="426720" cy="1524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410A8-9AFF-4300-84E1-C7C217F71C7F}"/>
              </a:ext>
            </a:extLst>
          </p:cNvPr>
          <p:cNvSpPr txBox="1"/>
          <p:nvPr/>
        </p:nvSpPr>
        <p:spPr>
          <a:xfrm>
            <a:off x="6700605" y="1708880"/>
            <a:ext cx="203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Fraunhofer-</a:t>
            </a:r>
            <a:r>
              <a:rPr lang="en-US" b="1" dirty="0" err="1">
                <a:solidFill>
                  <a:srgbClr val="FF0000"/>
                </a:solidFill>
              </a:rPr>
              <a:t>Egoroff</a:t>
            </a:r>
            <a:r>
              <a:rPr lang="en-US" b="1" dirty="0">
                <a:solidFill>
                  <a:srgbClr val="FF0000"/>
                </a:solidFill>
              </a:rPr>
              <a:t> lines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83DCAFA-E410-40AA-81A2-AFA7A7C3EB61}"/>
              </a:ext>
            </a:extLst>
          </p:cNvPr>
          <p:cNvCxnSpPr/>
          <p:nvPr/>
        </p:nvCxnSpPr>
        <p:spPr>
          <a:xfrm>
            <a:off x="7914806" y="3102962"/>
            <a:ext cx="0" cy="509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1E823F4-A9FB-4A42-A573-03F36BE7C71A}"/>
              </a:ext>
            </a:extLst>
          </p:cNvPr>
          <p:cNvCxnSpPr>
            <a:cxnSpLocks/>
          </p:cNvCxnSpPr>
          <p:nvPr/>
        </p:nvCxnSpPr>
        <p:spPr>
          <a:xfrm>
            <a:off x="8184630" y="2443397"/>
            <a:ext cx="359763" cy="2098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B5CF6AC-6BE5-4B9A-9154-FAFB15EDADCD}"/>
              </a:ext>
            </a:extLst>
          </p:cNvPr>
          <p:cNvSpPr txBox="1"/>
          <p:nvPr/>
        </p:nvSpPr>
        <p:spPr>
          <a:xfrm>
            <a:off x="7794885" y="4377129"/>
            <a:ext cx="29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2F90B442-843F-4FE3-A15B-67F9EC09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4" y="997504"/>
            <a:ext cx="5088555" cy="4503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F1063A6-4719-4221-B1EA-892DBC9721E4}"/>
              </a:ext>
            </a:extLst>
          </p:cNvPr>
          <p:cNvSpPr/>
          <p:nvPr/>
        </p:nvSpPr>
        <p:spPr>
          <a:xfrm>
            <a:off x="329784" y="656027"/>
            <a:ext cx="5156616" cy="491677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9E3508C0-B9BC-4BB2-8EC9-7CDB7734E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7179"/>
            <a:ext cx="5861153" cy="67710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en-US" altLang="ru-RU" sz="1900" b="1" dirty="0">
                <a:solidFill>
                  <a:prstClr val="black"/>
                </a:solidFill>
              </a:rPr>
              <a:t>V</a:t>
            </a:r>
            <a:r>
              <a:rPr kumimoji="0" lang="en-US" alt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ibronic</a:t>
            </a:r>
            <a:r>
              <a:rPr kumimoji="0" lang="en-US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ru-RU" sz="1900" b="1" dirty="0">
                <a:solidFill>
                  <a:prstClr val="black"/>
                </a:solidFill>
              </a:rPr>
              <a:t>transitions corresponding to the main </a:t>
            </a:r>
            <a:r>
              <a:rPr kumimoji="0" lang="en-US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atmospheric oxygen absorption bands</a:t>
            </a:r>
            <a:endParaRPr kumimoji="0" lang="ru-RU" altLang="ru-R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961B5B-27F1-4E40-8CF1-B5DD1A62764F}"/>
              </a:ext>
            </a:extLst>
          </p:cNvPr>
          <p:cNvSpPr txBox="1"/>
          <p:nvPr/>
        </p:nvSpPr>
        <p:spPr>
          <a:xfrm>
            <a:off x="9323880" y="1439056"/>
            <a:ext cx="215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ε</a:t>
            </a:r>
            <a:r>
              <a:rPr lang="en-US" sz="2000" b="1" dirty="0"/>
              <a:t> </a:t>
            </a:r>
            <a:r>
              <a:rPr lang="ru-RU" sz="2000" b="1" dirty="0"/>
              <a:t>= </a:t>
            </a:r>
            <a:r>
              <a:rPr lang="en-US" sz="2000" b="1" dirty="0"/>
              <a:t>8×10</a:t>
            </a:r>
            <a:r>
              <a:rPr lang="en-US" sz="2000" b="1" baseline="30000" dirty="0"/>
              <a:t>-4</a:t>
            </a:r>
            <a:r>
              <a:rPr lang="ru-RU" sz="2000" b="1" baseline="30000" dirty="0"/>
              <a:t> </a:t>
            </a:r>
            <a:r>
              <a:rPr lang="en-US" sz="2000" b="1" dirty="0"/>
              <a:t>M</a:t>
            </a:r>
            <a:r>
              <a:rPr lang="en-US" sz="2000" b="1" baseline="30000" dirty="0"/>
              <a:t>-1</a:t>
            </a:r>
            <a:r>
              <a:rPr lang="en-US" sz="2000" b="1" dirty="0"/>
              <a:t>cm</a:t>
            </a:r>
            <a:r>
              <a:rPr lang="en-US" sz="2000" b="1" baseline="30000" dirty="0"/>
              <a:t>-1</a:t>
            </a:r>
            <a:endParaRPr lang="ru-RU" sz="2000" b="1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BDD79-C820-4948-89AC-41C8E01B39D5}"/>
              </a:ext>
            </a:extLst>
          </p:cNvPr>
          <p:cNvSpPr txBox="1"/>
          <p:nvPr/>
        </p:nvSpPr>
        <p:spPr>
          <a:xfrm>
            <a:off x="406400" y="4477480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Fraunhofer-</a:t>
            </a:r>
            <a:r>
              <a:rPr lang="en-US" b="1" dirty="0" err="1">
                <a:solidFill>
                  <a:schemeClr val="accent1"/>
                </a:solidFill>
              </a:rPr>
              <a:t>Egoroff</a:t>
            </a:r>
            <a:r>
              <a:rPr lang="en-US" b="1" dirty="0">
                <a:solidFill>
                  <a:schemeClr val="accent1"/>
                </a:solidFill>
              </a:rPr>
              <a:t> lines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9354DA-8B03-4098-BE36-2402E36E55AD}"/>
              </a:ext>
            </a:extLst>
          </p:cNvPr>
          <p:cNvSpPr txBox="1"/>
          <p:nvPr/>
        </p:nvSpPr>
        <p:spPr>
          <a:xfrm>
            <a:off x="2628900" y="4490180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Mulliken</a:t>
            </a:r>
            <a:r>
              <a:rPr lang="en-US" b="1" dirty="0">
                <a:solidFill>
                  <a:schemeClr val="accent1"/>
                </a:solidFill>
              </a:rPr>
              <a:t>-Herzberg lines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167B22-D67C-41B6-99D6-7B6851AB2F4F}"/>
              </a:ext>
            </a:extLst>
          </p:cNvPr>
          <p:cNvSpPr txBox="1"/>
          <p:nvPr/>
        </p:nvSpPr>
        <p:spPr>
          <a:xfrm>
            <a:off x="9245600" y="4109180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Mulliken</a:t>
            </a:r>
            <a:r>
              <a:rPr lang="en-US" b="1" dirty="0">
                <a:solidFill>
                  <a:srgbClr val="FF0000"/>
                </a:solidFill>
              </a:rPr>
              <a:t>-Herzberg lines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36E6EC2-7679-4B5D-8203-455227027AD6}"/>
              </a:ext>
            </a:extLst>
          </p:cNvPr>
          <p:cNvCxnSpPr/>
          <p:nvPr/>
        </p:nvCxnSpPr>
        <p:spPr>
          <a:xfrm>
            <a:off x="9855200" y="4775200"/>
            <a:ext cx="0" cy="177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5961436-209D-44AC-BA8D-B7DEB0AF58D0}"/>
              </a:ext>
            </a:extLst>
          </p:cNvPr>
          <p:cNvCxnSpPr/>
          <p:nvPr/>
        </p:nvCxnSpPr>
        <p:spPr>
          <a:xfrm>
            <a:off x="10692360" y="4673600"/>
            <a:ext cx="0" cy="203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48D27D6-0A5F-44B4-8267-97C0CE8A6A60}"/>
              </a:ext>
            </a:extLst>
          </p:cNvPr>
          <p:cNvCxnSpPr/>
          <p:nvPr/>
        </p:nvCxnSpPr>
        <p:spPr>
          <a:xfrm>
            <a:off x="10837891" y="4002374"/>
            <a:ext cx="0" cy="85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38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BBB525-CA37-4FDA-A496-9FE57C10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16" y="751967"/>
            <a:ext cx="5831172" cy="466960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CCC3CC-9821-4F74-884D-37C56A1EC3FA}"/>
              </a:ext>
            </a:extLst>
          </p:cNvPr>
          <p:cNvSpPr txBox="1"/>
          <p:nvPr/>
        </p:nvSpPr>
        <p:spPr>
          <a:xfrm>
            <a:off x="5871639" y="678706"/>
            <a:ext cx="2312991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l-GR" sz="2000" b="1" dirty="0"/>
              <a:t>ε</a:t>
            </a:r>
            <a:r>
              <a:rPr lang="en-US" sz="2000" b="1" baseline="-25000" dirty="0"/>
              <a:t>max</a:t>
            </a:r>
            <a:r>
              <a:rPr lang="en-US" sz="2000" b="1" dirty="0"/>
              <a:t> </a:t>
            </a:r>
            <a:r>
              <a:rPr lang="el-GR" sz="2000" b="1" dirty="0"/>
              <a:t>×</a:t>
            </a:r>
            <a:r>
              <a:rPr lang="en-US" sz="2000" b="1" dirty="0"/>
              <a:t> 10</a:t>
            </a:r>
            <a:r>
              <a:rPr lang="en-US" sz="2000" b="1" baseline="30000" dirty="0"/>
              <a:t>2</a:t>
            </a:r>
            <a:r>
              <a:rPr lang="en-US" sz="2000" b="1" dirty="0"/>
              <a:t>, M</a:t>
            </a:r>
            <a:r>
              <a:rPr lang="en-US" sz="2000" b="1" baseline="30000" dirty="0"/>
              <a:t>-1</a:t>
            </a:r>
            <a:r>
              <a:rPr lang="en-US" sz="2000" b="1" dirty="0"/>
              <a:t>cm</a:t>
            </a:r>
            <a:r>
              <a:rPr lang="en-US" sz="2000" b="1" baseline="30000" dirty="0"/>
              <a:t>-1</a:t>
            </a:r>
            <a:endParaRPr lang="ru-RU" sz="2000" b="1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880E2-9017-4F2B-AEF0-9677929D5B4C}"/>
              </a:ext>
            </a:extLst>
          </p:cNvPr>
          <p:cNvSpPr txBox="1"/>
          <p:nvPr/>
        </p:nvSpPr>
        <p:spPr>
          <a:xfrm>
            <a:off x="6184155" y="1268742"/>
            <a:ext cx="36285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1ACDF-2198-47EF-AEB7-4E6B3F921432}"/>
              </a:ext>
            </a:extLst>
          </p:cNvPr>
          <p:cNvSpPr txBox="1"/>
          <p:nvPr/>
        </p:nvSpPr>
        <p:spPr>
          <a:xfrm>
            <a:off x="5955140" y="2979477"/>
            <a:ext cx="58057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0.5</a:t>
            </a:r>
            <a:endParaRPr lang="ru-RU" sz="2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6E6AB8-9EF9-4DBB-BB64-80BA825BDDC6}"/>
              </a:ext>
            </a:extLst>
          </p:cNvPr>
          <p:cNvSpPr txBox="1"/>
          <p:nvPr/>
        </p:nvSpPr>
        <p:spPr>
          <a:xfrm>
            <a:off x="6129310" y="4373352"/>
            <a:ext cx="4209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200" b="1" dirty="0"/>
              <a:t>0</a:t>
            </a:r>
            <a:endParaRPr lang="ru-RU" sz="22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FAEDDD9-209B-436E-8D64-2737BA7E5519}"/>
              </a:ext>
            </a:extLst>
          </p:cNvPr>
          <p:cNvSpPr/>
          <p:nvPr/>
        </p:nvSpPr>
        <p:spPr>
          <a:xfrm>
            <a:off x="6415789" y="5407075"/>
            <a:ext cx="5366480" cy="7232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200" b="1" dirty="0">
                <a:latin typeface="Times New Roman" panose="02020603050405020304" pitchFamily="18" charset="0"/>
              </a:rPr>
              <a:t> </a:t>
            </a:r>
            <a:r>
              <a:rPr lang="en-US" alt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Absorption spectrum of compressed oxygen at 150 atm. in the 5 cm optical path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7C2E4-A2B6-4A28-9D1D-B12C7C7C7768}"/>
              </a:ext>
            </a:extLst>
          </p:cNvPr>
          <p:cNvSpPr txBox="1"/>
          <p:nvPr/>
        </p:nvSpPr>
        <p:spPr>
          <a:xfrm>
            <a:off x="8126297" y="6125614"/>
            <a:ext cx="278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</a:t>
            </a:r>
            <a:r>
              <a:rPr lang="en-US" sz="2800" b="1" dirty="0" err="1"/>
              <a:t>Dimols</a:t>
            </a:r>
            <a:r>
              <a:rPr lang="en-US" sz="2800" b="1" dirty="0"/>
              <a:t> (O</a:t>
            </a:r>
            <a:r>
              <a:rPr lang="en-US" sz="2800" b="1" baseline="-25000" dirty="0"/>
              <a:t>2</a:t>
            </a:r>
            <a:r>
              <a:rPr lang="en-US" sz="2800" b="1" dirty="0"/>
              <a:t>)</a:t>
            </a:r>
            <a:r>
              <a:rPr lang="en-US" sz="2800" b="1" baseline="-25000" dirty="0"/>
              <a:t>2</a:t>
            </a:r>
            <a:endParaRPr lang="ru-RU" sz="2800" b="1" baseline="-25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D5654E-775F-45DE-A007-19D9E92029AC}"/>
              </a:ext>
            </a:extLst>
          </p:cNvPr>
          <p:cNvSpPr/>
          <p:nvPr/>
        </p:nvSpPr>
        <p:spPr>
          <a:xfrm>
            <a:off x="3267856" y="5156616"/>
            <a:ext cx="2218544" cy="329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1B1985-6B09-4C76-9772-6FD2CFC697AA}"/>
              </a:ext>
            </a:extLst>
          </p:cNvPr>
          <p:cNvSpPr txBox="1"/>
          <p:nvPr/>
        </p:nvSpPr>
        <p:spPr>
          <a:xfrm>
            <a:off x="1892680" y="6193244"/>
            <a:ext cx="2454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err="1"/>
              <a:t>Monomols</a:t>
            </a:r>
            <a:r>
              <a:rPr lang="en-US" sz="2800" b="1" dirty="0"/>
              <a:t> O</a:t>
            </a:r>
            <a:r>
              <a:rPr lang="en-US" sz="2800" b="1" baseline="-25000" dirty="0"/>
              <a:t>2</a:t>
            </a:r>
            <a:endParaRPr lang="ru-RU" sz="2800" b="1" baseline="-25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806DE5-1193-4391-8EFD-BFD110377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8" y="734519"/>
            <a:ext cx="5818562" cy="466044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0ACAFC9-AA1B-4B58-A4C5-EE6866C45664}"/>
              </a:ext>
            </a:extLst>
          </p:cNvPr>
          <p:cNvSpPr/>
          <p:nvPr/>
        </p:nvSpPr>
        <p:spPr>
          <a:xfrm>
            <a:off x="710036" y="5408554"/>
            <a:ext cx="4956247" cy="72327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Relative intensities of the atmospheric absorption peaks of gaseous oxygen </a:t>
            </a:r>
            <a:endParaRPr kumimoji="0" lang="ru-RU" altLang="ru-R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4338667-7C66-4170-A24E-224A8A806DCB}"/>
              </a:ext>
            </a:extLst>
          </p:cNvPr>
          <p:cNvCxnSpPr/>
          <p:nvPr/>
        </p:nvCxnSpPr>
        <p:spPr>
          <a:xfrm flipH="1" flipV="1">
            <a:off x="3642610" y="1274164"/>
            <a:ext cx="344774" cy="1948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14088F-BA50-4AFA-BAC2-2869CE44AEE2}"/>
              </a:ext>
            </a:extLst>
          </p:cNvPr>
          <p:cNvSpPr/>
          <p:nvPr/>
        </p:nvSpPr>
        <p:spPr>
          <a:xfrm>
            <a:off x="5990321" y="746762"/>
            <a:ext cx="5867400" cy="46482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A0BC88-C518-4B72-ADDE-05025FC8F330}"/>
              </a:ext>
            </a:extLst>
          </p:cNvPr>
          <p:cNvSpPr txBox="1"/>
          <p:nvPr/>
        </p:nvSpPr>
        <p:spPr>
          <a:xfrm>
            <a:off x="3721100" y="4147280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Mulliken</a:t>
            </a:r>
            <a:r>
              <a:rPr lang="en-US" b="1" dirty="0">
                <a:solidFill>
                  <a:srgbClr val="FF0000"/>
                </a:solidFill>
              </a:rPr>
              <a:t>-Herzberg lines</a:t>
            </a:r>
          </a:p>
        </p:txBody>
      </p:sp>
    </p:spTree>
    <p:extLst>
      <p:ext uri="{BB962C8B-B14F-4D97-AF65-F5344CB8AC3E}">
        <p14:creationId xmlns:p14="http://schemas.microsoft.com/office/powerpoint/2010/main" val="414506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vans">
            <a:extLst>
              <a:ext uri="{FF2B5EF4-FFF2-40B4-BE49-F238E27FC236}">
                <a16:creationId xmlns:a16="http://schemas.microsoft.com/office/drawing/2014/main" id="{B7F3C89D-70CB-470E-9430-075B20EE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12" y="1131001"/>
            <a:ext cx="5539437" cy="444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8C8017DB-2B7F-4EA2-98CD-EC5F9C019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1" y="5928820"/>
            <a:ext cx="4567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200" b="1" dirty="0">
                <a:solidFill>
                  <a:srgbClr val="993300"/>
                </a:solidFill>
              </a:rPr>
              <a:t>  </a:t>
            </a:r>
            <a:r>
              <a:rPr lang="en-US" altLang="ru-RU" sz="1800" b="1" dirty="0">
                <a:solidFill>
                  <a:srgbClr val="993300"/>
                </a:solidFill>
              </a:rPr>
              <a:t>D.F. Evans. Chem. Com.</a:t>
            </a:r>
            <a:r>
              <a:rPr lang="en-US" altLang="ru-RU" sz="1800" b="1" dirty="0">
                <a:solidFill>
                  <a:srgbClr val="FF9900"/>
                </a:solidFill>
              </a:rPr>
              <a:t> </a:t>
            </a:r>
            <a:r>
              <a:rPr lang="en-US" altLang="ru-RU" sz="1800" b="1" dirty="0">
                <a:solidFill>
                  <a:srgbClr val="993300"/>
                </a:solidFill>
              </a:rPr>
              <a:t>367-368, 1969</a:t>
            </a:r>
            <a:endParaRPr lang="ru-RU" altLang="ru-RU" sz="1800" b="1" dirty="0">
              <a:solidFill>
                <a:srgbClr val="993300"/>
              </a:solidFill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90E5522F-F4CB-4CA9-896B-9BA42EF4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411" y="1484710"/>
            <a:ext cx="226814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350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5CBD0E97-C873-44AD-B007-E6C9A6D35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475" y="463447"/>
            <a:ext cx="5411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CC9900"/>
                </a:solidFill>
              </a:rPr>
              <a:t>Absorption spectrum of oxygen dissolved   at high pressure (130 atm, 3.5 M) in freon 113 </a:t>
            </a:r>
            <a:endParaRPr lang="ru-RU" altLang="ru-RU" sz="1800" b="1" dirty="0">
              <a:solidFill>
                <a:srgbClr val="CC9900"/>
              </a:solidFill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039ADB36-FD14-4447-B3D4-59C5C8A80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738" y="2879881"/>
            <a:ext cx="33942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050" b="1" dirty="0">
                <a:solidFill>
                  <a:srgbClr val="CC9900"/>
                </a:solidFill>
              </a:rPr>
              <a:t> </a:t>
            </a:r>
            <a:r>
              <a:rPr lang="en-US" altLang="ru-RU" sz="1400" b="1" dirty="0">
                <a:solidFill>
                  <a:srgbClr val="CC9900"/>
                </a:solidFill>
              </a:rPr>
              <a:t>Action spectrum of DMA oxygenation</a:t>
            </a:r>
            <a:endParaRPr lang="ru-RU" altLang="ru-RU" sz="1400" b="1" dirty="0">
              <a:solidFill>
                <a:srgbClr val="CC9900"/>
              </a:solidFill>
            </a:endParaRPr>
          </a:p>
        </p:txBody>
      </p:sp>
      <p:sp>
        <p:nvSpPr>
          <p:cNvPr id="11271" name="Line 12">
            <a:extLst>
              <a:ext uri="{FF2B5EF4-FFF2-40B4-BE49-F238E27FC236}">
                <a16:creationId xmlns:a16="http://schemas.microsoft.com/office/drawing/2014/main" id="{D3232E79-C001-4784-9CF5-826AA86F9E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9828" y="3241623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1272" name="AutoShape 16">
            <a:extLst>
              <a:ext uri="{FF2B5EF4-FFF2-40B4-BE49-F238E27FC236}">
                <a16:creationId xmlns:a16="http://schemas.microsoft.com/office/drawing/2014/main" id="{41F78D9F-AF33-4A47-A9F2-083477D7CD8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81900" y="1714500"/>
            <a:ext cx="1371600" cy="800100"/>
          </a:xfrm>
          <a:prstGeom prst="notchedRightArrow">
            <a:avLst>
              <a:gd name="adj1" fmla="val 50000"/>
              <a:gd name="adj2" fmla="val 4285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11273" name="Text Box 17">
            <a:extLst>
              <a:ext uri="{FF2B5EF4-FFF2-40B4-BE49-F238E27FC236}">
                <a16:creationId xmlns:a16="http://schemas.microsoft.com/office/drawing/2014/main" id="{F8E95738-A842-429E-B25D-B9C10564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1943101"/>
            <a:ext cx="9715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350" b="1" i="1">
                <a:solidFill>
                  <a:srgbClr val="FF6600"/>
                </a:solidFill>
              </a:rPr>
              <a:t>       </a:t>
            </a:r>
            <a:r>
              <a:rPr lang="en-US" altLang="ru-RU" sz="1350" b="1" i="1">
                <a:solidFill>
                  <a:srgbClr val="FF6600"/>
                </a:solidFill>
              </a:rPr>
              <a:t>hv </a:t>
            </a:r>
            <a:endParaRPr lang="ru-RU" altLang="ru-RU" sz="1350" b="1" i="1">
              <a:solidFill>
                <a:srgbClr val="FF6600"/>
              </a:solidFill>
            </a:endParaRPr>
          </a:p>
        </p:txBody>
      </p:sp>
      <p:pic>
        <p:nvPicPr>
          <p:cNvPr id="11274" name="Picture 19" descr="mfcd00001262-large">
            <a:extLst>
              <a:ext uri="{FF2B5EF4-FFF2-40B4-BE49-F238E27FC236}">
                <a16:creationId xmlns:a16="http://schemas.microsoft.com/office/drawing/2014/main" id="{75CBEF0E-7072-451B-9783-8491C6B1A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67" y="1156639"/>
            <a:ext cx="1394085" cy="120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3" descr="Картинки по запросу dimethyl anthracene absorption spectrum">
            <a:extLst>
              <a:ext uri="{FF2B5EF4-FFF2-40B4-BE49-F238E27FC236}">
                <a16:creationId xmlns:a16="http://schemas.microsoft.com/office/drawing/2014/main" id="{8B584962-5E14-4713-9B53-11B0E3E6F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13" y="2935264"/>
            <a:ext cx="1900313" cy="229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1706</Words>
  <Application>Microsoft Office PowerPoint</Application>
  <PresentationFormat>Широкоэкранный</PresentationFormat>
  <Paragraphs>214</Paragraphs>
  <Slides>30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Arial Cyr</vt:lpstr>
      <vt:lpstr>Calibri</vt:lpstr>
      <vt:lpstr>Calibri Light</vt:lpstr>
      <vt:lpstr>Symbol</vt:lpstr>
      <vt:lpstr>Tahoma</vt:lpstr>
      <vt:lpstr>Times New Roman</vt:lpstr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44</cp:revision>
  <dcterms:created xsi:type="dcterms:W3CDTF">2022-06-12T18:57:33Z</dcterms:created>
  <dcterms:modified xsi:type="dcterms:W3CDTF">2022-06-30T07:40:45Z</dcterms:modified>
</cp:coreProperties>
</file>