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80" r:id="rId19"/>
    <p:sldId id="274" r:id="rId20"/>
    <p:sldId id="275" r:id="rId21"/>
    <p:sldId id="276" r:id="rId22"/>
    <p:sldId id="277" r:id="rId23"/>
    <p:sldId id="278" r:id="rId24"/>
    <p:sldId id="279" r:id="rId25"/>
    <p:sldId id="281" r:id="rId26"/>
    <p:sldId id="282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94118" autoAdjust="0"/>
  </p:normalViewPr>
  <p:slideViewPr>
    <p:cSldViewPr>
      <p:cViewPr>
        <p:scale>
          <a:sx n="70" d="100"/>
          <a:sy n="70" d="100"/>
        </p:scale>
        <p:origin x="-176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29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2CE8D-7483-47BA-80ED-47F4F29B9765}" type="datetimeFigureOut">
              <a:rPr lang="ru-RU" smtClean="0"/>
              <a:pPr/>
              <a:t>28.06.2022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A14B1-6C2E-4BEA-B6C2-BD62B1CDE8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2CE8D-7483-47BA-80ED-47F4F29B9765}" type="datetimeFigureOut">
              <a:rPr lang="ru-RU" smtClean="0"/>
              <a:pPr/>
              <a:t>28.06.2022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A14B1-6C2E-4BEA-B6C2-BD62B1CDE8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2CE8D-7483-47BA-80ED-47F4F29B9765}" type="datetimeFigureOut">
              <a:rPr lang="ru-RU" smtClean="0"/>
              <a:pPr/>
              <a:t>28.06.2022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A14B1-6C2E-4BEA-B6C2-BD62B1CDE8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2CE8D-7483-47BA-80ED-47F4F29B9765}" type="datetimeFigureOut">
              <a:rPr lang="ru-RU" smtClean="0"/>
              <a:pPr/>
              <a:t>28.06.2022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A14B1-6C2E-4BEA-B6C2-BD62B1CDE8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2CE8D-7483-47BA-80ED-47F4F29B9765}" type="datetimeFigureOut">
              <a:rPr lang="ru-RU" smtClean="0"/>
              <a:pPr/>
              <a:t>28.06.2022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A14B1-6C2E-4BEA-B6C2-BD62B1CDE8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2CE8D-7483-47BA-80ED-47F4F29B9765}" type="datetimeFigureOut">
              <a:rPr lang="ru-RU" smtClean="0"/>
              <a:pPr/>
              <a:t>28.06.2022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A14B1-6C2E-4BEA-B6C2-BD62B1CDE8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2CE8D-7483-47BA-80ED-47F4F29B9765}" type="datetimeFigureOut">
              <a:rPr lang="ru-RU" smtClean="0"/>
              <a:pPr/>
              <a:t>28.06.2022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A14B1-6C2E-4BEA-B6C2-BD62B1CDE8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2CE8D-7483-47BA-80ED-47F4F29B9765}" type="datetimeFigureOut">
              <a:rPr lang="ru-RU" smtClean="0"/>
              <a:pPr/>
              <a:t>28.06.2022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A14B1-6C2E-4BEA-B6C2-BD62B1CDE8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2CE8D-7483-47BA-80ED-47F4F29B9765}" type="datetimeFigureOut">
              <a:rPr lang="ru-RU" smtClean="0"/>
              <a:pPr/>
              <a:t>28.06.2022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A14B1-6C2E-4BEA-B6C2-BD62B1CDE8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2CE8D-7483-47BA-80ED-47F4F29B9765}" type="datetimeFigureOut">
              <a:rPr lang="ru-RU" smtClean="0"/>
              <a:pPr/>
              <a:t>28.06.2022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A14B1-6C2E-4BEA-B6C2-BD62B1CDE8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2CE8D-7483-47BA-80ED-47F4F29B9765}" type="datetimeFigureOut">
              <a:rPr lang="ru-RU" smtClean="0"/>
              <a:pPr/>
              <a:t>28.06.2022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A14B1-6C2E-4BEA-B6C2-BD62B1CDE8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2CE8D-7483-47BA-80ED-47F4F29B9765}" type="datetimeFigureOut">
              <a:rPr lang="ru-RU" smtClean="0"/>
              <a:pPr/>
              <a:t>28.06.2022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0A14B1-6C2E-4BEA-B6C2-BD62B1CDE82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tiff"/><Relationship Id="rId4" Type="http://schemas.openxmlformats.org/officeDocument/2006/relationships/image" Target="../media/image21.tif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tif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iff"/><Relationship Id="rId2" Type="http://schemas.openxmlformats.org/officeDocument/2006/relationships/image" Target="../media/image27.tif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tiff"/><Relationship Id="rId2" Type="http://schemas.openxmlformats.org/officeDocument/2006/relationships/image" Target="../media/image35.tif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tiff"/><Relationship Id="rId2" Type="http://schemas.openxmlformats.org/officeDocument/2006/relationships/image" Target="../media/image37.tif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tif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tiff"/><Relationship Id="rId2" Type="http://schemas.openxmlformats.org/officeDocument/2006/relationships/image" Target="../media/image42.tif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tif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tif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7824" y="598132"/>
            <a:ext cx="6156176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Lomonosov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Moscow State University, Department of chemistry</a:t>
            </a:r>
            <a:endParaRPr lang="en-GB" sz="20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4291310"/>
            <a:ext cx="9144000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Tatiana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Dubinina</a:t>
            </a:r>
            <a:endParaRPr lang="en-GB" sz="24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AutoShape 6" descr="Картинки по запросу IYP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0" y="2594358"/>
            <a:ext cx="9144000" cy="1532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Mono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and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binuclear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porphyrazines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with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annelated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>
              <a:lnSpc>
                <a:spcPct val="130000"/>
              </a:lnSpc>
            </a:pP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carbazole units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</a:t>
            </a:r>
            <a:endParaRPr lang="en-US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30000"/>
              </a:lnSpc>
            </a:pP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synthesis and optical properties</a:t>
            </a:r>
            <a:endParaRPr lang="ru-RU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AutoShape 2" descr="https://medchem21.com/wp-content/uploads/2020/11/logo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https://medchem21.com/wp-content/uploads/2020/11/logo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Рисунок 9" descr="IMG-20220602-WA00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92630"/>
            <a:ext cx="2952328" cy="1968218"/>
          </a:xfrm>
          <a:prstGeom prst="rect">
            <a:avLst/>
          </a:prstGeom>
          <a:ln w="34925">
            <a:solidFill>
              <a:srgbClr val="002060"/>
            </a:solidFill>
          </a:ln>
        </p:spPr>
      </p:pic>
      <p:pic>
        <p:nvPicPr>
          <p:cNvPr id="1026" name="Picture 2" descr="Логотип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438" y="5157192"/>
            <a:ext cx="1619250" cy="1619251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691680" y="6021288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XIV International conference "Synthesis and application of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porphyrins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and their analogues"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6400800" y="6492875"/>
            <a:ext cx="2743200" cy="365125"/>
          </a:xfrm>
        </p:spPr>
        <p:txBody>
          <a:bodyPr/>
          <a:lstStyle/>
          <a:p>
            <a:fld id="{581AC9D0-60B4-4F65-AB2E-1859EC3509CE}" type="slidenum">
              <a:rPr lang="ru-RU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/>
              <a:t>10</a:t>
            </a:fld>
            <a:endParaRPr lang="ru-RU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For TOC_part 1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281534"/>
            <a:ext cx="4248472" cy="329760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4737918"/>
            <a:ext cx="4932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UV-Vis spectra of zinc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carbazolocyanine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unsubstituted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zinc phthalocyanine in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DMF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UV-Vis_CbzM and CbzH2_DMF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37573" y="1065510"/>
            <a:ext cx="4706427" cy="3600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32040" y="4665910"/>
            <a:ext cx="4211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UV-Vis spectra of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magnesium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carbazolocyanine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 and corresponding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ligand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in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DMF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-3577"/>
            <a:ext cx="9108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UV-Vis spectroscopy of 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carbazole-fused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porphyrazines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6400800" y="6492875"/>
            <a:ext cx="2743200" cy="365125"/>
          </a:xfrm>
        </p:spPr>
        <p:txBody>
          <a:bodyPr/>
          <a:lstStyle/>
          <a:p>
            <a:fld id="{581AC9D0-60B4-4F65-AB2E-1859EC3509CE}" type="slidenum">
              <a:rPr lang="ru-RU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/>
              <a:t>11</a:t>
            </a:fld>
            <a:endParaRPr lang="ru-RU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C08D45A5-5A44-4EE7-B663-73708A966D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484784"/>
            <a:ext cx="5681895" cy="2808312"/>
          </a:xfrm>
          <a:prstGeom prst="rect">
            <a:avLst/>
          </a:prstGeom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2195736" y="4869160"/>
            <a:ext cx="5112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Binuclear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porphyrazines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with carbazole linker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5CBD439A-93D0-4DDC-87C5-56EF49767E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8" y="569380"/>
            <a:ext cx="9036496" cy="5451908"/>
          </a:xfrm>
          <a:prstGeom prst="rect">
            <a:avLst/>
          </a:prstGeom>
          <a:ln>
            <a:noFill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/>
          <a:srcRect l="10861" r="16291"/>
          <a:stretch>
            <a:fillRect/>
          </a:stretch>
        </p:blipFill>
        <p:spPr bwMode="auto">
          <a:xfrm>
            <a:off x="132387" y="4208881"/>
            <a:ext cx="2459847" cy="210885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6400800" y="6492875"/>
            <a:ext cx="2743200" cy="365125"/>
          </a:xfrm>
        </p:spPr>
        <p:txBody>
          <a:bodyPr/>
          <a:lstStyle/>
          <a:p>
            <a:fld id="{581AC9D0-60B4-4F65-AB2E-1859EC3509CE}" type="slidenum">
              <a:rPr lang="ru-RU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/>
              <a:t>12</a:t>
            </a:fld>
            <a:endParaRPr lang="ru-RU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96683" y="5445224"/>
            <a:ext cx="32361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Chem. </a:t>
            </a:r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Commun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.,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2012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48, 4365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12707" y="3810526"/>
            <a:ext cx="32403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Inorg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. Chem. Front.,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4, 110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700" y="6330806"/>
            <a:ext cx="3236156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Dyes and Pigments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2014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9,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163 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7F7D2826-960D-47BD-BBF8-048CDBFAD58C}"/>
              </a:ext>
            </a:extLst>
          </p:cNvPr>
          <p:cNvSpPr txBox="1"/>
          <p:nvPr/>
        </p:nvSpPr>
        <p:spPr>
          <a:xfrm>
            <a:off x="2724675" y="4653136"/>
            <a:ext cx="371888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Dyes and Pigments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2012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9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1471 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23728" y="1556792"/>
            <a:ext cx="223224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Arial" pitchFamily="34" charset="0"/>
                <a:cs typeface="Arial" pitchFamily="34" charset="0"/>
              </a:rPr>
              <a:t>Extension of </a:t>
            </a:r>
            <a:r>
              <a:rPr lang="el-GR" sz="1400" b="1" dirty="0" smtClean="0">
                <a:latin typeface="Arial" pitchFamily="34" charset="0"/>
                <a:cs typeface="Arial" pitchFamily="34" charset="0"/>
              </a:rPr>
              <a:t>π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-system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6400800" y="6492875"/>
            <a:ext cx="2743200" cy="365125"/>
          </a:xfrm>
        </p:spPr>
        <p:txBody>
          <a:bodyPr/>
          <a:lstStyle/>
          <a:p>
            <a:fld id="{581AC9D0-60B4-4F65-AB2E-1859EC3509CE}" type="slidenum">
              <a:rPr lang="ru-RU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/>
              <a:t>13</a:t>
            </a:fld>
            <a:endParaRPr lang="ru-RU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-3577"/>
            <a:ext cx="9108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Synthesis of 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binuclear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porphyrazines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with carbazole 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linker: preparation of carbazole linker</a:t>
            </a:r>
            <a:endParaRPr lang="en-US" sz="2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 descr="scheme 1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7544" y="1124744"/>
            <a:ext cx="8126065" cy="460851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292080" y="4437112"/>
            <a:ext cx="1008112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4">
            <a:extLst>
              <a:ext uri="{FF2B5EF4-FFF2-40B4-BE49-F238E27FC236}">
                <a16:creationId xmlns="" xmlns:a16="http://schemas.microsoft.com/office/drawing/2014/main" id="{8503B289-E07E-4C5E-8F0A-A2F3A2D8BC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908720"/>
            <a:ext cx="7704856" cy="2093218"/>
          </a:xfrm>
          <a:prstGeom prst="rect">
            <a:avLst/>
          </a:prstGeom>
          <a:ln>
            <a:noFill/>
          </a:ln>
        </p:spPr>
      </p:pic>
      <p:graphicFrame>
        <p:nvGraphicFramePr>
          <p:cNvPr id="3" name="Таблица 3">
            <a:extLst>
              <a:ext uri="{FF2B5EF4-FFF2-40B4-BE49-F238E27FC236}">
                <a16:creationId xmlns="" xmlns:a16="http://schemas.microsoft.com/office/drawing/2014/main" id="{DD5F8052-4E3F-4145-A37B-0C2B5CCB9E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93140298"/>
              </p:ext>
            </p:extLst>
          </p:nvPr>
        </p:nvGraphicFramePr>
        <p:xfrm>
          <a:off x="442762" y="3429000"/>
          <a:ext cx="8436870" cy="277840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665171">
                  <a:extLst>
                    <a:ext uri="{9D8B030D-6E8A-4147-A177-3AD203B41FA5}">
                      <a16:colId xmlns="" xmlns:a16="http://schemas.microsoft.com/office/drawing/2014/main" val="2085314645"/>
                    </a:ext>
                  </a:extLst>
                </a:gridCol>
                <a:gridCol w="1894899">
                  <a:extLst>
                    <a:ext uri="{9D8B030D-6E8A-4147-A177-3AD203B41FA5}">
                      <a16:colId xmlns="" xmlns:a16="http://schemas.microsoft.com/office/drawing/2014/main" val="1349775224"/>
                    </a:ext>
                  </a:extLst>
                </a:gridCol>
                <a:gridCol w="1625600">
                  <a:extLst>
                    <a:ext uri="{9D8B030D-6E8A-4147-A177-3AD203B41FA5}">
                      <a16:colId xmlns="" xmlns:a16="http://schemas.microsoft.com/office/drawing/2014/main" val="2744889283"/>
                    </a:ext>
                  </a:extLst>
                </a:gridCol>
                <a:gridCol w="1625600">
                  <a:extLst>
                    <a:ext uri="{9D8B030D-6E8A-4147-A177-3AD203B41FA5}">
                      <a16:colId xmlns="" xmlns:a16="http://schemas.microsoft.com/office/drawing/2014/main" val="2483391598"/>
                    </a:ext>
                  </a:extLst>
                </a:gridCol>
                <a:gridCol w="1625600">
                  <a:extLst>
                    <a:ext uri="{9D8B030D-6E8A-4147-A177-3AD203B41FA5}">
                      <a16:colId xmlns="" xmlns:a16="http://schemas.microsoft.com/office/drawing/2014/main" val="2763440601"/>
                    </a:ext>
                  </a:extLst>
                </a:gridCol>
              </a:tblGrid>
              <a:tr h="405376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Oxidizing agent</a:t>
                      </a:r>
                      <a:endParaRPr lang="ru-RU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Conditions</a:t>
                      </a:r>
                      <a:endParaRPr lang="ru-RU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Products</a:t>
                      </a:r>
                      <a:endParaRPr lang="ru-RU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62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62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0918923"/>
                  </a:ext>
                </a:extLst>
              </a:tr>
              <a:tr h="9303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9139915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Chloranil</a:t>
                      </a:r>
                      <a:endParaRPr lang="ru-RU" sz="17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Mesitylene</a:t>
                      </a:r>
                      <a:r>
                        <a:rPr lang="ru-RU" sz="17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7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ru-RU" sz="17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7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Δ </a:t>
                      </a:r>
                      <a:endParaRPr lang="ru-RU" sz="17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ru-RU" sz="17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ru-RU" sz="17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ru-RU" sz="17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938539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DDQ</a:t>
                      </a:r>
                      <a:endParaRPr lang="ru-RU" sz="17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7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,4-dioxane </a:t>
                      </a:r>
                      <a:r>
                        <a:rPr lang="en-US" sz="17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 Δ</a:t>
                      </a:r>
                      <a:endParaRPr lang="ru-RU" sz="17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7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ru-RU" sz="17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ru-RU" sz="17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487674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DDQ</a:t>
                      </a:r>
                      <a:endParaRPr lang="ru-RU" sz="17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</a:t>
                      </a:r>
                      <a:r>
                        <a:rPr lang="ru-RU" sz="17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sz="17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DCB</a:t>
                      </a:r>
                      <a:r>
                        <a:rPr lang="ru-RU" sz="17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7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 </a:t>
                      </a:r>
                      <a:r>
                        <a:rPr lang="ru-RU" sz="17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100°</a:t>
                      </a:r>
                      <a:r>
                        <a:rPr lang="en-US" sz="17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ru-RU" sz="17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7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ru-RU" sz="17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ru-RU" sz="17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966664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DDQ</a:t>
                      </a:r>
                      <a:endParaRPr lang="ru-RU" sz="17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</a:t>
                      </a:r>
                      <a:r>
                        <a:rPr lang="ru-RU" sz="17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sz="17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DCB</a:t>
                      </a:r>
                      <a:r>
                        <a:rPr lang="ru-RU" sz="17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7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 Δ</a:t>
                      </a:r>
                      <a:endParaRPr lang="ru-RU" sz="17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7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7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ru-RU" sz="17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  <a:alpha val="5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05985715"/>
                  </a:ext>
                </a:extLst>
              </a:tr>
            </a:tbl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A67AE60F-1627-4517-9C3C-A121EF9F16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1258" y="3920408"/>
            <a:ext cx="1402080" cy="79248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1381AF2A-1E96-476E-81ED-7870389D0F8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435" y="3920408"/>
            <a:ext cx="1402080" cy="79248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7F678977-4CDF-4FAD-9266-6D5038A1708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5617" y="3920408"/>
            <a:ext cx="1408176" cy="7924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159023"/>
            <a:ext cx="9108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most challenging step - oxidative aromatization</a:t>
            </a:r>
          </a:p>
        </p:txBody>
      </p:sp>
      <p:sp>
        <p:nvSpPr>
          <p:cNvPr id="8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6400800" y="6492875"/>
            <a:ext cx="2743200" cy="365125"/>
          </a:xfrm>
        </p:spPr>
        <p:txBody>
          <a:bodyPr/>
          <a:lstStyle/>
          <a:p>
            <a:fld id="{581AC9D0-60B4-4F65-AB2E-1859EC3509CE}" type="slidenum">
              <a:rPr lang="ru-RU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/>
              <a:t>14</a:t>
            </a:fld>
            <a:endParaRPr lang="ru-RU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igure 1_X ray.tif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95736" y="1895495"/>
            <a:ext cx="5400600" cy="254161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231031"/>
            <a:ext cx="9108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Molecular structure of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tetracyano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-carbazole</a:t>
            </a:r>
            <a:endParaRPr lang="en-US" sz="2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 l="3149" t="27142" r="3149" b="2088"/>
          <a:stretch>
            <a:fillRect/>
          </a:stretch>
        </p:blipFill>
        <p:spPr bwMode="auto">
          <a:xfrm>
            <a:off x="395536" y="4509120"/>
            <a:ext cx="1656184" cy="1886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6400800" y="6492875"/>
            <a:ext cx="2743200" cy="365125"/>
          </a:xfrm>
        </p:spPr>
        <p:txBody>
          <a:bodyPr/>
          <a:lstStyle/>
          <a:p>
            <a:fld id="{581AC9D0-60B4-4F65-AB2E-1859EC3509CE}" type="slidenum">
              <a:rPr lang="ru-RU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/>
              <a:t>15</a:t>
            </a:fld>
            <a:endParaRPr lang="ru-RU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6400800" y="6492875"/>
            <a:ext cx="2743200" cy="365125"/>
          </a:xfrm>
        </p:spPr>
        <p:txBody>
          <a:bodyPr/>
          <a:lstStyle/>
          <a:p>
            <a:fld id="{581AC9D0-60B4-4F65-AB2E-1859EC3509CE}" type="slidenum">
              <a:rPr lang="ru-RU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/>
              <a:t>16</a:t>
            </a:fld>
            <a:endParaRPr lang="ru-RU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Объект 15">
            <a:extLst>
              <a:ext uri="{FF2B5EF4-FFF2-40B4-BE49-F238E27FC236}">
                <a16:creationId xmlns="" xmlns:a16="http://schemas.microsoft.com/office/drawing/2014/main" id="{48D3D448-62CA-47C5-BD61-19727615D5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80" y="980728"/>
            <a:ext cx="8823616" cy="4392488"/>
          </a:xfrm>
          <a:prstGeom prst="rect">
            <a:avLst/>
          </a:prstGeom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07504" y="44624"/>
            <a:ext cx="9036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Synthesis of 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binuclear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porphyrazines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with carbazole 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linker: 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mixed (statistical)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cyclization</a:t>
            </a:r>
            <a:endParaRPr lang="ru-RU" sz="2400" dirty="0"/>
          </a:p>
        </p:txBody>
      </p:sp>
      <p:pic>
        <p:nvPicPr>
          <p:cNvPr id="5" name="Рисунок 4" descr="for Belousov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4005064"/>
            <a:ext cx="454238" cy="2712894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539552" y="5665222"/>
            <a:ext cx="208684" cy="2086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39553" y="5269178"/>
            <a:ext cx="216024" cy="1800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39552" y="4873134"/>
            <a:ext cx="208685" cy="1739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755576" y="5583922"/>
            <a:ext cx="2480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Binuclear compound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5576" y="5161166"/>
            <a:ext cx="603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en-US" b="1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B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5576" y="4791834"/>
            <a:ext cx="436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en-US" b="1" baseline="-25000" dirty="0" smtClean="0">
                <a:latin typeface="Arial" pitchFamily="34" charset="0"/>
                <a:cs typeface="Arial" pitchFamily="34" charset="0"/>
              </a:rPr>
              <a:t>4</a:t>
            </a:r>
            <a:endParaRPr lang="ru-RU" b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16016" y="5445224"/>
            <a:ext cx="603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en-US" b="1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B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80079" y="5445224"/>
            <a:ext cx="436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en-US" b="1" baseline="-25000" dirty="0" smtClean="0">
                <a:latin typeface="Arial" pitchFamily="34" charset="0"/>
                <a:cs typeface="Arial" pitchFamily="34" charset="0"/>
              </a:rPr>
              <a:t>4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6632"/>
            <a:ext cx="9144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Synthesis of 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binuclear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porphyrazines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with carbazole 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linker: </a:t>
            </a:r>
          </a:p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cyclization</a:t>
            </a:r>
            <a:endParaRPr lang="ru-RU" sz="2400" dirty="0"/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9EEC330A-1A63-48D7-A9EC-2778D32F95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340768"/>
            <a:ext cx="8973216" cy="3456384"/>
          </a:xfrm>
          <a:prstGeom prst="rect">
            <a:avLst/>
          </a:prstGeom>
          <a:solidFill>
            <a:srgbClr val="FFFF00"/>
          </a:solidFill>
          <a:ln>
            <a:noFill/>
          </a:ln>
        </p:spPr>
      </p:pic>
      <p:sp>
        <p:nvSpPr>
          <p:cNvPr id="4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6400800" y="6492875"/>
            <a:ext cx="2743200" cy="365125"/>
          </a:xfrm>
        </p:spPr>
        <p:txBody>
          <a:bodyPr/>
          <a:lstStyle/>
          <a:p>
            <a:fld id="{581AC9D0-60B4-4F65-AB2E-1859EC3509CE}" type="slidenum">
              <a:rPr lang="ru-RU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/>
              <a:t>17</a:t>
            </a:fld>
            <a:endParaRPr lang="ru-RU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180D2108-7972-4E95-AEFE-CE344A8520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5301208"/>
            <a:ext cx="4824536" cy="1290026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3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b="29020"/>
          <a:stretch>
            <a:fillRect/>
          </a:stretch>
        </p:blipFill>
        <p:spPr>
          <a:xfrm>
            <a:off x="426637" y="1628800"/>
            <a:ext cx="8321827" cy="345638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116632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UV-Vis-NIR and MCD data for </a:t>
            </a:r>
            <a:r>
              <a:rPr lang="en-US" sz="24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tert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-butyl-substituted  complexes </a:t>
            </a:r>
            <a:endParaRPr lang="ru-RU" sz="2400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6400800" y="6492875"/>
            <a:ext cx="2743200" cy="365125"/>
          </a:xfrm>
        </p:spPr>
        <p:txBody>
          <a:bodyPr/>
          <a:lstStyle/>
          <a:p>
            <a:fld id="{581AC9D0-60B4-4F65-AB2E-1859EC3509CE}" type="slidenum">
              <a:rPr lang="ru-RU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/>
              <a:t>18</a:t>
            </a:fld>
            <a:endParaRPr lang="ru-RU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700" y="6372036"/>
            <a:ext cx="6548524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We thank professor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N.Kobayashi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 for MCD measurements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6400800" y="6453336"/>
            <a:ext cx="2743200" cy="365125"/>
          </a:xfrm>
        </p:spPr>
        <p:txBody>
          <a:bodyPr/>
          <a:lstStyle/>
          <a:p>
            <a:fld id="{581AC9D0-60B4-4F65-AB2E-1859EC3509CE}" type="slidenum">
              <a:rPr lang="ru-RU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/>
              <a:t>19</a:t>
            </a:fld>
            <a:endParaRPr lang="ru-RU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for Table2_0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91680" y="692696"/>
            <a:ext cx="5414839" cy="2808312"/>
          </a:xfrm>
          <a:prstGeom prst="rect">
            <a:avLst/>
          </a:prstGeom>
        </p:spPr>
      </p:pic>
      <p:pic>
        <p:nvPicPr>
          <p:cNvPr id="4" name="Рисунок 3" descr="for Table2_2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9024" y="3284984"/>
            <a:ext cx="1152128" cy="7709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9024" y="4149080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835nm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37452" y="5025950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789nm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76056" y="4953942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784nm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24328" y="4487676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712nm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 descr="for Table2_3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277412" y="4233862"/>
            <a:ext cx="1646516" cy="792088"/>
          </a:xfrm>
          <a:prstGeom prst="rect">
            <a:avLst/>
          </a:prstGeom>
        </p:spPr>
      </p:pic>
      <p:pic>
        <p:nvPicPr>
          <p:cNvPr id="10" name="Рисунок 9" descr="for Table2_4.pn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716016" y="4233862"/>
            <a:ext cx="1944216" cy="730120"/>
          </a:xfrm>
          <a:prstGeom prst="rect">
            <a:avLst/>
          </a:prstGeom>
        </p:spPr>
      </p:pic>
      <p:pic>
        <p:nvPicPr>
          <p:cNvPr id="11" name="Рисунок 10" descr="for Table2_1.pn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948264" y="3140968"/>
            <a:ext cx="2023640" cy="130431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0" y="11663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 band’s positions for planar binuclear complexes </a:t>
            </a:r>
            <a:endParaRPr lang="ru-RU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107504" y="4725144"/>
            <a:ext cx="21957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Russian Chemical Bulletin 2006; 55: 1155-58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95736" y="5470772"/>
            <a:ext cx="2160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latin typeface="Arial" pitchFamily="34" charset="0"/>
                <a:cs typeface="Arial" pitchFamily="34" charset="0"/>
              </a:rPr>
              <a:t>Inorganica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Chimica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Acta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2010; 363: 1869-78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16016" y="5530006"/>
            <a:ext cx="2520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latin typeface="Arial" pitchFamily="34" charset="0"/>
                <a:cs typeface="Arial" pitchFamily="34" charset="0"/>
              </a:rPr>
              <a:t>Chemical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Communications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2012; 48: 4365-67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cheme_genera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836712"/>
            <a:ext cx="6336704" cy="4861373"/>
          </a:xfrm>
          <a:prstGeom prst="rect">
            <a:avLst/>
          </a:prstGeom>
        </p:spPr>
      </p:pic>
      <p:sp>
        <p:nvSpPr>
          <p:cNvPr id="3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6400800" y="6492875"/>
            <a:ext cx="2743200" cy="365125"/>
          </a:xfrm>
        </p:spPr>
        <p:txBody>
          <a:bodyPr/>
          <a:lstStyle/>
          <a:p>
            <a:fld id="{581AC9D0-60B4-4F65-AB2E-1859EC3509CE}" type="slidenum">
              <a:rPr lang="ru-RU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/>
              <a:t>2</a:t>
            </a:fld>
            <a:endParaRPr lang="ru-RU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8318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Heteroannelated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porphyrazines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5877272"/>
            <a:ext cx="7488832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Kimura M, Suzuki H,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Tohata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Y,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Ikeuchi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T, Yamamoto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S,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Kobayashi N. Asian Journal of Organic Chemistry 2017; 6: 544-50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6400800" y="6453336"/>
            <a:ext cx="2743200" cy="365125"/>
          </a:xfrm>
        </p:spPr>
        <p:txBody>
          <a:bodyPr/>
          <a:lstStyle/>
          <a:p>
            <a:fld id="{581AC9D0-60B4-4F65-AB2E-1859EC3509CE}" type="slidenum">
              <a:rPr lang="ru-RU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/>
              <a:t>20</a:t>
            </a:fld>
            <a:endParaRPr lang="ru-RU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6DB78700-B644-4C50-AAE7-4BEDF1332C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6565"/>
          <a:stretch>
            <a:fillRect/>
          </a:stretch>
        </p:blipFill>
        <p:spPr>
          <a:xfrm>
            <a:off x="251520" y="620688"/>
            <a:ext cx="8787303" cy="2592288"/>
          </a:xfrm>
          <a:prstGeom prst="rect">
            <a:avLst/>
          </a:prstGeom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07504" y="44624"/>
            <a:ext cx="9036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Synthesis of 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binuclear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porphyrazines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with carbazole 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linker</a:t>
            </a:r>
            <a:endParaRPr lang="ru-RU" sz="2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06E5EA84-79FE-4293-BBCC-2155B57721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924944"/>
            <a:ext cx="4893851" cy="374571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5220072" y="5301208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UV-Vis-NIR spectra in DMF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6400800" y="6453336"/>
            <a:ext cx="2743200" cy="365125"/>
          </a:xfrm>
        </p:spPr>
        <p:txBody>
          <a:bodyPr/>
          <a:lstStyle/>
          <a:p>
            <a:fld id="{581AC9D0-60B4-4F65-AB2E-1859EC3509CE}" type="slidenum">
              <a:rPr lang="ru-RU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/>
              <a:t>21</a:t>
            </a:fld>
            <a:endParaRPr lang="ru-RU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36B77029-BC50-4FBD-985E-77445178EF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836712"/>
            <a:ext cx="5040560" cy="25671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</p:pic>
      <p:graphicFrame>
        <p:nvGraphicFramePr>
          <p:cNvPr id="4" name="Таблица 4">
            <a:extLst>
              <a:ext uri="{FF2B5EF4-FFF2-40B4-BE49-F238E27FC236}">
                <a16:creationId xmlns="" xmlns:a16="http://schemas.microsoft.com/office/drawing/2014/main" id="{A8596AFB-E251-40C8-A784-B7E84F22E72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355775485"/>
              </p:ext>
            </p:extLst>
          </p:nvPr>
        </p:nvGraphicFramePr>
        <p:xfrm>
          <a:off x="179513" y="3717032"/>
          <a:ext cx="4824535" cy="209035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43763">
                  <a:extLst>
                    <a:ext uri="{9D8B030D-6E8A-4147-A177-3AD203B41FA5}">
                      <a16:colId xmlns="" xmlns:a16="http://schemas.microsoft.com/office/drawing/2014/main" val="337611850"/>
                    </a:ext>
                  </a:extLst>
                </a:gridCol>
                <a:gridCol w="2580772">
                  <a:extLst>
                    <a:ext uri="{9D8B030D-6E8A-4147-A177-3AD203B41FA5}">
                      <a16:colId xmlns="" xmlns:a16="http://schemas.microsoft.com/office/drawing/2014/main" val="22148391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Compound</a:t>
                      </a:r>
                      <a:endParaRPr lang="ru-RU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2000" b="1" dirty="0">
                          <a:latin typeface="Symbol" panose="05050102010706020507" pitchFamily="18" charset="2"/>
                        </a:rPr>
                        <a:t>F</a:t>
                      </a:r>
                      <a:r>
                        <a:rPr lang="en-US" sz="2000" b="1" baseline="-25000" dirty="0">
                          <a:latin typeface="Symbol" panose="05050102010706020507" pitchFamily="18" charset="2"/>
                        </a:rPr>
                        <a:t>D</a:t>
                      </a:r>
                      <a:r>
                        <a:rPr lang="en-US" sz="2000" b="1" baseline="0" dirty="0">
                          <a:latin typeface="Symbol" panose="05050102010706020507" pitchFamily="18" charset="2"/>
                        </a:rPr>
                        <a:t> </a:t>
                      </a:r>
                      <a:r>
                        <a:rPr lang="en-US" sz="20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(DMF)</a:t>
                      </a:r>
                      <a:endParaRPr lang="ru-RU" sz="2000" b="1" baseline="-25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0803715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tBu</a:t>
                      </a: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binuclear</a:t>
                      </a:r>
                      <a:endParaRPr lang="ru-RU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0,15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1616390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 binuclear </a:t>
                      </a:r>
                      <a:endParaRPr lang="ru-RU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0,08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815657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PhO</a:t>
                      </a: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binuclear </a:t>
                      </a:r>
                      <a:endParaRPr lang="ru-RU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0,09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8091883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Photosens</a:t>
                      </a:r>
                      <a:r>
                        <a:rPr lang="en-US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®</a:t>
                      </a:r>
                      <a:endParaRPr lang="ru-RU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0,19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30827694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28DBEB9-59B5-44E5-B9E4-7C87CCBED46D}"/>
              </a:ext>
            </a:extLst>
          </p:cNvPr>
          <p:cNvSpPr txBox="1"/>
          <p:nvPr/>
        </p:nvSpPr>
        <p:spPr>
          <a:xfrm>
            <a:off x="6300192" y="5661248"/>
            <a:ext cx="1697902" cy="369332"/>
          </a:xfrm>
          <a:prstGeom prst="rect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en-US" sz="1800" dirty="0" err="1">
                <a:effectLst/>
                <a:latin typeface="Symbol" panose="05050102010706020507" pitchFamily="18" charset="2"/>
                <a:ea typeface="MS Mincho" panose="02020609040205080304" pitchFamily="49" charset="-128"/>
                <a:cs typeface="Arial" panose="020B0604020202020204" pitchFamily="34" charset="0"/>
              </a:rPr>
              <a:t>l</a:t>
            </a:r>
            <a:r>
              <a:rPr lang="en-US" sz="1800" baseline="-25000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max</a:t>
            </a:r>
            <a:r>
              <a:rPr lang="en-US" sz="18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ru-RU" sz="18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=</a:t>
            </a:r>
            <a:r>
              <a:rPr lang="en-US" sz="18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ru-RU" sz="18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675 </a:t>
            </a:r>
            <a:r>
              <a:rPr lang="en-US" sz="1800" dirty="0" smtClean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nm</a:t>
            </a:r>
            <a:r>
              <a:rPr lang="ru-RU" sz="1800" dirty="0" smtClean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896FBE47-1993-433C-839E-289C46DB2E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667" y="3897984"/>
            <a:ext cx="3318789" cy="161924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11663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Singlet oxygen quantum yields</a:t>
            </a:r>
            <a:endParaRPr lang="ru-RU" sz="24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6400800" y="6453336"/>
            <a:ext cx="2743200" cy="365125"/>
          </a:xfrm>
        </p:spPr>
        <p:txBody>
          <a:bodyPr/>
          <a:lstStyle/>
          <a:p>
            <a:fld id="{581AC9D0-60B4-4F65-AB2E-1859EC3509CE}" type="slidenum">
              <a:rPr lang="ru-RU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/>
              <a:t>22</a:t>
            </a:fld>
            <a:endParaRPr lang="ru-RU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35F85F08-BF33-48EF-BBF6-0C1C3B6736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08720"/>
            <a:ext cx="4835943" cy="367240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44624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Photodegradation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binuclear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porphyrazines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carbazole linker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400" dirty="0"/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4355976" y="1844824"/>
            <a:ext cx="0" cy="64807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F9C24176-7C3C-4F3E-B901-C7CD56FA7D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457" y="4581128"/>
            <a:ext cx="5604887" cy="2204864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37F1424F-471C-4009-A0EE-A558956EB83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623" y="1312747"/>
            <a:ext cx="3390841" cy="1252157"/>
          </a:xfrm>
          <a:prstGeom prst="rect">
            <a:avLst/>
          </a:prstGeom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7085815" y="2176843"/>
            <a:ext cx="165618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degradation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F90769C1-8A14-4606-8F3D-F073D6D35007}"/>
              </a:ext>
            </a:extLst>
          </p:cNvPr>
          <p:cNvSpPr txBox="1"/>
          <p:nvPr/>
        </p:nvSpPr>
        <p:spPr>
          <a:xfrm>
            <a:off x="5220073" y="3356992"/>
            <a:ext cx="3798850" cy="12003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Degradation rate in different solvents:</a:t>
            </a:r>
          </a:p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l-GR" i="1" dirty="0">
                <a:latin typeface="Arial" panose="020B0604020202020204" pitchFamily="34" charset="0"/>
                <a:cs typeface="Arial" panose="020B0604020202020204" pitchFamily="34" charset="0"/>
              </a:rPr>
              <a:t>ν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(DMF) &gt; </a:t>
            </a:r>
            <a:r>
              <a:rPr lang="el-GR" i="1" dirty="0">
                <a:latin typeface="Arial" panose="020B0604020202020204" pitchFamily="34" charset="0"/>
                <a:cs typeface="Arial" panose="020B0604020202020204" pitchFamily="34" charset="0"/>
              </a:rPr>
              <a:t>ν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(C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 &gt; </a:t>
            </a:r>
            <a:r>
              <a:rPr lang="el-GR" i="1" dirty="0">
                <a:latin typeface="Arial" panose="020B0604020202020204" pitchFamily="34" charset="0"/>
                <a:cs typeface="Arial" panose="020B0604020202020204" pitchFamily="34" charset="0"/>
              </a:rPr>
              <a:t>ν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(THF)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6400800" y="6453336"/>
            <a:ext cx="2743200" cy="365125"/>
          </a:xfrm>
        </p:spPr>
        <p:txBody>
          <a:bodyPr/>
          <a:lstStyle/>
          <a:p>
            <a:fld id="{581AC9D0-60B4-4F65-AB2E-1859EC3509CE}" type="slidenum">
              <a:rPr lang="ru-RU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/>
              <a:t>23</a:t>
            </a:fld>
            <a:endParaRPr lang="ru-RU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5BD89B62-5482-485D-A958-5D42292272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4625"/>
            <a:ext cx="8352928" cy="3669996"/>
          </a:xfrm>
          <a:prstGeom prst="rect">
            <a:avLst/>
          </a:prstGeom>
          <a:ln>
            <a:noFill/>
          </a:ln>
        </p:spPr>
      </p:pic>
      <p:pic>
        <p:nvPicPr>
          <p:cNvPr id="5" name="Рисунок 4" descr="Photodegradation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3645024"/>
            <a:ext cx="7692927" cy="3168352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4462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  <a:endParaRPr lang="ru-RU" sz="2400" dirty="0"/>
          </a:p>
        </p:txBody>
      </p:sp>
      <p:pic>
        <p:nvPicPr>
          <p:cNvPr id="10" name="Рисунок 9" descr="Carbazolocyanine_objec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620688"/>
            <a:ext cx="2584739" cy="262467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5F2A015C-DEFC-4C26-8300-6BA1119356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35777"/>
          <a:stretch>
            <a:fillRect/>
          </a:stretch>
        </p:blipFill>
        <p:spPr>
          <a:xfrm>
            <a:off x="179512" y="4107760"/>
            <a:ext cx="5467350" cy="275024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2987824" y="476672"/>
            <a:ext cx="6156176" cy="3559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Aft>
                <a:spcPts val="1200"/>
              </a:spcAft>
              <a:buFont typeface="Wingdings" pitchFamily="2" charset="2"/>
              <a:buChar char="ü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Effective synthetic approaches to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carbazolocyanines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and initial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dinitrile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were developed</a:t>
            </a:r>
          </a:p>
          <a:p>
            <a:pPr>
              <a:lnSpc>
                <a:spcPct val="130000"/>
              </a:lnSpc>
              <a:spcAft>
                <a:spcPts val="1200"/>
              </a:spcAft>
              <a:buFont typeface="Wingdings" pitchFamily="2" charset="2"/>
              <a:buChar char="ü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Novel type of planar binuclear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porphyrazines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sharing a common aromatic bridge were obtained</a:t>
            </a:r>
          </a:p>
          <a:p>
            <a:pPr>
              <a:lnSpc>
                <a:spcPct val="130000"/>
              </a:lnSpc>
              <a:spcAft>
                <a:spcPts val="1200"/>
              </a:spcAft>
              <a:buFont typeface="Wingdings" pitchFamily="2" charset="2"/>
              <a:buChar char="ü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Photochemical properties, including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photodegradation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process,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were investigated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for binuclear complexes</a:t>
            </a:r>
          </a:p>
        </p:txBody>
      </p:sp>
      <p:pic>
        <p:nvPicPr>
          <p:cNvPr id="13" name="Рисунок 12" descr="Scheme S1.tif"/>
          <p:cNvPicPr/>
          <p:nvPr/>
        </p:nvPicPr>
        <p:blipFill>
          <a:blip r:embed="rId4" cstate="print"/>
          <a:srcRect l="35155" t="57541" r="32730" b="5047"/>
          <a:stretch>
            <a:fillRect/>
          </a:stretch>
        </p:blipFill>
        <p:spPr>
          <a:xfrm>
            <a:off x="6300192" y="4581128"/>
            <a:ext cx="2497873" cy="1745769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News / TPU News Offi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4725144"/>
            <a:ext cx="3312368" cy="1964577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907704" y="5971382"/>
            <a:ext cx="6876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Arial" pitchFamily="34" charset="0"/>
                <a:cs typeface="Arial" pitchFamily="34" charset="0"/>
              </a:rPr>
              <a:t>financial support from </a:t>
            </a:r>
          </a:p>
          <a:p>
            <a:pPr algn="ctr"/>
            <a:r>
              <a:rPr lang="en-GB" b="1" dirty="0" smtClean="0">
                <a:latin typeface="Arial" pitchFamily="34" charset="0"/>
                <a:cs typeface="Arial" pitchFamily="34" charset="0"/>
              </a:rPr>
              <a:t>Russian Science Foundation Grant № 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21-73-00162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578" name="AutoShape 2" descr="News / TPU News Office"/>
          <p:cNvSpPr>
            <a:spLocks noChangeAspect="1" noChangeArrowheads="1"/>
          </p:cNvSpPr>
          <p:nvPr/>
        </p:nvSpPr>
        <p:spPr bwMode="auto">
          <a:xfrm>
            <a:off x="155575" y="-792163"/>
            <a:ext cx="2781300" cy="16573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123728" y="4077072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Arial" pitchFamily="34" charset="0"/>
                <a:cs typeface="Arial" pitchFamily="34" charset="0"/>
              </a:rPr>
              <a:t>Thank you for your attention!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3V8A24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496" y="260648"/>
            <a:ext cx="4006350" cy="27089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139952" y="116632"/>
            <a:ext cx="50040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600" b="1" dirty="0" smtClean="0">
                <a:latin typeface="Arial" pitchFamily="34" charset="0"/>
                <a:cs typeface="Arial" pitchFamily="34" charset="0"/>
              </a:rPr>
              <a:t>PhD M.A. Gradova</a:t>
            </a:r>
            <a:r>
              <a:rPr lang="fr-FR" sz="16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Semenov Institute of 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Chemical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Physics</a:t>
            </a:r>
            <a:r>
              <a:rPr lang="fr-FR" sz="1600" dirty="0" smtClean="0">
                <a:latin typeface="Arial" pitchFamily="34" charset="0"/>
                <a:cs typeface="Arial" pitchFamily="34" charset="0"/>
              </a:rPr>
              <a:t>), </a:t>
            </a:r>
          </a:p>
          <a:p>
            <a:pPr>
              <a:lnSpc>
                <a:spcPct val="150000"/>
              </a:lnSpc>
            </a:pPr>
            <a:r>
              <a:rPr lang="fr-FR" sz="1600" b="1" dirty="0" smtClean="0">
                <a:latin typeface="Arial" pitchFamily="34" charset="0"/>
                <a:cs typeface="Arial" pitchFamily="34" charset="0"/>
              </a:rPr>
              <a:t>Prof. N. </a:t>
            </a:r>
            <a:r>
              <a:rPr lang="fr-FR" sz="1600" b="1" dirty="0" smtClean="0">
                <a:latin typeface="Arial" pitchFamily="34" charset="0"/>
                <a:cs typeface="Arial" pitchFamily="34" charset="0"/>
              </a:rPr>
              <a:t>Kobayashi </a:t>
            </a:r>
            <a:r>
              <a:rPr lang="fr-FR" sz="1600" dirty="0" smtClean="0">
                <a:latin typeface="Arial" pitchFamily="34" charset="0"/>
                <a:cs typeface="Arial" pitchFamily="34" charset="0"/>
              </a:rPr>
              <a:t>(Shinshu University</a:t>
            </a:r>
            <a:r>
              <a:rPr lang="fr-FR" sz="16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endParaRPr lang="fr-FR" sz="16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1600" dirty="0" smtClean="0">
                <a:latin typeface="Arial" pitchFamily="34" charset="0"/>
                <a:cs typeface="Arial" pitchFamily="34" charset="0"/>
              </a:rPr>
              <a:t>Group of phthalocyanines and their analogs (MSU):</a:t>
            </a:r>
          </a:p>
          <a:p>
            <a:pPr>
              <a:lnSpc>
                <a:spcPct val="150000"/>
              </a:lnSpc>
            </a:pPr>
            <a:r>
              <a:rPr lang="fr-FR" sz="1600" b="1" dirty="0" smtClean="0">
                <a:latin typeface="Arial" pitchFamily="34" charset="0"/>
                <a:cs typeface="Arial" pitchFamily="34" charset="0"/>
              </a:rPr>
              <a:t>PhD A.D. Kosov and E.A. Gorbunova</a:t>
            </a:r>
          </a:p>
          <a:p>
            <a:pPr>
              <a:lnSpc>
                <a:spcPct val="150000"/>
              </a:lnSpc>
            </a:pPr>
            <a:r>
              <a:rPr lang="fr-FR" sz="1600" b="1" dirty="0" smtClean="0">
                <a:latin typeface="Arial" pitchFamily="34" charset="0"/>
                <a:cs typeface="Arial" pitchFamily="34" charset="0"/>
              </a:rPr>
              <a:t>M.Sc. E.O.Moiseeva</a:t>
            </a:r>
          </a:p>
          <a:p>
            <a:pPr>
              <a:lnSpc>
                <a:spcPct val="150000"/>
              </a:lnSpc>
            </a:pPr>
            <a:r>
              <a:rPr lang="fr-FR" sz="1600" b="1" dirty="0" smtClean="0">
                <a:latin typeface="Arial" pitchFamily="34" charset="0"/>
                <a:cs typeface="Arial" pitchFamily="34" charset="0"/>
              </a:rPr>
              <a:t>students M.S.Belousov, A.S. Agranat, N.E. Kononenko and A.A. Petukhova</a:t>
            </a:r>
            <a:endParaRPr lang="fr-FR" sz="16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 descr="IMG-20220602-WA005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496" y="3139701"/>
            <a:ext cx="2160240" cy="3241627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Photo\2012-05-16 Танина защита\IMG_00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70527"/>
            <a:ext cx="4176464" cy="2784310"/>
          </a:xfrm>
          <a:prstGeom prst="rect">
            <a:avLst/>
          </a:prstGeom>
          <a:noFill/>
        </p:spPr>
      </p:pic>
      <p:pic>
        <p:nvPicPr>
          <p:cNvPr id="3" name="Picture 3" descr="G:\Photo\LG photoes\lab_lpa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9530" y="3050847"/>
            <a:ext cx="4176463" cy="279010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475656" y="5949280"/>
            <a:ext cx="6120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 the memory of Professor Larisa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Tomilova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(11/04/1947 - 04/01/2021)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G:\Photo\МГУ\29_05_2018_защита Лены\IMG_966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96073" y="3050847"/>
            <a:ext cx="3768415" cy="28264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6400800" y="6492875"/>
            <a:ext cx="2743200" cy="365125"/>
          </a:xfrm>
        </p:spPr>
        <p:txBody>
          <a:bodyPr/>
          <a:lstStyle/>
          <a:p>
            <a:fld id="{581AC9D0-60B4-4F65-AB2E-1859EC3509CE}" type="slidenum">
              <a:rPr lang="ru-RU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/>
              <a:t>3</a:t>
            </a:fld>
            <a:endParaRPr lang="ru-RU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8318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Drugs 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containing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carbazoles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356992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Synthetic 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materials 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LEDs </a:t>
            </a:r>
          </a:p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containing the carbazole moiety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el="http://schemas.microsoft.com/office/2019/extlst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 b="11733"/>
          <a:stretch>
            <a:fillRect/>
          </a:stretch>
        </p:blipFill>
        <p:spPr>
          <a:xfrm>
            <a:off x="251520" y="4293096"/>
            <a:ext cx="8654220" cy="12961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2008" y="6165304"/>
            <a:ext cx="81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Advances in Heterocyclic Chemistry, eds. E. F. V.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Scriven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and C. A.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Ramsden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Academic Press, 2019, vol. 129, pp. 1-88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scheme_carbazol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4" y="764704"/>
            <a:ext cx="5868144" cy="232673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716016" y="98072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antibiotics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1835696" y="1052736"/>
            <a:ext cx="1080120" cy="504056"/>
          </a:xfrm>
          <a:prstGeom prst="ellipse">
            <a:avLst/>
          </a:prstGeom>
          <a:solidFill>
            <a:srgbClr val="00B0F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3563888" y="1340768"/>
            <a:ext cx="1008112" cy="576064"/>
          </a:xfrm>
          <a:prstGeom prst="ellipse">
            <a:avLst/>
          </a:prstGeom>
          <a:solidFill>
            <a:srgbClr val="00B0F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4283968" y="1340768"/>
            <a:ext cx="936104" cy="504056"/>
          </a:xfrm>
          <a:prstGeom prst="ellipse">
            <a:avLst/>
          </a:prstGeom>
          <a:solidFill>
            <a:srgbClr val="00B0F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5868144" y="1340768"/>
            <a:ext cx="1080120" cy="648072"/>
          </a:xfrm>
          <a:prstGeom prst="ellipse">
            <a:avLst/>
          </a:prstGeom>
          <a:solidFill>
            <a:srgbClr val="00B0F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5868144" y="4581128"/>
            <a:ext cx="1080120" cy="648072"/>
          </a:xfrm>
          <a:prstGeom prst="ellipse">
            <a:avLst/>
          </a:prstGeom>
          <a:solidFill>
            <a:srgbClr val="00B0F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3923928" y="4653136"/>
            <a:ext cx="720080" cy="648072"/>
          </a:xfrm>
          <a:prstGeom prst="ellipse">
            <a:avLst/>
          </a:prstGeom>
          <a:solidFill>
            <a:srgbClr val="00B0F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1115616" y="4653136"/>
            <a:ext cx="936104" cy="648072"/>
          </a:xfrm>
          <a:prstGeom prst="ellipse">
            <a:avLst/>
          </a:prstGeom>
          <a:solidFill>
            <a:srgbClr val="00B0F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6400800" y="6492875"/>
            <a:ext cx="2743200" cy="365125"/>
          </a:xfrm>
        </p:spPr>
        <p:txBody>
          <a:bodyPr/>
          <a:lstStyle/>
          <a:p>
            <a:fld id="{581AC9D0-60B4-4F65-AB2E-1859EC3509CE}" type="slidenum">
              <a:rPr lang="ru-RU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/>
              <a:t>4</a:t>
            </a:fld>
            <a:endParaRPr lang="ru-RU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scheme_Pc with Cbz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484784"/>
            <a:ext cx="8820472" cy="45096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8318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Carbazole unit as a functional group in phthalocyanines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6400800" y="6492875"/>
            <a:ext cx="2743200" cy="365125"/>
          </a:xfrm>
        </p:spPr>
        <p:txBody>
          <a:bodyPr/>
          <a:lstStyle/>
          <a:p>
            <a:fld id="{581AC9D0-60B4-4F65-AB2E-1859EC3509CE}" type="slidenum">
              <a:rPr lang="ru-RU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/>
              <a:t>5</a:t>
            </a:fld>
            <a:endParaRPr lang="ru-RU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scheme_Pc with Cbz_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1484784"/>
            <a:ext cx="6120680" cy="36149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8318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 of binuclear phthalocyanine with carbazole linker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6165304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Dyes and Pigments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2003, 58, 135–143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6400800" y="6492875"/>
            <a:ext cx="2743200" cy="365125"/>
          </a:xfrm>
        </p:spPr>
        <p:txBody>
          <a:bodyPr/>
          <a:lstStyle/>
          <a:p>
            <a:fld id="{581AC9D0-60B4-4F65-AB2E-1859EC3509CE}" type="slidenum">
              <a:rPr lang="ru-RU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/>
              <a:t>6</a:t>
            </a:fld>
            <a:endParaRPr lang="ru-RU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8318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main objects of study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C08D45A5-5A44-4EE7-B663-73708A966D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65" y="3717032"/>
            <a:ext cx="5681895" cy="2808312"/>
          </a:xfrm>
          <a:prstGeom prst="rect">
            <a:avLst/>
          </a:prstGeom>
          <a:ln>
            <a:noFill/>
          </a:ln>
        </p:spPr>
      </p:pic>
      <p:pic>
        <p:nvPicPr>
          <p:cNvPr id="6" name="Рисунок 5" descr="Carbazolocyanine_objec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2" y="792088"/>
            <a:ext cx="2596791" cy="26369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940152" y="1508591"/>
            <a:ext cx="2951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mononuclear carbazole-fused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porphyrazines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13176" y="4532927"/>
            <a:ext cx="29513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Binuclear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porphyrazines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with carbazole linker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6400800" y="6492875"/>
            <a:ext cx="2743200" cy="365125"/>
          </a:xfrm>
        </p:spPr>
        <p:txBody>
          <a:bodyPr/>
          <a:lstStyle/>
          <a:p>
            <a:fld id="{581AC9D0-60B4-4F65-AB2E-1859EC3509CE}" type="slidenum">
              <a:rPr lang="ru-RU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/>
              <a:t>7</a:t>
            </a:fld>
            <a:endParaRPr lang="ru-RU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4462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Synthesis of mononuclear carbazole-fused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porphyrazines</a:t>
            </a:r>
            <a:endParaRPr lang="en-US" sz="2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362" name="Picture 2" descr="Schem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692696"/>
            <a:ext cx="6048672" cy="3457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79512" y="4372080"/>
          <a:ext cx="8856984" cy="2081256"/>
        </p:xfrm>
        <a:graphic>
          <a:graphicData uri="http://schemas.openxmlformats.org/drawingml/2006/table">
            <a:tbl>
              <a:tblPr/>
              <a:tblGrid>
                <a:gridCol w="4428492"/>
                <a:gridCol w="4428492"/>
              </a:tblGrid>
              <a:tr h="31384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Conditions of cross-coupling stage</a:t>
                      </a:r>
                      <a:endParaRPr lang="ru-RU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462" marR="6646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Result</a:t>
                      </a:r>
                      <a:endParaRPr lang="ru-RU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462" marR="6646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1384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[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Pd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(PPh</a:t>
                      </a:r>
                      <a:r>
                        <a:rPr lang="ru-RU" sz="1600" baseline="-250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</a:t>
                      </a:r>
                      <a:r>
                        <a:rPr lang="ru-RU" sz="1600" baseline="-250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]Cl</a:t>
                      </a:r>
                      <a:r>
                        <a:rPr lang="ru-RU" sz="1600" baseline="-250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, 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1,4-</a:t>
                      </a:r>
                      <a:r>
                        <a:rPr lang="en-US" sz="160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dioxane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, K</a:t>
                      </a:r>
                      <a:r>
                        <a:rPr lang="ru-RU" sz="1600" baseline="-250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CO</a:t>
                      </a:r>
                      <a:r>
                        <a:rPr lang="ru-RU" sz="1600" baseline="-250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sat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.),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Δ</a:t>
                      </a:r>
                      <a:endParaRPr lang="ru-RU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462" marR="6646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low conversion</a:t>
                      </a:r>
                      <a:endParaRPr lang="ru-RU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462" marR="6646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458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Pd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(PPh</a:t>
                      </a:r>
                      <a:r>
                        <a:rPr lang="ru-RU" sz="1600" baseline="-250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</a:t>
                      </a:r>
                      <a:r>
                        <a:rPr lang="ru-RU" sz="1600" baseline="-250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, 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1,4-</a:t>
                      </a:r>
                      <a:r>
                        <a:rPr lang="en-US" sz="160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dioxane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, K</a:t>
                      </a:r>
                      <a:r>
                        <a:rPr lang="ru-RU" sz="1600" baseline="-250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CO</a:t>
                      </a:r>
                      <a:r>
                        <a:rPr lang="ru-RU" sz="1600" baseline="-250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sat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),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Δ</a:t>
                      </a:r>
                      <a:endParaRPr lang="ru-RU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462" marR="6646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low conversion</a:t>
                      </a:r>
                      <a:endParaRPr lang="ru-RU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462" marR="6646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8809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Pd(PPh</a:t>
                      </a:r>
                      <a:r>
                        <a:rPr lang="en-US" sz="1600" baseline="-250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</a:t>
                      </a:r>
                      <a:r>
                        <a:rPr lang="en-US" sz="1600" baseline="-250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,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toluene,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EtOH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,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K</a:t>
                      </a:r>
                      <a:r>
                        <a:rPr lang="en-US" sz="1600" baseline="-250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CO</a:t>
                      </a:r>
                      <a:r>
                        <a:rPr lang="en-US" sz="1600" baseline="-250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sat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.)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,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2M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,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Δ</a:t>
                      </a:r>
                      <a:endParaRPr lang="ru-RU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462" marR="6646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low conversion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,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phthalocyanine admixture</a:t>
                      </a:r>
                      <a:endParaRPr lang="ru-RU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462" marR="6646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1384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Pd(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dppf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)Cl</a:t>
                      </a:r>
                      <a:r>
                        <a:rPr lang="en-US" sz="1600" baseline="-250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,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toluene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,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EtOH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,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K</a:t>
                      </a:r>
                      <a:r>
                        <a:rPr lang="en-US" sz="1600" baseline="-250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CO</a:t>
                      </a:r>
                      <a:r>
                        <a:rPr lang="en-US" sz="1600" baseline="-250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sat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.)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,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2M,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Δ</a:t>
                      </a:r>
                      <a:endParaRPr lang="ru-RU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462" marR="6646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phthalocyanine admixture</a:t>
                      </a:r>
                      <a:endParaRPr lang="ru-RU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462" marR="6646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138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Pd</a:t>
                      </a:r>
                      <a:r>
                        <a:rPr lang="ru-RU" sz="1600" b="1" i="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</a:t>
                      </a:r>
                      <a:r>
                        <a:rPr lang="ru-RU" sz="1600" b="1" i="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dppf</a:t>
                      </a:r>
                      <a:r>
                        <a:rPr lang="ru-RU" sz="1600" b="1" i="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)Cl</a:t>
                      </a:r>
                      <a:r>
                        <a:rPr lang="ru-RU" sz="1600" b="1" i="0" baseline="-250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r>
                        <a:rPr lang="ru-RU" sz="1600" b="1" i="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, </a:t>
                      </a:r>
                      <a:r>
                        <a:rPr lang="ru-RU" sz="1600" b="1" i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1,4-</a:t>
                      </a:r>
                      <a:r>
                        <a:rPr lang="en-US" sz="1600" b="1" i="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dioxane</a:t>
                      </a:r>
                      <a:r>
                        <a:rPr lang="ru-RU" sz="1600" b="1" i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, K</a:t>
                      </a:r>
                      <a:r>
                        <a:rPr lang="ru-RU" sz="1600" b="1" i="0" baseline="-250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r>
                        <a:rPr lang="ru-RU" sz="1600" b="1" i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CO</a:t>
                      </a:r>
                      <a:r>
                        <a:rPr lang="ru-RU" sz="1600" b="1" i="0" baseline="-250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  <a:r>
                        <a:rPr lang="en-US" sz="1600" b="1" i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(sat.),</a:t>
                      </a:r>
                      <a:r>
                        <a:rPr lang="ru-RU" sz="1600" b="1" i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600" b="1" i="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Δ</a:t>
                      </a:r>
                      <a:endParaRPr lang="ru-RU" sz="1600" i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462" marR="6646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i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complete conversion</a:t>
                      </a:r>
                      <a:endParaRPr lang="ru-RU" sz="1600" i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462" marR="6646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1619672" y="620688"/>
            <a:ext cx="4824536" cy="1224136"/>
          </a:xfrm>
          <a:prstGeom prst="roundRect">
            <a:avLst/>
          </a:prstGeom>
          <a:solidFill>
            <a:srgbClr val="00B0F0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462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Synthesis of mononuclear carbazole-fused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porphyrazines</a:t>
            </a:r>
            <a:endParaRPr lang="en-US" sz="2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6400800" y="6492875"/>
            <a:ext cx="2743200" cy="365125"/>
          </a:xfrm>
        </p:spPr>
        <p:txBody>
          <a:bodyPr/>
          <a:lstStyle/>
          <a:p>
            <a:fld id="{581AC9D0-60B4-4F65-AB2E-1859EC3509CE}" type="slidenum">
              <a:rPr lang="ru-RU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/>
              <a:t>8</a:t>
            </a:fld>
            <a:endParaRPr lang="ru-RU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6" name="Picture 2" descr="Scheme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3135" y="1196752"/>
            <a:ext cx="7939305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385223" y="493187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latin typeface="Arial" pitchFamily="34" charset="0"/>
                <a:cs typeface="Arial" pitchFamily="34" charset="0"/>
              </a:rPr>
              <a:t>Only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one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potential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isomers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is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shown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MALDI_M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86225"/>
            <a:ext cx="5040560" cy="334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 descr="NMR_M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60934" y="3356993"/>
            <a:ext cx="5371507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6400800" y="6492875"/>
            <a:ext cx="2743200" cy="365125"/>
          </a:xfrm>
        </p:spPr>
        <p:txBody>
          <a:bodyPr/>
          <a:lstStyle/>
          <a:p>
            <a:fld id="{581AC9D0-60B4-4F65-AB2E-1859EC3509CE}" type="slidenum">
              <a:rPr lang="ru-RU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/>
              <a:t>9</a:t>
            </a:fld>
            <a:endParaRPr lang="ru-RU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24536" y="44624"/>
            <a:ext cx="4283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Identification of 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carbazole-fused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porphyrazines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4725144"/>
            <a:ext cx="3563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H NMR spectrum of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Mg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complex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measured in [D7]DMF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76056" y="2145630"/>
            <a:ext cx="40679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MALDI TOF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positive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ion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mode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Mg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complex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isotopic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pattern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inset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A)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and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simulated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MS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pattern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inset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B)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851</TotalTime>
  <Words>697</Words>
  <Application>Microsoft Office PowerPoint</Application>
  <PresentationFormat>Экран (4:3)</PresentationFormat>
  <Paragraphs>148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Windows User</dc:creator>
  <cp:lastModifiedBy>Windows User</cp:lastModifiedBy>
  <cp:revision>39</cp:revision>
  <dcterms:created xsi:type="dcterms:W3CDTF">2022-06-27T22:18:25Z</dcterms:created>
  <dcterms:modified xsi:type="dcterms:W3CDTF">2022-06-28T22:08:09Z</dcterms:modified>
</cp:coreProperties>
</file>