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3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5" r:id="rId10"/>
    <p:sldId id="278" r:id="rId11"/>
    <p:sldId id="264" r:id="rId12"/>
    <p:sldId id="269" r:id="rId13"/>
    <p:sldId id="277" r:id="rId14"/>
    <p:sldId id="266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80"/>
    <a:srgbClr val="AC59FF"/>
    <a:srgbClr val="1E9696"/>
    <a:srgbClr val="CCB1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2764" autoAdjust="0"/>
  </p:normalViewPr>
  <p:slideViewPr>
    <p:cSldViewPr>
      <p:cViewPr varScale="1">
        <p:scale>
          <a:sx n="67" d="100"/>
          <a:sy n="67" d="100"/>
        </p:scale>
        <p:origin x="153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522345038931549E-2"/>
          <c:y val="0.11178111331134449"/>
          <c:w val="0.92211868613742609"/>
          <c:h val="0.85457576887739251"/>
        </c:manualLayout>
      </c:layout>
      <c:scatterChart>
        <c:scatterStyle val="lineMarker"/>
        <c:varyColors val="0"/>
        <c:ser>
          <c:idx val="0"/>
          <c:order val="0"/>
          <c:tx>
            <c:v>soret</c:v>
          </c:tx>
          <c:spPr>
            <a:ln w="381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38100">
                <a:solidFill>
                  <a:srgbClr val="7030A0"/>
                </a:solidFill>
              </a:ln>
              <a:effectLst/>
            </c:spPr>
          </c:marker>
          <c:dPt>
            <c:idx val="1"/>
            <c:marker>
              <c:spPr>
                <a:solidFill>
                  <a:srgbClr val="FFFF00"/>
                </a:solidFill>
                <a:ln w="38100">
                  <a:solidFill>
                    <a:srgbClr val="7030A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1677-4AE7-B346-A45602CFBAFB}"/>
              </c:ext>
            </c:extLst>
          </c:dPt>
          <c:dPt>
            <c:idx val="2"/>
            <c:marker>
              <c:spPr>
                <a:solidFill>
                  <a:srgbClr val="00B050"/>
                </a:solidFill>
                <a:ln w="38100">
                  <a:solidFill>
                    <a:srgbClr val="7030A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1677-4AE7-B346-A45602CFBAFB}"/>
              </c:ext>
            </c:extLst>
          </c:dPt>
          <c:dPt>
            <c:idx val="3"/>
            <c:marker>
              <c:spPr>
                <a:solidFill>
                  <a:srgbClr val="00B0F0"/>
                </a:solidFill>
                <a:ln w="38100">
                  <a:solidFill>
                    <a:srgbClr val="7030A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1677-4AE7-B346-A45602CFBAFB}"/>
              </c:ext>
            </c:extLst>
          </c:dPt>
          <c:dPt>
            <c:idx val="4"/>
            <c:marker>
              <c:spPr>
                <a:solidFill>
                  <a:srgbClr val="7030A0"/>
                </a:solidFill>
                <a:ln w="38100">
                  <a:solidFill>
                    <a:srgbClr val="7030A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1677-4AE7-B346-A45602CFBAFB}"/>
              </c:ext>
            </c:extLst>
          </c:dPt>
          <c:dPt>
            <c:idx val="5"/>
            <c:marker>
              <c:spPr>
                <a:solidFill>
                  <a:srgbClr val="000000"/>
                </a:solidFill>
                <a:ln w="38100">
                  <a:solidFill>
                    <a:srgbClr val="7030A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1677-4AE7-B346-A45602CFBAFB}"/>
              </c:ext>
            </c:extLst>
          </c:dPt>
          <c:xVal>
            <c:numRef>
              <c:f>Лист1!$A$2:$A$7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Лист1!$B$2:$B$7</c:f>
              <c:numCache>
                <c:formatCode>General</c:formatCode>
                <c:ptCount val="6"/>
                <c:pt idx="0">
                  <c:v>0</c:v>
                </c:pt>
                <c:pt idx="1">
                  <c:v>16</c:v>
                </c:pt>
                <c:pt idx="2">
                  <c:v>19</c:v>
                </c:pt>
                <c:pt idx="3">
                  <c:v>21</c:v>
                </c:pt>
                <c:pt idx="4">
                  <c:v>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1677-4AE7-B346-A45602CFBAFB}"/>
            </c:ext>
          </c:extLst>
        </c:ser>
        <c:ser>
          <c:idx val="2"/>
          <c:order val="1"/>
          <c:tx>
            <c:v>q1</c:v>
          </c:tx>
          <c:spPr>
            <a:ln w="19050" cap="rnd">
              <a:solidFill>
                <a:schemeClr val="accent6">
                  <a:lumMod val="75000"/>
                  <a:alpha val="6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accent6">
                    <a:lumMod val="75000"/>
                    <a:alpha val="60000"/>
                  </a:schemeClr>
                </a:solidFill>
              </a:ln>
              <a:effectLst/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6-1677-4AE7-B346-A45602CFBAFB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7-1677-4AE7-B346-A45602CFBAFB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8-1677-4AE7-B346-A45602CFBAFB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9-1677-4AE7-B346-A45602CFBAFB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A-1677-4AE7-B346-A45602CFBAFB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B-1677-4AE7-B346-A45602CFBAFB}"/>
              </c:ext>
            </c:extLst>
          </c:dPt>
          <c:xVal>
            <c:numRef>
              <c:f>Лист1!$E$2:$E$7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Лист1!$F$2:$F$7</c:f>
              <c:numCache>
                <c:formatCode>General</c:formatCode>
                <c:ptCount val="6"/>
                <c:pt idx="0">
                  <c:v>0</c:v>
                </c:pt>
                <c:pt idx="1">
                  <c:v>9</c:v>
                </c:pt>
                <c:pt idx="2">
                  <c:v>15</c:v>
                </c:pt>
                <c:pt idx="3">
                  <c:v>18</c:v>
                </c:pt>
                <c:pt idx="4">
                  <c:v>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1677-4AE7-B346-A45602CFBA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1715200"/>
        <c:axId val="191733760"/>
      </c:scatterChart>
      <c:valAx>
        <c:axId val="19171520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191733760"/>
        <c:crosses val="autoZero"/>
        <c:crossBetween val="midCat"/>
      </c:valAx>
      <c:valAx>
        <c:axId val="191733760"/>
        <c:scaling>
          <c:orientation val="minMax"/>
          <c:max val="30"/>
        </c:scaling>
        <c:delete val="0"/>
        <c:axPos val="l"/>
        <c:numFmt formatCode="General" sourceLinked="1"/>
        <c:majorTickMark val="cross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91715200"/>
        <c:crosses val="autoZero"/>
        <c:crossBetween val="midCat"/>
        <c:majorUnit val="3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C0FCA-89AE-4F55-9910-79A2253951A7}" type="datetimeFigureOut">
              <a:rPr lang="ru-RU" smtClean="0"/>
              <a:t>04.07.2022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7A874-F7DF-4510-B317-4E61EEE5F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138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7A874-F7DF-4510-B317-4E61EEE5F9F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87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B376-1C39-4598-B39C-4580670C46F4}" type="datetime1">
              <a:rPr lang="ru-RU" smtClean="0"/>
              <a:t>04.07.2022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63CA-A47D-45C7-8A18-5D101E80A94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454D-9A79-4697-89BF-6F976CC028D4}" type="datetime1">
              <a:rPr lang="ru-RU" smtClean="0"/>
              <a:t>04.07.2022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63CA-A47D-45C7-8A18-5D101E80A9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5097-31E2-4705-B17F-B8A317357B4E}" type="datetime1">
              <a:rPr lang="ru-RU" smtClean="0"/>
              <a:t>04.07.2022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63CA-A47D-45C7-8A18-5D101E80A9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CB90A-E5B0-48F0-836A-0C31FCCAADC0}" type="datetime1">
              <a:rPr lang="ru-RU" smtClean="0"/>
              <a:t>04.07.2022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63CA-A47D-45C7-8A18-5D101E80A9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8C668-892F-447A-8526-9DCCDCFAE292}" type="datetime1">
              <a:rPr lang="ru-RU" smtClean="0"/>
              <a:t>04.07.2022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63CA-A47D-45C7-8A18-5D101E80A94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2B67-2BA6-43C3-85A2-9E1CD100BD68}" type="datetime1">
              <a:rPr lang="ru-RU" smtClean="0"/>
              <a:t>04.07.2022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63CA-A47D-45C7-8A18-5D101E80A9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8844A-2480-4B34-9B76-49FDEBF1BC02}" type="datetime1">
              <a:rPr lang="ru-RU" smtClean="0"/>
              <a:t>04.07.2022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63CA-A47D-45C7-8A18-5D101E80A942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FBBD-FC5F-4FE3-98F2-6474B6AD21ED}" type="datetime1">
              <a:rPr lang="ru-RU" smtClean="0"/>
              <a:t>04.07.2022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63CA-A47D-45C7-8A18-5D101E80A9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3EF9-7AB0-4338-81D4-C1CF7AF1D69D}" type="datetime1">
              <a:rPr lang="ru-RU" smtClean="0"/>
              <a:t>04.07.2022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63CA-A47D-45C7-8A18-5D101E80A9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2BA4-D2D0-4624-83B6-2FE43AE6A083}" type="datetime1">
              <a:rPr lang="ru-RU" smtClean="0"/>
              <a:t>04.07.2022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63CA-A47D-45C7-8A18-5D101E80A942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C85AB-FDA2-4A66-AB8E-4BC31DA39F6B}" type="datetime1">
              <a:rPr lang="ru-RU" smtClean="0"/>
              <a:t>04.07.2022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63CA-A47D-45C7-8A18-5D101E80A9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E6559DA-EE81-4F28-9057-2CDF36F0CD8A}" type="datetime1">
              <a:rPr lang="ru-RU" smtClean="0"/>
              <a:t>04.07.2022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DE363CA-A47D-45C7-8A18-5D101E80A94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40.emf"/><Relationship Id="rId18" Type="http://schemas.openxmlformats.org/officeDocument/2006/relationships/image" Target="../media/image43.png"/><Relationship Id="rId3" Type="http://schemas.openxmlformats.org/officeDocument/2006/relationships/image" Target="../media/image39.emf"/><Relationship Id="rId7" Type="http://schemas.openxmlformats.org/officeDocument/2006/relationships/image" Target="../media/image26.emf"/><Relationship Id="rId12" Type="http://schemas.openxmlformats.org/officeDocument/2006/relationships/oleObject" Target="../embeddings/oleObject33.bin"/><Relationship Id="rId17" Type="http://schemas.openxmlformats.org/officeDocument/2006/relationships/image" Target="../media/image42.svg"/><Relationship Id="rId2" Type="http://schemas.openxmlformats.org/officeDocument/2006/relationships/oleObject" Target="../embeddings/oleObject29.bin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8.emf"/><Relationship Id="rId5" Type="http://schemas.openxmlformats.org/officeDocument/2006/relationships/image" Target="../media/image36.wmf"/><Relationship Id="rId15" Type="http://schemas.openxmlformats.org/officeDocument/2006/relationships/image" Target="../media/image25.e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27.emf"/><Relationship Id="rId14" Type="http://schemas.openxmlformats.org/officeDocument/2006/relationships/oleObject" Target="../embeddings/oleObject34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emf"/><Relationship Id="rId4" Type="http://schemas.openxmlformats.org/officeDocument/2006/relationships/oleObject" Target="../embeddings/oleObject36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emf"/><Relationship Id="rId4" Type="http://schemas.openxmlformats.org/officeDocument/2006/relationships/oleObject" Target="../embeddings/oleObject40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3.emf"/><Relationship Id="rId18" Type="http://schemas.openxmlformats.org/officeDocument/2006/relationships/image" Target="../media/image16.png"/><Relationship Id="rId3" Type="http://schemas.openxmlformats.org/officeDocument/2006/relationships/image" Target="../media/image8.emf"/><Relationship Id="rId7" Type="http://schemas.openxmlformats.org/officeDocument/2006/relationships/image" Target="../media/image10.emf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15.emf"/><Relationship Id="rId2" Type="http://schemas.openxmlformats.org/officeDocument/2006/relationships/oleObject" Target="../embeddings/oleObject4.bin"/><Relationship Id="rId16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2.emf"/><Relationship Id="rId5" Type="http://schemas.openxmlformats.org/officeDocument/2006/relationships/image" Target="../media/image9.emf"/><Relationship Id="rId15" Type="http://schemas.openxmlformats.org/officeDocument/2006/relationships/image" Target="../media/image14.emf"/><Relationship Id="rId10" Type="http://schemas.openxmlformats.org/officeDocument/2006/relationships/oleObject" Target="../embeddings/oleObject8.bin"/><Relationship Id="rId19" Type="http://schemas.openxmlformats.org/officeDocument/2006/relationships/image" Target="../media/image17.svg"/><Relationship Id="rId4" Type="http://schemas.openxmlformats.org/officeDocument/2006/relationships/oleObject" Target="../embeddings/oleObject5.bin"/><Relationship Id="rId9" Type="http://schemas.openxmlformats.org/officeDocument/2006/relationships/image" Target="../media/image11.emf"/><Relationship Id="rId14" Type="http://schemas.openxmlformats.org/officeDocument/2006/relationships/oleObject" Target="../embeddings/oleObject10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3.svg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oleObject" Target="../embeddings/oleObject22.bin"/><Relationship Id="rId18" Type="http://schemas.openxmlformats.org/officeDocument/2006/relationships/image" Target="../media/image33.svg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9.emf"/><Relationship Id="rId17" Type="http://schemas.openxmlformats.org/officeDocument/2006/relationships/image" Target="../media/image32.png"/><Relationship Id="rId2" Type="http://schemas.openxmlformats.org/officeDocument/2006/relationships/chart" Target="../charts/chart1.xml"/><Relationship Id="rId16" Type="http://schemas.openxmlformats.org/officeDocument/2006/relationships/image" Target="../media/image3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10" Type="http://schemas.openxmlformats.org/officeDocument/2006/relationships/image" Target="../media/image28.emf"/><Relationship Id="rId19" Type="http://schemas.openxmlformats.org/officeDocument/2006/relationships/image" Target="../media/image34.png"/><Relationship Id="rId4" Type="http://schemas.openxmlformats.org/officeDocument/2006/relationships/image" Target="../media/image25.e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3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oleObject" Target="../embeddings/oleObject28.bin"/><Relationship Id="rId3" Type="http://schemas.openxmlformats.org/officeDocument/2006/relationships/image" Target="../media/image35.wmf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27.e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oleObject" Target="../embeddings/oleObject27.bin"/><Relationship Id="rId5" Type="http://schemas.openxmlformats.org/officeDocument/2006/relationships/image" Target="../media/image36.wmf"/><Relationship Id="rId10" Type="http://schemas.openxmlformats.org/officeDocument/2006/relationships/image" Target="../media/image26.emf"/><Relationship Id="rId4" Type="http://schemas.openxmlformats.org/officeDocument/2006/relationships/oleObject" Target="../embeddings/oleObject25.bin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516" y="1345713"/>
            <a:ext cx="8712968" cy="1927225"/>
          </a:xfrm>
        </p:spPr>
        <p:txBody>
          <a:bodyPr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порфирины с расширенной ароматической системой: синтез и физико-химические свойства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5733256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3 курса </a:t>
            </a:r>
            <a:r>
              <a:rPr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Шремзер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Е.С.</a:t>
            </a:r>
          </a:p>
          <a:p>
            <a:pPr algn="r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к.х.н., </a:t>
            </a:r>
            <a:r>
              <a:rPr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в.н.с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Бирин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К.П., </a:t>
            </a:r>
            <a:r>
              <a:rPr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Поливановская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Д.А..</a:t>
            </a:r>
          </a:p>
          <a:p>
            <a:pPr algn="r"/>
            <a:r>
              <a:rPr lang="ru-RU" sz="1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исследовательский университет «Высшая школа экономики» esshremzer@edu.hse.ru</a:t>
            </a:r>
          </a:p>
          <a:p>
            <a:pPr algn="r"/>
            <a:endParaRPr lang="ru-RU" dirty="0"/>
          </a:p>
        </p:txBody>
      </p:sp>
      <p:graphicFrame>
        <p:nvGraphicFramePr>
          <p:cNvPr id="8" name="Содержимое 3">
            <a:extLst>
              <a:ext uri="{FF2B5EF4-FFF2-40B4-BE49-F238E27FC236}">
                <a16:creationId xmlns:a16="http://schemas.microsoft.com/office/drawing/2014/main" id="{26D38CFA-B682-4BBB-9B6E-09F02586A2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007091"/>
              </p:ext>
            </p:extLst>
          </p:nvPr>
        </p:nvGraphicFramePr>
        <p:xfrm>
          <a:off x="2698750" y="3649663"/>
          <a:ext cx="2406650" cy="190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346932" imgH="1063452" progId="ChemDraw.Document.6.0">
                  <p:embed/>
                </p:oleObj>
              </mc:Choice>
              <mc:Fallback>
                <p:oleObj name="CS ChemDraw Drawing" r:id="rId2" imgW="1346932" imgH="1063452" progId="ChemDraw.Document.6.0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750" y="3649663"/>
                        <a:ext cx="2406650" cy="1900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Овал 8">
            <a:extLst>
              <a:ext uri="{FF2B5EF4-FFF2-40B4-BE49-F238E27FC236}">
                <a16:creationId xmlns:a16="http://schemas.microsoft.com/office/drawing/2014/main" id="{042C8B7F-084B-49CF-9A89-887DAE5C1638}"/>
              </a:ext>
            </a:extLst>
          </p:cNvPr>
          <p:cNvSpPr/>
          <p:nvPr/>
        </p:nvSpPr>
        <p:spPr>
          <a:xfrm>
            <a:off x="5078984" y="4080613"/>
            <a:ext cx="1488165" cy="103698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EC65A1B8-B968-44A3-9FAC-7E503DCA6D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95008" y="4077072"/>
            <a:ext cx="1008112" cy="100811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833C5C9-33C0-4520-B5AA-3315D8400155}"/>
              </a:ext>
            </a:extLst>
          </p:cNvPr>
          <p:cNvSpPr txBox="1"/>
          <p:nvPr/>
        </p:nvSpPr>
        <p:spPr>
          <a:xfrm>
            <a:off x="5161697" y="4271920"/>
            <a:ext cx="1426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polycyclic</a:t>
            </a:r>
          </a:p>
          <a:p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fragment</a:t>
            </a:r>
            <a:endParaRPr lang="ru-RU" sz="2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7973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AF2B0D-182C-17F8-258D-1DA8C43B0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A4F5AF-A356-E21B-BF03-7AB23E39A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3C52E12-9FCA-4ADF-F2B5-561638C74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63CA-A47D-45C7-8A18-5D101E80A942}" type="slidenum">
              <a:rPr lang="ru-RU" smtClean="0"/>
              <a:t>10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8054AB-5331-C2C0-0881-C066E2257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8"/>
            <a:ext cx="9144000" cy="678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027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6">
            <a:extLst>
              <a:ext uri="{FF2B5EF4-FFF2-40B4-BE49-F238E27FC236}">
                <a16:creationId xmlns:a16="http://schemas.microsoft.com/office/drawing/2014/main" id="{B4B48443-720A-BAB6-5502-14308EB082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80234"/>
              </p:ext>
            </p:extLst>
          </p:nvPr>
        </p:nvGraphicFramePr>
        <p:xfrm>
          <a:off x="1147802" y="2434746"/>
          <a:ext cx="6048671" cy="425940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361982723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90515117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97758697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2361349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566369756"/>
                    </a:ext>
                  </a:extLst>
                </a:gridCol>
                <a:gridCol w="1152127">
                  <a:extLst>
                    <a:ext uri="{9D8B030D-6E8A-4147-A177-3AD203B41FA5}">
                      <a16:colId xmlns:a16="http://schemas.microsoft.com/office/drawing/2014/main" val="1827941705"/>
                    </a:ext>
                  </a:extLst>
                </a:gridCol>
              </a:tblGrid>
              <a:tr h="295525">
                <a:tc rowSpan="2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Катализатор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Конверсия, %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</a:rPr>
                        <a:t>Селективность, %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TON</a:t>
                      </a:r>
                      <a:endParaRPr lang="ru-RU" sz="1200" b="1" dirty="0">
                        <a:latin typeface="+mn-lt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  </a:t>
                      </a:r>
                      <a:r>
                        <a:rPr lang="en-US" sz="1200" b="1" dirty="0"/>
                        <a:t>TOF</a:t>
                      </a:r>
                      <a:r>
                        <a:rPr lang="ru-RU" sz="1200" b="1" dirty="0"/>
                        <a:t>,</a:t>
                      </a:r>
                      <a:r>
                        <a:rPr lang="ru-RU" sz="1200" b="1" baseline="0" dirty="0"/>
                        <a:t> </a:t>
                      </a:r>
                      <a:r>
                        <a:rPr lang="ru-RU" sz="1200" dirty="0"/>
                        <a:t>ч</a:t>
                      </a:r>
                      <a:r>
                        <a:rPr lang="ru-RU" sz="1200" kern="1200" baseline="30000" dirty="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95598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/>
                        <a:t>Сульфоксид</a:t>
                      </a:r>
                      <a:r>
                        <a:rPr lang="ru-RU" sz="1200" dirty="0"/>
                        <a:t> </a:t>
                      </a:r>
                      <a:r>
                        <a:rPr lang="ru-RU" sz="1200" b="1" dirty="0"/>
                        <a:t>9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/>
                        <a:t>Сульфон</a:t>
                      </a:r>
                      <a:r>
                        <a:rPr lang="ru-RU" sz="1200" dirty="0"/>
                        <a:t> </a:t>
                      </a:r>
                      <a:r>
                        <a:rPr lang="ru-RU" sz="1200" b="1" dirty="0"/>
                        <a:t>10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6455084"/>
                  </a:ext>
                </a:extLst>
              </a:tr>
              <a:tr h="8240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200" b="1" dirty="0"/>
                        <a:t>              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200" b="1" dirty="0"/>
                        <a:t>               </a:t>
                      </a:r>
                      <a:r>
                        <a:rPr lang="en-US" sz="1200" b="1" dirty="0"/>
                        <a:t>TPP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200" dirty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200" dirty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200" dirty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200" dirty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/>
                        <a:t>39000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200" dirty="0"/>
                        <a:t>  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200" dirty="0"/>
                        <a:t>  2438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263226"/>
                  </a:ext>
                </a:extLst>
              </a:tr>
              <a:tr h="6530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effectLst/>
                        </a:rPr>
                        <a:t>               </a:t>
                      </a:r>
                      <a:r>
                        <a:rPr lang="en-US" sz="1200" b="1" dirty="0">
                          <a:effectLst/>
                        </a:rPr>
                        <a:t>4b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/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/>
                        <a:t>24000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200" dirty="0"/>
                        <a:t>  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189709"/>
                  </a:ext>
                </a:extLst>
              </a:tr>
              <a:tr h="6530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               </a:t>
                      </a:r>
                      <a:r>
                        <a:rPr lang="ru-RU" sz="1200" b="1" dirty="0">
                          <a:effectLst/>
                        </a:rPr>
                        <a:t>5</a:t>
                      </a:r>
                      <a:r>
                        <a:rPr lang="en-US" sz="1200" b="1" dirty="0">
                          <a:effectLst/>
                        </a:rPr>
                        <a:t>b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/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/>
                        <a:t>53000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200" dirty="0"/>
                        <a:t>  2208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911419"/>
                  </a:ext>
                </a:extLst>
              </a:tr>
              <a:tr h="6530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effectLst/>
                        </a:rPr>
                        <a:t>               6</a:t>
                      </a:r>
                      <a:r>
                        <a:rPr lang="en-US" sz="1200" b="1" dirty="0">
                          <a:effectLst/>
                        </a:rPr>
                        <a:t>b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/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/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/>
                        <a:t>98000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200" dirty="0"/>
                        <a:t>  4083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202159"/>
                  </a:ext>
                </a:extLst>
              </a:tr>
              <a:tr h="6530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effectLst/>
                        </a:rPr>
                        <a:t>               7</a:t>
                      </a:r>
                      <a:r>
                        <a:rPr lang="en-US" sz="1200" b="1" dirty="0">
                          <a:effectLst/>
                        </a:rPr>
                        <a:t>b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/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/>
                        <a:t>32000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200" dirty="0"/>
                        <a:t>  1333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206143"/>
                  </a:ext>
                </a:extLst>
              </a:tr>
            </a:tbl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1A5D24-72A6-2C6E-722D-2D998CBAF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78160"/>
            <a:ext cx="8604448" cy="990600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Исследование каталитической активности</a:t>
            </a:r>
            <a:br>
              <a:rPr lang="ru-RU" sz="2400" dirty="0"/>
            </a:br>
            <a:r>
              <a:rPr lang="ru-RU" sz="2400" dirty="0"/>
              <a:t>в реакции окисления </a:t>
            </a:r>
            <a:r>
              <a:rPr lang="ru-RU" sz="2400" dirty="0" err="1"/>
              <a:t>тиоанизола</a:t>
            </a:r>
            <a:endParaRPr lang="ru-RU" sz="24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F0B4FC8-9F83-39BE-9268-3C7A24FF78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2903877"/>
              </p:ext>
            </p:extLst>
          </p:nvPr>
        </p:nvGraphicFramePr>
        <p:xfrm>
          <a:off x="2393504" y="1196752"/>
          <a:ext cx="4320480" cy="1038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652616" imgH="883223" progId="ChemDraw.Document.6.0">
                  <p:embed/>
                </p:oleObj>
              </mc:Choice>
              <mc:Fallback>
                <p:oleObj name="CS ChemDraw Drawing" r:id="rId2" imgW="3652616" imgH="883223" progId="ChemDraw.Document.6.0">
                  <p:embed/>
                  <p:pic>
                    <p:nvPicPr>
                      <p:cNvPr id="32" name="Объект 31">
                        <a:extLst>
                          <a:ext uri="{FF2B5EF4-FFF2-40B4-BE49-F238E27FC236}">
                            <a16:creationId xmlns:a16="http://schemas.microsoft.com/office/drawing/2014/main" id="{22E54467-544E-472B-82EA-895DAABB77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3504" y="1196752"/>
                        <a:ext cx="4320480" cy="103860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1388049D-DF91-64D6-02C2-58B33E6AC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1784" y="18288"/>
            <a:ext cx="1066800" cy="329184"/>
          </a:xfrm>
        </p:spPr>
        <p:txBody>
          <a:bodyPr/>
          <a:lstStyle/>
          <a:p>
            <a:fld id="{2DE363CA-A47D-45C7-8A18-5D101E80A942}" type="slidenum">
              <a:rPr lang="ru-RU" smtClean="0"/>
              <a:t>11</a:t>
            </a:fld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4B2FB63-2111-CF2F-032D-D06CC9326F91}"/>
              </a:ext>
            </a:extLst>
          </p:cNvPr>
          <p:cNvSpPr/>
          <p:nvPr/>
        </p:nvSpPr>
        <p:spPr>
          <a:xfrm>
            <a:off x="967086" y="3940982"/>
            <a:ext cx="828788" cy="24865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6" name="Объект 35">
            <a:extLst>
              <a:ext uri="{FF2B5EF4-FFF2-40B4-BE49-F238E27FC236}">
                <a16:creationId xmlns:a16="http://schemas.microsoft.com/office/drawing/2014/main" id="{5C80E831-DA13-D8AD-1A70-6614E279A3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892212"/>
              </p:ext>
            </p:extLst>
          </p:nvPr>
        </p:nvGraphicFramePr>
        <p:xfrm>
          <a:off x="-211794" y="3191277"/>
          <a:ext cx="4059692" cy="3106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3920760" imgH="3000960" progId="Origin50.Graph">
                  <p:embed/>
                </p:oleObj>
              </mc:Choice>
              <mc:Fallback>
                <p:oleObj name="Graph" r:id="rId4" imgW="3920760" imgH="3000960" progId="Origin50.Graph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7114DD58-D27E-34B7-5053-7734418F1F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211794" y="3191277"/>
                        <a:ext cx="4059692" cy="31064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>
            <a:extLst>
              <a:ext uri="{FF2B5EF4-FFF2-40B4-BE49-F238E27FC236}">
                <a16:creationId xmlns:a16="http://schemas.microsoft.com/office/drawing/2014/main" id="{9E2275D1-0B38-A2DE-7934-342499A1AD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8911702"/>
              </p:ext>
            </p:extLst>
          </p:nvPr>
        </p:nvGraphicFramePr>
        <p:xfrm>
          <a:off x="982456" y="4744479"/>
          <a:ext cx="579294" cy="63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896029" imgH="985667" progId="ChemDraw.Document.6.0">
                  <p:embed/>
                </p:oleObj>
              </mc:Choice>
              <mc:Fallback>
                <p:oleObj name="CS ChemDraw Drawing" r:id="rId6" imgW="896029" imgH="985667" progId="ChemDraw.Document.6.0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14F6BB70-5A07-665D-9105-836AF5F01B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456" y="4744479"/>
                        <a:ext cx="579294" cy="6375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>
            <a:extLst>
              <a:ext uri="{FF2B5EF4-FFF2-40B4-BE49-F238E27FC236}">
                <a16:creationId xmlns:a16="http://schemas.microsoft.com/office/drawing/2014/main" id="{BDB7D1C3-ACA5-CF18-B6F7-BDF4B2EFAF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059730"/>
              </p:ext>
            </p:extLst>
          </p:nvPr>
        </p:nvGraphicFramePr>
        <p:xfrm>
          <a:off x="982456" y="5402683"/>
          <a:ext cx="556636" cy="635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863880" imgH="985667" progId="ChemDraw.Document.6.0">
                  <p:embed/>
                </p:oleObj>
              </mc:Choice>
              <mc:Fallback>
                <p:oleObj name="CS ChemDraw Drawing" r:id="rId8" imgW="863880" imgH="985667" progId="ChemDraw.Document.6.0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D258CDEE-12F4-2C3A-83B3-27A953A971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456" y="5402683"/>
                        <a:ext cx="556636" cy="6354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Объект 24">
            <a:extLst>
              <a:ext uri="{FF2B5EF4-FFF2-40B4-BE49-F238E27FC236}">
                <a16:creationId xmlns:a16="http://schemas.microsoft.com/office/drawing/2014/main" id="{58F12948-0776-55B5-2688-233D3886CB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372598"/>
              </p:ext>
            </p:extLst>
          </p:nvPr>
        </p:nvGraphicFramePr>
        <p:xfrm>
          <a:off x="982456" y="6111773"/>
          <a:ext cx="588790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0" imgW="930827" imgH="682501" progId="ChemDraw.Document.6.0">
                  <p:embed/>
                </p:oleObj>
              </mc:Choice>
              <mc:Fallback>
                <p:oleObj name="CS ChemDraw Drawing" r:id="rId10" imgW="930827" imgH="682501" progId="ChemDraw.Document.6.0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FE261FC0-6069-39CC-8B7F-878412FA81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456" y="6111773"/>
                        <a:ext cx="588790" cy="4320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0FAF1D25-EFA3-0343-7813-DE29D137DFAC}"/>
              </a:ext>
            </a:extLst>
          </p:cNvPr>
          <p:cNvSpPr/>
          <p:nvPr/>
        </p:nvSpPr>
        <p:spPr>
          <a:xfrm>
            <a:off x="3111614" y="3232170"/>
            <a:ext cx="736284" cy="100748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794E544D-0D77-AC02-9FB7-39C9DC697B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6804963"/>
              </p:ext>
            </p:extLst>
          </p:nvPr>
        </p:nvGraphicFramePr>
        <p:xfrm>
          <a:off x="899592" y="3263748"/>
          <a:ext cx="828788" cy="821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2" imgW="1572307" imgH="1561456" progId="ChemDraw.Document.6.0">
                  <p:embed/>
                </p:oleObj>
              </mc:Choice>
              <mc:Fallback>
                <p:oleObj name="CS ChemDraw Drawing" r:id="rId12" imgW="1572307" imgH="156145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99592" y="3263748"/>
                        <a:ext cx="828788" cy="8212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227744E4-816C-FF86-0A57-CF1CC0F08F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944005"/>
              </p:ext>
            </p:extLst>
          </p:nvPr>
        </p:nvGraphicFramePr>
        <p:xfrm>
          <a:off x="982456" y="4111026"/>
          <a:ext cx="663061" cy="644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4" imgW="1014794" imgH="985667" progId="ChemDraw.Document.6.0">
                  <p:embed/>
                </p:oleObj>
              </mc:Choice>
              <mc:Fallback>
                <p:oleObj name="CS ChemDraw Drawing" r:id="rId14" imgW="1014794" imgH="985667" progId="ChemDraw.Document.6.0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DC37DC82-0FEA-4563-0E6A-0FE512F05C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456" y="4111026"/>
                        <a:ext cx="663061" cy="6443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" name="Рисунок 38" descr="Линия со стрелкой: изгиб по часовой стрелке контур">
            <a:extLst>
              <a:ext uri="{FF2B5EF4-FFF2-40B4-BE49-F238E27FC236}">
                <a16:creationId xmlns:a16="http://schemas.microsoft.com/office/drawing/2014/main" id="{6D610110-3A94-968D-2054-39868FA4E28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20515784">
            <a:off x="2463256" y="5524409"/>
            <a:ext cx="618531" cy="946833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225D6193-F429-073B-8EB0-FFF0B9A1DAF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21326" y="4710822"/>
            <a:ext cx="415075" cy="570728"/>
          </a:xfrm>
          <a:prstGeom prst="rect">
            <a:avLst/>
          </a:prstGeom>
        </p:spPr>
      </p:pic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CD43887D-609C-1DEE-2DFE-740CD19307AA}"/>
              </a:ext>
            </a:extLst>
          </p:cNvPr>
          <p:cNvSpPr/>
          <p:nvPr/>
        </p:nvSpPr>
        <p:spPr>
          <a:xfrm>
            <a:off x="2607558" y="5382067"/>
            <a:ext cx="504056" cy="401783"/>
          </a:xfrm>
          <a:prstGeom prst="roundRect">
            <a:avLst/>
          </a:prstGeom>
          <a:noFill/>
          <a:ln>
            <a:solidFill>
              <a:srgbClr val="0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40A9C6E6-0260-4CC8-A264-3C81605177BA}"/>
              </a:ext>
            </a:extLst>
          </p:cNvPr>
          <p:cNvSpPr/>
          <p:nvPr/>
        </p:nvSpPr>
        <p:spPr>
          <a:xfrm>
            <a:off x="4860032" y="6111773"/>
            <a:ext cx="504056" cy="255671"/>
          </a:xfrm>
          <a:prstGeom prst="rect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9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11111E-6 L 0.25 1.11111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7" grpId="0" animBg="1"/>
      <p:bldP spid="43" grpId="0" animBg="1"/>
      <p:bldP spid="43" grpId="1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985D28-C739-9032-D689-584D83D0E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152"/>
            <a:ext cx="8229600" cy="990600"/>
          </a:xfrm>
        </p:spPr>
        <p:txBody>
          <a:bodyPr/>
          <a:lstStyle/>
          <a:p>
            <a:r>
              <a:rPr lang="ru-RU" sz="3600" dirty="0"/>
              <a:t>Выводы:</a:t>
            </a:r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A740BD-B76C-2C76-5704-9C077CC5D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2480"/>
            <a:ext cx="8229600" cy="4876800"/>
          </a:xfrm>
        </p:spPr>
        <p:txBody>
          <a:bodyPr>
            <a:normAutofit/>
          </a:bodyPr>
          <a:lstStyle/>
          <a:p>
            <a:r>
              <a:rPr lang="ru-RU" sz="1800" dirty="0"/>
              <a:t>Получено семейство </a:t>
            </a:r>
            <a:r>
              <a:rPr lang="ru-RU" sz="1800" u="sng" dirty="0"/>
              <a:t>новых </a:t>
            </a:r>
            <a:r>
              <a:rPr lang="ru-RU" sz="1800" u="sng" dirty="0" err="1"/>
              <a:t>фотоактивных</a:t>
            </a:r>
            <a:r>
              <a:rPr lang="ru-RU" sz="1800" u="sng" dirty="0"/>
              <a:t> пиразин-</a:t>
            </a:r>
            <a:r>
              <a:rPr lang="ru-RU" sz="1800" u="sng" dirty="0" err="1"/>
              <a:t>аннелированных</a:t>
            </a:r>
            <a:r>
              <a:rPr lang="ru-RU" sz="1800" u="sng" dirty="0"/>
              <a:t> порфиринов </a:t>
            </a:r>
            <a:r>
              <a:rPr lang="ru-RU" sz="1800" dirty="0"/>
              <a:t>с расширенной ароматической системой.</a:t>
            </a:r>
          </a:p>
          <a:p>
            <a:endParaRPr lang="ru-RU" sz="1800" dirty="0"/>
          </a:p>
          <a:p>
            <a:r>
              <a:rPr lang="ru-RU" sz="1800" dirty="0"/>
              <a:t>Изучено влияние модификации макроцикла порфирина на их физико-химические свойства. Показано, что расширение ароматической системы порфиринов приводит к возрастающему </a:t>
            </a:r>
            <a:r>
              <a:rPr lang="ru-RU" sz="1800" u="sng" dirty="0"/>
              <a:t>батохромному сдвигу полос поглощения</a:t>
            </a:r>
            <a:r>
              <a:rPr lang="ru-RU" sz="1800" dirty="0"/>
              <a:t>.</a:t>
            </a:r>
          </a:p>
          <a:p>
            <a:endParaRPr lang="ru-RU" sz="1800" dirty="0"/>
          </a:p>
          <a:p>
            <a:r>
              <a:rPr lang="ru-RU" sz="1800" dirty="0"/>
              <a:t>Изучена каталитическая активность полученных пиразин-</a:t>
            </a:r>
            <a:r>
              <a:rPr lang="ru-RU" sz="1800" dirty="0" err="1"/>
              <a:t>аннелированных</a:t>
            </a:r>
            <a:r>
              <a:rPr lang="ru-RU" sz="1800" dirty="0"/>
              <a:t> порфиринов в реакции окисления </a:t>
            </a:r>
            <a:r>
              <a:rPr lang="ru-RU" sz="1800" dirty="0" err="1"/>
              <a:t>тиоанизола</a:t>
            </a:r>
            <a:r>
              <a:rPr lang="ru-RU" sz="1800" dirty="0"/>
              <a:t>. Показано, что </a:t>
            </a:r>
            <a:r>
              <a:rPr lang="ru-RU" sz="1800" u="sng" dirty="0"/>
              <a:t>величина батохромного сдвига может служить предварительным маркером  </a:t>
            </a:r>
            <a:r>
              <a:rPr lang="ru-RU" sz="1800" u="sng" dirty="0" err="1"/>
              <a:t>фотокаталитической</a:t>
            </a:r>
            <a:r>
              <a:rPr lang="ru-RU" sz="1800" u="sng" dirty="0"/>
              <a:t> активности.</a:t>
            </a:r>
          </a:p>
          <a:p>
            <a:endParaRPr lang="ru-RU" sz="1800" dirty="0"/>
          </a:p>
          <a:p>
            <a:r>
              <a:rPr lang="ru-RU" sz="1800" dirty="0"/>
              <a:t>С использованием наиболее активного фотокатализатора удалось достичь полной конверсии субстрата при крайне малой загрузке катализатора(0,001 мол%).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D985D28-C739-9032-D689-584D83D0E753}"/>
              </a:ext>
            </a:extLst>
          </p:cNvPr>
          <p:cNvSpPr txBox="1">
            <a:spLocks/>
          </p:cNvSpPr>
          <p:nvPr/>
        </p:nvSpPr>
        <p:spPr>
          <a:xfrm>
            <a:off x="457200" y="5805264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/>
              <a:t>Спасибо за внимание!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47967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>
            <a:extLst>
              <a:ext uri="{FF2B5EF4-FFF2-40B4-BE49-F238E27FC236}">
                <a16:creationId xmlns:a16="http://schemas.microsoft.com/office/drawing/2014/main" id="{B8EB167B-8FD9-259E-7CDB-95EF957BB43D}"/>
              </a:ext>
            </a:extLst>
          </p:cNvPr>
          <p:cNvSpPr/>
          <p:nvPr/>
        </p:nvSpPr>
        <p:spPr>
          <a:xfrm>
            <a:off x="7200292" y="3457378"/>
            <a:ext cx="900100" cy="220250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B8EB167B-8FD9-259E-7CDB-95EF957BB43D}"/>
              </a:ext>
            </a:extLst>
          </p:cNvPr>
          <p:cNvSpPr/>
          <p:nvPr/>
        </p:nvSpPr>
        <p:spPr>
          <a:xfrm>
            <a:off x="3347864" y="3457378"/>
            <a:ext cx="576064" cy="220250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B8EB167B-8FD9-259E-7CDB-95EF957BB43D}"/>
              </a:ext>
            </a:extLst>
          </p:cNvPr>
          <p:cNvSpPr/>
          <p:nvPr/>
        </p:nvSpPr>
        <p:spPr>
          <a:xfrm>
            <a:off x="5854332" y="692696"/>
            <a:ext cx="1800200" cy="220250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B8EB167B-8FD9-259E-7CDB-95EF957BB43D}"/>
              </a:ext>
            </a:extLst>
          </p:cNvPr>
          <p:cNvSpPr/>
          <p:nvPr/>
        </p:nvSpPr>
        <p:spPr>
          <a:xfrm>
            <a:off x="1835696" y="364528"/>
            <a:ext cx="1373402" cy="123782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63CA-A47D-45C7-8A18-5D101E80A942}" type="slidenum">
              <a:rPr lang="ru-RU" smtClean="0"/>
              <a:t>13</a:t>
            </a:fld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238440"/>
              </p:ext>
            </p:extLst>
          </p:nvPr>
        </p:nvGraphicFramePr>
        <p:xfrm>
          <a:off x="1475656" y="692696"/>
          <a:ext cx="6315076" cy="226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315086" imgH="2269048" progId="ChemDraw.Document.6.0">
                  <p:embed/>
                </p:oleObj>
              </mc:Choice>
              <mc:Fallback>
                <p:oleObj name="CS ChemDraw Drawing" r:id="rId2" imgW="6315086" imgH="226904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75656" y="692696"/>
                        <a:ext cx="6315076" cy="2268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442954"/>
              </p:ext>
            </p:extLst>
          </p:nvPr>
        </p:nvGraphicFramePr>
        <p:xfrm>
          <a:off x="1087438" y="3644900"/>
          <a:ext cx="6870700" cy="182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6871360" imgH="1826985" progId="ChemDraw.Document.6.0">
                  <p:embed/>
                </p:oleObj>
              </mc:Choice>
              <mc:Fallback>
                <p:oleObj name="CS ChemDraw Drawing" r:id="rId4" imgW="6871360" imgH="182698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87438" y="3644900"/>
                        <a:ext cx="6870700" cy="1827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119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1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6FE0DE-85FC-A06E-B4BB-5B58C750F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63CA-A47D-45C7-8A18-5D101E80A942}" type="slidenum">
              <a:rPr lang="ru-RU" smtClean="0"/>
              <a:t>14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7BED112-61D6-1EAE-11E0-A6E014A3636F}"/>
              </a:ext>
            </a:extLst>
          </p:cNvPr>
          <p:cNvSpPr/>
          <p:nvPr/>
        </p:nvSpPr>
        <p:spPr>
          <a:xfrm>
            <a:off x="385564" y="2085334"/>
            <a:ext cx="7592932" cy="1978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D7A50D-D854-1C52-9C2F-679719DE2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564" y="1350943"/>
            <a:ext cx="8229600" cy="201528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8F5AE0E-E019-0BD8-6AEA-22A0ACEEDE1F}"/>
              </a:ext>
            </a:extLst>
          </p:cNvPr>
          <p:cNvSpPr/>
          <p:nvPr/>
        </p:nvSpPr>
        <p:spPr>
          <a:xfrm>
            <a:off x="385564" y="2874481"/>
            <a:ext cx="1952469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00" dirty="0"/>
              <a:t>J Cliern. SOC., Perkin Trans. I, I996</a:t>
            </a:r>
            <a:endParaRPr lang="ru-RU" sz="10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930725A-7187-1001-894C-61AFBA3F086F}"/>
              </a:ext>
            </a:extLst>
          </p:cNvPr>
          <p:cNvSpPr/>
          <p:nvPr/>
        </p:nvSpPr>
        <p:spPr>
          <a:xfrm>
            <a:off x="7182368" y="3491778"/>
            <a:ext cx="1735528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J. Chem. SOC., Chem. </a:t>
            </a:r>
            <a:r>
              <a:rPr lang="en-US" sz="1000" dirty="0" err="1"/>
              <a:t>Commun</a:t>
            </a:r>
            <a:r>
              <a:rPr lang="en-US" sz="1000" dirty="0"/>
              <a:t>., 1991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105349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6FE0DE-85FC-A06E-B4BB-5B58C750F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63CA-A47D-45C7-8A18-5D101E80A942}" type="slidenum">
              <a:rPr lang="ru-RU" smtClean="0"/>
              <a:t>15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B7F335-A418-55CC-2907-FD9F205DBB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6" r="4715"/>
          <a:stretch/>
        </p:blipFill>
        <p:spPr>
          <a:xfrm>
            <a:off x="0" y="2421529"/>
            <a:ext cx="9144000" cy="20149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FFAF074-7C8B-D7FE-CE67-26B5A28444F7}"/>
              </a:ext>
            </a:extLst>
          </p:cNvPr>
          <p:cNvSpPr txBox="1"/>
          <p:nvPr/>
        </p:nvSpPr>
        <p:spPr>
          <a:xfrm>
            <a:off x="6400800" y="6510527"/>
            <a:ext cx="4572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Dyes and Pigments 156 (2018) 243–249</a:t>
            </a:r>
          </a:p>
        </p:txBody>
      </p:sp>
    </p:spTree>
    <p:extLst>
      <p:ext uri="{BB962C8B-B14F-4D97-AF65-F5344CB8AC3E}">
        <p14:creationId xmlns:p14="http://schemas.microsoft.com/office/powerpoint/2010/main" val="953210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6FE0DE-85FC-A06E-B4BB-5B58C750F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63CA-A47D-45C7-8A18-5D101E80A942}" type="slidenum">
              <a:rPr lang="ru-RU" smtClean="0"/>
              <a:t>16</a:t>
            </a:fld>
            <a:endParaRPr lang="ru-RU"/>
          </a:p>
        </p:txBody>
      </p:sp>
      <p:graphicFrame>
        <p:nvGraphicFramePr>
          <p:cNvPr id="5" name="Объект 11">
            <a:extLst>
              <a:ext uri="{FF2B5EF4-FFF2-40B4-BE49-F238E27FC236}">
                <a16:creationId xmlns:a16="http://schemas.microsoft.com/office/drawing/2014/main" id="{B1E8F920-1338-8BD6-C958-3D11D920F2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795352"/>
              </p:ext>
            </p:extLst>
          </p:nvPr>
        </p:nvGraphicFramePr>
        <p:xfrm>
          <a:off x="125412" y="2639218"/>
          <a:ext cx="8893175" cy="157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7191308" imgH="1277898" progId="ChemDraw.Document.6.0">
                  <p:embed/>
                </p:oleObj>
              </mc:Choice>
              <mc:Fallback>
                <p:oleObj name="CS ChemDraw Drawing" r:id="rId2" imgW="7191308" imgH="1277898" progId="ChemDraw.Document.6.0">
                  <p:embed/>
                  <p:pic>
                    <p:nvPicPr>
                      <p:cNvPr id="27657" name="Объект 11">
                        <a:extLst>
                          <a:ext uri="{FF2B5EF4-FFF2-40B4-BE49-F238E27FC236}">
                            <a16:creationId xmlns:a16="http://schemas.microsoft.com/office/drawing/2014/main" id="{115EDC47-C335-FB99-6E26-EBFB7BEDD2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2" y="2639218"/>
                        <a:ext cx="8893175" cy="157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4353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6FE0DE-85FC-A06E-B4BB-5B58C750F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63CA-A47D-45C7-8A18-5D101E80A942}" type="slidenum">
              <a:rPr lang="ru-RU" smtClean="0"/>
              <a:t>17</a:t>
            </a:fld>
            <a:endParaRPr lang="ru-RU"/>
          </a:p>
        </p:txBody>
      </p:sp>
      <p:graphicFrame>
        <p:nvGraphicFramePr>
          <p:cNvPr id="5" name="Объект 6">
            <a:extLst>
              <a:ext uri="{FF2B5EF4-FFF2-40B4-BE49-F238E27FC236}">
                <a16:creationId xmlns:a16="http://schemas.microsoft.com/office/drawing/2014/main" id="{C920C31F-FE10-F885-B32A-0762453D29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125885"/>
              </p:ext>
            </p:extLst>
          </p:nvPr>
        </p:nvGraphicFramePr>
        <p:xfrm>
          <a:off x="766762" y="1323407"/>
          <a:ext cx="7610475" cy="4054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211689" imgH="3308431" progId="ChemDraw.Document.6.0">
                  <p:embed/>
                </p:oleObj>
              </mc:Choice>
              <mc:Fallback>
                <p:oleObj name="CS ChemDraw Drawing" r:id="rId2" imgW="6211689" imgH="3308431" progId="ChemDraw.Document.6.0">
                  <p:embed/>
                  <p:pic>
                    <p:nvPicPr>
                      <p:cNvPr id="29705" name="Объект 6">
                        <a:extLst>
                          <a:ext uri="{FF2B5EF4-FFF2-40B4-BE49-F238E27FC236}">
                            <a16:creationId xmlns:a16="http://schemas.microsoft.com/office/drawing/2014/main" id="{D9D3AF04-1F6D-1A81-2145-2305BBF5A7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2" y="1323407"/>
                        <a:ext cx="7610475" cy="4054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0808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6FE0DE-85FC-A06E-B4BB-5B58C750F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63CA-A47D-45C7-8A18-5D101E80A942}" type="slidenum">
              <a:rPr lang="ru-RU" smtClean="0"/>
              <a:t>18</a:t>
            </a:fld>
            <a:endParaRPr lang="ru-RU"/>
          </a:p>
        </p:txBody>
      </p:sp>
      <p:sp useBgFill="1">
        <p:nvSpPr>
          <p:cNvPr id="5" name="Rectangle 9" descr="&quot;&quot;">
            <a:extLst>
              <a:ext uri="{FF2B5EF4-FFF2-40B4-BE49-F238E27FC236}">
                <a16:creationId xmlns:a16="http://schemas.microsoft.com/office/drawing/2014/main" id="{0A13E796-E03C-CAA1-F18A-5F9E512CB813}"/>
              </a:ext>
            </a:extLst>
          </p:cNvPr>
          <p:cNvSpPr/>
          <p:nvPr/>
        </p:nvSpPr>
        <p:spPr>
          <a:xfrm>
            <a:off x="98673" y="366819"/>
            <a:ext cx="8093367" cy="58639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1" descr="&quot;&quot;">
            <a:extLst>
              <a:ext uri="{FF2B5EF4-FFF2-40B4-BE49-F238E27FC236}">
                <a16:creationId xmlns:a16="http://schemas.microsoft.com/office/drawing/2014/main" id="{BF96963D-9C2A-63F4-8510-C71CCE7C3B18}"/>
              </a:ext>
            </a:extLst>
          </p:cNvPr>
          <p:cNvSpPr/>
          <p:nvPr/>
        </p:nvSpPr>
        <p:spPr>
          <a:xfrm>
            <a:off x="98673" y="366819"/>
            <a:ext cx="8093367" cy="5863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104CBB27-74F6-AF51-6E8A-45AE5A3D6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2644881"/>
            <a:ext cx="855002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19" name="Объект 6">
            <a:extLst>
              <a:ext uri="{FF2B5EF4-FFF2-40B4-BE49-F238E27FC236}">
                <a16:creationId xmlns:a16="http://schemas.microsoft.com/office/drawing/2014/main" id="{514A8734-EBC5-2372-4097-70B13619AC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143644"/>
              </p:ext>
            </p:extLst>
          </p:nvPr>
        </p:nvGraphicFramePr>
        <p:xfrm>
          <a:off x="527299" y="644632"/>
          <a:ext cx="7258738" cy="1503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733227" imgH="1187023" progId="ChemDraw.Document.6.0">
                  <p:embed/>
                </p:oleObj>
              </mc:Choice>
              <mc:Fallback>
                <p:oleObj name="CS ChemDraw Drawing" r:id="rId2" imgW="5733227" imgH="1187023" progId="ChemDraw.Document.6.0">
                  <p:embed/>
                  <p:pic>
                    <p:nvPicPr>
                      <p:cNvPr id="31753" name="Объект 6">
                        <a:extLst>
                          <a:ext uri="{FF2B5EF4-FFF2-40B4-BE49-F238E27FC236}">
                            <a16:creationId xmlns:a16="http://schemas.microsoft.com/office/drawing/2014/main" id="{FADC03E5-F475-1771-F7D5-1DA7D8E19D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299" y="644632"/>
                        <a:ext cx="7258738" cy="15034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>
            <a:extLst>
              <a:ext uri="{FF2B5EF4-FFF2-40B4-BE49-F238E27FC236}">
                <a16:creationId xmlns:a16="http://schemas.microsoft.com/office/drawing/2014/main" id="{359AA991-2CC2-4435-68E9-F10DB7909D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778217"/>
              </p:ext>
            </p:extLst>
          </p:nvPr>
        </p:nvGraphicFramePr>
        <p:xfrm>
          <a:off x="395536" y="2314682"/>
          <a:ext cx="7011441" cy="4365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5981347" imgH="3724342" progId="ChemDraw.Document.6.0">
                  <p:embed/>
                </p:oleObj>
              </mc:Choice>
              <mc:Fallback>
                <p:oleObj name="CS ChemDraw Drawing" r:id="rId4" imgW="5981347" imgH="3724342" progId="ChemDraw.Document.6.0">
                  <p:embed/>
                  <p:pic>
                    <p:nvPicPr>
                      <p:cNvPr id="31754" name="Объект 19">
                        <a:extLst>
                          <a:ext uri="{FF2B5EF4-FFF2-40B4-BE49-F238E27FC236}">
                            <a16:creationId xmlns:a16="http://schemas.microsoft.com/office/drawing/2014/main" id="{5A4A9B82-4796-AB30-DE6B-4FD8692BFB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314682"/>
                        <a:ext cx="7011441" cy="43656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4340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6FE0DE-85FC-A06E-B4BB-5B58C750F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63CA-A47D-45C7-8A18-5D101E80A942}" type="slidenum">
              <a:rPr lang="ru-RU" smtClean="0"/>
              <a:t>19</a:t>
            </a:fld>
            <a:endParaRPr lang="ru-RU"/>
          </a:p>
        </p:txBody>
      </p:sp>
      <p:pic>
        <p:nvPicPr>
          <p:cNvPr id="3" name="Рисунок 2" descr="Изображение выглядит как текст, лодка, несколько&#10;&#10;Автоматически созданное описание">
            <a:extLst>
              <a:ext uri="{FF2B5EF4-FFF2-40B4-BE49-F238E27FC236}">
                <a16:creationId xmlns:a16="http://schemas.microsoft.com/office/drawing/2014/main" id="{26AE5DA4-A079-D928-2796-681FB7BB53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256"/>
            <a:ext cx="9144000" cy="6375488"/>
          </a:xfrm>
          <a:prstGeom prst="rect">
            <a:avLst/>
          </a:prstGeom>
        </p:spPr>
      </p:pic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B9061C85-7D89-8A31-7B71-52C12A3BEC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2032774"/>
              </p:ext>
            </p:extLst>
          </p:nvPr>
        </p:nvGraphicFramePr>
        <p:xfrm>
          <a:off x="1258888" y="1484313"/>
          <a:ext cx="1763712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1764448" imgH="1044867" progId="ChemDraw.Document.6.0">
                  <p:embed/>
                </p:oleObj>
              </mc:Choice>
              <mc:Fallback>
                <p:oleObj name="CS ChemDraw Drawing" r:id="rId3" imgW="1764448" imgH="104486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8888" y="1484313"/>
                        <a:ext cx="1763712" cy="104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2717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564B703-81B3-9800-80C8-70DECDCE08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782727"/>
              </p:ext>
            </p:extLst>
          </p:nvPr>
        </p:nvGraphicFramePr>
        <p:xfrm>
          <a:off x="179512" y="2075944"/>
          <a:ext cx="8709987" cy="4276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9506461" imgH="4668908" progId="ChemDraw.Document.6.0">
                  <p:embed/>
                </p:oleObj>
              </mc:Choice>
              <mc:Fallback>
                <p:oleObj name="CS ChemDraw Drawing" r:id="rId3" imgW="9506461" imgH="4668908" progId="ChemDraw.Document.6.0">
                  <p:embed/>
                  <p:pic>
                    <p:nvPicPr>
                      <p:cNvPr id="6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2075944"/>
                        <a:ext cx="8709987" cy="42761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2">
            <a:extLst>
              <a:ext uri="{FF2B5EF4-FFF2-40B4-BE49-F238E27FC236}">
                <a16:creationId xmlns:a16="http://schemas.microsoft.com/office/drawing/2014/main" id="{79D24C1F-283B-F7D4-307F-CF00D69918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1" t="9796" r="13248" b="3946"/>
          <a:stretch>
            <a:fillRect/>
          </a:stretch>
        </p:blipFill>
        <p:spPr bwMode="auto">
          <a:xfrm>
            <a:off x="539552" y="846058"/>
            <a:ext cx="2458091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6340409-502C-D6DC-91AE-CEA807D7BC3B}"/>
              </a:ext>
            </a:extLst>
          </p:cNvPr>
          <p:cNvSpPr/>
          <p:nvPr/>
        </p:nvSpPr>
        <p:spPr>
          <a:xfrm>
            <a:off x="2294151" y="702042"/>
            <a:ext cx="621665" cy="598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47FA23EA-93F0-9335-526E-3DF0FC36BF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59971"/>
              </p:ext>
            </p:extLst>
          </p:nvPr>
        </p:nvGraphicFramePr>
        <p:xfrm>
          <a:off x="1807623" y="774050"/>
          <a:ext cx="1252209" cy="1206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1237220" imgH="1194136" progId="ChemDraw.Document.6.0">
                  <p:embed/>
                </p:oleObj>
              </mc:Choice>
              <mc:Fallback>
                <p:oleObj name="CS ChemDraw Drawing" r:id="rId6" imgW="1237220" imgH="1194136" progId="ChemDraw.Document.6.0">
                  <p:embed/>
                  <p:pic>
                    <p:nvPicPr>
                      <p:cNvPr id="8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7623" y="774050"/>
                        <a:ext cx="1252209" cy="12068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22">
            <a:extLst>
              <a:ext uri="{FF2B5EF4-FFF2-40B4-BE49-F238E27FC236}">
                <a16:creationId xmlns:a16="http://schemas.microsoft.com/office/drawing/2014/main" id="{3DAF7F4A-4816-5375-39FF-B22A18FD4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0528" y="3151188"/>
            <a:ext cx="36099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ru-RU" sz="1200" b="1" dirty="0">
                <a:solidFill>
                  <a:srgbClr val="202122"/>
                </a:solidFill>
                <a:latin typeface="Arial" pitchFamily="34" charset="0"/>
              </a:rPr>
              <a:t>UV-</a:t>
            </a:r>
            <a:r>
              <a:rPr lang="en-US" altLang="ru-RU" sz="1200" b="1" dirty="0" err="1">
                <a:solidFill>
                  <a:srgbClr val="202122"/>
                </a:solidFill>
                <a:latin typeface="Arial" pitchFamily="34" charset="0"/>
              </a:rPr>
              <a:t>vis</a:t>
            </a:r>
            <a:r>
              <a:rPr lang="en-US" altLang="ru-RU" sz="1200" b="1" dirty="0">
                <a:solidFill>
                  <a:srgbClr val="202122"/>
                </a:solidFill>
                <a:latin typeface="Arial" pitchFamily="34" charset="0"/>
              </a:rPr>
              <a:t> </a:t>
            </a:r>
            <a:r>
              <a:rPr lang="ru-RU" altLang="ru-RU" sz="1200" b="1" dirty="0">
                <a:solidFill>
                  <a:srgbClr val="202122"/>
                </a:solidFill>
                <a:latin typeface="Arial" pitchFamily="34" charset="0"/>
              </a:rPr>
              <a:t>спектр поглощения </a:t>
            </a:r>
            <a:r>
              <a:rPr lang="ru-RU" altLang="ru-RU" sz="1200" b="1" dirty="0" err="1">
                <a:solidFill>
                  <a:srgbClr val="202122"/>
                </a:solidFill>
                <a:latin typeface="Arial" pitchFamily="34" charset="0"/>
              </a:rPr>
              <a:t>порфиринов</a:t>
            </a:r>
            <a:endParaRPr lang="ru-RU" altLang="ru-RU" sz="1200" b="1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EA4A9D5-B706-3197-39D5-836AF71E8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1784" y="0"/>
            <a:ext cx="1066800" cy="329184"/>
          </a:xfrm>
        </p:spPr>
        <p:txBody>
          <a:bodyPr/>
          <a:lstStyle/>
          <a:p>
            <a:fld id="{2DE363CA-A47D-45C7-8A18-5D101E80A942}" type="slidenum">
              <a:rPr lang="ru-RU" smtClean="0"/>
              <a:t>2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1A966D-A7C6-A79A-F4AB-958A4C6A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279" y="350168"/>
            <a:ext cx="6428875" cy="990600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Порфирины в фотокатализе</a:t>
            </a:r>
          </a:p>
        </p:txBody>
      </p:sp>
      <p:sp>
        <p:nvSpPr>
          <p:cNvPr id="11" name="TextBox 22">
            <a:extLst>
              <a:ext uri="{FF2B5EF4-FFF2-40B4-BE49-F238E27FC236}">
                <a16:creationId xmlns:a16="http://schemas.microsoft.com/office/drawing/2014/main" id="{3DAF7F4A-4816-5375-39FF-B22A18FD4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5751910"/>
            <a:ext cx="36099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1100" dirty="0">
                <a:solidFill>
                  <a:srgbClr val="202122"/>
                </a:solidFill>
                <a:latin typeface="Arial" pitchFamily="34" charset="0"/>
              </a:rPr>
              <a:t>Образование </a:t>
            </a:r>
            <a:r>
              <a:rPr lang="ru-RU" altLang="ru-RU" sz="1100" dirty="0" err="1">
                <a:solidFill>
                  <a:srgbClr val="202122"/>
                </a:solidFill>
                <a:latin typeface="Arial" pitchFamily="34" charset="0"/>
              </a:rPr>
              <a:t>синглетного</a:t>
            </a:r>
            <a:r>
              <a:rPr lang="ru-RU" altLang="ru-RU" sz="1100" dirty="0">
                <a:solidFill>
                  <a:srgbClr val="202122"/>
                </a:solidFill>
                <a:latin typeface="Arial" pitchFamily="34" charset="0"/>
              </a:rPr>
              <a:t> кислорода за счет переноса энергии от фотосенсибилизатора в триплетном состоянии (</a:t>
            </a:r>
            <a:r>
              <a:rPr lang="en-US" altLang="ru-RU" sz="1100" dirty="0">
                <a:solidFill>
                  <a:srgbClr val="202122"/>
                </a:solidFill>
                <a:latin typeface="Arial" pitchFamily="34" charset="0"/>
              </a:rPr>
              <a:t>T*)</a:t>
            </a:r>
            <a:r>
              <a:rPr lang="ru-RU" altLang="ru-RU" sz="1100" dirty="0">
                <a:solidFill>
                  <a:srgbClr val="202122"/>
                </a:solidFill>
                <a:latin typeface="Arial" pitchFamily="34" charset="0"/>
              </a:rPr>
              <a:t> на молекулярный кислород</a:t>
            </a:r>
            <a:endParaRPr lang="ru-RU" altLang="ru-RU" sz="11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467544" y="4005064"/>
            <a:ext cx="0" cy="1584176"/>
          </a:xfrm>
          <a:prstGeom prst="straightConnector1">
            <a:avLst/>
          </a:prstGeom>
          <a:ln>
            <a:solidFill>
              <a:srgbClr val="AC5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D6C0B4B-EA89-7B78-E544-E1E4F0864962}"/>
              </a:ext>
            </a:extLst>
          </p:cNvPr>
          <p:cNvSpPr txBox="1"/>
          <p:nvPr/>
        </p:nvSpPr>
        <p:spPr>
          <a:xfrm>
            <a:off x="3387948" y="1459982"/>
            <a:ext cx="4483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-Высокая эффективность генерации синглетного кислорода</a:t>
            </a:r>
          </a:p>
          <a:p>
            <a:r>
              <a:rPr lang="ru-RU" sz="1200" dirty="0"/>
              <a:t>-Химическая и </a:t>
            </a:r>
            <a:r>
              <a:rPr lang="ru-RU" sz="1200" dirty="0" err="1"/>
              <a:t>фотостабильность</a:t>
            </a:r>
            <a:endParaRPr lang="ru-RU" sz="1200" dirty="0"/>
          </a:p>
          <a:p>
            <a:r>
              <a:rPr lang="ru-RU" sz="1200" dirty="0"/>
              <a:t>-Широкий диапазон </a:t>
            </a:r>
            <a:r>
              <a:rPr lang="ru-RU" sz="1200" dirty="0" err="1"/>
              <a:t>фотоактивации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153734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DAEE6BE-FC41-7589-E7CB-2891F5695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63CA-A47D-45C7-8A18-5D101E80A942}" type="slidenum">
              <a:rPr lang="ru-RU" smtClean="0"/>
              <a:t>20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7ED616-16C7-19DA-1BFB-21DA65C7F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54" y="908720"/>
            <a:ext cx="7540042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223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63CA-A47D-45C7-8A18-5D101E80A942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357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Овал 39">
            <a:extLst>
              <a:ext uri="{FF2B5EF4-FFF2-40B4-BE49-F238E27FC236}">
                <a16:creationId xmlns:a16="http://schemas.microsoft.com/office/drawing/2014/main" id="{AB0661FD-2D83-37F6-47C1-C9DE6DBDAC82}"/>
              </a:ext>
            </a:extLst>
          </p:cNvPr>
          <p:cNvSpPr/>
          <p:nvPr/>
        </p:nvSpPr>
        <p:spPr>
          <a:xfrm rot="2619140">
            <a:off x="8147845" y="5600146"/>
            <a:ext cx="987016" cy="99221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807E569D-DC56-2B2B-9FAA-72C8403CF892}"/>
              </a:ext>
            </a:extLst>
          </p:cNvPr>
          <p:cNvSpPr/>
          <p:nvPr/>
        </p:nvSpPr>
        <p:spPr>
          <a:xfrm rot="2619140">
            <a:off x="3458475" y="5643253"/>
            <a:ext cx="1156296" cy="99221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A824254F-2E68-08B1-5555-DB212F76DC82}"/>
              </a:ext>
            </a:extLst>
          </p:cNvPr>
          <p:cNvSpPr/>
          <p:nvPr/>
        </p:nvSpPr>
        <p:spPr>
          <a:xfrm rot="2619140">
            <a:off x="5047445" y="5604117"/>
            <a:ext cx="987016" cy="99221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41B98044-0DCA-6D46-808E-65B2B7981556}"/>
              </a:ext>
            </a:extLst>
          </p:cNvPr>
          <p:cNvSpPr/>
          <p:nvPr/>
        </p:nvSpPr>
        <p:spPr>
          <a:xfrm rot="2619140">
            <a:off x="6523468" y="5600146"/>
            <a:ext cx="987016" cy="99221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>
            <a:extLst>
              <a:ext uri="{FF2B5EF4-FFF2-40B4-BE49-F238E27FC236}">
                <a16:creationId xmlns:a16="http://schemas.microsoft.com/office/drawing/2014/main" id="{2071AB1F-6DCC-101C-B10E-C3C621867866}"/>
              </a:ext>
            </a:extLst>
          </p:cNvPr>
          <p:cNvSpPr/>
          <p:nvPr/>
        </p:nvSpPr>
        <p:spPr>
          <a:xfrm>
            <a:off x="7244971" y="3393058"/>
            <a:ext cx="1642254" cy="99221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>
            <a:extLst>
              <a:ext uri="{FF2B5EF4-FFF2-40B4-BE49-F238E27FC236}">
                <a16:creationId xmlns:a16="http://schemas.microsoft.com/office/drawing/2014/main" id="{B8EB167B-8FD9-259E-7CDB-95EF957BB43D}"/>
              </a:ext>
            </a:extLst>
          </p:cNvPr>
          <p:cNvSpPr/>
          <p:nvPr/>
        </p:nvSpPr>
        <p:spPr>
          <a:xfrm>
            <a:off x="7308306" y="1059914"/>
            <a:ext cx="1373402" cy="172101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>
            <a:extLst>
              <a:ext uri="{FF2B5EF4-FFF2-40B4-BE49-F238E27FC236}">
                <a16:creationId xmlns:a16="http://schemas.microsoft.com/office/drawing/2014/main" id="{A4A0CFA0-E37D-BFAC-7C67-930CFE49D853}"/>
              </a:ext>
            </a:extLst>
          </p:cNvPr>
          <p:cNvSpPr/>
          <p:nvPr/>
        </p:nvSpPr>
        <p:spPr>
          <a:xfrm rot="2619140">
            <a:off x="2881422" y="2040033"/>
            <a:ext cx="1063018" cy="99221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4D443DC7-422C-BBAF-CCC4-66FFB96E6FA9}"/>
              </a:ext>
            </a:extLst>
          </p:cNvPr>
          <p:cNvSpPr/>
          <p:nvPr/>
        </p:nvSpPr>
        <p:spPr>
          <a:xfrm>
            <a:off x="1274464" y="5253402"/>
            <a:ext cx="1124840" cy="53564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62136"/>
            <a:ext cx="9144001" cy="990600"/>
          </a:xfrm>
        </p:spPr>
        <p:txBody>
          <a:bodyPr>
            <a:noAutofit/>
          </a:bodyPr>
          <a:lstStyle/>
          <a:p>
            <a:pPr algn="ctr"/>
            <a:r>
              <a:rPr lang="ru-RU" sz="2400" dirty="0" err="1"/>
              <a:t>Порфирины</a:t>
            </a:r>
            <a:r>
              <a:rPr lang="ru-RU" sz="2400" dirty="0"/>
              <a:t> с расширенной ароматической системой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DFA411B-3B67-7BC2-6F28-9F01CCC7CE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3517750"/>
              </p:ext>
            </p:extLst>
          </p:nvPr>
        </p:nvGraphicFramePr>
        <p:xfrm>
          <a:off x="2623578" y="4789099"/>
          <a:ext cx="6266646" cy="1645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990424" imgH="1575408" progId="ChemDraw.Document.6.0">
                  <p:embed/>
                </p:oleObj>
              </mc:Choice>
              <mc:Fallback>
                <p:oleObj name="CS ChemDraw Drawing" r:id="rId2" imgW="5990424" imgH="157540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23578" y="4789099"/>
                        <a:ext cx="6266646" cy="16455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Овал 7">
            <a:extLst>
              <a:ext uri="{FF2B5EF4-FFF2-40B4-BE49-F238E27FC236}">
                <a16:creationId xmlns:a16="http://schemas.microsoft.com/office/drawing/2014/main" id="{1420515D-61E4-629A-F73D-1A73E764244D}"/>
              </a:ext>
            </a:extLst>
          </p:cNvPr>
          <p:cNvSpPr/>
          <p:nvPr/>
        </p:nvSpPr>
        <p:spPr>
          <a:xfrm>
            <a:off x="852218" y="764704"/>
            <a:ext cx="516233" cy="4452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20" name="Содержимое 3">
            <a:extLst>
              <a:ext uri="{FF2B5EF4-FFF2-40B4-BE49-F238E27FC236}">
                <a16:creationId xmlns:a16="http://schemas.microsoft.com/office/drawing/2014/main" id="{81C82319-48CC-0D3E-2C46-F11294CDB5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2454600"/>
              </p:ext>
            </p:extLst>
          </p:nvPr>
        </p:nvGraphicFramePr>
        <p:xfrm>
          <a:off x="107504" y="4877147"/>
          <a:ext cx="1275830" cy="1288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1061695" imgH="1074279" progId="ChemDraw.Document.6.0">
                  <p:embed/>
                </p:oleObj>
              </mc:Choice>
              <mc:Fallback>
                <p:oleObj name="CS ChemDraw Drawing" r:id="rId4" imgW="1061695" imgH="1074279" progId="ChemDraw.Document.6.0">
                  <p:embed/>
                  <p:pic>
                    <p:nvPicPr>
                      <p:cNvPr id="5" name="Содержимое 3">
                        <a:extLst>
                          <a:ext uri="{FF2B5EF4-FFF2-40B4-BE49-F238E27FC236}">
                            <a16:creationId xmlns:a16="http://schemas.microsoft.com/office/drawing/2014/main" id="{E7A2DBB3-BDD5-6DBB-3E9D-8B140A293C93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4877147"/>
                        <a:ext cx="1275830" cy="12881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369D6C5C-30E2-2AE9-E606-1C8EDE78D770}"/>
              </a:ext>
            </a:extLst>
          </p:cNvPr>
          <p:cNvSpPr txBox="1"/>
          <p:nvPr/>
        </p:nvSpPr>
        <p:spPr>
          <a:xfrm>
            <a:off x="1287774" y="5371316"/>
            <a:ext cx="118082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/>
              <a:t>гетероцикл</a:t>
            </a:r>
          </a:p>
        </p:txBody>
      </p:sp>
      <p:graphicFrame>
        <p:nvGraphicFramePr>
          <p:cNvPr id="23" name="Объект 22">
            <a:extLst>
              <a:ext uri="{FF2B5EF4-FFF2-40B4-BE49-F238E27FC236}">
                <a16:creationId xmlns:a16="http://schemas.microsoft.com/office/drawing/2014/main" id="{0B502765-7322-137E-669F-A34645AB08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7734038"/>
              </p:ext>
            </p:extLst>
          </p:nvPr>
        </p:nvGraphicFramePr>
        <p:xfrm>
          <a:off x="5076056" y="3140968"/>
          <a:ext cx="3481165" cy="1478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3233498" imgH="1372543" progId="ChemDraw.Document.6.0">
                  <p:embed/>
                </p:oleObj>
              </mc:Choice>
              <mc:Fallback>
                <p:oleObj name="CS ChemDraw Drawing" r:id="rId6" imgW="3233498" imgH="137254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76056" y="3140968"/>
                        <a:ext cx="3481165" cy="1478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Объект 23">
            <a:extLst>
              <a:ext uri="{FF2B5EF4-FFF2-40B4-BE49-F238E27FC236}">
                <a16:creationId xmlns:a16="http://schemas.microsoft.com/office/drawing/2014/main" id="{49F30E82-5BC9-54C7-E9AB-E24722975F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3011292"/>
              </p:ext>
            </p:extLst>
          </p:nvPr>
        </p:nvGraphicFramePr>
        <p:xfrm>
          <a:off x="6372200" y="1124744"/>
          <a:ext cx="2044742" cy="16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1675942" imgH="1374428" progId="ChemDraw.Document.6.0">
                  <p:embed/>
                </p:oleObj>
              </mc:Choice>
              <mc:Fallback>
                <p:oleObj name="CS ChemDraw Drawing" r:id="rId8" imgW="1675942" imgH="137442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372200" y="1124744"/>
                        <a:ext cx="2044742" cy="1676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Объект 25">
            <a:extLst>
              <a:ext uri="{FF2B5EF4-FFF2-40B4-BE49-F238E27FC236}">
                <a16:creationId xmlns:a16="http://schemas.microsoft.com/office/drawing/2014/main" id="{AC37E3C8-4261-004F-29AA-8445A7F07F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747284"/>
              </p:ext>
            </p:extLst>
          </p:nvPr>
        </p:nvGraphicFramePr>
        <p:xfrm>
          <a:off x="348596" y="3051225"/>
          <a:ext cx="1449387" cy="1385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0" imgW="1450138" imgH="1386494" progId="ChemDraw.Document.6.0">
                  <p:embed/>
                </p:oleObj>
              </mc:Choice>
              <mc:Fallback>
                <p:oleObj name="CS ChemDraw Drawing" r:id="rId10" imgW="1450138" imgH="138649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48596" y="3051225"/>
                        <a:ext cx="1449387" cy="1385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A2207E63-F16D-3539-F635-8FC7D087095D}"/>
              </a:ext>
            </a:extLst>
          </p:cNvPr>
          <p:cNvCxnSpPr>
            <a:cxnSpLocks/>
          </p:cNvCxnSpPr>
          <p:nvPr/>
        </p:nvCxnSpPr>
        <p:spPr>
          <a:xfrm flipV="1">
            <a:off x="4788024" y="3356992"/>
            <a:ext cx="0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8D3BAB47-7FB5-F1A5-B8D6-6A314152F7DD}"/>
              </a:ext>
            </a:extLst>
          </p:cNvPr>
          <p:cNvCxnSpPr>
            <a:cxnSpLocks/>
          </p:cNvCxnSpPr>
          <p:nvPr/>
        </p:nvCxnSpPr>
        <p:spPr>
          <a:xfrm>
            <a:off x="5868144" y="3051225"/>
            <a:ext cx="3089721" cy="177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0D7B3DCA-6CE5-9C18-CE77-C82468E0E268}"/>
              </a:ext>
            </a:extLst>
          </p:cNvPr>
          <p:cNvCxnSpPr/>
          <p:nvPr/>
        </p:nvCxnSpPr>
        <p:spPr>
          <a:xfrm>
            <a:off x="5868144" y="980728"/>
            <a:ext cx="0" cy="1925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Объект 46">
            <a:extLst>
              <a:ext uri="{FF2B5EF4-FFF2-40B4-BE49-F238E27FC236}">
                <a16:creationId xmlns:a16="http://schemas.microsoft.com/office/drawing/2014/main" id="{142A6800-9F64-C2B8-2039-BAF53B580F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5141962"/>
              </p:ext>
            </p:extLst>
          </p:nvPr>
        </p:nvGraphicFramePr>
        <p:xfrm>
          <a:off x="1783407" y="2265735"/>
          <a:ext cx="2068513" cy="181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2" imgW="2067789" imgH="1811455" progId="ChemDraw.Document.6.0">
                  <p:embed/>
                </p:oleObj>
              </mc:Choice>
              <mc:Fallback>
                <p:oleObj name="CS ChemDraw Drawing" r:id="rId12" imgW="2067789" imgH="181145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783407" y="2265735"/>
                        <a:ext cx="2068513" cy="1811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Содержимое 3">
            <a:extLst>
              <a:ext uri="{FF2B5EF4-FFF2-40B4-BE49-F238E27FC236}">
                <a16:creationId xmlns:a16="http://schemas.microsoft.com/office/drawing/2014/main" id="{7A01FDB8-AE33-77FF-3526-0CF1863014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637379"/>
              </p:ext>
            </p:extLst>
          </p:nvPr>
        </p:nvGraphicFramePr>
        <p:xfrm>
          <a:off x="463550" y="1125538"/>
          <a:ext cx="1273175" cy="128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4" imgW="1060560" imgH="1074279" progId="ChemDraw.Document.6.0">
                  <p:embed/>
                </p:oleObj>
              </mc:Choice>
              <mc:Fallback>
                <p:oleObj name="CS ChemDraw Drawing" r:id="rId14" imgW="1060560" imgH="1074279" progId="ChemDraw.Document.6.0">
                  <p:embed/>
                  <p:pic>
                    <p:nvPicPr>
                      <p:cNvPr id="20" name="Содержимое 3">
                        <a:extLst>
                          <a:ext uri="{FF2B5EF4-FFF2-40B4-BE49-F238E27FC236}">
                            <a16:creationId xmlns:a16="http://schemas.microsoft.com/office/drawing/2014/main" id="{81C82319-48CC-0D3E-2C46-F11294CDB598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1125538"/>
                        <a:ext cx="1273175" cy="12874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Объект 48">
            <a:extLst>
              <a:ext uri="{FF2B5EF4-FFF2-40B4-BE49-F238E27FC236}">
                <a16:creationId xmlns:a16="http://schemas.microsoft.com/office/drawing/2014/main" id="{0B164E38-7588-CB98-0321-51FE55EA23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548318"/>
              </p:ext>
            </p:extLst>
          </p:nvPr>
        </p:nvGraphicFramePr>
        <p:xfrm>
          <a:off x="3895328" y="1124744"/>
          <a:ext cx="1828800" cy="181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6" imgW="1828369" imgH="1816357" progId="ChemDraw.Document.6.0">
                  <p:embed/>
                </p:oleObj>
              </mc:Choice>
              <mc:Fallback>
                <p:oleObj name="CS ChemDraw Drawing" r:id="rId16" imgW="1828369" imgH="181635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895328" y="1124744"/>
                        <a:ext cx="1828800" cy="181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D42B0B03-F699-FF0C-84E6-2EAB937C76EF}"/>
              </a:ext>
            </a:extLst>
          </p:cNvPr>
          <p:cNvCxnSpPr/>
          <p:nvPr/>
        </p:nvCxnSpPr>
        <p:spPr>
          <a:xfrm>
            <a:off x="5004048" y="4653136"/>
            <a:ext cx="38164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60DFC701-F25E-9B55-93DF-48221C7F2486}"/>
              </a:ext>
            </a:extLst>
          </p:cNvPr>
          <p:cNvCxnSpPr/>
          <p:nvPr/>
        </p:nvCxnSpPr>
        <p:spPr>
          <a:xfrm>
            <a:off x="251520" y="4653136"/>
            <a:ext cx="4320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Овал 62">
            <a:extLst>
              <a:ext uri="{FF2B5EF4-FFF2-40B4-BE49-F238E27FC236}">
                <a16:creationId xmlns:a16="http://schemas.microsoft.com/office/drawing/2014/main" id="{D614EED0-3BCE-7251-2ADA-0D73755D7353}"/>
              </a:ext>
            </a:extLst>
          </p:cNvPr>
          <p:cNvSpPr/>
          <p:nvPr/>
        </p:nvSpPr>
        <p:spPr>
          <a:xfrm>
            <a:off x="1648685" y="1559555"/>
            <a:ext cx="516233" cy="4452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0535BC0C-09C8-02B5-2468-4FB08987D7C8}"/>
              </a:ext>
            </a:extLst>
          </p:cNvPr>
          <p:cNvSpPr/>
          <p:nvPr/>
        </p:nvSpPr>
        <p:spPr>
          <a:xfrm>
            <a:off x="852218" y="2314155"/>
            <a:ext cx="516233" cy="4452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619B4814-375D-FF35-53D5-5A54BDC53701}"/>
              </a:ext>
            </a:extLst>
          </p:cNvPr>
          <p:cNvSpPr/>
          <p:nvPr/>
        </p:nvSpPr>
        <p:spPr>
          <a:xfrm>
            <a:off x="35496" y="1544203"/>
            <a:ext cx="516233" cy="4452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4" name="Рисунок 73" descr="Стрелка: изгиб по часовой стрелке контур">
            <a:extLst>
              <a:ext uri="{FF2B5EF4-FFF2-40B4-BE49-F238E27FC236}">
                <a16:creationId xmlns:a16="http://schemas.microsoft.com/office/drawing/2014/main" id="{D37837CD-B94E-0A10-8EEB-BD85C3BEFBA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7598070">
            <a:off x="2430016" y="1000636"/>
            <a:ext cx="914400" cy="1218284"/>
          </a:xfrm>
          <a:prstGeom prst="rect">
            <a:avLst/>
          </a:prstGeom>
        </p:spPr>
      </p:pic>
      <p:pic>
        <p:nvPicPr>
          <p:cNvPr id="77" name="Рисунок 76" descr="Стрелка: изгиб по часовой стрелке контур">
            <a:extLst>
              <a:ext uri="{FF2B5EF4-FFF2-40B4-BE49-F238E27FC236}">
                <a16:creationId xmlns:a16="http://schemas.microsoft.com/office/drawing/2014/main" id="{893A31FB-9587-0614-A6C7-69FB42BC9C9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4945962" flipH="1">
            <a:off x="1831904" y="5373133"/>
            <a:ext cx="962557" cy="1435485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B56DE8C-36F2-6620-A01B-3FE07C0A4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1784" y="18288"/>
            <a:ext cx="1066800" cy="329184"/>
          </a:xfrm>
        </p:spPr>
        <p:txBody>
          <a:bodyPr/>
          <a:lstStyle/>
          <a:p>
            <a:fld id="{2DE363CA-A47D-45C7-8A18-5D101E80A942}" type="slidenum">
              <a:rPr lang="ru-RU" smtClean="0"/>
              <a:t>3</a:t>
            </a:fld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E70EC5A-7A96-E67B-30EE-B65E78CE6E44}"/>
              </a:ext>
            </a:extLst>
          </p:cNvPr>
          <p:cNvSpPr txBox="1"/>
          <p:nvPr/>
        </p:nvSpPr>
        <p:spPr>
          <a:xfrm>
            <a:off x="2068835" y="4221668"/>
            <a:ext cx="271918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J. Org. Chem. 2005, 70, 4617-4628</a:t>
            </a:r>
            <a:endParaRPr lang="ru-RU" sz="8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DB93F2D-BEC8-64C9-C6FC-A4EBE10C1FA6}"/>
              </a:ext>
            </a:extLst>
          </p:cNvPr>
          <p:cNvSpPr txBox="1"/>
          <p:nvPr/>
        </p:nvSpPr>
        <p:spPr>
          <a:xfrm>
            <a:off x="3941046" y="2944985"/>
            <a:ext cx="271918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/>
              <a:t>J. </a:t>
            </a:r>
            <a:r>
              <a:rPr lang="ru-RU" sz="800" dirty="0" err="1"/>
              <a:t>Org</a:t>
            </a:r>
            <a:r>
              <a:rPr lang="ru-RU" sz="800" dirty="0"/>
              <a:t>. </a:t>
            </a:r>
            <a:r>
              <a:rPr lang="ru-RU" sz="800" dirty="0" err="1"/>
              <a:t>Chem</a:t>
            </a:r>
            <a:r>
              <a:rPr lang="ru-RU" sz="800" dirty="0"/>
              <a:t>., </a:t>
            </a:r>
            <a:r>
              <a:rPr lang="ru-RU" sz="800" dirty="0" err="1"/>
              <a:t>Vol</a:t>
            </a:r>
            <a:r>
              <a:rPr lang="ru-RU" sz="800" dirty="0"/>
              <a:t>. 65, No. 5, 2000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8CCF64A-4D0D-28D4-C2CE-0BCC4AB87AB7}"/>
              </a:ext>
            </a:extLst>
          </p:cNvPr>
          <p:cNvSpPr txBox="1"/>
          <p:nvPr/>
        </p:nvSpPr>
        <p:spPr>
          <a:xfrm>
            <a:off x="7244971" y="2800727"/>
            <a:ext cx="164225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 err="1"/>
              <a:t>Org</a:t>
            </a:r>
            <a:r>
              <a:rPr lang="ru-RU" sz="800" dirty="0"/>
              <a:t>. </a:t>
            </a:r>
            <a:r>
              <a:rPr lang="ru-RU" sz="800" dirty="0" err="1"/>
              <a:t>Lett</a:t>
            </a:r>
            <a:r>
              <a:rPr lang="ru-RU" sz="800" dirty="0"/>
              <a:t>., </a:t>
            </a:r>
            <a:r>
              <a:rPr lang="ru-RU" sz="800" dirty="0" err="1"/>
              <a:t>Vol</a:t>
            </a:r>
            <a:r>
              <a:rPr lang="ru-RU" sz="800" dirty="0"/>
              <a:t>. 10, No. 18, 2008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6E8A921-220A-F6D7-3DAB-5117B1386B83}"/>
              </a:ext>
            </a:extLst>
          </p:cNvPr>
          <p:cNvSpPr txBox="1"/>
          <p:nvPr/>
        </p:nvSpPr>
        <p:spPr>
          <a:xfrm>
            <a:off x="7308306" y="4380208"/>
            <a:ext cx="145347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 err="1"/>
              <a:t>Chem</a:t>
            </a:r>
            <a:r>
              <a:rPr lang="ru-RU" sz="800" dirty="0"/>
              <a:t>. </a:t>
            </a:r>
            <a:r>
              <a:rPr lang="ru-RU" sz="800" dirty="0" err="1"/>
              <a:t>Commun</a:t>
            </a:r>
            <a:r>
              <a:rPr lang="ru-RU" sz="800" dirty="0"/>
              <a:t>., 1998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EAF73E6-B92F-89E3-AAC3-C4AAC4FA7FA9}"/>
              </a:ext>
            </a:extLst>
          </p:cNvPr>
          <p:cNvSpPr txBox="1"/>
          <p:nvPr/>
        </p:nvSpPr>
        <p:spPr>
          <a:xfrm>
            <a:off x="5292080" y="6570873"/>
            <a:ext cx="226673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 err="1"/>
              <a:t>Dyes</a:t>
            </a:r>
            <a:r>
              <a:rPr lang="ru-RU" sz="800" dirty="0"/>
              <a:t> </a:t>
            </a:r>
            <a:r>
              <a:rPr lang="ru-RU" sz="800" dirty="0" err="1"/>
              <a:t>and</a:t>
            </a:r>
            <a:r>
              <a:rPr lang="ru-RU" sz="800" dirty="0"/>
              <a:t> </a:t>
            </a:r>
            <a:r>
              <a:rPr lang="ru-RU" sz="800" dirty="0" err="1"/>
              <a:t>Pigments</a:t>
            </a:r>
            <a:r>
              <a:rPr lang="ru-RU" sz="800" dirty="0"/>
              <a:t> 156 (2018) 243–249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77E2224-0BC7-4981-D3F9-D9D8494D40D7}"/>
              </a:ext>
            </a:extLst>
          </p:cNvPr>
          <p:cNvSpPr txBox="1"/>
          <p:nvPr/>
        </p:nvSpPr>
        <p:spPr>
          <a:xfrm>
            <a:off x="7308304" y="6566694"/>
            <a:ext cx="198835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 err="1"/>
              <a:t>Chem</a:t>
            </a:r>
            <a:r>
              <a:rPr lang="ru-RU" sz="800" dirty="0"/>
              <a:t>. </a:t>
            </a:r>
            <a:r>
              <a:rPr lang="ru-RU" sz="800" dirty="0" err="1"/>
              <a:t>Lett</a:t>
            </a:r>
            <a:r>
              <a:rPr lang="ru-RU" sz="800" dirty="0"/>
              <a:t>. 2015, 44, 1515–1517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411D4F2-B03D-981D-C9B4-E94E178BD99E}"/>
              </a:ext>
            </a:extLst>
          </p:cNvPr>
          <p:cNvSpPr txBox="1"/>
          <p:nvPr/>
        </p:nvSpPr>
        <p:spPr>
          <a:xfrm>
            <a:off x="3226759" y="6590266"/>
            <a:ext cx="198835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/>
              <a:t>J. </a:t>
            </a:r>
            <a:r>
              <a:rPr lang="ru-RU" sz="800" dirty="0" err="1"/>
              <a:t>Phys</a:t>
            </a:r>
            <a:r>
              <a:rPr lang="ru-RU" sz="800" dirty="0"/>
              <a:t>. </a:t>
            </a:r>
            <a:r>
              <a:rPr lang="ru-RU" sz="800" dirty="0" err="1"/>
              <a:t>Chem</a:t>
            </a:r>
            <a:r>
              <a:rPr lang="ru-RU" sz="800" dirty="0"/>
              <a:t>. A. 112 (2008) 556–570</a:t>
            </a:r>
          </a:p>
        </p:txBody>
      </p:sp>
    </p:spTree>
    <p:extLst>
      <p:ext uri="{BB962C8B-B14F-4D97-AF65-F5344CB8AC3E}">
        <p14:creationId xmlns:p14="http://schemas.microsoft.com/office/powerpoint/2010/main" val="9571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  <p:bldP spid="81" grpId="0" animBg="1"/>
      <p:bldP spid="82" grpId="0" animBg="1"/>
      <p:bldP spid="79" grpId="0" animBg="1"/>
      <p:bldP spid="78" grpId="0" animBg="1"/>
      <p:bldP spid="84" grpId="0" animBg="1"/>
      <p:bldP spid="22" grpId="0" animBg="1"/>
      <p:bldP spid="8" grpId="0" animBg="1"/>
      <p:bldP spid="21" grpId="0"/>
      <p:bldP spid="63" grpId="0" animBg="1"/>
      <p:bldP spid="64" grpId="0" animBg="1"/>
      <p:bldP spid="65" grpId="0" animBg="1"/>
      <p:bldP spid="37" grpId="0"/>
      <p:bldP spid="38" grpId="0"/>
      <p:bldP spid="42" grpId="0"/>
      <p:bldP spid="46" grpId="0"/>
      <p:bldP spid="50" grpId="0"/>
      <p:bldP spid="51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097" y="566192"/>
            <a:ext cx="8695805" cy="990600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Подходы к синтезу гетероцикл-</a:t>
            </a:r>
            <a:r>
              <a:rPr lang="ru-RU" sz="2800" dirty="0" err="1"/>
              <a:t>аннелированных</a:t>
            </a:r>
            <a:r>
              <a:rPr lang="ru-RU" sz="2800" dirty="0"/>
              <a:t> порфиринов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5378476-ED31-0612-728D-D4CBA67F2B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72041"/>
              </p:ext>
            </p:extLst>
          </p:nvPr>
        </p:nvGraphicFramePr>
        <p:xfrm>
          <a:off x="239713" y="2295525"/>
          <a:ext cx="8653462" cy="257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9134281" imgH="2718313" progId="ChemDraw.Document.6.0">
                  <p:embed/>
                </p:oleObj>
              </mc:Choice>
              <mc:Fallback>
                <p:oleObj name="CS ChemDraw Drawing" r:id="rId2" imgW="9134281" imgH="271831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9713" y="2295525"/>
                        <a:ext cx="8653462" cy="2573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авая круглая скобка 4">
            <a:extLst>
              <a:ext uri="{FF2B5EF4-FFF2-40B4-BE49-F238E27FC236}">
                <a16:creationId xmlns:a16="http://schemas.microsoft.com/office/drawing/2014/main" id="{8A86C0B7-6A34-A860-FA63-716B66168A07}"/>
              </a:ext>
            </a:extLst>
          </p:cNvPr>
          <p:cNvSpPr/>
          <p:nvPr/>
        </p:nvSpPr>
        <p:spPr>
          <a:xfrm>
            <a:off x="6228184" y="2162473"/>
            <a:ext cx="72008" cy="1296144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авая круглая скобка 5">
            <a:extLst>
              <a:ext uri="{FF2B5EF4-FFF2-40B4-BE49-F238E27FC236}">
                <a16:creationId xmlns:a16="http://schemas.microsoft.com/office/drawing/2014/main" id="{13DFB714-4605-B6AE-AC03-035A319A6D4B}"/>
              </a:ext>
            </a:extLst>
          </p:cNvPr>
          <p:cNvSpPr/>
          <p:nvPr/>
        </p:nvSpPr>
        <p:spPr>
          <a:xfrm>
            <a:off x="6156176" y="3530625"/>
            <a:ext cx="72008" cy="1296144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ая круглая скобка 6">
            <a:extLst>
              <a:ext uri="{FF2B5EF4-FFF2-40B4-BE49-F238E27FC236}">
                <a16:creationId xmlns:a16="http://schemas.microsoft.com/office/drawing/2014/main" id="{F29002F6-ED59-B556-C024-1F55582C5A87}"/>
              </a:ext>
            </a:extLst>
          </p:cNvPr>
          <p:cNvSpPr/>
          <p:nvPr/>
        </p:nvSpPr>
        <p:spPr>
          <a:xfrm flipH="1">
            <a:off x="4716016" y="3530625"/>
            <a:ext cx="72008" cy="1296144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круглая скобка 7">
            <a:extLst>
              <a:ext uri="{FF2B5EF4-FFF2-40B4-BE49-F238E27FC236}">
                <a16:creationId xmlns:a16="http://schemas.microsoft.com/office/drawing/2014/main" id="{FEC7AA8A-EDC8-4D09-FEDE-390F06E7854B}"/>
              </a:ext>
            </a:extLst>
          </p:cNvPr>
          <p:cNvSpPr/>
          <p:nvPr/>
        </p:nvSpPr>
        <p:spPr>
          <a:xfrm flipH="1">
            <a:off x="4716016" y="2160858"/>
            <a:ext cx="72008" cy="1296144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C2491F9-6F12-6591-8521-820B0776D0BB}"/>
              </a:ext>
            </a:extLst>
          </p:cNvPr>
          <p:cNvSpPr/>
          <p:nvPr/>
        </p:nvSpPr>
        <p:spPr>
          <a:xfrm>
            <a:off x="4355976" y="5733256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100" dirty="0"/>
              <a:t>K.P. </a:t>
            </a:r>
            <a:r>
              <a:rPr lang="en-US" sz="1100" dirty="0" err="1"/>
              <a:t>Birin</a:t>
            </a:r>
            <a:r>
              <a:rPr lang="en-US" sz="1100" dirty="0"/>
              <a:t> et al. Dyes and Pigments 156 (2018) 243–249</a:t>
            </a:r>
          </a:p>
          <a:p>
            <a:pPr algn="r"/>
            <a:r>
              <a:rPr lang="en-US" sz="1100" dirty="0"/>
              <a:t>New J. Chem., 2009, 33, 1076–1086</a:t>
            </a:r>
            <a:endParaRPr lang="ru-RU" sz="1100" dirty="0"/>
          </a:p>
          <a:p>
            <a:pPr algn="r"/>
            <a:r>
              <a:rPr lang="sv-SE" sz="1100" dirty="0"/>
              <a:t>J. Chem. Soc., Perkin Trans. 1 (1996) 2675–2684</a:t>
            </a:r>
          </a:p>
          <a:p>
            <a:pPr algn="r"/>
            <a:r>
              <a:rPr lang="en-US" sz="1100" dirty="0"/>
              <a:t>J. Chem. Soc., Chem. </a:t>
            </a:r>
            <a:r>
              <a:rPr lang="en-US" sz="1100" dirty="0" err="1"/>
              <a:t>Commun</a:t>
            </a:r>
            <a:r>
              <a:rPr lang="en-US" sz="1100" dirty="0"/>
              <a:t>. (1991) 1564</a:t>
            </a:r>
            <a:endParaRPr lang="ru-RU" sz="12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41567A4-30E1-86F6-6567-4C1A1E8BE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1784" y="18288"/>
            <a:ext cx="1066800" cy="329184"/>
          </a:xfrm>
        </p:spPr>
        <p:txBody>
          <a:bodyPr/>
          <a:lstStyle/>
          <a:p>
            <a:fld id="{2DE363CA-A47D-45C7-8A18-5D101E80A94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143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499721D-22DE-980F-A689-64A7FDC6D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566" y="764704"/>
            <a:ext cx="7812868" cy="404966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Целью данной работы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является получение новых пиразин-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аннелированных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порфиринов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и изучение их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фотокаталитических св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ойств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Задачи:</a:t>
            </a:r>
          </a:p>
          <a:p>
            <a:pPr marL="0" indent="0" algn="just"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1) Синтез и полная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характеризация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новых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пиразин-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аннелированных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порфиринов;</a:t>
            </a:r>
          </a:p>
          <a:p>
            <a:pPr marL="0" indent="0" algn="just"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2) Исследование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фотокаталитической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активности полученных порфиринов в реакции окисления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тиоанизола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0" indent="0" algn="just">
              <a:buNone/>
            </a:pP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ru-RU" sz="3200" dirty="0"/>
          </a:p>
        </p:txBody>
      </p:sp>
      <p:graphicFrame>
        <p:nvGraphicFramePr>
          <p:cNvPr id="4" name="Содержимое 3">
            <a:extLst>
              <a:ext uri="{FF2B5EF4-FFF2-40B4-BE49-F238E27FC236}">
                <a16:creationId xmlns:a16="http://schemas.microsoft.com/office/drawing/2014/main" id="{954B21D3-5A54-015E-FB9C-CADA5979F0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574926"/>
              </p:ext>
            </p:extLst>
          </p:nvPr>
        </p:nvGraphicFramePr>
        <p:xfrm>
          <a:off x="2698750" y="4553099"/>
          <a:ext cx="2406650" cy="190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346932" imgH="1063452" progId="ChemDraw.Document.6.0">
                  <p:embed/>
                </p:oleObj>
              </mc:Choice>
              <mc:Fallback>
                <p:oleObj name="CS ChemDraw Drawing" r:id="rId2" imgW="1346932" imgH="1063452" progId="ChemDraw.Document.6.0">
                  <p:embed/>
                  <p:pic>
                    <p:nvPicPr>
                      <p:cNvPr id="8" name="Содержимое 3">
                        <a:extLst>
                          <a:ext uri="{FF2B5EF4-FFF2-40B4-BE49-F238E27FC236}">
                            <a16:creationId xmlns:a16="http://schemas.microsoft.com/office/drawing/2014/main" id="{26D38CFA-B682-4BBB-9B6E-09F02586A226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750" y="4553099"/>
                        <a:ext cx="2406650" cy="1900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Овал 4">
            <a:extLst>
              <a:ext uri="{FF2B5EF4-FFF2-40B4-BE49-F238E27FC236}">
                <a16:creationId xmlns:a16="http://schemas.microsoft.com/office/drawing/2014/main" id="{A452AF20-17A7-27B4-EFAC-B223E6ADABDE}"/>
              </a:ext>
            </a:extLst>
          </p:cNvPr>
          <p:cNvSpPr/>
          <p:nvPr/>
        </p:nvSpPr>
        <p:spPr>
          <a:xfrm>
            <a:off x="5004048" y="4984049"/>
            <a:ext cx="1488165" cy="103698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CE12CF47-C586-B797-92F1-F7C5E62A69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20072" y="4980508"/>
            <a:ext cx="1008112" cy="100811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712FD9-C27B-202D-77DF-47582FDD3734}"/>
              </a:ext>
            </a:extLst>
          </p:cNvPr>
          <p:cNvSpPr txBox="1"/>
          <p:nvPr/>
        </p:nvSpPr>
        <p:spPr>
          <a:xfrm>
            <a:off x="5086761" y="5175356"/>
            <a:ext cx="1426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polycyclic</a:t>
            </a:r>
          </a:p>
          <a:p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fragment</a:t>
            </a:r>
            <a:endParaRPr lang="ru-RU" sz="2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02340D3-F947-D2ED-4879-B4B679688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1784" y="18288"/>
            <a:ext cx="1066800" cy="329184"/>
          </a:xfrm>
        </p:spPr>
        <p:txBody>
          <a:bodyPr/>
          <a:lstStyle/>
          <a:p>
            <a:fld id="{2DE363CA-A47D-45C7-8A18-5D101E80A94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354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E6EB5A9-747F-65EA-FE32-7CE6DEC6D3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203754"/>
              </p:ext>
            </p:extLst>
          </p:nvPr>
        </p:nvGraphicFramePr>
        <p:xfrm>
          <a:off x="194246" y="2872759"/>
          <a:ext cx="8770242" cy="1708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857708" imgH="1336344" progId="ChemDraw.Document.6.0">
                  <p:embed/>
                </p:oleObj>
              </mc:Choice>
              <mc:Fallback>
                <p:oleObj name="CS ChemDraw Drawing" r:id="rId2" imgW="6857708" imgH="133634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4246" y="2872759"/>
                        <a:ext cx="8770242" cy="1708369"/>
                      </a:xfrm>
                      <a:prstGeom prst="rect">
                        <a:avLst/>
                      </a:prstGeom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57067CA-9D39-575F-7F47-96278BBA1B48}"/>
              </a:ext>
            </a:extLst>
          </p:cNvPr>
          <p:cNvSpPr/>
          <p:nvPr/>
        </p:nvSpPr>
        <p:spPr>
          <a:xfrm>
            <a:off x="1392821" y="2447511"/>
            <a:ext cx="180020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4F458D0-9C3A-27EA-F178-584748A8C4E0}"/>
              </a:ext>
            </a:extLst>
          </p:cNvPr>
          <p:cNvSpPr/>
          <p:nvPr/>
        </p:nvSpPr>
        <p:spPr>
          <a:xfrm>
            <a:off x="1403648" y="2780928"/>
            <a:ext cx="1800200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одержимое 3">
            <a:extLst>
              <a:ext uri="{FF2B5EF4-FFF2-40B4-BE49-F238E27FC236}">
                <a16:creationId xmlns:a16="http://schemas.microsoft.com/office/drawing/2014/main" id="{E4CB6DF9-6ED1-E61C-2804-D10DA8A055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798543"/>
              </p:ext>
            </p:extLst>
          </p:nvPr>
        </p:nvGraphicFramePr>
        <p:xfrm>
          <a:off x="3203848" y="1292189"/>
          <a:ext cx="1584176" cy="1250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1346932" imgH="1063452" progId="ChemDraw.Document.6.0">
                  <p:embed/>
                </p:oleObj>
              </mc:Choice>
              <mc:Fallback>
                <p:oleObj name="CS ChemDraw Drawing" r:id="rId4" imgW="1346932" imgH="1063452" progId="ChemDraw.Document.6.0">
                  <p:embed/>
                  <p:pic>
                    <p:nvPicPr>
                      <p:cNvPr id="8" name="Содержимое 3">
                        <a:extLst>
                          <a:ext uri="{FF2B5EF4-FFF2-40B4-BE49-F238E27FC236}">
                            <a16:creationId xmlns:a16="http://schemas.microsoft.com/office/drawing/2014/main" id="{26D38CFA-B682-4BBB-9B6E-09F02586A226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1292189"/>
                        <a:ext cx="1584176" cy="12508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Шестиугольник 7">
            <a:extLst>
              <a:ext uri="{FF2B5EF4-FFF2-40B4-BE49-F238E27FC236}">
                <a16:creationId xmlns:a16="http://schemas.microsoft.com/office/drawing/2014/main" id="{ECA46D25-AED6-7BF7-33F3-77165772A2C1}"/>
              </a:ext>
            </a:extLst>
          </p:cNvPr>
          <p:cNvSpPr/>
          <p:nvPr/>
        </p:nvSpPr>
        <p:spPr>
          <a:xfrm rot="5400000">
            <a:off x="4780391" y="1549750"/>
            <a:ext cx="706894" cy="735707"/>
          </a:xfrm>
          <a:prstGeom prst="hexagon">
            <a:avLst/>
          </a:prstGeom>
          <a:solidFill>
            <a:srgbClr val="CCB1F9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6DF07E17-2102-888D-3F80-61366A3AB5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53824" y="1633559"/>
            <a:ext cx="560027" cy="56002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6" name="Номер слайда 8">
            <a:extLst>
              <a:ext uri="{FF2B5EF4-FFF2-40B4-BE49-F238E27FC236}">
                <a16:creationId xmlns:a16="http://schemas.microsoft.com/office/drawing/2014/main" id="{41F53CAC-98FF-CA18-8961-718568335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6520" y="6479878"/>
            <a:ext cx="1151611" cy="370854"/>
          </a:xfrm>
        </p:spPr>
        <p:txBody>
          <a:bodyPr/>
          <a:lstStyle/>
          <a:p>
            <a:fld id="{07380735-8575-443D-BF74-A3553687106E}" type="slidenum">
              <a:rPr lang="ru-RU" smtClean="0"/>
              <a:t>6</a:t>
            </a:fld>
            <a:endParaRPr lang="ru-RU" dirty="0"/>
          </a:p>
        </p:txBody>
      </p:sp>
      <p:sp>
        <p:nvSpPr>
          <p:cNvPr id="18" name="Номер слайда 6">
            <a:extLst>
              <a:ext uri="{FF2B5EF4-FFF2-40B4-BE49-F238E27FC236}">
                <a16:creationId xmlns:a16="http://schemas.microsoft.com/office/drawing/2014/main" id="{78E1264E-977D-604D-C309-22870C4B8F6E}"/>
              </a:ext>
            </a:extLst>
          </p:cNvPr>
          <p:cNvSpPr txBox="1">
            <a:spLocks/>
          </p:cNvSpPr>
          <p:nvPr/>
        </p:nvSpPr>
        <p:spPr>
          <a:xfrm>
            <a:off x="8761784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E363CA-A47D-45C7-8A18-5D101E80A942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24097" y="188640"/>
            <a:ext cx="8695805" cy="990600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Синтез пиразин-</a:t>
            </a:r>
            <a:r>
              <a:rPr lang="ru-RU" sz="2800" dirty="0" err="1"/>
              <a:t>аннелированных</a:t>
            </a:r>
            <a:r>
              <a:rPr lang="ru-RU" sz="2800" dirty="0"/>
              <a:t> порфиринов</a:t>
            </a:r>
          </a:p>
        </p:txBody>
      </p:sp>
    </p:spTree>
    <p:extLst>
      <p:ext uri="{BB962C8B-B14F-4D97-AF65-F5344CB8AC3E}">
        <p14:creationId xmlns:p14="http://schemas.microsoft.com/office/powerpoint/2010/main" val="3663913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A98E966-3FD0-A649-9C42-FAA1DE5EC6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633669"/>
              </p:ext>
            </p:extLst>
          </p:nvPr>
        </p:nvGraphicFramePr>
        <p:xfrm>
          <a:off x="250825" y="1476375"/>
          <a:ext cx="8572500" cy="476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906122" imgH="3834070" progId="ChemDraw.Document.6.0">
                  <p:embed/>
                </p:oleObj>
              </mc:Choice>
              <mc:Fallback>
                <p:oleObj name="CS ChemDraw Drawing" r:id="rId2" imgW="6906122" imgH="38340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0825" y="1476375"/>
                        <a:ext cx="8572500" cy="4760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662E67E-F000-7872-5FC4-4BF4BBA2B1F4}"/>
              </a:ext>
            </a:extLst>
          </p:cNvPr>
          <p:cNvSpPr/>
          <p:nvPr/>
        </p:nvSpPr>
        <p:spPr>
          <a:xfrm>
            <a:off x="1475656" y="1404976"/>
            <a:ext cx="1656184" cy="5193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45A6DA41-4D0F-76EB-571D-7AB263573AC2}"/>
              </a:ext>
            </a:extLst>
          </p:cNvPr>
          <p:cNvSpPr/>
          <p:nvPr/>
        </p:nvSpPr>
        <p:spPr>
          <a:xfrm>
            <a:off x="295796" y="5365416"/>
            <a:ext cx="1728192" cy="720080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293656-CE83-C228-D5D2-DEF21EBFB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1784" y="18288"/>
            <a:ext cx="1066800" cy="329184"/>
          </a:xfrm>
        </p:spPr>
        <p:txBody>
          <a:bodyPr/>
          <a:lstStyle/>
          <a:p>
            <a:fld id="{2DE363CA-A47D-45C7-8A18-5D101E80A942}" type="slidenum">
              <a:rPr lang="ru-RU" smtClean="0"/>
              <a:t>7</a:t>
            </a:fld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5BF1296-4C2A-657A-6A53-96E2DCCE2322}"/>
              </a:ext>
            </a:extLst>
          </p:cNvPr>
          <p:cNvSpPr/>
          <p:nvPr/>
        </p:nvSpPr>
        <p:spPr>
          <a:xfrm>
            <a:off x="1763688" y="4861360"/>
            <a:ext cx="792088" cy="223824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715521AE-94B4-4DE2-6119-412719F391E9}"/>
              </a:ext>
            </a:extLst>
          </p:cNvPr>
          <p:cNvSpPr/>
          <p:nvPr/>
        </p:nvSpPr>
        <p:spPr>
          <a:xfrm>
            <a:off x="4788024" y="6013488"/>
            <a:ext cx="792088" cy="223824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5EC72139-9D19-4C5B-5979-0AD093A80555}"/>
              </a:ext>
            </a:extLst>
          </p:cNvPr>
          <p:cNvSpPr/>
          <p:nvPr/>
        </p:nvSpPr>
        <p:spPr>
          <a:xfrm>
            <a:off x="7945014" y="3239281"/>
            <a:ext cx="859583" cy="223823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C318A31A-9F16-E938-6533-B96328558C26}"/>
              </a:ext>
            </a:extLst>
          </p:cNvPr>
          <p:cNvSpPr/>
          <p:nvPr/>
        </p:nvSpPr>
        <p:spPr>
          <a:xfrm>
            <a:off x="7598903" y="5141592"/>
            <a:ext cx="792088" cy="223824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24097" y="188640"/>
            <a:ext cx="8695805" cy="990600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Синтез пиразин-</a:t>
            </a:r>
            <a:r>
              <a:rPr lang="ru-RU" sz="2800" dirty="0" err="1"/>
              <a:t>аннелированных</a:t>
            </a:r>
            <a:r>
              <a:rPr lang="ru-RU" sz="2800" dirty="0"/>
              <a:t> порфиринов</a:t>
            </a:r>
          </a:p>
        </p:txBody>
      </p:sp>
    </p:spTree>
    <p:extLst>
      <p:ext uri="{BB962C8B-B14F-4D97-AF65-F5344CB8AC3E}">
        <p14:creationId xmlns:p14="http://schemas.microsoft.com/office/powerpoint/2010/main" val="228721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8B53C1-7F50-EDB5-AE20-BB4F27AB3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9" y="621029"/>
            <a:ext cx="9130921" cy="404810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Смещение основных полос поглощения полученных порфиринов</a:t>
            </a:r>
          </a:p>
        </p:txBody>
      </p:sp>
      <p:graphicFrame>
        <p:nvGraphicFramePr>
          <p:cNvPr id="20" name="Объект 19">
            <a:extLst>
              <a:ext uri="{FF2B5EF4-FFF2-40B4-BE49-F238E27FC236}">
                <a16:creationId xmlns:a16="http://schemas.microsoft.com/office/drawing/2014/main" id="{BB5D3473-D768-1EF1-4151-07FDA68FD1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1552403"/>
              </p:ext>
            </p:extLst>
          </p:nvPr>
        </p:nvGraphicFramePr>
        <p:xfrm>
          <a:off x="119576" y="1533128"/>
          <a:ext cx="6786169" cy="5280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C37DC82-0FEA-4563-0E6A-0FE512F05C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269779"/>
              </p:ext>
            </p:extLst>
          </p:nvPr>
        </p:nvGraphicFramePr>
        <p:xfrm>
          <a:off x="1399843" y="3136886"/>
          <a:ext cx="1155648" cy="1123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1014794" imgH="985667" progId="ChemDraw.Document.6.0">
                  <p:embed/>
                </p:oleObj>
              </mc:Choice>
              <mc:Fallback>
                <p:oleObj name="CS ChemDraw Drawing" r:id="rId3" imgW="1014794" imgH="985667" progId="ChemDraw.Document.6.0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7A8DCE1C-90AF-4F31-B275-937B9B9607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9843" y="3136886"/>
                        <a:ext cx="1155648" cy="11230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14F6BB70-5A07-665D-9105-836AF5F01B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330160"/>
              </p:ext>
            </p:extLst>
          </p:nvPr>
        </p:nvGraphicFramePr>
        <p:xfrm>
          <a:off x="2649538" y="2625725"/>
          <a:ext cx="100965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896029" imgH="985667" progId="ChemDraw.Document.6.0">
                  <p:embed/>
                </p:oleObj>
              </mc:Choice>
              <mc:Fallback>
                <p:oleObj name="CS ChemDraw Drawing" r:id="rId5" imgW="896029" imgH="985667" progId="ChemDraw.Document.6.0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BE5C8F10-14EC-4F43-A56F-462D537C4F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9538" y="2625725"/>
                        <a:ext cx="1009650" cy="1111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D258CDEE-12F4-2C3A-83B3-27A953A971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6525243"/>
              </p:ext>
            </p:extLst>
          </p:nvPr>
        </p:nvGraphicFramePr>
        <p:xfrm>
          <a:off x="3730321" y="2279596"/>
          <a:ext cx="970159" cy="1107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7" imgW="863880" imgH="985667" progId="ChemDraw.Document.6.0">
                  <p:embed/>
                </p:oleObj>
              </mc:Choice>
              <mc:Fallback>
                <p:oleObj name="CS ChemDraw Drawing" r:id="rId7" imgW="863880" imgH="985667" progId="ChemDraw.Document.6.0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3DF0094D-6378-42C3-BF25-5166B23FE9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321" y="2279596"/>
                        <a:ext cx="970159" cy="11074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FE261FC0-6069-39CC-8B7F-878412FA81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9814706"/>
              </p:ext>
            </p:extLst>
          </p:nvPr>
        </p:nvGraphicFramePr>
        <p:xfrm>
          <a:off x="4738433" y="1903088"/>
          <a:ext cx="1026201" cy="753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9" imgW="930827" imgH="682501" progId="ChemDraw.Document.6.0">
                  <p:embed/>
                </p:oleObj>
              </mc:Choice>
              <mc:Fallback>
                <p:oleObj name="CS ChemDraw Drawing" r:id="rId9" imgW="930827" imgH="682501" progId="ChemDraw.Document.6.0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D0E7DBA4-A58C-447C-801D-344AFC1B42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8433" y="1903088"/>
                        <a:ext cx="1026201" cy="7530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BE1068E4-BC82-76EB-FBD6-C31719F282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333122"/>
              </p:ext>
            </p:extLst>
          </p:nvPr>
        </p:nvGraphicFramePr>
        <p:xfrm>
          <a:off x="1210041" y="5955331"/>
          <a:ext cx="324221" cy="642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1" imgW="263389" imgH="513307" progId="ChemDraw.Document.6.0">
                  <p:embed/>
                </p:oleObj>
              </mc:Choice>
              <mc:Fallback>
                <p:oleObj name="CS ChemDraw Drawing" r:id="rId11" imgW="263389" imgH="513307" progId="ChemDraw.Document.6.0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920FE42A-D2E8-4BBA-BCBA-485378253A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0041" y="5955331"/>
                        <a:ext cx="324221" cy="6420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24848B4-CD7F-E703-78D0-8B3E2E600E51}"/>
              </a:ext>
            </a:extLst>
          </p:cNvPr>
          <p:cNvSpPr/>
          <p:nvPr/>
        </p:nvSpPr>
        <p:spPr>
          <a:xfrm>
            <a:off x="2389453" y="4581128"/>
            <a:ext cx="14128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нм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1F9E82-800C-C8C5-89CD-F22B433C6507}"/>
              </a:ext>
            </a:extLst>
          </p:cNvPr>
          <p:cNvSpPr txBox="1"/>
          <p:nvPr/>
        </p:nvSpPr>
        <p:spPr>
          <a:xfrm>
            <a:off x="3010241" y="4049415"/>
            <a:ext cx="831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19 нм</a:t>
            </a:r>
          </a:p>
          <a:p>
            <a:endParaRPr lang="ru-RU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44ED41-8C0E-A003-A5B7-DA397CD2F1D0}"/>
              </a:ext>
            </a:extLst>
          </p:cNvPr>
          <p:cNvSpPr txBox="1"/>
          <p:nvPr/>
        </p:nvSpPr>
        <p:spPr>
          <a:xfrm>
            <a:off x="3946345" y="3687453"/>
            <a:ext cx="902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A3BFC5-B504-0A02-034C-093CE591D2B5}"/>
              </a:ext>
            </a:extLst>
          </p:cNvPr>
          <p:cNvSpPr txBox="1"/>
          <p:nvPr/>
        </p:nvSpPr>
        <p:spPr>
          <a:xfrm>
            <a:off x="5170481" y="3151335"/>
            <a:ext cx="9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342DE1-A06B-FD5B-17AE-167144B42406}"/>
              </a:ext>
            </a:extLst>
          </p:cNvPr>
          <p:cNvSpPr txBox="1"/>
          <p:nvPr/>
        </p:nvSpPr>
        <p:spPr>
          <a:xfrm>
            <a:off x="4810441" y="2656104"/>
            <a:ext cx="5715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7</a:t>
            </a:r>
            <a:r>
              <a:rPr lang="en-US" sz="1600" b="1" dirty="0"/>
              <a:t>b</a:t>
            </a:r>
            <a:endParaRPr lang="ru-RU" sz="1600" dirty="0"/>
          </a:p>
          <a:p>
            <a:endParaRPr lang="ru-RU" sz="4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00612E-96B5-DA31-87FB-2F0DC91BBAE1}"/>
              </a:ext>
            </a:extLst>
          </p:cNvPr>
          <p:cNvSpPr txBox="1"/>
          <p:nvPr/>
        </p:nvSpPr>
        <p:spPr>
          <a:xfrm>
            <a:off x="2650201" y="3687453"/>
            <a:ext cx="571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5</a:t>
            </a:r>
            <a:r>
              <a:rPr lang="en-US" sz="1600" b="1" dirty="0"/>
              <a:t>b</a:t>
            </a:r>
            <a:endParaRPr lang="ru-RU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9B19B6-2CEC-9A6B-C834-457A03A45892}"/>
              </a:ext>
            </a:extLst>
          </p:cNvPr>
          <p:cNvSpPr txBox="1"/>
          <p:nvPr/>
        </p:nvSpPr>
        <p:spPr>
          <a:xfrm>
            <a:off x="1552150" y="4357192"/>
            <a:ext cx="571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4</a:t>
            </a:r>
            <a:r>
              <a:rPr lang="en-US" sz="1600" b="1" dirty="0"/>
              <a:t>b</a:t>
            </a:r>
            <a:endParaRPr lang="ru-RU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2C761E-3DDE-7A07-9C9D-40901B15B721}"/>
              </a:ext>
            </a:extLst>
          </p:cNvPr>
          <p:cNvSpPr txBox="1"/>
          <p:nvPr/>
        </p:nvSpPr>
        <p:spPr>
          <a:xfrm>
            <a:off x="3730321" y="3286973"/>
            <a:ext cx="5715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6</a:t>
            </a:r>
            <a:r>
              <a:rPr lang="en-US" sz="1600" b="1" dirty="0"/>
              <a:t>b</a:t>
            </a:r>
            <a:endParaRPr lang="ru-RU" sz="1600" dirty="0"/>
          </a:p>
          <a:p>
            <a:endParaRPr lang="ru-RU" sz="4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6BBAB40-7857-7EEE-A411-15AA0462CE99}"/>
              </a:ext>
            </a:extLst>
          </p:cNvPr>
          <p:cNvSpPr txBox="1"/>
          <p:nvPr/>
        </p:nvSpPr>
        <p:spPr>
          <a:xfrm>
            <a:off x="41474" y="1691516"/>
            <a:ext cx="8917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 u="none" strike="noStrike" kern="1200" cap="none" spc="50" normalizeH="0" baseline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pPr>
            <a:r>
              <a:rPr lang="el-GR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λ,</a:t>
            </a:r>
            <a:r>
              <a:rPr lang="en-US" sz="1800" baseline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aseline="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нм</a:t>
            </a:r>
            <a:endParaRPr lang="ru-RU" sz="1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E146B8-B208-E260-AADF-2F8AAF081525}"/>
              </a:ext>
            </a:extLst>
          </p:cNvPr>
          <p:cNvSpPr txBox="1"/>
          <p:nvPr/>
        </p:nvSpPr>
        <p:spPr>
          <a:xfrm>
            <a:off x="5890561" y="2499827"/>
            <a:ext cx="1212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Soret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335810A-AE68-7792-82D9-E41E049B0997}"/>
              </a:ext>
            </a:extLst>
          </p:cNvPr>
          <p:cNvSpPr txBox="1"/>
          <p:nvPr/>
        </p:nvSpPr>
        <p:spPr>
          <a:xfrm>
            <a:off x="5818553" y="4012755"/>
            <a:ext cx="6074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Q1</a:t>
            </a:r>
            <a:endParaRPr lang="ru-RU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A78260-6AF6-0B4F-ACB3-CEFE998EC48D}"/>
              </a:ext>
            </a:extLst>
          </p:cNvPr>
          <p:cNvSpPr txBox="1"/>
          <p:nvPr/>
        </p:nvSpPr>
        <p:spPr>
          <a:xfrm>
            <a:off x="4932039" y="5821472"/>
            <a:ext cx="3962605" cy="830997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атохромный сдвиг полос поглощения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полученных производных 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относительно </a:t>
            </a:r>
            <a:r>
              <a:rPr lang="ru-RU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неаннелированного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аналога </a:t>
            </a:r>
            <a:endParaRPr lang="ru-RU" sz="1600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9054A482-CA2E-C898-BDA0-40BCB11FCB9A}"/>
              </a:ext>
            </a:extLst>
          </p:cNvPr>
          <p:cNvSpPr/>
          <p:nvPr/>
        </p:nvSpPr>
        <p:spPr>
          <a:xfrm>
            <a:off x="2366850" y="1141907"/>
            <a:ext cx="1112348" cy="66698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0" name="Содержимое 3">
            <a:extLst>
              <a:ext uri="{FF2B5EF4-FFF2-40B4-BE49-F238E27FC236}">
                <a16:creationId xmlns:a16="http://schemas.microsoft.com/office/drawing/2014/main" id="{384E0530-63EE-0134-E67D-E28141CBA2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117545"/>
              </p:ext>
            </p:extLst>
          </p:nvPr>
        </p:nvGraphicFramePr>
        <p:xfrm>
          <a:off x="1344613" y="925513"/>
          <a:ext cx="1100137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3" imgW="1051104" imgH="1055425" progId="ChemDraw.Document.6.0">
                  <p:embed/>
                </p:oleObj>
              </mc:Choice>
              <mc:Fallback>
                <p:oleObj name="CS ChemDraw Drawing" r:id="rId13" imgW="1051104" imgH="1055425" progId="ChemDraw.Document.6.0">
                  <p:embed/>
                  <p:pic>
                    <p:nvPicPr>
                      <p:cNvPr id="20" name="Содержимое 3">
                        <a:extLst>
                          <a:ext uri="{FF2B5EF4-FFF2-40B4-BE49-F238E27FC236}">
                            <a16:creationId xmlns:a16="http://schemas.microsoft.com/office/drawing/2014/main" id="{81C82319-48CC-0D3E-2C46-F11294CDB598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613" y="925513"/>
                        <a:ext cx="1100137" cy="1104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980CEE8A-45DB-BC8B-11C8-D1FB5A6D1635}"/>
              </a:ext>
            </a:extLst>
          </p:cNvPr>
          <p:cNvSpPr txBox="1"/>
          <p:nvPr/>
        </p:nvSpPr>
        <p:spPr>
          <a:xfrm>
            <a:off x="2377510" y="1338704"/>
            <a:ext cx="11123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гетероцикл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EB56E97-9625-5F2E-E46E-B403BFC7A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1784" y="0"/>
            <a:ext cx="1066800" cy="329184"/>
          </a:xfrm>
        </p:spPr>
        <p:txBody>
          <a:bodyPr/>
          <a:lstStyle/>
          <a:p>
            <a:fld id="{2DE363CA-A47D-45C7-8A18-5D101E80A942}" type="slidenum">
              <a:rPr lang="ru-RU" smtClean="0"/>
              <a:t>8</a:t>
            </a:fld>
            <a:endParaRPr lang="ru-RU"/>
          </a:p>
        </p:txBody>
      </p:sp>
      <p:graphicFrame>
        <p:nvGraphicFramePr>
          <p:cNvPr id="26" name="Объект 25">
            <a:extLst>
              <a:ext uri="{FF2B5EF4-FFF2-40B4-BE49-F238E27FC236}">
                <a16:creationId xmlns:a16="http://schemas.microsoft.com/office/drawing/2014/main" id="{1EE5AF7F-8FC9-FDB7-C3A1-E7FBA0D922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6854293"/>
              </p:ext>
            </p:extLst>
          </p:nvPr>
        </p:nvGraphicFramePr>
        <p:xfrm>
          <a:off x="6242908" y="767921"/>
          <a:ext cx="3299845" cy="2524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15" imgW="3920760" imgH="3000960" progId="Origin50.Graph">
                  <p:embed/>
                </p:oleObj>
              </mc:Choice>
              <mc:Fallback>
                <p:oleObj name="Graph" r:id="rId15" imgW="3920760" imgH="3000960" progId="Origin50.Graph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242908" y="767921"/>
                        <a:ext cx="3299845" cy="25249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022BCFE-B2EC-1CBE-8CFA-87205DD99FD7}"/>
              </a:ext>
            </a:extLst>
          </p:cNvPr>
          <p:cNvSpPr/>
          <p:nvPr/>
        </p:nvSpPr>
        <p:spPr>
          <a:xfrm>
            <a:off x="7441372" y="1037475"/>
            <a:ext cx="127806" cy="1572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Назад контур">
            <a:extLst>
              <a:ext uri="{FF2B5EF4-FFF2-40B4-BE49-F238E27FC236}">
                <a16:creationId xmlns:a16="http://schemas.microsoft.com/office/drawing/2014/main" id="{87E00225-E943-3B5C-F632-0D900C7136A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18097760">
            <a:off x="7860284" y="1976683"/>
            <a:ext cx="254991" cy="254991"/>
          </a:xfrm>
          <a:prstGeom prst="rect">
            <a:avLst/>
          </a:prstGeom>
        </p:spPr>
      </p:pic>
      <p:pic>
        <p:nvPicPr>
          <p:cNvPr id="27" name="Рисунок 26" descr="Назад контур">
            <a:extLst>
              <a:ext uri="{FF2B5EF4-FFF2-40B4-BE49-F238E27FC236}">
                <a16:creationId xmlns:a16="http://schemas.microsoft.com/office/drawing/2014/main" id="{8BB9F784-0782-1353-3640-B9A10031FCF3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18667725">
            <a:off x="7366763" y="858801"/>
            <a:ext cx="284477" cy="28447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D017696-BC3D-22AB-715E-F69DF39F6483}"/>
              </a:ext>
            </a:extLst>
          </p:cNvPr>
          <p:cNvSpPr txBox="1"/>
          <p:nvPr/>
        </p:nvSpPr>
        <p:spPr>
          <a:xfrm>
            <a:off x="8058317" y="1973373"/>
            <a:ext cx="6074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Q1</a:t>
            </a:r>
            <a:endParaRPr lang="ru-RU" sz="105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971DFA4-2926-BE9D-2171-CFC81A85192A}"/>
              </a:ext>
            </a:extLst>
          </p:cNvPr>
          <p:cNvSpPr txBox="1"/>
          <p:nvPr/>
        </p:nvSpPr>
        <p:spPr>
          <a:xfrm>
            <a:off x="7569178" y="918345"/>
            <a:ext cx="1212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Soret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814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765E00-1FBF-FB1C-0E19-DC332B128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2176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Анализ </a:t>
            </a:r>
            <a:r>
              <a:rPr lang="ru-RU" sz="3200" dirty="0" err="1"/>
              <a:t>фотостабильности</a:t>
            </a:r>
            <a:r>
              <a:rPr lang="ru-RU" sz="3200" dirty="0"/>
              <a:t> катализаторов в условиях </a:t>
            </a:r>
            <a:r>
              <a:rPr lang="ru-RU" sz="3200" dirty="0" err="1"/>
              <a:t>фотокатализа</a:t>
            </a:r>
            <a:endParaRPr lang="ru-RU" sz="3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4F0DDA-B477-8110-5D3D-2B674D451A1F}"/>
              </a:ext>
            </a:extLst>
          </p:cNvPr>
          <p:cNvSpPr txBox="1"/>
          <p:nvPr/>
        </p:nvSpPr>
        <p:spPr>
          <a:xfrm>
            <a:off x="309580" y="5073279"/>
            <a:ext cx="4186808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Кинетические кривые скоростей </a:t>
            </a:r>
            <a:r>
              <a:rPr lang="ru-RU" sz="1400" dirty="0" err="1"/>
              <a:t>фотодеградации</a:t>
            </a:r>
            <a:r>
              <a:rPr lang="ru-RU" sz="1400" dirty="0"/>
              <a:t> фотосенсибилизаторов </a:t>
            </a:r>
            <a:r>
              <a:rPr lang="ru-RU" sz="1400" b="1" dirty="0"/>
              <a:t>4-7</a:t>
            </a:r>
            <a:r>
              <a:rPr lang="en-US" sz="1400" b="1" dirty="0"/>
              <a:t>b</a:t>
            </a:r>
            <a:endParaRPr lang="ru-RU" sz="1400" b="1" dirty="0"/>
          </a:p>
        </p:txBody>
      </p:sp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id="{BC7F8618-0ECF-B2CE-35C1-50171C247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776" y="18288"/>
            <a:ext cx="1066800" cy="329184"/>
          </a:xfrm>
        </p:spPr>
        <p:txBody>
          <a:bodyPr/>
          <a:lstStyle/>
          <a:p>
            <a:fld id="{2DE363CA-A47D-45C7-8A18-5D101E80A942}" type="slidenum">
              <a:rPr lang="ru-RU" smtClean="0"/>
              <a:t>9</a:t>
            </a:fld>
            <a:endParaRPr lang="ru-RU"/>
          </a:p>
        </p:txBody>
      </p:sp>
      <p:graphicFrame>
        <p:nvGraphicFramePr>
          <p:cNvPr id="24" name="Объект 23">
            <a:extLst>
              <a:ext uri="{FF2B5EF4-FFF2-40B4-BE49-F238E27FC236}">
                <a16:creationId xmlns:a16="http://schemas.microsoft.com/office/drawing/2014/main" id="{A18DCA89-2135-3C1E-E830-6B210EB9B7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111521"/>
              </p:ext>
            </p:extLst>
          </p:nvPr>
        </p:nvGraphicFramePr>
        <p:xfrm>
          <a:off x="4312023" y="2108098"/>
          <a:ext cx="5208170" cy="3985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3920760" imgH="3000960" progId="Origin50.Graph">
                  <p:embed/>
                </p:oleObj>
              </mc:Choice>
              <mc:Fallback>
                <p:oleObj name="Graph" r:id="rId2" imgW="3920760" imgH="3000960" progId="Origin50.Graph">
                  <p:embed/>
                  <p:pic>
                    <p:nvPicPr>
                      <p:cNvPr id="6" name="Объект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12023" y="2108098"/>
                        <a:ext cx="5208170" cy="39851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A4F0DDA-B477-8110-5D3D-2B674D451A1F}"/>
              </a:ext>
            </a:extLst>
          </p:cNvPr>
          <p:cNvSpPr txBox="1"/>
          <p:nvPr/>
        </p:nvSpPr>
        <p:spPr>
          <a:xfrm>
            <a:off x="4777680" y="5858688"/>
            <a:ext cx="4186808" cy="73866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Падение интенсивности полос поглощения</a:t>
            </a:r>
            <a:r>
              <a:rPr lang="en-US" sz="1400" dirty="0"/>
              <a:t> </a:t>
            </a:r>
            <a:r>
              <a:rPr lang="ru-RU" sz="1400" dirty="0"/>
              <a:t>на примере </a:t>
            </a:r>
            <a:r>
              <a:rPr lang="ru-RU" sz="1400" b="1" dirty="0"/>
              <a:t>6</a:t>
            </a:r>
            <a:r>
              <a:rPr lang="en-US" sz="1400" b="1" dirty="0"/>
              <a:t>b</a:t>
            </a:r>
            <a:r>
              <a:rPr lang="en-US" sz="1400" dirty="0"/>
              <a:t> </a:t>
            </a:r>
            <a:r>
              <a:rPr lang="ru-RU" sz="1400" dirty="0"/>
              <a:t>при облучении синим светом в смеси растворителей </a:t>
            </a:r>
            <a:r>
              <a:rPr lang="en-US" sz="1400" dirty="0" err="1"/>
              <a:t>MeOH</a:t>
            </a:r>
            <a:r>
              <a:rPr lang="en-US" sz="1400" dirty="0"/>
              <a:t>/DCM 1</a:t>
            </a:r>
            <a:r>
              <a:rPr lang="ru-RU" sz="1400" dirty="0"/>
              <a:t>:4 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7114DD58-D27E-34B7-5053-7734418F1F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096957"/>
              </p:ext>
            </p:extLst>
          </p:nvPr>
        </p:nvGraphicFramePr>
        <p:xfrm>
          <a:off x="-201101" y="1196752"/>
          <a:ext cx="5208170" cy="3985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3920760" imgH="3000960" progId="Origin50.Graph">
                  <p:embed/>
                </p:oleObj>
              </mc:Choice>
              <mc:Fallback>
                <p:oleObj name="Graph" r:id="rId4" imgW="3920760" imgH="3000960" progId="Origin50.Graph">
                  <p:embed/>
                  <p:pic>
                    <p:nvPicPr>
                      <p:cNvPr id="6" name="Объект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201101" y="1196752"/>
                        <a:ext cx="5208170" cy="39851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61F5F7-F58C-CC9D-BA0E-8554E53C9AC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4830"/>
          <a:stretch/>
        </p:blipFill>
        <p:spPr>
          <a:xfrm>
            <a:off x="6300192" y="5661248"/>
            <a:ext cx="1362980" cy="197440"/>
          </a:xfrm>
          <a:prstGeom prst="rect">
            <a:avLst/>
          </a:prstGeom>
        </p:spPr>
      </p:pic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926EFD1C-A809-30F6-B0EE-67093A35BC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263532"/>
              </p:ext>
            </p:extLst>
          </p:nvPr>
        </p:nvGraphicFramePr>
        <p:xfrm>
          <a:off x="5157335" y="1569366"/>
          <a:ext cx="685580" cy="666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7" imgW="1014794" imgH="985667" progId="ChemDraw.Document.6.0">
                  <p:embed/>
                </p:oleObj>
              </mc:Choice>
              <mc:Fallback>
                <p:oleObj name="CS ChemDraw Drawing" r:id="rId7" imgW="1014794" imgH="985667" progId="ChemDraw.Document.6.0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DC37DC82-0FEA-4563-0E6A-0FE512F05C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7335" y="1569366"/>
                        <a:ext cx="685580" cy="6662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14033EDD-6205-3760-81E2-DCC6270B5C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5412389"/>
              </p:ext>
            </p:extLst>
          </p:nvPr>
        </p:nvGraphicFramePr>
        <p:xfrm>
          <a:off x="5996135" y="1590918"/>
          <a:ext cx="598968" cy="659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9" imgW="896029" imgH="985667" progId="ChemDraw.Document.6.0">
                  <p:embed/>
                </p:oleObj>
              </mc:Choice>
              <mc:Fallback>
                <p:oleObj name="CS ChemDraw Drawing" r:id="rId9" imgW="896029" imgH="985667" progId="ChemDraw.Document.6.0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14F6BB70-5A07-665D-9105-836AF5F01B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6135" y="1590918"/>
                        <a:ext cx="598968" cy="6592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CB5485B3-4F18-2AF2-01E6-75B05FB53F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928455"/>
              </p:ext>
            </p:extLst>
          </p:nvPr>
        </p:nvGraphicFramePr>
        <p:xfrm>
          <a:off x="6873796" y="1572986"/>
          <a:ext cx="575541" cy="657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1" imgW="863880" imgH="985667" progId="ChemDraw.Document.6.0">
                  <p:embed/>
                </p:oleObj>
              </mc:Choice>
              <mc:Fallback>
                <p:oleObj name="CS ChemDraw Drawing" r:id="rId11" imgW="863880" imgH="985667" progId="ChemDraw.Document.6.0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D258CDEE-12F4-2C3A-83B3-27A953A971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796" y="1572986"/>
                        <a:ext cx="575541" cy="6570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>
            <a:extLst>
              <a:ext uri="{FF2B5EF4-FFF2-40B4-BE49-F238E27FC236}">
                <a16:creationId xmlns:a16="http://schemas.microsoft.com/office/drawing/2014/main" id="{0E5F87D2-D305-CC8E-38EF-9A56C781DB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489121"/>
              </p:ext>
            </p:extLst>
          </p:nvPr>
        </p:nvGraphicFramePr>
        <p:xfrm>
          <a:off x="7728030" y="1675393"/>
          <a:ext cx="608787" cy="446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3" imgW="930827" imgH="682501" progId="ChemDraw.Document.6.0">
                  <p:embed/>
                </p:oleObj>
              </mc:Choice>
              <mc:Fallback>
                <p:oleObj name="CS ChemDraw Drawing" r:id="rId13" imgW="930827" imgH="682501" progId="ChemDraw.Document.6.0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FE261FC0-6069-39CC-8B7F-878412FA81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8030" y="1675393"/>
                        <a:ext cx="608787" cy="4467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976E6F28-8546-3B8F-3C93-97334E6005E2}"/>
              </a:ext>
            </a:extLst>
          </p:cNvPr>
          <p:cNvSpPr txBox="1"/>
          <p:nvPr/>
        </p:nvSpPr>
        <p:spPr>
          <a:xfrm>
            <a:off x="8241039" y="2167037"/>
            <a:ext cx="571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7</a:t>
            </a:r>
            <a:r>
              <a:rPr lang="en-US" sz="1200" b="1" dirty="0"/>
              <a:t>b</a:t>
            </a:r>
            <a:endParaRPr lang="ru-RU" sz="1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363349C-9CDC-2D85-D7CC-041ED5A44BC7}"/>
              </a:ext>
            </a:extLst>
          </p:cNvPr>
          <p:cNvSpPr txBox="1"/>
          <p:nvPr/>
        </p:nvSpPr>
        <p:spPr>
          <a:xfrm>
            <a:off x="6564252" y="2189617"/>
            <a:ext cx="571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5</a:t>
            </a:r>
            <a:r>
              <a:rPr lang="en-US" sz="1200" b="1" dirty="0"/>
              <a:t>b</a:t>
            </a:r>
            <a:endParaRPr lang="ru-RU" sz="1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AD7CB93-924E-E740-8045-263728C19613}"/>
              </a:ext>
            </a:extLst>
          </p:cNvPr>
          <p:cNvSpPr txBox="1"/>
          <p:nvPr/>
        </p:nvSpPr>
        <p:spPr>
          <a:xfrm>
            <a:off x="5722608" y="2192970"/>
            <a:ext cx="571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4</a:t>
            </a:r>
            <a:r>
              <a:rPr lang="en-US" sz="1200" b="1" dirty="0"/>
              <a:t>b</a:t>
            </a:r>
            <a:endParaRPr lang="ru-RU" sz="1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788005A-AB94-975D-8F21-0E2AA6932144}"/>
              </a:ext>
            </a:extLst>
          </p:cNvPr>
          <p:cNvSpPr txBox="1"/>
          <p:nvPr/>
        </p:nvSpPr>
        <p:spPr>
          <a:xfrm>
            <a:off x="7414523" y="2188213"/>
            <a:ext cx="571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6</a:t>
            </a:r>
            <a:r>
              <a:rPr lang="en-US" sz="1200" b="1" dirty="0"/>
              <a:t>b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309744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1461</TotalTime>
  <Words>575</Words>
  <Application>Microsoft Office PowerPoint</Application>
  <PresentationFormat>Экран (4:3)</PresentationFormat>
  <Paragraphs>139</Paragraphs>
  <Slides>21</Slides>
  <Notes>1</Notes>
  <HiddenSlides>9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Times New Roman</vt:lpstr>
      <vt:lpstr>Ясность</vt:lpstr>
      <vt:lpstr>CS ChemDraw Drawing</vt:lpstr>
      <vt:lpstr>Graph</vt:lpstr>
      <vt:lpstr>порфирины с расширенной ароматической системой: синтез и физико-химические свойства</vt:lpstr>
      <vt:lpstr>Порфирины в фотокатализе</vt:lpstr>
      <vt:lpstr>Порфирины с расширенной ароматической системой</vt:lpstr>
      <vt:lpstr>Подходы к синтезу гетероцикл-аннелированных порфиринов</vt:lpstr>
      <vt:lpstr>Презентация PowerPoint</vt:lpstr>
      <vt:lpstr>Синтез пиразин-аннелированных порфиринов</vt:lpstr>
      <vt:lpstr>Синтез пиразин-аннелированных порфиринов</vt:lpstr>
      <vt:lpstr>Смещение основных полос поглощения полученных порфиринов</vt:lpstr>
      <vt:lpstr>Анализ фотостабильности катализаторов в условиях фотокатализа</vt:lpstr>
      <vt:lpstr>Презентация PowerPoint</vt:lpstr>
      <vt:lpstr>Исследование каталитической активности в реакции окисления тиоанизола</vt:lpstr>
      <vt:lpstr>Выводы: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β-ФУНКЦИОНАЛИЗАЦИЯ МАКРОЦИКЛА ПОРФИРИНА КАК ПЕРСПЕКТИВНОЕ НАПРАВЛЕНИЕ СОЗДАНИЯ НОВЫХ ТИПОВ ФОТОКАТАЛИЗАТОРОВ</dc:title>
  <dc:creator>User</dc:creator>
  <cp:lastModifiedBy>катя шремзер</cp:lastModifiedBy>
  <cp:revision>30</cp:revision>
  <dcterms:created xsi:type="dcterms:W3CDTF">2022-05-06T10:54:33Z</dcterms:created>
  <dcterms:modified xsi:type="dcterms:W3CDTF">2022-07-04T07:34:13Z</dcterms:modified>
</cp:coreProperties>
</file>