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48" r:id="rId1"/>
  </p:sldMasterIdLst>
  <p:notesMasterIdLst>
    <p:notesMasterId r:id="rId21"/>
  </p:notesMasterIdLst>
  <p:sldIdLst>
    <p:sldId id="256" r:id="rId2"/>
    <p:sldId id="272" r:id="rId3"/>
    <p:sldId id="273" r:id="rId4"/>
    <p:sldId id="276" r:id="rId5"/>
    <p:sldId id="277" r:id="rId6"/>
    <p:sldId id="261" r:id="rId7"/>
    <p:sldId id="278" r:id="rId8"/>
    <p:sldId id="279" r:id="rId9"/>
    <p:sldId id="289" r:id="rId10"/>
    <p:sldId id="282" r:id="rId11"/>
    <p:sldId id="292" r:id="rId12"/>
    <p:sldId id="283" r:id="rId13"/>
    <p:sldId id="284" r:id="rId14"/>
    <p:sldId id="285" r:id="rId15"/>
    <p:sldId id="288" r:id="rId16"/>
    <p:sldId id="286" r:id="rId17"/>
    <p:sldId id="275" r:id="rId18"/>
    <p:sldId id="287" r:id="rId19"/>
    <p:sldId id="291" r:id="rId20"/>
  </p:sldIdLst>
  <p:sldSz cx="12192000" cy="6858000"/>
  <p:notesSz cx="6858000" cy="9144000"/>
  <p:embeddedFontLs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Calibri Light" panose="020F0302020204030204" pitchFamily="34" charset="0"/>
      <p:regular r:id="rId26"/>
      <p:italic r:id="rId27"/>
    </p:embeddedFont>
    <p:embeddedFont>
      <p:font typeface="Cambria Math" panose="02040503050406030204" pitchFamily="18" charset="0"/>
      <p:regular r:id="rId28"/>
    </p:embeddedFont>
    <p:embeddedFont>
      <p:font typeface="Roboto" panose="02000000000000000000" pitchFamily="2" charset="0"/>
      <p:regular r:id="rId29"/>
      <p:bold r:id="rId30"/>
      <p:italic r:id="rId31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0AD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12C8C85-51F0-491E-9774-3900AFEF0FD7}" styleName="Светлый стиль 2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322" autoAdjust="0"/>
    <p:restoredTop sz="94660"/>
  </p:normalViewPr>
  <p:slideViewPr>
    <p:cSldViewPr snapToGrid="0">
      <p:cViewPr varScale="1">
        <p:scale>
          <a:sx n="92" d="100"/>
          <a:sy n="92" d="100"/>
        </p:scale>
        <p:origin x="192" y="5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420840-A9AC-4358-A02F-BD43BE318988}" type="datetimeFigureOut">
              <a:rPr lang="ru-RU" smtClean="0"/>
              <a:t>03.07.2022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98DD1F-90C8-4FEF-A2E6-745F9502F2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55539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4A5C5F-61A6-4B72-B241-2C0C528CC1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079873B-0A9D-426B-9C74-572FE402F6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41331AC-9D2D-4E61-BEA4-50DF7C29A1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E7E6F-32D9-4DC5-BDA3-318D9535D098}" type="datetime1">
              <a:rPr lang="ru-RU" smtClean="0"/>
              <a:t>03.07.2022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5317C98-88B5-4161-A960-4FED7280E4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24BD467-82ED-4C74-AB29-D7C9279A6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8C8FF-CE95-4104-8D0A-8D5CB32DF2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05428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77A78A-FA97-4125-B4C6-0E9E800BDA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A4328A7-F98F-4ADD-B19D-8D616FA399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505F9CE-CB0D-4AF0-BC63-4FC1A169CE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440F6-EE3B-4739-9118-255032CD6FEC}" type="datetime1">
              <a:rPr lang="ru-RU" smtClean="0"/>
              <a:t>03.07.2022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5633D2D-EB72-4219-B7E2-E0549C83B4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9CE33A9-638B-49BA-BCA1-955AFF2BAA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8C8FF-CE95-4104-8D0A-8D5CB32DF2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19324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A74EC5C-21AB-4FA4-A36D-51D30D97EEF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A076E48-3A57-4DC7-A983-0ACE9461BB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5675735-DFE1-45A1-9618-18B330D2D0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4FFEA-C4DC-47C8-B57E-45F392D78BD1}" type="datetime1">
              <a:rPr lang="ru-RU" smtClean="0"/>
              <a:t>03.07.2022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14EDD65-DE56-4625-BF10-C76CC1805C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05F186B-4F67-4BD7-A781-A45B7F0C53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8C8FF-CE95-4104-8D0A-8D5CB32DF2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35062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8A839B-8B6E-4849-8565-E305D3937D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CBE8384-C794-4C64-8E1B-3666CE440C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F5F420E-F888-49F5-AF6A-DB3249B0A2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CD85A1-49B8-47AB-A7A6-840585ED8B5E}" type="datetime1">
              <a:rPr lang="ru-RU" smtClean="0"/>
              <a:t>03.07.2022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C03C0F6-19E2-453A-A60A-DD68D7AD41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C08AC11-30FA-4F38-A7BF-1F45D396A1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8C8FF-CE95-4104-8D0A-8D5CB32DF2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29605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F3ECDD-0749-4CA8-B233-6DB0FC581B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D415F13-DCFD-4418-ABE1-B0B86FAE8E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BC0DFD4-6A49-4D0E-AAB8-31EB40F66D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63C6DF-4766-411F-8629-E10A067314F7}" type="datetime1">
              <a:rPr lang="ru-RU" smtClean="0"/>
              <a:t>03.07.2022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B376BB0-9167-471E-98DF-01EF1CDDC1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83D6460-BC27-43D6-8EEB-3E9741D77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8C8FF-CE95-4104-8D0A-8D5CB32DF2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28402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F6DC32-25BB-400F-BD83-D5CCF7B3AA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F053A67-F815-4B41-8F4F-B7E5410FF8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9AE44EF-456A-49C6-B1C4-5C10D69C78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D05A33E-8455-449B-B1AB-2985BCD4E4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C4586-E844-429F-AA3B-298EC28C8B48}" type="datetime1">
              <a:rPr lang="ru-RU" smtClean="0"/>
              <a:t>03.07.2022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785AF09-2F55-42DB-819E-1152D9C4E0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601A7BB-A22C-497B-9E8B-F03D3B3D4D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8C8FF-CE95-4104-8D0A-8D5CB32DF2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36468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01B3D0-F4E1-486C-B421-A98E6ABF7F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BA392B1-0A15-4211-85EE-EE4991F8C4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0CF7E67-8D3D-4008-8184-8E36D6E9AE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9C8FD0A-AD30-49B7-B0CC-56CB47A38FA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E3D1E79-4164-4503-8B13-93BA5F8B066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5F63E13-8644-4E56-B3B7-CCFD70C242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741A7-7C4F-411A-9980-7B7B066AD4BF}" type="datetime1">
              <a:rPr lang="ru-RU" smtClean="0"/>
              <a:t>03.07.2022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32329D5-D157-4C6E-B847-AD86ADEDB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F860446-A74E-4836-A30B-50EE370EB5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8C8FF-CE95-4104-8D0A-8D5CB32DF2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28398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46D6FB-947F-4CD0-9FA6-DF97EBF9C0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F65ED7A-DB68-4319-BA05-FA63C78EE7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1243E-9ED5-4EAE-814A-903A4AE82EEF}" type="datetime1">
              <a:rPr lang="ru-RU" smtClean="0"/>
              <a:t>03.07.2022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681386B-5D99-4B0C-8FFC-81B05A0076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87FE31F-3A85-4B17-97A4-D5BAFA86F0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8C8FF-CE95-4104-8D0A-8D5CB32DF2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04214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FF54C90-A884-4F42-AEE8-D6A72D4F8B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8A593-8547-4782-BAA9-D6AE2E58567B}" type="datetime1">
              <a:rPr lang="ru-RU" smtClean="0"/>
              <a:t>03.07.2022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183FC762-AA5A-4EFE-A4D5-F8C5C0003E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39C8D22-9FCF-4C17-B45B-391D3ACD55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8C8FF-CE95-4104-8D0A-8D5CB32DF2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44371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9FB657-FA07-4446-8A40-CB328C95A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C4F8C5D-CD5A-4125-9474-F1C33B2D8B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B369B14-CDF6-44D5-A2A0-430CD74EF1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2D4AB86-BF70-4AA0-AA23-02E9D7A77A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2512A-9F90-433C-84EE-C4E26DA94C94}" type="datetime1">
              <a:rPr lang="ru-RU" smtClean="0"/>
              <a:t>03.07.2022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CB06F98-26A6-4EA3-9271-A3EC61B5F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99A9A72-6BA7-4E5B-8796-934B29F975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8C8FF-CE95-4104-8D0A-8D5CB32DF2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37996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2BD74B-13C1-48C9-B83D-328B30ADE1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4C4FC12-EC7B-4B95-B965-D3A3BB7507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0D62FAB-5656-4122-B212-55D21A8442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BD51712-471E-46AB-BF4B-22651F9B7E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9DBBF-B112-4108-8BE1-EB7E43DD8FE9}" type="datetime1">
              <a:rPr lang="ru-RU" smtClean="0"/>
              <a:t>03.07.2022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012089E-EB8D-42D6-9794-87DC0DC3E8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ACE7AE7-AE11-466D-B330-8138980796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8C8FF-CE95-4104-8D0A-8D5CB32DF2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9288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A411A3-3AA4-4F9E-B09D-732161B1E1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71E5F78-AFC4-43D1-B5C9-D804C3F365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6FDF49A-6C4F-40F8-9479-716D601287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807825-11D6-4A0B-B5C6-74E9E7540497}" type="datetime1">
              <a:rPr lang="ru-RU" smtClean="0"/>
              <a:t>03.07.2022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997D9C0-E083-45CF-AC3F-35155A98CD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88082B4-DDB1-40E9-AB0F-E205BFE114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A8C8FF-CE95-4104-8D0A-8D5CB32DF2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1314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tif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AFA985-105D-4F78-A322-1BD7BB67CB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3671" y="2076386"/>
            <a:ext cx="10991210" cy="2387600"/>
          </a:xfrm>
        </p:spPr>
        <p:txBody>
          <a:bodyPr>
            <a:normAutofit/>
          </a:bodyPr>
          <a:lstStyle/>
          <a:p>
            <a:r>
              <a:rPr lang="ru-RU" sz="4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Получение и физико-химические свойства комплексов </a:t>
            </a:r>
            <a:r>
              <a:rPr lang="en-US" sz="4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Si(IV) </a:t>
            </a:r>
            <a:r>
              <a:rPr lang="ru-RU" sz="4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 </a:t>
            </a:r>
            <a:r>
              <a:rPr lang="ru-RU" sz="40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октафенилзамещенными</a:t>
            </a:r>
            <a:r>
              <a:rPr lang="ru-RU" sz="4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40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порфиразином</a:t>
            </a:r>
            <a:r>
              <a:rPr lang="ru-RU" sz="4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и </a:t>
            </a:r>
            <a:r>
              <a:rPr lang="ru-RU" sz="40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корролазином</a:t>
            </a:r>
            <a:endParaRPr lang="ru-RU" sz="1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Конференции ИГХТУ - XIV Международная конференция «Синтез и применение  порфиринов и их аналогов» (ICPC-14)">
            <a:extLst>
              <a:ext uri="{FF2B5EF4-FFF2-40B4-BE49-F238E27FC236}">
                <a16:creationId xmlns:a16="http://schemas.microsoft.com/office/drawing/2014/main" id="{88E10190-6C28-F592-1EEE-68AAADE61B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637" y="109378"/>
            <a:ext cx="1967008" cy="1967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Ивановский государственный химико-технологический университет |">
            <a:extLst>
              <a:ext uri="{FF2B5EF4-FFF2-40B4-BE49-F238E27FC236}">
                <a16:creationId xmlns:a16="http://schemas.microsoft.com/office/drawing/2014/main" id="{568F3F6E-3E7E-6D22-67BC-977AFF1414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2907" y="109890"/>
            <a:ext cx="2120456" cy="1869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64F2FFC-1C63-7CA9-A186-9B7ED4A739C7}"/>
              </a:ext>
            </a:extLst>
          </p:cNvPr>
          <p:cNvSpPr txBox="1"/>
          <p:nvPr/>
        </p:nvSpPr>
        <p:spPr>
          <a:xfrm>
            <a:off x="2374853" y="276161"/>
            <a:ext cx="74422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Ивановский государственный химико-технологический университет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2B0A78A-E336-3929-E7E1-F50CC975BBBF}"/>
              </a:ext>
            </a:extLst>
          </p:cNvPr>
          <p:cNvSpPr txBox="1"/>
          <p:nvPr/>
        </p:nvSpPr>
        <p:spPr>
          <a:xfrm>
            <a:off x="5038405" y="6397173"/>
            <a:ext cx="16831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Иваново 2022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F18C929-8B94-4DE0-029D-EAA8D0225AA4}"/>
              </a:ext>
            </a:extLst>
          </p:cNvPr>
          <p:cNvSpPr txBox="1"/>
          <p:nvPr/>
        </p:nvSpPr>
        <p:spPr>
          <a:xfrm>
            <a:off x="7290653" y="4560833"/>
            <a:ext cx="43744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Рычихина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Е.Д., Иванова С.С.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9A5954BF-383E-DC77-47F7-291CDFAC03E0}"/>
              </a:ext>
            </a:extLst>
          </p:cNvPr>
          <p:cNvSpPr/>
          <p:nvPr/>
        </p:nvSpPr>
        <p:spPr>
          <a:xfrm>
            <a:off x="3915350" y="5924625"/>
            <a:ext cx="805508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Работа выполнена при поддержке РФФИ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грант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№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20-53-26004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Чехия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_a)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4886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4FEAF3EF-69E1-4439-9E4F-10DBA946CF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8C8FF-CE95-4104-8D0A-8D5CB32DF24F}" type="slidenum">
              <a:rPr lang="ru-RU" sz="1800" smtClean="0">
                <a:solidFill>
                  <a:schemeClr val="tx1"/>
                </a:solidFill>
              </a:rPr>
              <a:t>10</a:t>
            </a:fld>
            <a:endParaRPr lang="ru-RU" sz="1800">
              <a:solidFill>
                <a:schemeClr val="tx1"/>
              </a:solidFill>
            </a:endParaRP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64FFFF35-57C5-42AB-AB70-BD3D44386F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41149" y="5297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3FEEA03-C358-4107-A6E1-B02ABFF633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0895" y="4081114"/>
            <a:ext cx="3442144" cy="2634052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4AC517F-BBC7-4F8A-BC3F-D2E79B58A7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510" y="4160827"/>
            <a:ext cx="3442145" cy="2560648"/>
          </a:xfrm>
          <a:prstGeom prst="rect">
            <a:avLst/>
          </a:prstGeom>
        </p:spPr>
      </p:pic>
      <p:graphicFrame>
        <p:nvGraphicFramePr>
          <p:cNvPr id="20" name="Таблица 20">
            <a:extLst>
              <a:ext uri="{FF2B5EF4-FFF2-40B4-BE49-F238E27FC236}">
                <a16:creationId xmlns:a16="http://schemas.microsoft.com/office/drawing/2014/main" id="{03941F0F-B484-4841-B697-1E24DCC686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902063"/>
              </p:ext>
            </p:extLst>
          </p:nvPr>
        </p:nvGraphicFramePr>
        <p:xfrm>
          <a:off x="379578" y="699608"/>
          <a:ext cx="11432843" cy="2933280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2492497">
                  <a:extLst>
                    <a:ext uri="{9D8B030D-6E8A-4147-A177-3AD203B41FA5}">
                      <a16:colId xmlns:a16="http://schemas.microsoft.com/office/drawing/2014/main" val="2763882245"/>
                    </a:ext>
                  </a:extLst>
                </a:gridCol>
                <a:gridCol w="1785034">
                  <a:extLst>
                    <a:ext uri="{9D8B030D-6E8A-4147-A177-3AD203B41FA5}">
                      <a16:colId xmlns:a16="http://schemas.microsoft.com/office/drawing/2014/main" val="3034384182"/>
                    </a:ext>
                  </a:extLst>
                </a:gridCol>
                <a:gridCol w="2410748">
                  <a:extLst>
                    <a:ext uri="{9D8B030D-6E8A-4147-A177-3AD203B41FA5}">
                      <a16:colId xmlns:a16="http://schemas.microsoft.com/office/drawing/2014/main" val="4197226342"/>
                    </a:ext>
                  </a:extLst>
                </a:gridCol>
                <a:gridCol w="2515138">
                  <a:extLst>
                    <a:ext uri="{9D8B030D-6E8A-4147-A177-3AD203B41FA5}">
                      <a16:colId xmlns:a16="http://schemas.microsoft.com/office/drawing/2014/main" val="4126516860"/>
                    </a:ext>
                  </a:extLst>
                </a:gridCol>
                <a:gridCol w="2229426">
                  <a:extLst>
                    <a:ext uri="{9D8B030D-6E8A-4147-A177-3AD203B41FA5}">
                      <a16:colId xmlns:a16="http://schemas.microsoft.com/office/drawing/2014/main" val="2994280767"/>
                    </a:ext>
                  </a:extLst>
                </a:gridCol>
              </a:tblGrid>
              <a:tr h="30574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Соединение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>
                        <a:alpha val="4902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(OH)</a:t>
                      </a:r>
                      <a:r>
                        <a:rPr lang="en-US" sz="1600" baseline="-250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-SiPh</a:t>
                      </a:r>
                      <a:r>
                        <a:rPr lang="ru-RU" sz="1600" baseline="-250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8</a:t>
                      </a:r>
                      <a:r>
                        <a:rPr lang="en-US" sz="1600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Pz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+mn-lt"/>
                        </a:rPr>
                        <a:t>(OSiPr</a:t>
                      </a:r>
                      <a:r>
                        <a:rPr lang="en-US" sz="1600" baseline="-25000" dirty="0">
                          <a:solidFill>
                            <a:schemeClr val="tx1"/>
                          </a:solidFill>
                          <a:latin typeface="+mn-lt"/>
                        </a:rPr>
                        <a:t>3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latin typeface="+mn-lt"/>
                        </a:rPr>
                        <a:t>)</a:t>
                      </a:r>
                      <a:r>
                        <a:rPr lang="en-US" sz="1600" baseline="-25000" dirty="0">
                          <a:solidFill>
                            <a:schemeClr val="tx1"/>
                          </a:solidFill>
                          <a:latin typeface="+mn-lt"/>
                        </a:rPr>
                        <a:t>2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latin typeface="+mn-lt"/>
                        </a:rPr>
                        <a:t>-SiPh</a:t>
                      </a:r>
                      <a:r>
                        <a:rPr lang="en-US" sz="1600" baseline="-25000" dirty="0">
                          <a:solidFill>
                            <a:schemeClr val="tx1"/>
                          </a:solidFill>
                          <a:latin typeface="+mn-lt"/>
                        </a:rPr>
                        <a:t>8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latin typeface="+mn-lt"/>
                        </a:rPr>
                        <a:t>Pz </a:t>
                      </a:r>
                      <a:endParaRPr lang="ru-RU" sz="16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latin typeface="+mn-lt"/>
                        </a:rPr>
                        <a:t>(OSiPr</a:t>
                      </a:r>
                      <a:r>
                        <a:rPr lang="en-US" sz="1600" baseline="-25000" dirty="0">
                          <a:solidFill>
                            <a:schemeClr val="tx1"/>
                          </a:solidFill>
                          <a:latin typeface="+mn-lt"/>
                        </a:rPr>
                        <a:t>3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latin typeface="+mn-lt"/>
                        </a:rPr>
                        <a:t>)</a:t>
                      </a:r>
                      <a:r>
                        <a:rPr lang="en-US" sz="1600" baseline="-25000" dirty="0">
                          <a:solidFill>
                            <a:schemeClr val="tx1"/>
                          </a:solidFill>
                          <a:latin typeface="+mn-lt"/>
                        </a:rPr>
                        <a:t>2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latin typeface="+mn-lt"/>
                        </a:rPr>
                        <a:t>-Si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latin typeface="+mn-lt"/>
                        </a:rPr>
                        <a:t>(</a:t>
                      </a:r>
                      <a:r>
                        <a:rPr lang="en-US" sz="1600" i="1" dirty="0" err="1">
                          <a:solidFill>
                            <a:schemeClr val="tx1"/>
                          </a:solidFill>
                          <a:latin typeface="+mn-lt"/>
                        </a:rPr>
                        <a:t>t</a:t>
                      </a:r>
                      <a:r>
                        <a:rPr lang="en-US" sz="1600" dirty="0" err="1">
                          <a:solidFill>
                            <a:schemeClr val="tx1"/>
                          </a:solidFill>
                          <a:latin typeface="+mn-lt"/>
                        </a:rPr>
                        <a:t>Bu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latin typeface="+mn-lt"/>
                        </a:rPr>
                        <a:t>)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latin typeface="+mn-lt"/>
                        </a:rPr>
                        <a:t>Ph</a:t>
                      </a:r>
                      <a:r>
                        <a:rPr lang="en-US" sz="1600" baseline="-25000" dirty="0">
                          <a:solidFill>
                            <a:schemeClr val="tx1"/>
                          </a:solidFill>
                          <a:latin typeface="+mn-lt"/>
                        </a:rPr>
                        <a:t>8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latin typeface="+mn-lt"/>
                        </a:rPr>
                        <a:t>Pz </a:t>
                      </a:r>
                      <a:endParaRPr lang="ru-RU" sz="16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+mn-lt"/>
                        </a:rPr>
                        <a:t>(OSiPr</a:t>
                      </a:r>
                      <a:r>
                        <a:rPr lang="en-US" sz="1600" baseline="-25000" dirty="0">
                          <a:solidFill>
                            <a:schemeClr val="tx1"/>
                          </a:solidFill>
                          <a:latin typeface="+mn-lt"/>
                        </a:rPr>
                        <a:t>3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latin typeface="+mn-lt"/>
                        </a:rPr>
                        <a:t>)-SiPh</a:t>
                      </a:r>
                      <a:r>
                        <a:rPr lang="en-US" sz="1600" baseline="-25000" dirty="0">
                          <a:solidFill>
                            <a:schemeClr val="tx1"/>
                          </a:solidFill>
                          <a:latin typeface="+mn-lt"/>
                        </a:rPr>
                        <a:t>8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latin typeface="+mn-lt"/>
                        </a:rPr>
                        <a:t>Cz </a:t>
                      </a:r>
                      <a:endParaRPr lang="ru-RU" sz="16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33797123"/>
                  </a:ext>
                </a:extLst>
              </a:tr>
              <a:tr h="4631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𝜆</a:t>
                      </a:r>
                      <a:r>
                        <a:rPr lang="en-US" sz="1600" baseline="-250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abs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,</a:t>
                      </a:r>
                      <a:r>
                        <a:rPr lang="ru-RU" sz="1600" baseline="-250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ru-RU" sz="1600" baseline="0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нм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algn="ctr"/>
                      <a:endParaRPr lang="ru-RU" sz="16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>
                        <a:alpha val="4902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effectLst/>
                          <a:latin typeface="+mn-lt"/>
                        </a:rPr>
                        <a:t>624</a:t>
                      </a:r>
                      <a:endParaRPr lang="ru-RU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621</a:t>
                      </a:r>
                      <a:endParaRPr lang="ru-RU" sz="1800" dirty="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+mn-lt"/>
                        </a:rPr>
                        <a:t>630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636</a:t>
                      </a:r>
                      <a:endParaRPr lang="ru-RU" sz="1800" dirty="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83401607"/>
                  </a:ext>
                </a:extLst>
              </a:tr>
              <a:tr h="28668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𝜆</a:t>
                      </a:r>
                      <a:r>
                        <a:rPr lang="en-US" sz="1600" baseline="-250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f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, </a:t>
                      </a:r>
                      <a:r>
                        <a:rPr lang="ru-RU" sz="1600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нм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>
                        <a:alpha val="4902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effectLst/>
                          <a:latin typeface="+mn-lt"/>
                        </a:rPr>
                        <a:t>633 </a:t>
                      </a:r>
                      <a:endParaRPr lang="ru-RU" sz="1800" dirty="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629</a:t>
                      </a:r>
                      <a:endParaRPr lang="ru-RU" sz="180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639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645</a:t>
                      </a:r>
                      <a:endParaRPr lang="ru-RU" sz="180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29850171"/>
                  </a:ext>
                </a:extLst>
              </a:tr>
              <a:tr h="30574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Сдвиг Стокса,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 𝜈</a:t>
                      </a:r>
                      <a:r>
                        <a:rPr lang="en-US" sz="1600" baseline="-250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ss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, 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см</a:t>
                      </a:r>
                      <a:r>
                        <a:rPr lang="ru-RU" sz="1600" baseline="300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-1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>
                        <a:alpha val="4902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effectLst/>
                          <a:latin typeface="+mn-lt"/>
                        </a:rPr>
                        <a:t>227,9</a:t>
                      </a:r>
                      <a:endParaRPr lang="ru-RU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204</a:t>
                      </a:r>
                      <a:r>
                        <a:rPr lang="en-US" sz="18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,</a:t>
                      </a:r>
                      <a:r>
                        <a:rPr lang="ru-RU" sz="18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8</a:t>
                      </a:r>
                      <a:endParaRPr lang="ru-RU" sz="180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223,56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219</a:t>
                      </a:r>
                      <a:r>
                        <a:rPr lang="en-US" sz="18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,</a:t>
                      </a:r>
                      <a:r>
                        <a:rPr lang="ru-RU" sz="18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4</a:t>
                      </a:r>
                      <a:endParaRPr lang="ru-RU" sz="180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13213243"/>
                  </a:ext>
                </a:extLst>
              </a:tr>
              <a:tr h="28668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Ф</a:t>
                      </a:r>
                      <a:r>
                        <a:rPr lang="en-US" sz="1600" baseline="300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</a:t>
                      </a:r>
                      <a:r>
                        <a:rPr lang="ru-RU" sz="1600" baseline="-250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600" baseline="-250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F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±0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.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>
                        <a:alpha val="4902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>
                          <a:effectLst/>
                          <a:latin typeface="+mn-lt"/>
                        </a:rPr>
                        <a:t>0</a:t>
                      </a:r>
                      <a:r>
                        <a:rPr lang="en-US" sz="1800" dirty="0">
                          <a:effectLst/>
                          <a:latin typeface="+mn-lt"/>
                        </a:rPr>
                        <a:t>,</a:t>
                      </a:r>
                      <a:r>
                        <a:rPr lang="ru-RU" sz="1800" dirty="0">
                          <a:effectLst/>
                          <a:latin typeface="+mn-lt"/>
                        </a:rPr>
                        <a:t>023</a:t>
                      </a:r>
                      <a:endParaRPr lang="ru-RU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0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,</a:t>
                      </a: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03</a:t>
                      </a:r>
                      <a:endParaRPr lang="ru-RU" sz="1800" dirty="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+mn-lt"/>
                        </a:rPr>
                        <a:t>0,008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0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,</a:t>
                      </a: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07</a:t>
                      </a:r>
                      <a:endParaRPr lang="ru-RU" sz="1800" dirty="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27367633"/>
                  </a:ext>
                </a:extLst>
              </a:tr>
              <a:tr h="37489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Ф</a:t>
                      </a:r>
                      <a:r>
                        <a:rPr lang="en-US" sz="1600" baseline="300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b</a:t>
                      </a:r>
                      <a:r>
                        <a:rPr lang="ru-RU" sz="1600" baseline="-250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∆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±0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.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>
                        <a:alpha val="4902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effectLst/>
                          <a:latin typeface="+mn-lt"/>
                        </a:rPr>
                        <a:t>0,044</a:t>
                      </a:r>
                      <a:endParaRPr lang="ru-RU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0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,</a:t>
                      </a: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15</a:t>
                      </a:r>
                      <a:endParaRPr lang="ru-RU" sz="1800" dirty="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+mn-lt"/>
                        </a:rPr>
                        <a:t>0,11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0,</a:t>
                      </a:r>
                      <a:r>
                        <a:rPr lang="ru-RU" sz="2400" dirty="0">
                          <a:solidFill>
                            <a:srgbClr val="FF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76</a:t>
                      </a:r>
                      <a:endParaRPr lang="ru-RU" sz="2400" dirty="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05072686"/>
                  </a:ext>
                </a:extLst>
              </a:tr>
              <a:tr h="464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𝜏</a:t>
                      </a:r>
                      <a:r>
                        <a:rPr lang="ru-RU" sz="1600" baseline="-25000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f 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, </a:t>
                      </a:r>
                      <a:r>
                        <a:rPr lang="ru-RU" sz="16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нс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>
                        <a:alpha val="4902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n-lt"/>
                        </a:rPr>
                        <a:t>-</a:t>
                      </a:r>
                      <a:endParaRPr lang="ru-RU" sz="1800" dirty="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9050" algn="ctr">
                        <a:lnSpc>
                          <a:spcPct val="107000"/>
                        </a:lnSpc>
                      </a:pPr>
                      <a:r>
                        <a:rPr lang="en-US" sz="18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𝜏</a:t>
                      </a:r>
                      <a:r>
                        <a:rPr lang="ru-RU" sz="1800" baseline="-250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1</a:t>
                      </a:r>
                      <a:r>
                        <a:rPr lang="ru-RU" sz="18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 = </a:t>
                      </a:r>
                      <a:r>
                        <a:rPr lang="ru-RU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,</a:t>
                      </a:r>
                      <a:r>
                        <a:rPr lang="ru-RU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29; </a:t>
                      </a:r>
                      <a:r>
                        <a:rPr lang="en-US" sz="18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𝜏</a:t>
                      </a:r>
                      <a:r>
                        <a:rPr lang="ru-RU" sz="1800" baseline="-250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2</a:t>
                      </a:r>
                      <a:r>
                        <a:rPr lang="ru-RU" sz="18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 = </a:t>
                      </a:r>
                      <a:r>
                        <a:rPr lang="ru-RU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,</a:t>
                      </a:r>
                      <a:r>
                        <a:rPr lang="ru-RU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33</a:t>
                      </a: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 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9050" algn="ctr">
                        <a:lnSpc>
                          <a:spcPct val="107000"/>
                        </a:lnSpc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1</a:t>
                      </a:r>
                      <a:r>
                        <a:rPr lang="en-US" sz="18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,</a:t>
                      </a:r>
                      <a:r>
                        <a:rPr lang="ru-RU" sz="18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49</a:t>
                      </a:r>
                      <a:r>
                        <a:rPr lang="en-US" sz="18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 </a:t>
                      </a:r>
                      <a:endParaRPr lang="ru-RU" sz="180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60077329"/>
                  </a:ext>
                </a:extLst>
              </a:tr>
            </a:tbl>
          </a:graphicData>
        </a:graphic>
      </p:graphicFrame>
      <p:sp>
        <p:nvSpPr>
          <p:cNvPr id="22" name="TextBox 21">
            <a:extLst>
              <a:ext uri="{FF2B5EF4-FFF2-40B4-BE49-F238E27FC236}">
                <a16:creationId xmlns:a16="http://schemas.microsoft.com/office/drawing/2014/main" id="{1B93E00C-4C07-449A-ACA1-1F02A917B6F1}"/>
              </a:ext>
            </a:extLst>
          </p:cNvPr>
          <p:cNvSpPr txBox="1"/>
          <p:nvPr/>
        </p:nvSpPr>
        <p:spPr>
          <a:xfrm>
            <a:off x="397776" y="3597360"/>
            <a:ext cx="1139644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 - </a:t>
            </a:r>
            <a:r>
              <a:rPr lang="ru-RU" sz="1200" dirty="0">
                <a:effectLst/>
                <a:ea typeface="Calibri" panose="020F0502020204030204" pitchFamily="34" charset="0"/>
                <a:cs typeface="Cambria Math" panose="02040503050406030204" pitchFamily="18" charset="0"/>
              </a:rPr>
              <a:t>𝜆</a:t>
            </a:r>
            <a:r>
              <a:rPr lang="ru-RU" sz="1200" baseline="-25000" dirty="0" err="1">
                <a:effectLst/>
                <a:ea typeface="Calibri" panose="020F0502020204030204" pitchFamily="34" charset="0"/>
              </a:rPr>
              <a:t>ex</a:t>
            </a:r>
            <a:r>
              <a:rPr lang="ru-RU" sz="1200" dirty="0">
                <a:effectLst/>
                <a:ea typeface="Calibri" panose="020F0502020204030204" pitchFamily="34" charset="0"/>
              </a:rPr>
              <a:t> = 590 </a:t>
            </a:r>
            <a:r>
              <a:rPr lang="ru-RU" sz="1200" dirty="0" err="1">
                <a:effectLst/>
                <a:ea typeface="Calibri" panose="020F0502020204030204" pitchFamily="34" charset="0"/>
              </a:rPr>
              <a:t>нм</a:t>
            </a:r>
            <a:r>
              <a:rPr lang="en-US" sz="1200" dirty="0">
                <a:effectLst/>
                <a:ea typeface="Calibri" panose="020F0502020204030204" pitchFamily="34" charset="0"/>
              </a:rPr>
              <a:t>. </a:t>
            </a:r>
            <a:r>
              <a:rPr lang="ru-RU" sz="1200" dirty="0">
                <a:cs typeface="Times New Roman" panose="02020603050405020304" pitchFamily="18" charset="0"/>
              </a:rPr>
              <a:t>Стандарт</a:t>
            </a:r>
            <a:r>
              <a:rPr lang="en-US" sz="1200" dirty="0">
                <a:cs typeface="Times New Roman" panose="02020603050405020304" pitchFamily="18" charset="0"/>
              </a:rPr>
              <a:t> -</a:t>
            </a:r>
            <a:r>
              <a:rPr lang="ru-RU" sz="1200" dirty="0">
                <a:effectLst/>
                <a:ea typeface="Calibri" panose="020F0502020204030204" pitchFamily="34" charset="0"/>
              </a:rPr>
              <a:t> </a:t>
            </a:r>
            <a:r>
              <a:rPr lang="en-US" sz="1200" dirty="0" err="1">
                <a:effectLst/>
              </a:rPr>
              <a:t>ZnPc</a:t>
            </a:r>
            <a:r>
              <a:rPr lang="en-US" sz="1200" dirty="0">
                <a:effectLst/>
              </a:rPr>
              <a:t> (Ф</a:t>
            </a:r>
            <a:r>
              <a:rPr lang="en-US" sz="1200" baseline="-25000" dirty="0">
                <a:effectLst/>
              </a:rPr>
              <a:t>F</a:t>
            </a:r>
            <a:r>
              <a:rPr lang="en-US" sz="1200" dirty="0">
                <a:effectLst/>
              </a:rPr>
              <a:t>=0</a:t>
            </a:r>
            <a:r>
              <a:rPr lang="ru-RU" sz="1200" dirty="0">
                <a:effectLst/>
              </a:rPr>
              <a:t>,</a:t>
            </a:r>
            <a:r>
              <a:rPr lang="en-US" sz="1200" dirty="0">
                <a:effectLst/>
              </a:rPr>
              <a:t>30).</a:t>
            </a:r>
            <a:r>
              <a:rPr lang="ru-RU" sz="1200" dirty="0">
                <a:effectLst/>
              </a:rPr>
              <a:t> Раствор ДМФА</a:t>
            </a:r>
            <a:endParaRPr lang="en-US" sz="1200" dirty="0">
              <a:effectLst/>
              <a:ea typeface="Calibri" panose="020F0502020204030204" pitchFamily="34" charset="0"/>
            </a:endParaRPr>
          </a:p>
          <a:p>
            <a:r>
              <a:rPr lang="en-US" sz="1200" dirty="0">
                <a:cs typeface="Times New Roman" panose="02020603050405020304" pitchFamily="18" charset="0"/>
              </a:rPr>
              <a:t>b – </a:t>
            </a:r>
            <a:r>
              <a:rPr lang="ru-RU" sz="1200" dirty="0">
                <a:cs typeface="Times New Roman" panose="02020603050405020304" pitchFamily="18" charset="0"/>
              </a:rPr>
              <a:t>метод, основанный на разложении ловушки ДФИБФ</a:t>
            </a:r>
            <a:r>
              <a:rPr lang="en-US" sz="1200" dirty="0">
                <a:cs typeface="Times New Roman" panose="02020603050405020304" pitchFamily="18" charset="0"/>
              </a:rPr>
              <a:t>, </a:t>
            </a:r>
            <a:r>
              <a:rPr lang="ru-RU" sz="1200" dirty="0">
                <a:cs typeface="Times New Roman" panose="02020603050405020304" pitchFamily="18" charset="0"/>
              </a:rPr>
              <a:t>в растворе ДМФА</a:t>
            </a:r>
            <a:r>
              <a:rPr lang="en-US" sz="1200" dirty="0">
                <a:cs typeface="Times New Roman" panose="02020603050405020304" pitchFamily="18" charset="0"/>
              </a:rPr>
              <a:t>. </a:t>
            </a:r>
            <a:r>
              <a:rPr lang="ru-RU" sz="1200" dirty="0">
                <a:cs typeface="Times New Roman" panose="02020603050405020304" pitchFamily="18" charset="0"/>
              </a:rPr>
              <a:t>Стандарт</a:t>
            </a:r>
            <a:r>
              <a:rPr lang="en-US" sz="1200" dirty="0">
                <a:cs typeface="Times New Roman" panose="02020603050405020304" pitchFamily="18" charset="0"/>
              </a:rPr>
              <a:t> - </a:t>
            </a:r>
            <a:r>
              <a:rPr lang="en-US" sz="1200" dirty="0" err="1">
                <a:effectLst/>
              </a:rPr>
              <a:t>ZnPc</a:t>
            </a:r>
            <a:r>
              <a:rPr lang="en-US" sz="1200" dirty="0">
                <a:effectLst/>
              </a:rPr>
              <a:t> (</a:t>
            </a:r>
            <a:r>
              <a:rPr lang="ru-RU" sz="1200" dirty="0">
                <a:effectLst/>
              </a:rPr>
              <a:t>Ф</a:t>
            </a:r>
            <a:r>
              <a:rPr lang="ru-RU" sz="1200" baseline="-25000" dirty="0">
                <a:effectLst/>
              </a:rPr>
              <a:t>∆</a:t>
            </a:r>
            <a:r>
              <a:rPr lang="ru-RU" sz="1200" dirty="0">
                <a:effectLst/>
              </a:rPr>
              <a:t>=0,5</a:t>
            </a:r>
            <a:r>
              <a:rPr lang="en-US" sz="1200" dirty="0">
                <a:effectLst/>
              </a:rPr>
              <a:t>6)</a:t>
            </a:r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3FACB223-8857-4E40-8949-461A75314A6F}"/>
              </a:ext>
            </a:extLst>
          </p:cNvPr>
          <p:cNvSpPr txBox="1">
            <a:spLocks/>
          </p:cNvSpPr>
          <p:nvPr/>
        </p:nvSpPr>
        <p:spPr>
          <a:xfrm>
            <a:off x="347731" y="1"/>
            <a:ext cx="11706894" cy="768216"/>
          </a:xfrm>
          <a:prstGeom prst="rect">
            <a:avLst/>
          </a:prstGeom>
        </p:spPr>
        <p:txBody>
          <a:bodyPr anchor="ctr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Фотофизические и фотохимические свойства</a:t>
            </a:r>
            <a:endParaRPr lang="ru-RU" sz="28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BBCACEB-42F1-A962-2B4E-8876D640A9E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4" t="8322" r="11264" b="3981"/>
          <a:stretch/>
        </p:blipFill>
        <p:spPr>
          <a:xfrm>
            <a:off x="3673330" y="4160827"/>
            <a:ext cx="2897566" cy="243117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E4B79D7-3FFE-6684-13DB-26076835A86F}"/>
              </a:ext>
            </a:extLst>
          </p:cNvPr>
          <p:cNvSpPr txBox="1"/>
          <p:nvPr/>
        </p:nvSpPr>
        <p:spPr>
          <a:xfrm>
            <a:off x="4027447" y="4160827"/>
            <a:ext cx="238265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chemeClr val="tx1"/>
                </a:solidFill>
                <a:latin typeface="+mn-lt"/>
              </a:rPr>
              <a:t>(OSiPr</a:t>
            </a:r>
            <a:r>
              <a:rPr lang="en-US" sz="1200" baseline="-25000" dirty="0">
                <a:solidFill>
                  <a:schemeClr val="tx1"/>
                </a:solidFill>
                <a:latin typeface="+mn-lt"/>
              </a:rPr>
              <a:t>3</a:t>
            </a:r>
            <a:r>
              <a:rPr lang="en-US" sz="1200" dirty="0">
                <a:solidFill>
                  <a:schemeClr val="tx1"/>
                </a:solidFill>
                <a:latin typeface="+mn-lt"/>
              </a:rPr>
              <a:t>)</a:t>
            </a:r>
            <a:r>
              <a:rPr lang="en-US" sz="1200" baseline="-25000" dirty="0">
                <a:solidFill>
                  <a:schemeClr val="tx1"/>
                </a:solidFill>
                <a:latin typeface="+mn-lt"/>
              </a:rPr>
              <a:t>2</a:t>
            </a:r>
            <a:r>
              <a:rPr lang="en-US" sz="1200" dirty="0">
                <a:solidFill>
                  <a:schemeClr val="tx1"/>
                </a:solidFill>
                <a:latin typeface="+mn-lt"/>
              </a:rPr>
              <a:t>-Si</a:t>
            </a:r>
            <a:r>
              <a:rPr lang="ru-RU" sz="1200" dirty="0">
                <a:solidFill>
                  <a:schemeClr val="tx1"/>
                </a:solidFill>
                <a:latin typeface="+mn-lt"/>
              </a:rPr>
              <a:t>(</a:t>
            </a:r>
            <a:r>
              <a:rPr lang="en-US" sz="1200" i="1" dirty="0" err="1">
                <a:solidFill>
                  <a:schemeClr val="tx1"/>
                </a:solidFill>
                <a:latin typeface="+mn-lt"/>
              </a:rPr>
              <a:t>t</a:t>
            </a:r>
            <a:r>
              <a:rPr lang="en-US" sz="1200" dirty="0" err="1">
                <a:solidFill>
                  <a:schemeClr val="tx1"/>
                </a:solidFill>
                <a:latin typeface="+mn-lt"/>
              </a:rPr>
              <a:t>Bu</a:t>
            </a:r>
            <a:r>
              <a:rPr lang="ru-RU" sz="1200" dirty="0">
                <a:solidFill>
                  <a:schemeClr val="tx1"/>
                </a:solidFill>
                <a:latin typeface="+mn-lt"/>
              </a:rPr>
              <a:t>)</a:t>
            </a:r>
            <a:r>
              <a:rPr lang="en-US" sz="1200" dirty="0">
                <a:solidFill>
                  <a:schemeClr val="tx1"/>
                </a:solidFill>
                <a:latin typeface="+mn-lt"/>
              </a:rPr>
              <a:t>Ph</a:t>
            </a:r>
            <a:r>
              <a:rPr lang="en-US" sz="1200" baseline="-25000" dirty="0">
                <a:solidFill>
                  <a:schemeClr val="tx1"/>
                </a:solidFill>
                <a:latin typeface="+mn-lt"/>
              </a:rPr>
              <a:t>8</a:t>
            </a:r>
            <a:r>
              <a:rPr lang="en-US" sz="1200" dirty="0">
                <a:solidFill>
                  <a:schemeClr val="tx1"/>
                </a:solidFill>
                <a:latin typeface="+mn-lt"/>
              </a:rPr>
              <a:t>Pz </a:t>
            </a:r>
            <a:endParaRPr lang="ru-RU" sz="1200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598477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Номер слайда 1">
            <a:extLst>
              <a:ext uri="{FF2B5EF4-FFF2-40B4-BE49-F238E27FC236}">
                <a16:creationId xmlns:a16="http://schemas.microsoft.com/office/drawing/2014/main" id="{E1ED6F43-B41F-62EE-2D3F-81BAEDDCA469}"/>
              </a:ext>
            </a:extLst>
          </p:cNvPr>
          <p:cNvSpPr txBox="1">
            <a:spLocks/>
          </p:cNvSpPr>
          <p:nvPr/>
        </p:nvSpPr>
        <p:spPr>
          <a:xfrm>
            <a:off x="8763000" y="633077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0A8C8FF-CE95-4104-8D0A-8D5CB32DF24F}" type="slidenum">
              <a:rPr lang="ru-RU" sz="1800" smtClean="0">
                <a:solidFill>
                  <a:schemeClr val="tx1"/>
                </a:solidFill>
              </a:rPr>
              <a:pPr/>
              <a:t>11</a:t>
            </a:fld>
            <a:endParaRPr lang="ru-RU" sz="1800" dirty="0">
              <a:solidFill>
                <a:schemeClr val="tx1"/>
              </a:solidFill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8C539CD-0B6D-BF9C-4EEF-F1292CE91A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70" t="21199" r="5744" b="6309"/>
          <a:stretch/>
        </p:blipFill>
        <p:spPr>
          <a:xfrm>
            <a:off x="454883" y="646794"/>
            <a:ext cx="10428904" cy="5683983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54D74A06-0368-FB0E-C820-D5E1DBAFB56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91" b="54504"/>
          <a:stretch/>
        </p:blipFill>
        <p:spPr bwMode="auto">
          <a:xfrm>
            <a:off x="4021577" y="162098"/>
            <a:ext cx="2320586" cy="26456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7140730C-33DA-E22D-39C8-4CBFB805D4B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00" t="48984" r="33355"/>
          <a:stretch/>
        </p:blipFill>
        <p:spPr bwMode="auto">
          <a:xfrm>
            <a:off x="8763000" y="162098"/>
            <a:ext cx="2234348" cy="29083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C5263450-3F42-AB77-0161-821BEDDD987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477" r="69388"/>
          <a:stretch/>
        </p:blipFill>
        <p:spPr bwMode="auto">
          <a:xfrm>
            <a:off x="2206411" y="153703"/>
            <a:ext cx="2052606" cy="26218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2F67756E-3302-C45D-2FF8-8E68038E1A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477" r="69388"/>
          <a:stretch/>
        </p:blipFill>
        <p:spPr bwMode="auto">
          <a:xfrm>
            <a:off x="2279031" y="3429000"/>
            <a:ext cx="1787711" cy="22835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11A47140-CC8B-8C86-2963-1B1E5CE0E5D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446"/>
          <a:stretch/>
        </p:blipFill>
        <p:spPr bwMode="auto">
          <a:xfrm>
            <a:off x="5669335" y="3429000"/>
            <a:ext cx="1662115" cy="2254457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DEF3257-24F5-C17C-9347-247CAD657BA6}"/>
              </a:ext>
            </a:extLst>
          </p:cNvPr>
          <p:cNvSpPr txBox="1"/>
          <p:nvPr/>
        </p:nvSpPr>
        <p:spPr>
          <a:xfrm>
            <a:off x="194513" y="162098"/>
            <a:ext cx="2238191" cy="376654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202124"/>
                </a:solidFill>
                <a:latin typeface="arial" panose="020B0604020202020204" pitchFamily="34" charset="0"/>
              </a:rPr>
              <a:t>Purple fraction</a:t>
            </a:r>
            <a:endParaRPr lang="ru-RU" baseline="-250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D71D48C-36CB-2D31-0D28-57363030751F}"/>
              </a:ext>
            </a:extLst>
          </p:cNvPr>
          <p:cNvSpPr txBox="1"/>
          <p:nvPr/>
        </p:nvSpPr>
        <p:spPr>
          <a:xfrm>
            <a:off x="3500326" y="6326570"/>
            <a:ext cx="51005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effectLst/>
                <a:ea typeface="Calibri" panose="020F0502020204030204" pitchFamily="34" charset="0"/>
              </a:rPr>
              <a:t>MALDI</a:t>
            </a:r>
            <a:r>
              <a:rPr lang="ru-RU" sz="1800" dirty="0">
                <a:effectLst/>
                <a:ea typeface="Calibri" panose="020F0502020204030204" pitchFamily="34" charset="0"/>
              </a:rPr>
              <a:t>-</a:t>
            </a:r>
            <a:r>
              <a:rPr lang="en-US" sz="1800" dirty="0">
                <a:effectLst/>
                <a:ea typeface="Calibri" panose="020F0502020204030204" pitchFamily="34" charset="0"/>
              </a:rPr>
              <a:t>TOF MS </a:t>
            </a:r>
            <a:r>
              <a:rPr lang="ru-RU" dirty="0"/>
              <a:t>в</a:t>
            </a:r>
            <a:r>
              <a:rPr lang="en-US" dirty="0"/>
              <a:t> CH</a:t>
            </a:r>
            <a:r>
              <a:rPr lang="en-US" baseline="-25000" dirty="0"/>
              <a:t>2</a:t>
            </a:r>
            <a:r>
              <a:rPr lang="en-US" dirty="0"/>
              <a:t>Cl</a:t>
            </a:r>
            <a:r>
              <a:rPr lang="en-US" baseline="-25000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2658347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>
            <a:extLst>
              <a:ext uri="{FF2B5EF4-FFF2-40B4-BE49-F238E27FC236}">
                <a16:creationId xmlns:a16="http://schemas.microsoft.com/office/drawing/2014/main" id="{64FFFF35-57C5-42AB-AB70-BD3D44386F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41149" y="5297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BBEE671-1302-41ED-9844-C1C53E8BC5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729" y="1188412"/>
            <a:ext cx="5694730" cy="435781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0BA81CD-5102-47AE-AB5A-20FE039C30D6}"/>
              </a:ext>
            </a:extLst>
          </p:cNvPr>
          <p:cNvSpPr txBox="1"/>
          <p:nvPr/>
        </p:nvSpPr>
        <p:spPr>
          <a:xfrm>
            <a:off x="557367" y="5503186"/>
            <a:ext cx="65594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800" dirty="0">
                <a:effectLst/>
                <a:ea typeface="Calibri" panose="020F0502020204030204" pitchFamily="34" charset="0"/>
              </a:rPr>
              <a:t>Спектральные изменения </a:t>
            </a:r>
            <a:r>
              <a:rPr lang="en-US" sz="1800" dirty="0"/>
              <a:t>(OSiPr</a:t>
            </a:r>
            <a:r>
              <a:rPr lang="en-US" sz="1800" baseline="-25000" dirty="0"/>
              <a:t>3</a:t>
            </a:r>
            <a:r>
              <a:rPr lang="en-US" sz="1800" dirty="0"/>
              <a:t>)-SiPh</a:t>
            </a:r>
            <a:r>
              <a:rPr lang="en-US" sz="1800" baseline="-25000" dirty="0"/>
              <a:t>8</a:t>
            </a:r>
            <a:r>
              <a:rPr lang="en-US" sz="1800" dirty="0"/>
              <a:t>Cz</a:t>
            </a:r>
            <a:r>
              <a:rPr lang="en-US" sz="1800" dirty="0">
                <a:effectLst/>
                <a:ea typeface="Calibri" panose="020F0502020204030204" pitchFamily="34" charset="0"/>
              </a:rPr>
              <a:t> </a:t>
            </a:r>
            <a:r>
              <a:rPr lang="ru-RU" sz="1800" dirty="0">
                <a:effectLst/>
                <a:ea typeface="Calibri" panose="020F0502020204030204" pitchFamily="34" charset="0"/>
              </a:rPr>
              <a:t>в</a:t>
            </a:r>
            <a:r>
              <a:rPr lang="en-US" sz="1800" dirty="0">
                <a:effectLst/>
                <a:ea typeface="Calibri" panose="020F0502020204030204" pitchFamily="34" charset="0"/>
              </a:rPr>
              <a:t> CH</a:t>
            </a:r>
            <a:r>
              <a:rPr lang="en-US" sz="1800" baseline="-25000" dirty="0">
                <a:effectLst/>
                <a:ea typeface="Calibri" panose="020F0502020204030204" pitchFamily="34" charset="0"/>
              </a:rPr>
              <a:t>2</a:t>
            </a:r>
            <a:r>
              <a:rPr lang="en-US" sz="1800" dirty="0">
                <a:effectLst/>
                <a:ea typeface="Calibri" panose="020F0502020204030204" pitchFamily="34" charset="0"/>
              </a:rPr>
              <a:t>Cl</a:t>
            </a:r>
            <a:r>
              <a:rPr lang="en-US" sz="1800" baseline="-25000" dirty="0">
                <a:effectLst/>
                <a:ea typeface="Calibri" panose="020F0502020204030204" pitchFamily="34" charset="0"/>
              </a:rPr>
              <a:t>2</a:t>
            </a:r>
            <a:r>
              <a:rPr lang="en-US" sz="1800" dirty="0">
                <a:effectLst/>
                <a:ea typeface="Calibri" panose="020F0502020204030204" pitchFamily="34" charset="0"/>
              </a:rPr>
              <a:t> </a:t>
            </a:r>
            <a:r>
              <a:rPr lang="ru-RU" sz="1800" dirty="0">
                <a:effectLst/>
                <a:ea typeface="Calibri" panose="020F0502020204030204" pitchFamily="34" charset="0"/>
              </a:rPr>
              <a:t>при титровании </a:t>
            </a:r>
            <a:r>
              <a:rPr lang="en-US" sz="1800" dirty="0">
                <a:effectLst/>
                <a:ea typeface="Calibri" panose="020F0502020204030204" pitchFamily="34" charset="0"/>
              </a:rPr>
              <a:t>CF</a:t>
            </a:r>
            <a:r>
              <a:rPr lang="en-US" sz="1800" baseline="-25000" dirty="0">
                <a:effectLst/>
                <a:ea typeface="Calibri" panose="020F0502020204030204" pitchFamily="34" charset="0"/>
              </a:rPr>
              <a:t>3</a:t>
            </a:r>
            <a:r>
              <a:rPr lang="en-US" sz="1800" dirty="0">
                <a:effectLst/>
                <a:ea typeface="Calibri" panose="020F0502020204030204" pitchFamily="34" charset="0"/>
              </a:rPr>
              <a:t>COOH (pK</a:t>
            </a:r>
            <a:r>
              <a:rPr lang="en-US" sz="1800" baseline="-25000" dirty="0">
                <a:effectLst/>
                <a:ea typeface="Calibri" panose="020F0502020204030204" pitchFamily="34" charset="0"/>
              </a:rPr>
              <a:t>s1</a:t>
            </a:r>
            <a:r>
              <a:rPr lang="en-US" sz="1800" dirty="0">
                <a:effectLst/>
                <a:ea typeface="Calibri" panose="020F0502020204030204" pitchFamily="34" charset="0"/>
              </a:rPr>
              <a:t> = 0.93±0.2, pK</a:t>
            </a:r>
            <a:r>
              <a:rPr lang="en-US" sz="1800" baseline="-25000" dirty="0">
                <a:effectLst/>
                <a:ea typeface="Calibri" panose="020F0502020204030204" pitchFamily="34" charset="0"/>
              </a:rPr>
              <a:t>s2</a:t>
            </a:r>
            <a:r>
              <a:rPr lang="en-US" sz="1800" dirty="0">
                <a:effectLst/>
                <a:ea typeface="Calibri" panose="020F0502020204030204" pitchFamily="34" charset="0"/>
              </a:rPr>
              <a:t> = 0.45±0.07).</a:t>
            </a:r>
            <a:endParaRPr lang="ru-RU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745256E-43F0-4E7C-AFA4-A3CFE7C54F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6870" y="759013"/>
            <a:ext cx="3946930" cy="3020334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AE45705A-E7BA-4743-A26B-F388C9E998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5284" y="3628144"/>
            <a:ext cx="3968516" cy="303685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0B3C364-FC88-49E5-8B1E-E06F0C5907BF}"/>
              </a:ext>
            </a:extLst>
          </p:cNvPr>
          <p:cNvSpPr txBox="1"/>
          <p:nvPr/>
        </p:nvSpPr>
        <p:spPr>
          <a:xfrm>
            <a:off x="3014085" y="759013"/>
            <a:ext cx="1879041" cy="400110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dirty="0"/>
              <a:t>(OSiPr</a:t>
            </a:r>
            <a:r>
              <a:rPr lang="en-US" sz="2000" b="1" baseline="-25000" dirty="0"/>
              <a:t>3</a:t>
            </a:r>
            <a:r>
              <a:rPr lang="en-US" sz="2000" b="1" dirty="0"/>
              <a:t>)-SiPh</a:t>
            </a:r>
            <a:r>
              <a:rPr lang="en-US" sz="2000" b="1" baseline="-25000" dirty="0"/>
              <a:t>8</a:t>
            </a:r>
            <a:r>
              <a:rPr lang="en-US" sz="2000" b="1" dirty="0"/>
              <a:t>Cz</a:t>
            </a:r>
            <a:endParaRPr lang="ru-RU" sz="2000" b="1" dirty="0"/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3D372FEA-E179-3A4C-9877-17F9B6AF108D}"/>
              </a:ext>
            </a:extLst>
          </p:cNvPr>
          <p:cNvSpPr txBox="1">
            <a:spLocks/>
          </p:cNvSpPr>
          <p:nvPr/>
        </p:nvSpPr>
        <p:spPr>
          <a:xfrm>
            <a:off x="347731" y="1"/>
            <a:ext cx="11706894" cy="768216"/>
          </a:xfrm>
          <a:prstGeom prst="rect">
            <a:avLst/>
          </a:prstGeom>
        </p:spPr>
        <p:txBody>
          <a:bodyPr anchor="ctr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Кислотно-основные свойства</a:t>
            </a:r>
            <a:endParaRPr lang="ru-RU" sz="28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4FEAF3EF-69E1-4439-9E4F-10DBA946CF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8C8FF-CE95-4104-8D0A-8D5CB32DF24F}" type="slidenum">
              <a:rPr lang="ru-RU" sz="1800" smtClean="0">
                <a:solidFill>
                  <a:schemeClr val="tx1"/>
                </a:solidFill>
              </a:rPr>
              <a:t>12</a:t>
            </a:fld>
            <a:endParaRPr lang="ru-RU" sz="1800">
              <a:solidFill>
                <a:schemeClr val="tx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7DC0489-C2D6-7645-B008-395D87FA88E6}"/>
              </a:ext>
            </a:extLst>
          </p:cNvPr>
          <p:cNvSpPr txBox="1"/>
          <p:nvPr/>
        </p:nvSpPr>
        <p:spPr>
          <a:xfrm>
            <a:off x="2013009" y="6203331"/>
            <a:ext cx="38811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pK</a:t>
            </a:r>
            <a:r>
              <a:rPr lang="en-US" sz="24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logI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– log[CF</a:t>
            </a:r>
            <a:r>
              <a:rPr lang="en-US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COOH]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5112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>
            <a:extLst>
              <a:ext uri="{FF2B5EF4-FFF2-40B4-BE49-F238E27FC236}">
                <a16:creationId xmlns:a16="http://schemas.microsoft.com/office/drawing/2014/main" id="{64FFFF35-57C5-42AB-AB70-BD3D44386F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41149" y="5297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2DDF358-20E5-4415-8CAB-AA75C1E7CAE5}"/>
              </a:ext>
            </a:extLst>
          </p:cNvPr>
          <p:cNvSpPr txBox="1"/>
          <p:nvPr/>
        </p:nvSpPr>
        <p:spPr>
          <a:xfrm>
            <a:off x="717585" y="353592"/>
            <a:ext cx="1965603" cy="400110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dirty="0"/>
              <a:t>(OSiPr</a:t>
            </a:r>
            <a:r>
              <a:rPr lang="en-US" sz="2000" b="1" baseline="-25000" dirty="0"/>
              <a:t>3</a:t>
            </a:r>
            <a:r>
              <a:rPr lang="en-US" sz="2000" b="1" dirty="0"/>
              <a:t>)</a:t>
            </a:r>
            <a:r>
              <a:rPr lang="en-US" sz="2000" b="1" baseline="-25000" dirty="0"/>
              <a:t>2</a:t>
            </a:r>
            <a:r>
              <a:rPr lang="en-US" sz="2000" b="1" dirty="0"/>
              <a:t>-SiPh</a:t>
            </a:r>
            <a:r>
              <a:rPr lang="en-US" sz="2000" b="1" baseline="-25000" dirty="0"/>
              <a:t>8</a:t>
            </a:r>
            <a:r>
              <a:rPr lang="en-US" sz="2000" b="1" dirty="0"/>
              <a:t>Pz</a:t>
            </a:r>
            <a:endParaRPr lang="ru-RU" sz="2000" b="1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3A1305F-E3DB-4F90-8607-E27185E6F92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19"/>
          <a:stretch/>
        </p:blipFill>
        <p:spPr>
          <a:xfrm>
            <a:off x="408919" y="924228"/>
            <a:ext cx="3617547" cy="2504771"/>
          </a:xfrm>
          <a:prstGeom prst="rect">
            <a:avLst/>
          </a:prstGeom>
        </p:spPr>
      </p:pic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07C09FBB-BD52-1744-A674-8F179198AEB9}"/>
              </a:ext>
            </a:extLst>
          </p:cNvPr>
          <p:cNvGrpSpPr/>
          <p:nvPr/>
        </p:nvGrpSpPr>
        <p:grpSpPr>
          <a:xfrm>
            <a:off x="7639517" y="786462"/>
            <a:ext cx="4049851" cy="2840823"/>
            <a:chOff x="7435165" y="3340848"/>
            <a:chExt cx="4615686" cy="3271875"/>
          </a:xfrm>
        </p:grpSpPr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DE9895DF-DAAF-4A20-BECD-297AFD2510C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35165" y="3340848"/>
              <a:ext cx="4615686" cy="3271875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79F62E24-1F1C-0341-BD03-07C17AA75445}"/>
                </a:ext>
              </a:extLst>
            </p:cNvPr>
            <p:cNvSpPr txBox="1"/>
            <p:nvPr/>
          </p:nvSpPr>
          <p:spPr>
            <a:xfrm>
              <a:off x="10255898" y="3429230"/>
              <a:ext cx="43954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200" dirty="0">
                  <a:latin typeface="Arial" panose="020B0604020202020204" pitchFamily="34" charset="0"/>
                  <a:cs typeface="Arial" panose="020B0604020202020204" pitchFamily="34" charset="0"/>
                </a:rPr>
                <a:t>631</a:t>
              </a:r>
            </a:p>
          </p:txBody>
        </p:sp>
      </p:grpSp>
      <p:sp>
        <p:nvSpPr>
          <p:cNvPr id="19" name="Заголовок 1">
            <a:extLst>
              <a:ext uri="{FF2B5EF4-FFF2-40B4-BE49-F238E27FC236}">
                <a16:creationId xmlns:a16="http://schemas.microsoft.com/office/drawing/2014/main" id="{D6E8EEAD-BB4E-53C9-3DED-344E21FF4386}"/>
              </a:ext>
            </a:extLst>
          </p:cNvPr>
          <p:cNvSpPr txBox="1">
            <a:spLocks/>
          </p:cNvSpPr>
          <p:nvPr/>
        </p:nvSpPr>
        <p:spPr>
          <a:xfrm>
            <a:off x="347731" y="1"/>
            <a:ext cx="11706894" cy="768216"/>
          </a:xfrm>
          <a:prstGeom prst="rect">
            <a:avLst/>
          </a:prstGeom>
        </p:spPr>
        <p:txBody>
          <a:bodyPr anchor="ctr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Кислотно-основные свойства</a:t>
            </a:r>
            <a:endParaRPr lang="ru-RU" sz="28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18B5173-EEFD-7EE2-7C4B-3F07079A9FA0}"/>
              </a:ext>
            </a:extLst>
          </p:cNvPr>
          <p:cNvSpPr txBox="1"/>
          <p:nvPr/>
        </p:nvSpPr>
        <p:spPr>
          <a:xfrm>
            <a:off x="473080" y="3428999"/>
            <a:ext cx="2496196" cy="400110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dirty="0"/>
              <a:t>(OSiPr</a:t>
            </a:r>
            <a:r>
              <a:rPr lang="en-US" sz="2000" b="1" baseline="-25000" dirty="0"/>
              <a:t>3</a:t>
            </a:r>
            <a:r>
              <a:rPr lang="en-US" sz="2000" b="1" dirty="0"/>
              <a:t>)</a:t>
            </a:r>
            <a:r>
              <a:rPr lang="en-US" sz="2000" b="1" baseline="-25000" dirty="0"/>
              <a:t>2</a:t>
            </a:r>
            <a:r>
              <a:rPr lang="en-US" sz="2000" b="1" dirty="0"/>
              <a:t>-Si</a:t>
            </a:r>
            <a:r>
              <a:rPr lang="ru-RU" sz="2000" b="1" dirty="0"/>
              <a:t>(</a:t>
            </a:r>
            <a:r>
              <a:rPr lang="en-US" sz="2000" b="1" i="1" dirty="0" err="1"/>
              <a:t>t</a:t>
            </a:r>
            <a:r>
              <a:rPr lang="en-US" sz="2000" b="1" dirty="0" err="1"/>
              <a:t>Bu</a:t>
            </a:r>
            <a:r>
              <a:rPr lang="en-US" sz="2000" b="1" dirty="0"/>
              <a:t>)Ph</a:t>
            </a:r>
            <a:r>
              <a:rPr lang="en-US" sz="2000" b="1" baseline="-25000" dirty="0"/>
              <a:t>8</a:t>
            </a:r>
            <a:r>
              <a:rPr lang="en-US" sz="2000" b="1" dirty="0"/>
              <a:t>Pz</a:t>
            </a:r>
            <a:endParaRPr lang="ru-RU" sz="2000" b="1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CDCE8F7-A272-7547-21F2-D9F599367450}"/>
              </a:ext>
            </a:extLst>
          </p:cNvPr>
          <p:cNvSpPr txBox="1"/>
          <p:nvPr/>
        </p:nvSpPr>
        <p:spPr>
          <a:xfrm>
            <a:off x="835864" y="783398"/>
            <a:ext cx="203898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i="1" dirty="0" err="1">
                <a:effectLst/>
                <a:ea typeface="Calibri" panose="020F0502020204030204" pitchFamily="34" charset="0"/>
              </a:rPr>
              <a:t>pK</a:t>
            </a:r>
            <a:r>
              <a:rPr lang="en-US" sz="2000" i="1" baseline="-25000" dirty="0" err="1">
                <a:effectLst/>
                <a:ea typeface="Calibri" panose="020F0502020204030204" pitchFamily="34" charset="0"/>
              </a:rPr>
              <a:t>s</a:t>
            </a:r>
            <a:r>
              <a:rPr lang="en-US" sz="2000" i="1" dirty="0">
                <a:effectLst/>
                <a:ea typeface="Calibri" panose="020F0502020204030204" pitchFamily="34" charset="0"/>
              </a:rPr>
              <a:t> = </a:t>
            </a:r>
            <a:r>
              <a:rPr lang="ru-RU" sz="2000" i="1" dirty="0">
                <a:effectLst/>
                <a:ea typeface="Calibri" panose="020F0502020204030204" pitchFamily="34" charset="0"/>
              </a:rPr>
              <a:t>-</a:t>
            </a:r>
            <a:r>
              <a:rPr lang="en-US" sz="2000" i="1" dirty="0">
                <a:effectLst/>
                <a:ea typeface="Calibri" panose="020F0502020204030204" pitchFamily="34" charset="0"/>
              </a:rPr>
              <a:t>0</a:t>
            </a:r>
            <a:r>
              <a:rPr lang="ru-RU" sz="2000" i="1" dirty="0">
                <a:effectLst/>
                <a:ea typeface="Calibri" panose="020F0502020204030204" pitchFamily="34" charset="0"/>
              </a:rPr>
              <a:t>,</a:t>
            </a:r>
            <a:r>
              <a:rPr lang="en-US" sz="2000" i="1" dirty="0">
                <a:effectLst/>
                <a:ea typeface="Calibri" panose="020F0502020204030204" pitchFamily="34" charset="0"/>
              </a:rPr>
              <a:t>045±0</a:t>
            </a:r>
            <a:r>
              <a:rPr lang="ru-RU" sz="2000" i="1" dirty="0">
                <a:effectLst/>
                <a:ea typeface="Calibri" panose="020F0502020204030204" pitchFamily="34" charset="0"/>
              </a:rPr>
              <a:t>,</a:t>
            </a:r>
            <a:r>
              <a:rPr lang="en-US" sz="2000" i="1" dirty="0">
                <a:effectLst/>
                <a:ea typeface="Calibri" panose="020F0502020204030204" pitchFamily="34" charset="0"/>
              </a:rPr>
              <a:t>02</a:t>
            </a:r>
            <a:endParaRPr lang="ru-RU" sz="2000" i="1" dirty="0"/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B5928263-E5E3-5234-BE7F-DAB70FB3472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0" t="9486" r="11196" b="4071"/>
          <a:stretch/>
        </p:blipFill>
        <p:spPr>
          <a:xfrm>
            <a:off x="532270" y="3896892"/>
            <a:ext cx="3368468" cy="2774033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9D7EDDEA-437D-0689-B45E-C904880E4E4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3" t="7428" r="10443" b="3535"/>
          <a:stretch/>
        </p:blipFill>
        <p:spPr>
          <a:xfrm>
            <a:off x="3949809" y="3750046"/>
            <a:ext cx="3738780" cy="3102657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52DAE237-496C-1D14-901C-89EB3B53155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7" t="2684" r="10785" b="3535"/>
          <a:stretch/>
        </p:blipFill>
        <p:spPr>
          <a:xfrm>
            <a:off x="7738328" y="3485787"/>
            <a:ext cx="3714248" cy="3235688"/>
          </a:xfrm>
          <a:prstGeom prst="rect">
            <a:avLst/>
          </a:prstGeom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4FEAF3EF-69E1-4439-9E4F-10DBA946CF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8C8FF-CE95-4104-8D0A-8D5CB32DF24F}" type="slidenum">
              <a:rPr lang="ru-RU" sz="1800" smtClean="0">
                <a:solidFill>
                  <a:schemeClr val="tx1"/>
                </a:solidFill>
              </a:rPr>
              <a:t>13</a:t>
            </a:fld>
            <a:endParaRPr lang="ru-RU" sz="1800">
              <a:solidFill>
                <a:schemeClr val="tx1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5052ABA-854F-0D95-A993-953435049A40}"/>
              </a:ext>
            </a:extLst>
          </p:cNvPr>
          <p:cNvSpPr txBox="1"/>
          <p:nvPr/>
        </p:nvSpPr>
        <p:spPr>
          <a:xfrm>
            <a:off x="3018347" y="3440690"/>
            <a:ext cx="203898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i="1" dirty="0" err="1">
                <a:effectLst/>
                <a:ea typeface="Calibri" panose="020F0502020204030204" pitchFamily="34" charset="0"/>
              </a:rPr>
              <a:t>pK</a:t>
            </a:r>
            <a:r>
              <a:rPr lang="en-US" sz="2000" i="1" baseline="-25000" dirty="0" err="1">
                <a:effectLst/>
                <a:ea typeface="Calibri" panose="020F0502020204030204" pitchFamily="34" charset="0"/>
              </a:rPr>
              <a:t>s</a:t>
            </a:r>
            <a:r>
              <a:rPr lang="en-US" sz="2000" i="1" dirty="0">
                <a:effectLst/>
                <a:ea typeface="Calibri" panose="020F0502020204030204" pitchFamily="34" charset="0"/>
              </a:rPr>
              <a:t> = </a:t>
            </a:r>
            <a:r>
              <a:rPr lang="ru-RU" sz="2000" i="1" dirty="0">
                <a:effectLst/>
                <a:ea typeface="Calibri" panose="020F0502020204030204" pitchFamily="34" charset="0"/>
              </a:rPr>
              <a:t>0,68</a:t>
            </a:r>
            <a:r>
              <a:rPr lang="en-US" sz="2000" i="1" dirty="0">
                <a:effectLst/>
                <a:ea typeface="Calibri" panose="020F0502020204030204" pitchFamily="34" charset="0"/>
              </a:rPr>
              <a:t>±0</a:t>
            </a:r>
            <a:r>
              <a:rPr lang="ru-RU" sz="2000" i="1" dirty="0">
                <a:effectLst/>
                <a:ea typeface="Calibri" panose="020F0502020204030204" pitchFamily="34" charset="0"/>
              </a:rPr>
              <a:t>,</a:t>
            </a:r>
            <a:r>
              <a:rPr lang="en-US" sz="2000" i="1" dirty="0">
                <a:effectLst/>
                <a:ea typeface="Calibri" panose="020F0502020204030204" pitchFamily="34" charset="0"/>
              </a:rPr>
              <a:t>0</a:t>
            </a:r>
            <a:r>
              <a:rPr lang="ru-RU" sz="2000" i="1" dirty="0">
                <a:effectLst/>
                <a:ea typeface="Calibri" panose="020F0502020204030204" pitchFamily="34" charset="0"/>
              </a:rPr>
              <a:t>5</a:t>
            </a:r>
            <a:endParaRPr lang="ru-RU" sz="2000" i="1" dirty="0"/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E2F82804-66D4-A111-F707-2D4F464E28B3}"/>
              </a:ext>
            </a:extLst>
          </p:cNvPr>
          <p:cNvGrpSpPr/>
          <p:nvPr/>
        </p:nvGrpSpPr>
        <p:grpSpPr>
          <a:xfrm>
            <a:off x="4040329" y="768216"/>
            <a:ext cx="3422157" cy="2660783"/>
            <a:chOff x="4040329" y="768216"/>
            <a:chExt cx="3422157" cy="2660783"/>
          </a:xfrm>
        </p:grpSpPr>
        <p:grpSp>
          <p:nvGrpSpPr>
            <p:cNvPr id="16" name="Группа 15">
              <a:extLst>
                <a:ext uri="{FF2B5EF4-FFF2-40B4-BE49-F238E27FC236}">
                  <a16:creationId xmlns:a16="http://schemas.microsoft.com/office/drawing/2014/main" id="{B34D0197-9F4A-9941-8590-3E271DCEFB56}"/>
                </a:ext>
              </a:extLst>
            </p:cNvPr>
            <p:cNvGrpSpPr/>
            <p:nvPr/>
          </p:nvGrpSpPr>
          <p:grpSpPr>
            <a:xfrm>
              <a:off x="4040329" y="768216"/>
              <a:ext cx="3422157" cy="2660783"/>
              <a:chOff x="7835899" y="794052"/>
              <a:chExt cx="3960951" cy="3031064"/>
            </a:xfrm>
          </p:grpSpPr>
          <p:grpSp>
            <p:nvGrpSpPr>
              <p:cNvPr id="15" name="Группа 14">
                <a:extLst>
                  <a:ext uri="{FF2B5EF4-FFF2-40B4-BE49-F238E27FC236}">
                    <a16:creationId xmlns:a16="http://schemas.microsoft.com/office/drawing/2014/main" id="{A0785890-8624-AE42-B1D7-81244738A9C1}"/>
                  </a:ext>
                </a:extLst>
              </p:cNvPr>
              <p:cNvGrpSpPr/>
              <p:nvPr/>
            </p:nvGrpSpPr>
            <p:grpSpPr>
              <a:xfrm>
                <a:off x="7835899" y="794052"/>
                <a:ext cx="3960951" cy="3031064"/>
                <a:chOff x="7835899" y="794052"/>
                <a:chExt cx="3960951" cy="3031064"/>
              </a:xfrm>
            </p:grpSpPr>
            <p:pic>
              <p:nvPicPr>
                <p:cNvPr id="7" name="Рисунок 6">
                  <a:extLst>
                    <a:ext uri="{FF2B5EF4-FFF2-40B4-BE49-F238E27FC236}">
                      <a16:creationId xmlns:a16="http://schemas.microsoft.com/office/drawing/2014/main" id="{F5FF6F25-5C8B-4FFF-A809-D8F61909FE5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835899" y="794052"/>
                  <a:ext cx="3960951" cy="3031064"/>
                </a:xfrm>
                <a:prstGeom prst="rect">
                  <a:avLst/>
                </a:prstGeom>
              </p:spPr>
            </p:pic>
            <p:cxnSp>
              <p:nvCxnSpPr>
                <p:cNvPr id="10" name="Прямая со стрелкой 9">
                  <a:extLst>
                    <a:ext uri="{FF2B5EF4-FFF2-40B4-BE49-F238E27FC236}">
                      <a16:creationId xmlns:a16="http://schemas.microsoft.com/office/drawing/2014/main" id="{65B51FF9-D13D-B746-B511-5E14C5B2F397}"/>
                    </a:ext>
                  </a:extLst>
                </p:cNvPr>
                <p:cNvCxnSpPr/>
                <p:nvPr/>
              </p:nvCxnSpPr>
              <p:spPr>
                <a:xfrm>
                  <a:off x="10096500" y="1216773"/>
                  <a:ext cx="0" cy="662827"/>
                </a:xfrm>
                <a:prstGeom prst="straightConnector1">
                  <a:avLst/>
                </a:prstGeom>
                <a:ln w="19050"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8" name="Прямая со стрелкой 17">
                <a:extLst>
                  <a:ext uri="{FF2B5EF4-FFF2-40B4-BE49-F238E27FC236}">
                    <a16:creationId xmlns:a16="http://schemas.microsoft.com/office/drawing/2014/main" id="{DA97BC8E-FC3A-924C-8BF4-2658450A3909}"/>
                  </a:ext>
                </a:extLst>
              </p:cNvPr>
              <p:cNvCxnSpPr/>
              <p:nvPr/>
            </p:nvCxnSpPr>
            <p:spPr>
              <a:xfrm>
                <a:off x="8623300" y="1712073"/>
                <a:ext cx="0" cy="662827"/>
              </a:xfrm>
              <a:prstGeom prst="straightConnector1">
                <a:avLst/>
              </a:prstGeom>
              <a:ln w="1905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4F47196D-229D-EFAA-D93C-08999CBF1F56}"/>
                </a:ext>
              </a:extLst>
            </p:cNvPr>
            <p:cNvSpPr/>
            <p:nvPr/>
          </p:nvSpPr>
          <p:spPr>
            <a:xfrm>
              <a:off x="6450267" y="943777"/>
              <a:ext cx="969261" cy="51067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6200711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CC6A9D5A-0F65-4A46-BF8E-A2A13B67D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8C8FF-CE95-4104-8D0A-8D5CB32DF24F}" type="slidenum">
              <a:rPr lang="ru-RU" sz="1800" smtClean="0">
                <a:solidFill>
                  <a:schemeClr val="tx1"/>
                </a:solidFill>
              </a:rPr>
              <a:t>14</a:t>
            </a:fld>
            <a:endParaRPr lang="ru-RU" sz="1800" dirty="0">
              <a:solidFill>
                <a:schemeClr val="tx1"/>
              </a:solidFill>
            </a:endParaRPr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5C323947-5D08-EA43-87F9-E13576F2FDF8}"/>
              </a:ext>
            </a:extLst>
          </p:cNvPr>
          <p:cNvSpPr txBox="1">
            <a:spLocks/>
          </p:cNvSpPr>
          <p:nvPr/>
        </p:nvSpPr>
        <p:spPr>
          <a:xfrm>
            <a:off x="838200" y="1"/>
            <a:ext cx="10515600" cy="76821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Выводы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DEABF9C-2251-6747-B0C5-30EF26B57768}"/>
              </a:ext>
            </a:extLst>
          </p:cNvPr>
          <p:cNvSpPr/>
          <p:nvPr/>
        </p:nvSpPr>
        <p:spPr>
          <a:xfrm>
            <a:off x="425450" y="1406678"/>
            <a:ext cx="113411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AutoNum type="arabicPeriod"/>
            </a:pPr>
            <a:r>
              <a:rPr lang="ru-RU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Были получены 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Si(IV) </a:t>
            </a:r>
            <a:r>
              <a:rPr lang="ru-RU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комплексы с </a:t>
            </a:r>
            <a:r>
              <a:rPr lang="ru-RU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октафенилзамещенными</a:t>
            </a:r>
            <a:r>
              <a:rPr lang="ru-RU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порфиразином</a:t>
            </a:r>
            <a:r>
              <a:rPr lang="ru-RU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и </a:t>
            </a:r>
            <a:r>
              <a:rPr lang="ru-RU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корролазином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Tx/>
              <a:buAutoNum type="arabicPeriod"/>
            </a:pP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Сокращение макроцикла приводит к существенному увеличению квантового выхода синглетного кислорода (</a:t>
            </a:r>
            <a:r>
              <a:rPr lang="ru-RU" sz="2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Ф</a:t>
            </a:r>
            <a:r>
              <a:rPr lang="ru-RU" sz="2400" baseline="-25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∆ </a:t>
            </a:r>
            <a:r>
              <a:rPr lang="ru-RU" sz="2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= 0,76 для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(OSiPr</a:t>
            </a:r>
            <a:r>
              <a:rPr lang="en-US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)-SiPh</a:t>
            </a:r>
            <a:r>
              <a:rPr lang="en-US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Cz</a:t>
            </a:r>
            <a:r>
              <a:rPr lang="ru-RU" sz="2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342900" indent="-342900" algn="just">
              <a:buFontTx/>
              <a:buAutoNum type="arabi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(OSiPr</a:t>
            </a:r>
            <a:r>
              <a:rPr lang="en-US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)-SiPh</a:t>
            </a:r>
            <a:r>
              <a:rPr lang="en-US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Cz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проявляет более основные свойства по сравнению с исследуемыми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октафенилзамещенными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порфиразинами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Tx/>
              <a:buAutoNum type="arabicPeriod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67222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CC6A9D5A-0F65-4A46-BF8E-A2A13B67D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8C8FF-CE95-4104-8D0A-8D5CB32DF24F}" type="slidenum">
              <a:rPr lang="ru-RU" sz="1800" smtClean="0">
                <a:solidFill>
                  <a:schemeClr val="tx1"/>
                </a:solidFill>
              </a:rPr>
              <a:t>15</a:t>
            </a:fld>
            <a:endParaRPr lang="ru-RU" sz="1800" dirty="0">
              <a:solidFill>
                <a:schemeClr val="tx1"/>
              </a:solidFill>
            </a:endParaRPr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5C323947-5D08-EA43-87F9-E13576F2FDF8}"/>
              </a:ext>
            </a:extLst>
          </p:cNvPr>
          <p:cNvSpPr txBox="1">
            <a:spLocks/>
          </p:cNvSpPr>
          <p:nvPr/>
        </p:nvSpPr>
        <p:spPr>
          <a:xfrm>
            <a:off x="838200" y="1"/>
            <a:ext cx="10515600" cy="76821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Благодарности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DEABF9C-2251-6747-B0C5-30EF26B57768}"/>
              </a:ext>
            </a:extLst>
          </p:cNvPr>
          <p:cNvSpPr/>
          <p:nvPr/>
        </p:nvSpPr>
        <p:spPr>
          <a:xfrm>
            <a:off x="369910" y="2643623"/>
            <a:ext cx="622696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грант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№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20-53-26004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Чехия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_a)</a:t>
            </a:r>
          </a:p>
        </p:txBody>
      </p:sp>
      <p:pic>
        <p:nvPicPr>
          <p:cNvPr id="1026" name="Picture 2" descr="РФФИ">
            <a:extLst>
              <a:ext uri="{FF2B5EF4-FFF2-40B4-BE49-F238E27FC236}">
                <a16:creationId xmlns:a16="http://schemas.microsoft.com/office/drawing/2014/main" id="{9208C815-F839-314B-7435-C8C7C88A47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910" y="1159877"/>
            <a:ext cx="5539779" cy="1483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7D69152-6E86-0770-6FC7-9F91A11337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2312" y="1037548"/>
            <a:ext cx="5232582" cy="3924437"/>
          </a:xfrm>
          <a:prstGeom prst="rect">
            <a:avLst/>
          </a:prstGeom>
        </p:spPr>
      </p:pic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CAF65AE5-5352-4B41-A4D0-773979173BE6}"/>
              </a:ext>
            </a:extLst>
          </p:cNvPr>
          <p:cNvSpPr txBox="1">
            <a:spLocks/>
          </p:cNvSpPr>
          <p:nvPr/>
        </p:nvSpPr>
        <p:spPr>
          <a:xfrm>
            <a:off x="651889" y="5035341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8000" baseline="-25000" dirty="0">
                <a:latin typeface="Arial" panose="020B0604020202020204" pitchFamily="34" charset="0"/>
                <a:cs typeface="Arial" panose="020B0604020202020204" pitchFamily="34" charset="0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16314846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1DF2A77-CE4E-6441-824C-08F239F20E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8C8FF-CE95-4104-8D0A-8D5CB32DF24F}" type="slidenum">
              <a:rPr lang="ru-RU" sz="1800" smtClean="0">
                <a:solidFill>
                  <a:schemeClr val="tx1"/>
                </a:solidFill>
              </a:rPr>
              <a:t>16</a:t>
            </a:fld>
            <a:endParaRPr lang="ru-RU" sz="1800" dirty="0">
              <a:solidFill>
                <a:schemeClr val="tx1"/>
              </a:solidFill>
            </a:endParaRPr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0DDBD0BC-8E99-8148-A5CB-25A52BD11042}"/>
              </a:ext>
            </a:extLst>
          </p:cNvPr>
          <p:cNvSpPr txBox="1">
            <a:spLocks/>
          </p:cNvSpPr>
          <p:nvPr/>
        </p:nvSpPr>
        <p:spPr>
          <a:xfrm>
            <a:off x="838200" y="23336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8000" baseline="-25000" dirty="0">
                <a:latin typeface="Arial" panose="020B0604020202020204" pitchFamily="34" charset="0"/>
                <a:cs typeface="Arial" panose="020B0604020202020204" pitchFamily="34" charset="0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34509819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6A7B37D4-6AD9-5B4D-9C40-C62B1D8CC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8C8FF-CE95-4104-8D0A-8D5CB32DF24F}" type="slidenum">
              <a:rPr lang="ru-RU" sz="1800" smtClean="0">
                <a:solidFill>
                  <a:schemeClr val="tx1"/>
                </a:solidFill>
              </a:rPr>
              <a:t>17</a:t>
            </a:fld>
            <a:endParaRPr lang="ru-RU" sz="1800" dirty="0">
              <a:solidFill>
                <a:schemeClr val="tx1"/>
              </a:solidFill>
            </a:endParaRPr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6D88F411-0E6F-A544-A902-CA236AB2FF36}"/>
              </a:ext>
            </a:extLst>
          </p:cNvPr>
          <p:cNvSpPr txBox="1">
            <a:spLocks/>
          </p:cNvSpPr>
          <p:nvPr/>
        </p:nvSpPr>
        <p:spPr>
          <a:xfrm>
            <a:off x="347731" y="1"/>
            <a:ext cx="11706894" cy="768216"/>
          </a:xfrm>
          <a:prstGeom prst="rect">
            <a:avLst/>
          </a:prstGeom>
        </p:spPr>
        <p:txBody>
          <a:bodyPr anchor="ctr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Приложение</a:t>
            </a:r>
          </a:p>
        </p:txBody>
      </p:sp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0F7324F3-41B0-45EE-98D1-902DE6C5D172}"/>
              </a:ext>
            </a:extLst>
          </p:cNvPr>
          <p:cNvGrpSpPr/>
          <p:nvPr/>
        </p:nvGrpSpPr>
        <p:grpSpPr>
          <a:xfrm>
            <a:off x="395079" y="846735"/>
            <a:ext cx="11235475" cy="2965206"/>
            <a:chOff x="395079" y="3731085"/>
            <a:chExt cx="11235475" cy="2965206"/>
          </a:xfrm>
        </p:grpSpPr>
        <p:grpSp>
          <p:nvGrpSpPr>
            <p:cNvPr id="34" name="Группа 33">
              <a:extLst>
                <a:ext uri="{FF2B5EF4-FFF2-40B4-BE49-F238E27FC236}">
                  <a16:creationId xmlns:a16="http://schemas.microsoft.com/office/drawing/2014/main" id="{A5758481-07E0-4F7C-9C79-F147C9C9F599}"/>
                </a:ext>
              </a:extLst>
            </p:cNvPr>
            <p:cNvGrpSpPr/>
            <p:nvPr/>
          </p:nvGrpSpPr>
          <p:grpSpPr>
            <a:xfrm>
              <a:off x="395079" y="3731085"/>
              <a:ext cx="11235475" cy="2965206"/>
              <a:chOff x="395079" y="3731085"/>
              <a:chExt cx="11235475" cy="2965206"/>
            </a:xfrm>
          </p:grpSpPr>
          <p:grpSp>
            <p:nvGrpSpPr>
              <p:cNvPr id="21" name="Группа 20">
                <a:extLst>
                  <a:ext uri="{FF2B5EF4-FFF2-40B4-BE49-F238E27FC236}">
                    <a16:creationId xmlns:a16="http://schemas.microsoft.com/office/drawing/2014/main" id="{4E777616-1E3C-8347-B87C-57C4CCEC5730}"/>
                  </a:ext>
                </a:extLst>
              </p:cNvPr>
              <p:cNvGrpSpPr/>
              <p:nvPr/>
            </p:nvGrpSpPr>
            <p:grpSpPr>
              <a:xfrm>
                <a:off x="395079" y="3731085"/>
                <a:ext cx="11235475" cy="2965206"/>
                <a:chOff x="395079" y="3731085"/>
                <a:chExt cx="11235475" cy="2965206"/>
              </a:xfrm>
            </p:grpSpPr>
            <p:grpSp>
              <p:nvGrpSpPr>
                <p:cNvPr id="18" name="Группа 17">
                  <a:extLst>
                    <a:ext uri="{FF2B5EF4-FFF2-40B4-BE49-F238E27FC236}">
                      <a16:creationId xmlns:a16="http://schemas.microsoft.com/office/drawing/2014/main" id="{B4B96E5F-A7AB-D44A-88D3-E9D5EB5D70C8}"/>
                    </a:ext>
                  </a:extLst>
                </p:cNvPr>
                <p:cNvGrpSpPr/>
                <p:nvPr/>
              </p:nvGrpSpPr>
              <p:grpSpPr>
                <a:xfrm>
                  <a:off x="395079" y="3731085"/>
                  <a:ext cx="11235475" cy="2955214"/>
                  <a:chOff x="260803" y="3902784"/>
                  <a:chExt cx="11235475" cy="2955214"/>
                </a:xfrm>
              </p:grpSpPr>
              <p:grpSp>
                <p:nvGrpSpPr>
                  <p:cNvPr id="11" name="Группа 10">
                    <a:extLst>
                      <a:ext uri="{FF2B5EF4-FFF2-40B4-BE49-F238E27FC236}">
                        <a16:creationId xmlns:a16="http://schemas.microsoft.com/office/drawing/2014/main" id="{F5751E87-8CB7-8944-95EF-770FF6593BA7}"/>
                      </a:ext>
                    </a:extLst>
                  </p:cNvPr>
                  <p:cNvGrpSpPr/>
                  <p:nvPr/>
                </p:nvGrpSpPr>
                <p:grpSpPr>
                  <a:xfrm>
                    <a:off x="260803" y="3902784"/>
                    <a:ext cx="2743200" cy="2955214"/>
                    <a:chOff x="420585" y="1114980"/>
                    <a:chExt cx="2920044" cy="3214999"/>
                  </a:xfrm>
                </p:grpSpPr>
                <p:pic>
                  <p:nvPicPr>
                    <p:cNvPr id="12" name="Рисунок 11">
                      <a:extLst>
                        <a:ext uri="{FF2B5EF4-FFF2-40B4-BE49-F238E27FC236}">
                          <a16:creationId xmlns:a16="http://schemas.microsoft.com/office/drawing/2014/main" id="{513C5CF7-DD3A-4649-8A27-1477220CEF18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2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t="12638" r="49326"/>
                    <a:stretch/>
                  </p:blipFill>
                  <p:spPr>
                    <a:xfrm>
                      <a:off x="420585" y="1114980"/>
                      <a:ext cx="2920044" cy="2825078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13" name="TextBox 12">
                      <a:extLst>
                        <a:ext uri="{FF2B5EF4-FFF2-40B4-BE49-F238E27FC236}">
                          <a16:creationId xmlns:a16="http://schemas.microsoft.com/office/drawing/2014/main" id="{13F503F6-64AA-6C47-B157-710B7EEA23BA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260008" y="3960647"/>
                      <a:ext cx="1020261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>
                      <a:spAutoFit/>
                    </a:bodyPr>
                    <a:lstStyle/>
                    <a:p>
                      <a:r>
                        <a:rPr lang="en-US" b="0" i="0" dirty="0">
                          <a:solidFill>
                            <a:srgbClr val="202124"/>
                          </a:solidFill>
                          <a:effectLst/>
                          <a:latin typeface="arial" panose="020B0604020202020204" pitchFamily="34" charset="0"/>
                        </a:rPr>
                        <a:t>GC-MS</a:t>
                      </a:r>
                      <a:endParaRPr lang="ru-RU" dirty="0"/>
                    </a:p>
                  </p:txBody>
                </p:sp>
                <p:pic>
                  <p:nvPicPr>
                    <p:cNvPr id="14" name="Рисунок 13">
                      <a:extLst>
                        <a:ext uri="{FF2B5EF4-FFF2-40B4-BE49-F238E27FC236}">
                          <a16:creationId xmlns:a16="http://schemas.microsoft.com/office/drawing/2014/main" id="{61D4FB27-4448-E644-ABA1-F98A2400E896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3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t="8175" r="70217" b="60269"/>
                    <a:stretch/>
                  </p:blipFill>
                  <p:spPr>
                    <a:xfrm>
                      <a:off x="939004" y="1488719"/>
                      <a:ext cx="1569099" cy="1454270"/>
                    </a:xfrm>
                    <a:prstGeom prst="rect">
                      <a:avLst/>
                    </a:prstGeom>
                  </p:spPr>
                </p:pic>
              </p:grpSp>
              <p:pic>
                <p:nvPicPr>
                  <p:cNvPr id="16" name="Рисунок 15">
                    <a:extLst>
                      <a:ext uri="{FF2B5EF4-FFF2-40B4-BE49-F238E27FC236}">
                        <a16:creationId xmlns:a16="http://schemas.microsoft.com/office/drawing/2014/main" id="{15567C8A-6008-5B42-A875-094CAC07315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909" t="8564" r="12013" b="3902"/>
                  <a:stretch/>
                </p:blipFill>
                <p:spPr>
                  <a:xfrm>
                    <a:off x="7199331" y="4006545"/>
                    <a:ext cx="4296947" cy="2477417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675184A0-096C-2B4A-86CE-DECB56AB9B50}"/>
                    </a:ext>
                  </a:extLst>
                </p:cNvPr>
                <p:cNvSpPr txBox="1"/>
                <p:nvPr/>
              </p:nvSpPr>
              <p:spPr>
                <a:xfrm>
                  <a:off x="3317425" y="6324564"/>
                  <a:ext cx="2625151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ru-RU" b="0" i="0" baseline="30000" dirty="0">
                      <a:solidFill>
                        <a:srgbClr val="202124"/>
                      </a:solidFill>
                      <a:effectLst/>
                      <a:latin typeface="arial" panose="020B0604020202020204" pitchFamily="34" charset="0"/>
                    </a:rPr>
                    <a:t>1</a:t>
                  </a:r>
                  <a:r>
                    <a:rPr lang="en-US" dirty="0">
                      <a:solidFill>
                        <a:srgbClr val="202124"/>
                      </a:solidFill>
                      <a:latin typeface="arial" panose="020B0604020202020204" pitchFamily="34" charset="0"/>
                    </a:rPr>
                    <a:t>H </a:t>
                  </a:r>
                  <a:r>
                    <a:rPr lang="ru-RU" dirty="0">
                      <a:solidFill>
                        <a:srgbClr val="202124"/>
                      </a:solidFill>
                      <a:latin typeface="arial" panose="020B0604020202020204" pitchFamily="34" charset="0"/>
                    </a:rPr>
                    <a:t>ЯМР</a:t>
                  </a:r>
                  <a:r>
                    <a:rPr lang="en-US" dirty="0">
                      <a:solidFill>
                        <a:srgbClr val="202124"/>
                      </a:solidFill>
                      <a:latin typeface="arial" panose="020B0604020202020204" pitchFamily="34" charset="0"/>
                    </a:rPr>
                    <a:t> </a:t>
                  </a:r>
                  <a:r>
                    <a:rPr lang="ru-RU" dirty="0">
                      <a:solidFill>
                        <a:srgbClr val="202124"/>
                      </a:solidFill>
                      <a:latin typeface="arial" panose="020B0604020202020204" pitchFamily="34" charset="0"/>
                    </a:rPr>
                    <a:t>в</a:t>
                  </a:r>
                  <a:r>
                    <a:rPr lang="en-US" dirty="0">
                      <a:solidFill>
                        <a:srgbClr val="202124"/>
                      </a:solidFill>
                      <a:latin typeface="arial" panose="020B0604020202020204" pitchFamily="34" charset="0"/>
                    </a:rPr>
                    <a:t> CDCl</a:t>
                  </a:r>
                  <a:r>
                    <a:rPr lang="en-US" baseline="-25000" dirty="0">
                      <a:solidFill>
                        <a:srgbClr val="202124"/>
                      </a:solidFill>
                      <a:latin typeface="arial" panose="020B0604020202020204" pitchFamily="34" charset="0"/>
                    </a:rPr>
                    <a:t>3</a:t>
                  </a:r>
                  <a:endParaRPr lang="ru-RU" baseline="-25000" dirty="0"/>
                </a:p>
              </p:txBody>
            </p:sp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6F942474-F927-2A48-9F7E-D60353D89FE3}"/>
                    </a:ext>
                  </a:extLst>
                </p:cNvPr>
                <p:cNvSpPr txBox="1"/>
                <p:nvPr/>
              </p:nvSpPr>
              <p:spPr>
                <a:xfrm>
                  <a:off x="8173694" y="6326959"/>
                  <a:ext cx="2625151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ru-RU" dirty="0">
                      <a:solidFill>
                        <a:srgbClr val="202124"/>
                      </a:solidFill>
                      <a:latin typeface="arial" panose="020B0604020202020204" pitchFamily="34" charset="0"/>
                    </a:rPr>
                    <a:t>ИК</a:t>
                  </a:r>
                  <a:endParaRPr lang="ru-RU" baseline="-25000" dirty="0"/>
                </a:p>
              </p:txBody>
            </p:sp>
          </p:grpSp>
          <p:grpSp>
            <p:nvGrpSpPr>
              <p:cNvPr id="33" name="Группа 32">
                <a:extLst>
                  <a:ext uri="{FF2B5EF4-FFF2-40B4-BE49-F238E27FC236}">
                    <a16:creationId xmlns:a16="http://schemas.microsoft.com/office/drawing/2014/main" id="{7069DF81-AF86-4504-A586-0D8CEA2D117F}"/>
                  </a:ext>
                </a:extLst>
              </p:cNvPr>
              <p:cNvGrpSpPr/>
              <p:nvPr/>
            </p:nvGrpSpPr>
            <p:grpSpPr>
              <a:xfrm>
                <a:off x="3577849" y="3775154"/>
                <a:ext cx="3823267" cy="2596800"/>
                <a:chOff x="3577849" y="3775154"/>
                <a:chExt cx="3823267" cy="2596800"/>
              </a:xfrm>
            </p:grpSpPr>
            <p:pic>
              <p:nvPicPr>
                <p:cNvPr id="26" name="Рисунок 25">
                  <a:extLst>
                    <a:ext uri="{FF2B5EF4-FFF2-40B4-BE49-F238E27FC236}">
                      <a16:creationId xmlns:a16="http://schemas.microsoft.com/office/drawing/2014/main" id="{2FC19B50-F87A-4CA3-B475-8C19E70B5F1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7449" r="33289"/>
                <a:stretch/>
              </p:blipFill>
              <p:spPr>
                <a:xfrm>
                  <a:off x="3577849" y="3775154"/>
                  <a:ext cx="1961772" cy="2596800"/>
                </a:xfrm>
                <a:prstGeom prst="rect">
                  <a:avLst/>
                </a:prstGeom>
              </p:spPr>
            </p:pic>
            <p:pic>
              <p:nvPicPr>
                <p:cNvPr id="27" name="Рисунок 26">
                  <a:extLst>
                    <a:ext uri="{FF2B5EF4-FFF2-40B4-BE49-F238E27FC236}">
                      <a16:creationId xmlns:a16="http://schemas.microsoft.com/office/drawing/2014/main" id="{C82C760D-9663-4E1B-856B-5EF792A0A05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798" t="8174" r="76157" b="73004"/>
                <a:stretch/>
              </p:blipFill>
              <p:spPr>
                <a:xfrm>
                  <a:off x="5605011" y="4026286"/>
                  <a:ext cx="1796105" cy="1603527"/>
                </a:xfrm>
                <a:prstGeom prst="rect">
                  <a:avLst/>
                </a:prstGeom>
              </p:spPr>
            </p:pic>
            <p:sp>
              <p:nvSpPr>
                <p:cNvPr id="28" name="Овал 27">
                  <a:extLst>
                    <a:ext uri="{FF2B5EF4-FFF2-40B4-BE49-F238E27FC236}">
                      <a16:creationId xmlns:a16="http://schemas.microsoft.com/office/drawing/2014/main" id="{00052465-48A3-4211-B5CF-176D254292B1}"/>
                    </a:ext>
                  </a:extLst>
                </p:cNvPr>
                <p:cNvSpPr/>
                <p:nvPr/>
              </p:nvSpPr>
              <p:spPr>
                <a:xfrm>
                  <a:off x="3927624" y="4786792"/>
                  <a:ext cx="122738" cy="122738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29" name="Овал 28">
                  <a:extLst>
                    <a:ext uri="{FF2B5EF4-FFF2-40B4-BE49-F238E27FC236}">
                      <a16:creationId xmlns:a16="http://schemas.microsoft.com/office/drawing/2014/main" id="{F4F85C20-3177-426D-AAA6-37F4B468C6F0}"/>
                    </a:ext>
                  </a:extLst>
                </p:cNvPr>
                <p:cNvSpPr/>
                <p:nvPr/>
              </p:nvSpPr>
              <p:spPr>
                <a:xfrm>
                  <a:off x="6313247" y="4124947"/>
                  <a:ext cx="122738" cy="122738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30" name="Овал 29">
                  <a:extLst>
                    <a:ext uri="{FF2B5EF4-FFF2-40B4-BE49-F238E27FC236}">
                      <a16:creationId xmlns:a16="http://schemas.microsoft.com/office/drawing/2014/main" id="{67FFA9A3-62F2-4C39-AD66-FD6B2FEEF6A2}"/>
                    </a:ext>
                  </a:extLst>
                </p:cNvPr>
                <p:cNvSpPr/>
                <p:nvPr/>
              </p:nvSpPr>
              <p:spPr>
                <a:xfrm>
                  <a:off x="6001387" y="4657219"/>
                  <a:ext cx="122738" cy="122738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31" name="Овал 30">
                  <a:extLst>
                    <a:ext uri="{FF2B5EF4-FFF2-40B4-BE49-F238E27FC236}">
                      <a16:creationId xmlns:a16="http://schemas.microsoft.com/office/drawing/2014/main" id="{6FC46787-FEAA-480B-84C1-9CD0F3FF9E33}"/>
                    </a:ext>
                  </a:extLst>
                </p:cNvPr>
                <p:cNvSpPr/>
                <p:nvPr/>
              </p:nvSpPr>
              <p:spPr>
                <a:xfrm>
                  <a:off x="6311141" y="5356986"/>
                  <a:ext cx="122738" cy="122738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32" name="Овал 31">
                  <a:extLst>
                    <a:ext uri="{FF2B5EF4-FFF2-40B4-BE49-F238E27FC236}">
                      <a16:creationId xmlns:a16="http://schemas.microsoft.com/office/drawing/2014/main" id="{68CDDED6-A33A-4EC6-8F1C-0D89B96B0644}"/>
                    </a:ext>
                  </a:extLst>
                </p:cNvPr>
                <p:cNvSpPr/>
                <p:nvPr/>
              </p:nvSpPr>
              <p:spPr>
                <a:xfrm>
                  <a:off x="6003945" y="4821912"/>
                  <a:ext cx="122738" cy="122738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</p:grpSp>
        <p:sp>
          <p:nvSpPr>
            <p:cNvPr id="35" name="Овал 34">
              <a:extLst>
                <a:ext uri="{FF2B5EF4-FFF2-40B4-BE49-F238E27FC236}">
                  <a16:creationId xmlns:a16="http://schemas.microsoft.com/office/drawing/2014/main" id="{5B80A040-DAE0-4044-9F93-D6327F7EC1E2}"/>
                </a:ext>
              </a:extLst>
            </p:cNvPr>
            <p:cNvSpPr/>
            <p:nvPr/>
          </p:nvSpPr>
          <p:spPr>
            <a:xfrm>
              <a:off x="4449296" y="4786792"/>
              <a:ext cx="122738" cy="122738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6" name="Овал 35">
              <a:extLst>
                <a:ext uri="{FF2B5EF4-FFF2-40B4-BE49-F238E27FC236}">
                  <a16:creationId xmlns:a16="http://schemas.microsoft.com/office/drawing/2014/main" id="{6C94FCFC-8524-43B0-AF7D-02A1C010B72D}"/>
                </a:ext>
              </a:extLst>
            </p:cNvPr>
            <p:cNvSpPr/>
            <p:nvPr/>
          </p:nvSpPr>
          <p:spPr>
            <a:xfrm>
              <a:off x="5973261" y="3929742"/>
              <a:ext cx="122738" cy="122738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" name="Овал 36">
              <a:extLst>
                <a:ext uri="{FF2B5EF4-FFF2-40B4-BE49-F238E27FC236}">
                  <a16:creationId xmlns:a16="http://schemas.microsoft.com/office/drawing/2014/main" id="{CF073D55-B1BD-4CC4-AD72-20AB469242A3}"/>
                </a:ext>
              </a:extLst>
            </p:cNvPr>
            <p:cNvSpPr/>
            <p:nvPr/>
          </p:nvSpPr>
          <p:spPr>
            <a:xfrm>
              <a:off x="5625354" y="4121503"/>
              <a:ext cx="122738" cy="122738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" name="Овал 37">
              <a:extLst>
                <a:ext uri="{FF2B5EF4-FFF2-40B4-BE49-F238E27FC236}">
                  <a16:creationId xmlns:a16="http://schemas.microsoft.com/office/drawing/2014/main" id="{C30DB4F6-6C83-4884-8B24-136E786D8FA1}"/>
                </a:ext>
              </a:extLst>
            </p:cNvPr>
            <p:cNvSpPr/>
            <p:nvPr/>
          </p:nvSpPr>
          <p:spPr>
            <a:xfrm>
              <a:off x="5625354" y="4534481"/>
              <a:ext cx="122738" cy="122738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" name="Овал 38">
              <a:extLst>
                <a:ext uri="{FF2B5EF4-FFF2-40B4-BE49-F238E27FC236}">
                  <a16:creationId xmlns:a16="http://schemas.microsoft.com/office/drawing/2014/main" id="{4614BD3A-64B2-4D6A-AD53-8B7F18BB97FD}"/>
                </a:ext>
              </a:extLst>
            </p:cNvPr>
            <p:cNvSpPr/>
            <p:nvPr/>
          </p:nvSpPr>
          <p:spPr>
            <a:xfrm>
              <a:off x="5613227" y="4988986"/>
              <a:ext cx="122738" cy="122738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" name="Овал 39">
              <a:extLst>
                <a:ext uri="{FF2B5EF4-FFF2-40B4-BE49-F238E27FC236}">
                  <a16:creationId xmlns:a16="http://schemas.microsoft.com/office/drawing/2014/main" id="{7BAB4262-9A7E-4614-A4C6-42B8C2813E57}"/>
                </a:ext>
              </a:extLst>
            </p:cNvPr>
            <p:cNvSpPr/>
            <p:nvPr/>
          </p:nvSpPr>
          <p:spPr>
            <a:xfrm>
              <a:off x="5605011" y="5383653"/>
              <a:ext cx="122738" cy="122738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" name="Овал 40">
              <a:extLst>
                <a:ext uri="{FF2B5EF4-FFF2-40B4-BE49-F238E27FC236}">
                  <a16:creationId xmlns:a16="http://schemas.microsoft.com/office/drawing/2014/main" id="{B224BA5E-A534-442F-8D41-7F816B6E11B2}"/>
                </a:ext>
              </a:extLst>
            </p:cNvPr>
            <p:cNvSpPr/>
            <p:nvPr/>
          </p:nvSpPr>
          <p:spPr>
            <a:xfrm>
              <a:off x="5942576" y="5579406"/>
              <a:ext cx="122738" cy="122738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44" name="Группа 43">
            <a:extLst>
              <a:ext uri="{FF2B5EF4-FFF2-40B4-BE49-F238E27FC236}">
                <a16:creationId xmlns:a16="http://schemas.microsoft.com/office/drawing/2014/main" id="{87C1594C-B512-6B68-E3E1-628C104A515E}"/>
              </a:ext>
            </a:extLst>
          </p:cNvPr>
          <p:cNvGrpSpPr/>
          <p:nvPr/>
        </p:nvGrpSpPr>
        <p:grpSpPr>
          <a:xfrm>
            <a:off x="720335" y="3841996"/>
            <a:ext cx="4221752" cy="2795945"/>
            <a:chOff x="4510888" y="377000"/>
            <a:chExt cx="7487372" cy="3899078"/>
          </a:xfrm>
        </p:grpSpPr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3A152650-B5E1-D30F-EFAE-A876EC605AC0}"/>
                </a:ext>
              </a:extLst>
            </p:cNvPr>
            <p:cNvSpPr txBox="1"/>
            <p:nvPr/>
          </p:nvSpPr>
          <p:spPr>
            <a:xfrm>
              <a:off x="4689196" y="3718106"/>
              <a:ext cx="7309064" cy="55797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000" dirty="0">
                  <a:effectLst/>
                  <a:ea typeface="Calibri" panose="020F0502020204030204" pitchFamily="34" charset="0"/>
                </a:rPr>
                <a:t>MALDI</a:t>
              </a:r>
              <a:r>
                <a:rPr lang="ru-RU" sz="2000" dirty="0">
                  <a:effectLst/>
                  <a:ea typeface="Calibri" panose="020F0502020204030204" pitchFamily="34" charset="0"/>
                </a:rPr>
                <a:t>-</a:t>
              </a:r>
              <a:r>
                <a:rPr lang="en-US" sz="2000" dirty="0">
                  <a:effectLst/>
                  <a:ea typeface="Calibri" panose="020F0502020204030204" pitchFamily="34" charset="0"/>
                </a:rPr>
                <a:t>TOF </a:t>
              </a:r>
              <a:r>
                <a:rPr lang="ru-RU" sz="2000" dirty="0">
                  <a:effectLst/>
                  <a:ea typeface="Calibri" panose="020F0502020204030204" pitchFamily="34" charset="0"/>
                </a:rPr>
                <a:t>масс-спектры в</a:t>
              </a:r>
              <a:r>
                <a:rPr lang="en-US" sz="2000" dirty="0"/>
                <a:t> CH</a:t>
              </a:r>
              <a:r>
                <a:rPr lang="en-US" sz="2000" baseline="-25000" dirty="0"/>
                <a:t>2</a:t>
              </a:r>
              <a:r>
                <a:rPr lang="en-US" sz="2000" dirty="0"/>
                <a:t>Cl</a:t>
              </a:r>
              <a:r>
                <a:rPr lang="en-US" sz="2000" baseline="-25000" dirty="0"/>
                <a:t>2</a:t>
              </a:r>
            </a:p>
          </p:txBody>
        </p:sp>
        <p:pic>
          <p:nvPicPr>
            <p:cNvPr id="46" name="Рисунок 45">
              <a:extLst>
                <a:ext uri="{FF2B5EF4-FFF2-40B4-BE49-F238E27FC236}">
                  <a16:creationId xmlns:a16="http://schemas.microsoft.com/office/drawing/2014/main" id="{6E4103D5-1800-4DE4-D8E9-5B468D9CE7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617" t="25349" r="3650" b="6154"/>
            <a:stretch/>
          </p:blipFill>
          <p:spPr>
            <a:xfrm>
              <a:off x="4510888" y="377000"/>
              <a:ext cx="7309063" cy="3396643"/>
            </a:xfrm>
            <a:prstGeom prst="rect">
              <a:avLst/>
            </a:prstGeom>
          </p:spPr>
        </p:pic>
        <p:pic>
          <p:nvPicPr>
            <p:cNvPr id="47" name="Рисунок 46">
              <a:extLst>
                <a:ext uri="{FF2B5EF4-FFF2-40B4-BE49-F238E27FC236}">
                  <a16:creationId xmlns:a16="http://schemas.microsoft.com/office/drawing/2014/main" id="{8AD46EEC-7962-2EE9-53DD-BE0C49BDFD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933" b="54216"/>
            <a:stretch/>
          </p:blipFill>
          <p:spPr>
            <a:xfrm>
              <a:off x="7321336" y="589457"/>
              <a:ext cx="1865932" cy="1912769"/>
            </a:xfrm>
            <a:prstGeom prst="rect">
              <a:avLst/>
            </a:prstGeom>
          </p:spPr>
        </p:pic>
        <p:pic>
          <p:nvPicPr>
            <p:cNvPr id="48" name="Рисунок 47">
              <a:extLst>
                <a:ext uri="{FF2B5EF4-FFF2-40B4-BE49-F238E27FC236}">
                  <a16:creationId xmlns:a16="http://schemas.microsoft.com/office/drawing/2014/main" id="{33D15605-1184-97FD-6A9B-4135DB98EE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7778" r="63476"/>
            <a:stretch/>
          </p:blipFill>
          <p:spPr>
            <a:xfrm>
              <a:off x="9857006" y="797754"/>
              <a:ext cx="1601121" cy="2002461"/>
            </a:xfrm>
            <a:prstGeom prst="rect">
              <a:avLst/>
            </a:prstGeom>
          </p:spPr>
        </p:pic>
        <p:pic>
          <p:nvPicPr>
            <p:cNvPr id="49" name="Рисунок 48">
              <a:extLst>
                <a:ext uri="{FF2B5EF4-FFF2-40B4-BE49-F238E27FC236}">
                  <a16:creationId xmlns:a16="http://schemas.microsoft.com/office/drawing/2014/main" id="{1B1F743C-E9E2-9069-F3FE-756C897358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782" r="40009" b="54216"/>
            <a:stretch/>
          </p:blipFill>
          <p:spPr>
            <a:xfrm>
              <a:off x="4768321" y="1090302"/>
              <a:ext cx="1326792" cy="1758951"/>
            </a:xfrm>
            <a:prstGeom prst="rect">
              <a:avLst/>
            </a:prstGeom>
          </p:spPr>
        </p:pic>
        <p:cxnSp>
          <p:nvCxnSpPr>
            <p:cNvPr id="50" name="Прямая со стрелкой 49">
              <a:extLst>
                <a:ext uri="{FF2B5EF4-FFF2-40B4-BE49-F238E27FC236}">
                  <a16:creationId xmlns:a16="http://schemas.microsoft.com/office/drawing/2014/main" id="{F0E7FAD3-044B-53A3-DD4E-1889748C024A}"/>
                </a:ext>
              </a:extLst>
            </p:cNvPr>
            <p:cNvCxnSpPr/>
            <p:nvPr/>
          </p:nvCxnSpPr>
          <p:spPr>
            <a:xfrm>
              <a:off x="5645960" y="2808758"/>
              <a:ext cx="344816" cy="370163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805767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6D88F411-0E6F-A544-A902-CA236AB2FF36}"/>
              </a:ext>
            </a:extLst>
          </p:cNvPr>
          <p:cNvSpPr txBox="1">
            <a:spLocks/>
          </p:cNvSpPr>
          <p:nvPr/>
        </p:nvSpPr>
        <p:spPr>
          <a:xfrm>
            <a:off x="347731" y="1"/>
            <a:ext cx="11706894" cy="768216"/>
          </a:xfrm>
          <a:prstGeom prst="rect">
            <a:avLst/>
          </a:prstGeom>
        </p:spPr>
        <p:txBody>
          <a:bodyPr anchor="ctr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Приложение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CC8998C-A727-8398-DB52-FFCCCB0832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887" t="24072" r="33576" b="25727"/>
          <a:stretch/>
        </p:blipFill>
        <p:spPr>
          <a:xfrm>
            <a:off x="227065" y="763067"/>
            <a:ext cx="5621412" cy="577584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29F854A-FCDA-232C-0D91-1B7FFAA5D44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899" b="24326"/>
          <a:stretch/>
        </p:blipFill>
        <p:spPr>
          <a:xfrm>
            <a:off x="656298" y="1013673"/>
            <a:ext cx="2485802" cy="3423316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A1325489-E0E5-8CE1-49AC-4F5A23FAF47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592" t="25235" r="6003" b="13826"/>
          <a:stretch/>
        </p:blipFill>
        <p:spPr>
          <a:xfrm>
            <a:off x="5908868" y="723226"/>
            <a:ext cx="6056067" cy="2979901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3631FB74-90ED-EBC0-8C61-9D629CEEE70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20"/>
          <a:stretch/>
        </p:blipFill>
        <p:spPr>
          <a:xfrm>
            <a:off x="6620976" y="723226"/>
            <a:ext cx="3539658" cy="1921782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DF1CEE70-7E1F-6E7C-5FC0-083EB5EBB7B5}"/>
              </a:ext>
            </a:extLst>
          </p:cNvPr>
          <p:cNvSpPr txBox="1"/>
          <p:nvPr/>
        </p:nvSpPr>
        <p:spPr>
          <a:xfrm>
            <a:off x="7000956" y="3632021"/>
            <a:ext cx="412121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effectLst/>
                <a:ea typeface="Calibri" panose="020F0502020204030204" pitchFamily="34" charset="0"/>
              </a:rPr>
              <a:t>MALDI</a:t>
            </a:r>
            <a:r>
              <a:rPr lang="ru-RU" sz="2000" dirty="0">
                <a:effectLst/>
                <a:ea typeface="Calibri" panose="020F0502020204030204" pitchFamily="34" charset="0"/>
              </a:rPr>
              <a:t>-</a:t>
            </a:r>
            <a:r>
              <a:rPr lang="en-US" sz="2000" dirty="0">
                <a:effectLst/>
                <a:ea typeface="Calibri" panose="020F0502020204030204" pitchFamily="34" charset="0"/>
              </a:rPr>
              <a:t>TOF </a:t>
            </a:r>
            <a:r>
              <a:rPr lang="ru-RU" sz="2000" dirty="0">
                <a:effectLst/>
                <a:ea typeface="Calibri" panose="020F0502020204030204" pitchFamily="34" charset="0"/>
              </a:rPr>
              <a:t>масс-спектры в</a:t>
            </a:r>
            <a:r>
              <a:rPr lang="en-US" sz="2000" dirty="0"/>
              <a:t> CH</a:t>
            </a:r>
            <a:r>
              <a:rPr lang="en-US" sz="2000" baseline="-25000" dirty="0"/>
              <a:t>2</a:t>
            </a:r>
            <a:r>
              <a:rPr lang="en-US" sz="2000" dirty="0"/>
              <a:t>Cl</a:t>
            </a:r>
            <a:r>
              <a:rPr lang="en-US" sz="2000" baseline="-25000" dirty="0"/>
              <a:t>2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61F1C408-5DEC-7E08-A7C5-ED18CA644390}"/>
              </a:ext>
            </a:extLst>
          </p:cNvPr>
          <p:cNvSpPr txBox="1"/>
          <p:nvPr/>
        </p:nvSpPr>
        <p:spPr>
          <a:xfrm>
            <a:off x="2318782" y="6444880"/>
            <a:ext cx="958472" cy="3394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GC-MS</a:t>
            </a:r>
            <a:endParaRPr lang="ru-RU" dirty="0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6A7B37D4-6AD9-5B4D-9C40-C62B1D8CC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8C8FF-CE95-4104-8D0A-8D5CB32DF24F}" type="slidenum">
              <a:rPr lang="ru-RU" sz="1800" smtClean="0">
                <a:solidFill>
                  <a:schemeClr val="tx1"/>
                </a:solidFill>
              </a:rPr>
              <a:t>18</a:t>
            </a:fld>
            <a:endParaRPr lang="ru-RU" sz="1800" dirty="0">
              <a:solidFill>
                <a:schemeClr val="tx1"/>
              </a:solidFill>
            </a:endParaRPr>
          </a:p>
        </p:txBody>
      </p:sp>
      <p:grpSp>
        <p:nvGrpSpPr>
          <p:cNvPr id="53" name="Группа 52">
            <a:extLst>
              <a:ext uri="{FF2B5EF4-FFF2-40B4-BE49-F238E27FC236}">
                <a16:creationId xmlns:a16="http://schemas.microsoft.com/office/drawing/2014/main" id="{A9CC9F1F-5020-2B52-9DEF-41804C62B7E3}"/>
              </a:ext>
            </a:extLst>
          </p:cNvPr>
          <p:cNvGrpSpPr/>
          <p:nvPr/>
        </p:nvGrpSpPr>
        <p:grpSpPr>
          <a:xfrm>
            <a:off x="6096000" y="4032131"/>
            <a:ext cx="5347663" cy="2744265"/>
            <a:chOff x="6096000" y="4032131"/>
            <a:chExt cx="5347663" cy="2744265"/>
          </a:xfrm>
        </p:grpSpPr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EBB104AC-3EAA-B82A-7949-7C3AEB69C7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18" t="10545" r="9656" b="3081"/>
            <a:stretch/>
          </p:blipFill>
          <p:spPr>
            <a:xfrm>
              <a:off x="6096000" y="4032131"/>
              <a:ext cx="5347663" cy="2744265"/>
            </a:xfrm>
            <a:prstGeom prst="rect">
              <a:avLst/>
            </a:prstGeom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E65B0FC0-7F9A-BA3D-4923-65A960CC4F13}"/>
                </a:ext>
              </a:extLst>
            </p:cNvPr>
            <p:cNvSpPr txBox="1"/>
            <p:nvPr/>
          </p:nvSpPr>
          <p:spPr>
            <a:xfrm>
              <a:off x="7340426" y="4680570"/>
              <a:ext cx="4780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NH</a:t>
              </a:r>
              <a:endParaRPr lang="ru-RU" dirty="0"/>
            </a:p>
          </p:txBody>
        </p:sp>
      </p:grpSp>
    </p:spTree>
    <p:extLst>
      <p:ext uri="{BB962C8B-B14F-4D97-AF65-F5344CB8AC3E}">
        <p14:creationId xmlns:p14="http://schemas.microsoft.com/office/powerpoint/2010/main" val="31997256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6A7B37D4-6AD9-5B4D-9C40-C62B1D8CC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8C8FF-CE95-4104-8D0A-8D5CB32DF24F}" type="slidenum">
              <a:rPr lang="ru-RU" sz="1800" smtClean="0">
                <a:solidFill>
                  <a:schemeClr val="tx1"/>
                </a:solidFill>
              </a:rPr>
              <a:t>19</a:t>
            </a:fld>
            <a:endParaRPr lang="ru-RU" sz="1800" dirty="0">
              <a:solidFill>
                <a:schemeClr val="tx1"/>
              </a:solidFill>
            </a:endParaRPr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6D88F411-0E6F-A544-A902-CA236AB2FF36}"/>
              </a:ext>
            </a:extLst>
          </p:cNvPr>
          <p:cNvSpPr txBox="1">
            <a:spLocks/>
          </p:cNvSpPr>
          <p:nvPr/>
        </p:nvSpPr>
        <p:spPr>
          <a:xfrm>
            <a:off x="347731" y="1"/>
            <a:ext cx="11706894" cy="768216"/>
          </a:xfrm>
          <a:prstGeom prst="rect">
            <a:avLst/>
          </a:prstGeom>
        </p:spPr>
        <p:txBody>
          <a:bodyPr anchor="ctr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Синтез 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Si(IV) </a:t>
            </a: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комплексов</a:t>
            </a:r>
          </a:p>
        </p:txBody>
      </p: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F3659B37-51A0-32C0-846F-BFCEC5FE01F4}"/>
              </a:ext>
            </a:extLst>
          </p:cNvPr>
          <p:cNvGrpSpPr/>
          <p:nvPr/>
        </p:nvGrpSpPr>
        <p:grpSpPr>
          <a:xfrm>
            <a:off x="252891" y="1645145"/>
            <a:ext cx="12077192" cy="3071653"/>
            <a:chOff x="289713" y="620281"/>
            <a:chExt cx="12077192" cy="3071653"/>
          </a:xfrm>
        </p:grpSpPr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8A529402-70D2-FB09-ED85-3D15B4065FA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9713" y="620281"/>
              <a:ext cx="11612571" cy="2504950"/>
            </a:xfrm>
            <a:prstGeom prst="rect">
              <a:avLst/>
            </a:prstGeom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38E985EA-B309-B48F-BC26-B27E4BFD6BF7}"/>
                </a:ext>
              </a:extLst>
            </p:cNvPr>
            <p:cNvSpPr txBox="1"/>
            <p:nvPr/>
          </p:nvSpPr>
          <p:spPr>
            <a:xfrm>
              <a:off x="461915" y="787143"/>
              <a:ext cx="196399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R=H </a:t>
              </a:r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или </a:t>
              </a:r>
              <a:r>
                <a:rPr lang="en-US" sz="24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t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Bu</a:t>
              </a:r>
              <a:endParaRPr lang="ru-RU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64907EF3-02E9-42FD-5CFD-658ADAB57B58}"/>
                </a:ext>
              </a:extLst>
            </p:cNvPr>
            <p:cNvSpPr txBox="1"/>
            <p:nvPr/>
          </p:nvSpPr>
          <p:spPr>
            <a:xfrm>
              <a:off x="1943376" y="2495035"/>
              <a:ext cx="1563022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800" dirty="0">
                  <a:effectLst/>
                  <a:ea typeface="Times New Roman" panose="02020603050405020304" pitchFamily="18" charset="0"/>
                </a:rPr>
                <a:t>R=H</a:t>
              </a:r>
              <a:r>
                <a:rPr lang="ru-RU" dirty="0">
                  <a:ea typeface="Times New Roman" panose="02020603050405020304" pitchFamily="18" charset="0"/>
                </a:rPr>
                <a:t>: </a:t>
              </a:r>
              <a:r>
                <a:rPr lang="ru-RU" sz="1800" dirty="0">
                  <a:effectLst/>
                  <a:ea typeface="Times New Roman" panose="02020603050405020304" pitchFamily="18" charset="0"/>
                </a:rPr>
                <a:t>32 %</a:t>
              </a:r>
            </a:p>
            <a:p>
              <a:pPr algn="ctr"/>
              <a:r>
                <a:rPr lang="en-US" sz="1800" dirty="0">
                  <a:effectLst/>
                  <a:ea typeface="Times New Roman" panose="02020603050405020304" pitchFamily="18" charset="0"/>
                </a:rPr>
                <a:t>R=</a:t>
              </a:r>
              <a:r>
                <a:rPr lang="en-US" sz="1800" i="1" dirty="0" err="1">
                  <a:effectLst/>
                  <a:ea typeface="Times New Roman" panose="02020603050405020304" pitchFamily="18" charset="0"/>
                </a:rPr>
                <a:t>t</a:t>
              </a:r>
              <a:r>
                <a:rPr lang="en-US" sz="1800" dirty="0" err="1">
                  <a:effectLst/>
                  <a:ea typeface="Times New Roman" panose="02020603050405020304" pitchFamily="18" charset="0"/>
                </a:rPr>
                <a:t>Bu</a:t>
              </a:r>
              <a:r>
                <a:rPr lang="ru-RU" dirty="0">
                  <a:ea typeface="Times New Roman" panose="02020603050405020304" pitchFamily="18" charset="0"/>
                </a:rPr>
                <a:t>: </a:t>
              </a:r>
              <a:r>
                <a:rPr lang="ru-RU" sz="1800" dirty="0">
                  <a:effectLst/>
                  <a:ea typeface="Times New Roman" panose="02020603050405020304" pitchFamily="18" charset="0"/>
                </a:rPr>
                <a:t>32 %</a:t>
              </a:r>
              <a:endParaRPr lang="ru-RU" dirty="0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8FF63B38-81BE-5E14-4B34-EDE039F2C750}"/>
                </a:ext>
              </a:extLst>
            </p:cNvPr>
            <p:cNvSpPr txBox="1"/>
            <p:nvPr/>
          </p:nvSpPr>
          <p:spPr>
            <a:xfrm>
              <a:off x="3927623" y="3018933"/>
              <a:ext cx="2608189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800" dirty="0">
                  <a:effectLst/>
                  <a:ea typeface="Times New Roman" panose="02020603050405020304" pitchFamily="18" charset="0"/>
                </a:rPr>
                <a:t>(OH)</a:t>
              </a:r>
              <a:r>
                <a:rPr lang="en-US" sz="1800" baseline="-25000" dirty="0">
                  <a:effectLst/>
                  <a:ea typeface="Times New Roman" panose="02020603050405020304" pitchFamily="18" charset="0"/>
                </a:rPr>
                <a:t>2</a:t>
              </a:r>
              <a:r>
                <a:rPr lang="en-US" sz="1800" dirty="0">
                  <a:effectLst/>
                  <a:ea typeface="Times New Roman" panose="02020603050405020304" pitchFamily="18" charset="0"/>
                </a:rPr>
                <a:t>-SiPh</a:t>
              </a:r>
              <a:r>
                <a:rPr lang="en-US" sz="1800" baseline="-25000" dirty="0">
                  <a:effectLst/>
                  <a:ea typeface="Times New Roman" panose="02020603050405020304" pitchFamily="18" charset="0"/>
                </a:rPr>
                <a:t>8</a:t>
              </a:r>
              <a:r>
                <a:rPr lang="en-US" sz="1800" dirty="0">
                  <a:effectLst/>
                  <a:ea typeface="Times New Roman" panose="02020603050405020304" pitchFamily="18" charset="0"/>
                </a:rPr>
                <a:t>Pz</a:t>
              </a:r>
              <a:r>
                <a:rPr lang="ru-RU" dirty="0">
                  <a:ea typeface="Times New Roman" panose="02020603050405020304" pitchFamily="18" charset="0"/>
                </a:rPr>
                <a:t>: </a:t>
              </a:r>
              <a:r>
                <a:rPr lang="en-US" sz="1800" dirty="0">
                  <a:effectLst/>
                  <a:ea typeface="Times New Roman" panose="02020603050405020304" pitchFamily="18" charset="0"/>
                </a:rPr>
                <a:t>2</a:t>
              </a:r>
              <a:r>
                <a:rPr lang="ru-RU" sz="1800" dirty="0">
                  <a:effectLst/>
                  <a:ea typeface="Times New Roman" panose="02020603050405020304" pitchFamily="18" charset="0"/>
                </a:rPr>
                <a:t>2 %</a:t>
              </a:r>
            </a:p>
            <a:p>
              <a:pPr algn="ctr"/>
              <a:r>
                <a:rPr lang="en-US" sz="1800" dirty="0">
                  <a:effectLst/>
                  <a:ea typeface="Times New Roman" panose="02020603050405020304" pitchFamily="18" charset="0"/>
                </a:rPr>
                <a:t>(OH)</a:t>
              </a:r>
              <a:r>
                <a:rPr lang="en-US" sz="1800" baseline="-25000" dirty="0">
                  <a:effectLst/>
                  <a:ea typeface="Times New Roman" panose="02020603050405020304" pitchFamily="18" charset="0"/>
                </a:rPr>
                <a:t>2</a:t>
              </a:r>
              <a:r>
                <a:rPr lang="en-US" sz="1800" dirty="0">
                  <a:effectLst/>
                  <a:ea typeface="Times New Roman" panose="02020603050405020304" pitchFamily="18" charset="0"/>
                </a:rPr>
                <a:t>-Si(</a:t>
              </a:r>
              <a:r>
                <a:rPr lang="en-US" sz="1800" i="1" dirty="0" err="1">
                  <a:effectLst/>
                  <a:ea typeface="Times New Roman" panose="02020603050405020304" pitchFamily="18" charset="0"/>
                </a:rPr>
                <a:t>t</a:t>
              </a:r>
              <a:r>
                <a:rPr lang="en-US" sz="1800" dirty="0" err="1">
                  <a:effectLst/>
                  <a:ea typeface="Times New Roman" panose="02020603050405020304" pitchFamily="18" charset="0"/>
                </a:rPr>
                <a:t>Bu</a:t>
              </a:r>
              <a:r>
                <a:rPr lang="en-US" sz="1800" dirty="0">
                  <a:effectLst/>
                  <a:ea typeface="Times New Roman" panose="02020603050405020304" pitchFamily="18" charset="0"/>
                </a:rPr>
                <a:t>)Ph</a:t>
              </a:r>
              <a:r>
                <a:rPr lang="en-US" sz="1800" baseline="-25000" dirty="0">
                  <a:effectLst/>
                  <a:ea typeface="Times New Roman" panose="02020603050405020304" pitchFamily="18" charset="0"/>
                </a:rPr>
                <a:t>8</a:t>
              </a:r>
              <a:r>
                <a:rPr lang="en-US" sz="1800" dirty="0">
                  <a:effectLst/>
                  <a:ea typeface="Times New Roman" panose="02020603050405020304" pitchFamily="18" charset="0"/>
                </a:rPr>
                <a:t>Pz </a:t>
              </a:r>
              <a:r>
                <a:rPr lang="ru-RU" dirty="0">
                  <a:ea typeface="Times New Roman" panose="02020603050405020304" pitchFamily="18" charset="0"/>
                </a:rPr>
                <a:t>: </a:t>
              </a:r>
              <a:r>
                <a:rPr lang="ru-RU" sz="1800" dirty="0">
                  <a:effectLst/>
                  <a:ea typeface="Times New Roman" panose="02020603050405020304" pitchFamily="18" charset="0"/>
                </a:rPr>
                <a:t>3</a:t>
              </a:r>
              <a:r>
                <a:rPr lang="en-US" sz="1800" dirty="0">
                  <a:effectLst/>
                  <a:ea typeface="Times New Roman" panose="02020603050405020304" pitchFamily="18" charset="0"/>
                </a:rPr>
                <a:t>0</a:t>
              </a:r>
              <a:r>
                <a:rPr lang="ru-RU" sz="1800" dirty="0">
                  <a:effectLst/>
                  <a:ea typeface="Times New Roman" panose="02020603050405020304" pitchFamily="18" charset="0"/>
                </a:rPr>
                <a:t> %</a:t>
              </a:r>
              <a:endParaRPr lang="ru-RU" dirty="0"/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B3EC8AE8-7A9F-AD47-77D4-38DF1AF84FDF}"/>
                </a:ext>
              </a:extLst>
            </p:cNvPr>
            <p:cNvSpPr txBox="1"/>
            <p:nvPr/>
          </p:nvSpPr>
          <p:spPr>
            <a:xfrm>
              <a:off x="9285149" y="3018932"/>
              <a:ext cx="308175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800" dirty="0">
                  <a:effectLst/>
                  <a:ea typeface="Times New Roman" panose="02020603050405020304" pitchFamily="18" charset="0"/>
                </a:rPr>
                <a:t>(Pr</a:t>
              </a:r>
              <a:r>
                <a:rPr lang="en-US" sz="1800" baseline="-25000" dirty="0">
                  <a:effectLst/>
                  <a:ea typeface="Times New Roman" panose="02020603050405020304" pitchFamily="18" charset="0"/>
                </a:rPr>
                <a:t>3</a:t>
              </a:r>
              <a:r>
                <a:rPr lang="en-US" sz="1800" dirty="0">
                  <a:effectLst/>
                  <a:ea typeface="Times New Roman" panose="02020603050405020304" pitchFamily="18" charset="0"/>
                </a:rPr>
                <a:t>SiO)</a:t>
              </a:r>
              <a:r>
                <a:rPr lang="en-US" sz="1800" baseline="-25000" dirty="0">
                  <a:effectLst/>
                  <a:ea typeface="Times New Roman" panose="02020603050405020304" pitchFamily="18" charset="0"/>
                </a:rPr>
                <a:t>2</a:t>
              </a:r>
              <a:r>
                <a:rPr lang="en-US" sz="1800" dirty="0">
                  <a:effectLst/>
                  <a:ea typeface="Times New Roman" panose="02020603050405020304" pitchFamily="18" charset="0"/>
                </a:rPr>
                <a:t>-SiPh</a:t>
              </a:r>
              <a:r>
                <a:rPr lang="en-US" sz="1800" baseline="-25000" dirty="0">
                  <a:effectLst/>
                  <a:ea typeface="Times New Roman" panose="02020603050405020304" pitchFamily="18" charset="0"/>
                </a:rPr>
                <a:t>8</a:t>
              </a:r>
              <a:r>
                <a:rPr lang="en-US" sz="1800" dirty="0">
                  <a:effectLst/>
                  <a:ea typeface="Times New Roman" panose="02020603050405020304" pitchFamily="18" charset="0"/>
                </a:rPr>
                <a:t>Pz</a:t>
              </a:r>
              <a:r>
                <a:rPr lang="ru-RU" dirty="0">
                  <a:ea typeface="Times New Roman" panose="02020603050405020304" pitchFamily="18" charset="0"/>
                </a:rPr>
                <a:t>: </a:t>
              </a:r>
              <a:r>
                <a:rPr lang="en-US" sz="1800" dirty="0">
                  <a:effectLst/>
                  <a:ea typeface="Times New Roman" panose="02020603050405020304" pitchFamily="18" charset="0"/>
                </a:rPr>
                <a:t>5</a:t>
              </a:r>
              <a:r>
                <a:rPr lang="ru-RU" sz="1800" dirty="0">
                  <a:effectLst/>
                  <a:ea typeface="Times New Roman" panose="02020603050405020304" pitchFamily="18" charset="0"/>
                </a:rPr>
                <a:t> %</a:t>
              </a:r>
            </a:p>
            <a:p>
              <a:pPr algn="ctr"/>
              <a:r>
                <a:rPr lang="en-US" sz="1800" dirty="0">
                  <a:effectLst/>
                  <a:ea typeface="Times New Roman" panose="02020603050405020304" pitchFamily="18" charset="0"/>
                </a:rPr>
                <a:t>(Pr</a:t>
              </a:r>
              <a:r>
                <a:rPr lang="en-US" sz="1800" baseline="-25000" dirty="0">
                  <a:effectLst/>
                  <a:ea typeface="Times New Roman" panose="02020603050405020304" pitchFamily="18" charset="0"/>
                </a:rPr>
                <a:t>3</a:t>
              </a:r>
              <a:r>
                <a:rPr lang="en-US" sz="1800" dirty="0">
                  <a:effectLst/>
                  <a:ea typeface="Times New Roman" panose="02020603050405020304" pitchFamily="18" charset="0"/>
                </a:rPr>
                <a:t>SiO)</a:t>
              </a:r>
              <a:r>
                <a:rPr lang="en-US" sz="1800" baseline="-25000" dirty="0">
                  <a:effectLst/>
                  <a:ea typeface="Times New Roman" panose="02020603050405020304" pitchFamily="18" charset="0"/>
                </a:rPr>
                <a:t>2</a:t>
              </a:r>
              <a:r>
                <a:rPr lang="en-US" sz="1800" dirty="0">
                  <a:effectLst/>
                  <a:ea typeface="Times New Roman" panose="02020603050405020304" pitchFamily="18" charset="0"/>
                </a:rPr>
                <a:t>-Si(</a:t>
              </a:r>
              <a:r>
                <a:rPr lang="en-US" sz="1800" i="1" dirty="0" err="1">
                  <a:effectLst/>
                  <a:ea typeface="Times New Roman" panose="02020603050405020304" pitchFamily="18" charset="0"/>
                </a:rPr>
                <a:t>t</a:t>
              </a:r>
              <a:r>
                <a:rPr lang="en-US" sz="1800" dirty="0" err="1">
                  <a:effectLst/>
                  <a:ea typeface="Times New Roman" panose="02020603050405020304" pitchFamily="18" charset="0"/>
                </a:rPr>
                <a:t>Bu</a:t>
              </a:r>
              <a:r>
                <a:rPr lang="en-US" sz="1800" dirty="0">
                  <a:effectLst/>
                  <a:ea typeface="Times New Roman" panose="02020603050405020304" pitchFamily="18" charset="0"/>
                </a:rPr>
                <a:t>)Ph</a:t>
              </a:r>
              <a:r>
                <a:rPr lang="en-US" sz="1800" baseline="-25000" dirty="0">
                  <a:effectLst/>
                  <a:ea typeface="Times New Roman" panose="02020603050405020304" pitchFamily="18" charset="0"/>
                </a:rPr>
                <a:t>8</a:t>
              </a:r>
              <a:r>
                <a:rPr lang="en-US" sz="1800" dirty="0">
                  <a:effectLst/>
                  <a:ea typeface="Times New Roman" panose="02020603050405020304" pitchFamily="18" charset="0"/>
                </a:rPr>
                <a:t>Pz </a:t>
              </a:r>
              <a:r>
                <a:rPr lang="ru-RU" dirty="0">
                  <a:ea typeface="Times New Roman" panose="02020603050405020304" pitchFamily="18" charset="0"/>
                </a:rPr>
                <a:t>: </a:t>
              </a:r>
              <a:r>
                <a:rPr lang="en-US" dirty="0">
                  <a:ea typeface="Times New Roman" panose="02020603050405020304" pitchFamily="18" charset="0"/>
                </a:rPr>
                <a:t>40</a:t>
              </a:r>
              <a:r>
                <a:rPr lang="ru-RU" sz="1800" dirty="0">
                  <a:effectLst/>
                  <a:ea typeface="Times New Roman" panose="02020603050405020304" pitchFamily="18" charset="0"/>
                </a:rPr>
                <a:t>%</a:t>
              </a:r>
              <a:endParaRPr lang="ru-RU" dirty="0"/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5960128F-F330-36B2-1E6C-87987684EE70}"/>
                </a:ext>
              </a:extLst>
            </p:cNvPr>
            <p:cNvSpPr txBox="1"/>
            <p:nvPr/>
          </p:nvSpPr>
          <p:spPr>
            <a:xfrm>
              <a:off x="6535812" y="3045603"/>
              <a:ext cx="308175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800" dirty="0">
                  <a:effectLst/>
                  <a:ea typeface="Times New Roman" panose="02020603050405020304" pitchFamily="18" charset="0"/>
                </a:rPr>
                <a:t>(Pr</a:t>
              </a:r>
              <a:r>
                <a:rPr lang="en-US" sz="1800" baseline="-25000" dirty="0">
                  <a:effectLst/>
                  <a:ea typeface="Times New Roman" panose="02020603050405020304" pitchFamily="18" charset="0"/>
                </a:rPr>
                <a:t>3</a:t>
              </a:r>
              <a:r>
                <a:rPr lang="en-US" sz="1800" dirty="0">
                  <a:effectLst/>
                  <a:ea typeface="Times New Roman" panose="02020603050405020304" pitchFamily="18" charset="0"/>
                </a:rPr>
                <a:t>SiO)</a:t>
              </a:r>
              <a:r>
                <a:rPr lang="en-US" sz="1800" baseline="-25000" dirty="0">
                  <a:effectLst/>
                  <a:ea typeface="Times New Roman" panose="02020603050405020304" pitchFamily="18" charset="0"/>
                </a:rPr>
                <a:t>2</a:t>
              </a:r>
              <a:r>
                <a:rPr lang="en-US" sz="1800" dirty="0">
                  <a:effectLst/>
                  <a:ea typeface="Times New Roman" panose="02020603050405020304" pitchFamily="18" charset="0"/>
                </a:rPr>
                <a:t>-SiPh</a:t>
              </a:r>
              <a:r>
                <a:rPr lang="en-US" sz="1800" baseline="-25000" dirty="0">
                  <a:effectLst/>
                  <a:ea typeface="Times New Roman" panose="02020603050405020304" pitchFamily="18" charset="0"/>
                </a:rPr>
                <a:t>8</a:t>
              </a:r>
              <a:r>
                <a:rPr lang="en-US" sz="1800" dirty="0">
                  <a:effectLst/>
                  <a:ea typeface="Times New Roman" panose="02020603050405020304" pitchFamily="18" charset="0"/>
                </a:rPr>
                <a:t>Cz</a:t>
              </a:r>
              <a:r>
                <a:rPr lang="ru-RU" dirty="0">
                  <a:ea typeface="Times New Roman" panose="02020603050405020304" pitchFamily="18" charset="0"/>
                </a:rPr>
                <a:t>: </a:t>
              </a:r>
              <a:r>
                <a:rPr lang="en-US" sz="1800" dirty="0">
                  <a:effectLst/>
                  <a:ea typeface="Times New Roman" panose="02020603050405020304" pitchFamily="18" charset="0"/>
                </a:rPr>
                <a:t>22</a:t>
              </a:r>
              <a:r>
                <a:rPr lang="ru-RU" sz="1800" dirty="0">
                  <a:effectLst/>
                  <a:ea typeface="Times New Roman" panose="02020603050405020304" pitchFamily="18" charset="0"/>
                </a:rPr>
                <a:t> %</a:t>
              </a:r>
            </a:p>
            <a:p>
              <a:pPr algn="ctr"/>
              <a:r>
                <a:rPr lang="en-US" sz="1800" dirty="0">
                  <a:effectLst/>
                  <a:ea typeface="Times New Roman" panose="02020603050405020304" pitchFamily="18" charset="0"/>
                </a:rPr>
                <a:t>(Pr</a:t>
              </a:r>
              <a:r>
                <a:rPr lang="en-US" sz="1800" baseline="-25000" dirty="0">
                  <a:effectLst/>
                  <a:ea typeface="Times New Roman" panose="02020603050405020304" pitchFamily="18" charset="0"/>
                </a:rPr>
                <a:t>3</a:t>
              </a:r>
              <a:r>
                <a:rPr lang="en-US" sz="1800" dirty="0">
                  <a:effectLst/>
                  <a:ea typeface="Times New Roman" panose="02020603050405020304" pitchFamily="18" charset="0"/>
                </a:rPr>
                <a:t>SiO)</a:t>
              </a:r>
              <a:r>
                <a:rPr lang="en-US" sz="1800" baseline="-25000" dirty="0">
                  <a:effectLst/>
                  <a:ea typeface="Times New Roman" panose="02020603050405020304" pitchFamily="18" charset="0"/>
                </a:rPr>
                <a:t>2</a:t>
              </a:r>
              <a:r>
                <a:rPr lang="en-US" sz="1800" dirty="0">
                  <a:effectLst/>
                  <a:ea typeface="Times New Roman" panose="02020603050405020304" pitchFamily="18" charset="0"/>
                </a:rPr>
                <a:t>-Si(</a:t>
              </a:r>
              <a:r>
                <a:rPr lang="en-US" sz="1800" i="1" dirty="0" err="1">
                  <a:effectLst/>
                  <a:ea typeface="Times New Roman" panose="02020603050405020304" pitchFamily="18" charset="0"/>
                </a:rPr>
                <a:t>t</a:t>
              </a:r>
              <a:r>
                <a:rPr lang="en-US" sz="1800" dirty="0" err="1">
                  <a:effectLst/>
                  <a:ea typeface="Times New Roman" panose="02020603050405020304" pitchFamily="18" charset="0"/>
                </a:rPr>
                <a:t>Bu</a:t>
              </a:r>
              <a:r>
                <a:rPr lang="en-US" sz="1800" dirty="0">
                  <a:effectLst/>
                  <a:ea typeface="Times New Roman" panose="02020603050405020304" pitchFamily="18" charset="0"/>
                </a:rPr>
                <a:t>)Ph</a:t>
              </a:r>
              <a:r>
                <a:rPr lang="en-US" sz="1800" baseline="-25000" dirty="0">
                  <a:effectLst/>
                  <a:ea typeface="Times New Roman" panose="02020603050405020304" pitchFamily="18" charset="0"/>
                </a:rPr>
                <a:t>8</a:t>
              </a:r>
              <a:r>
                <a:rPr lang="en-US" sz="1800" dirty="0">
                  <a:effectLst/>
                  <a:ea typeface="Times New Roman" panose="02020603050405020304" pitchFamily="18" charset="0"/>
                </a:rPr>
                <a:t>Cz </a:t>
              </a:r>
              <a:r>
                <a:rPr lang="ru-RU" dirty="0">
                  <a:ea typeface="Times New Roman" panose="02020603050405020304" pitchFamily="18" charset="0"/>
                </a:rPr>
                <a:t>:</a:t>
              </a:r>
              <a:r>
                <a:rPr lang="en-US" dirty="0">
                  <a:ea typeface="Times New Roman" panose="02020603050405020304" pitchFamily="18" charset="0"/>
                </a:rPr>
                <a:t> 0</a:t>
              </a:r>
              <a:r>
                <a:rPr lang="ru-RU" sz="1800" dirty="0">
                  <a:effectLst/>
                  <a:ea typeface="Times New Roman" panose="02020603050405020304" pitchFamily="18" charset="0"/>
                </a:rPr>
                <a:t> %</a:t>
              </a:r>
              <a:endParaRPr lang="ru-RU" dirty="0"/>
            </a:p>
          </p:txBody>
        </p:sp>
      </p:grpSp>
    </p:spTree>
    <p:extLst>
      <p:ext uri="{BB962C8B-B14F-4D97-AF65-F5344CB8AC3E}">
        <p14:creationId xmlns:p14="http://schemas.microsoft.com/office/powerpoint/2010/main" val="4183048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8A9CB0-0A47-FB4F-AA3F-456B29B2D1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768216"/>
          </a:xfrm>
        </p:spPr>
        <p:txBody>
          <a:bodyPr/>
          <a:lstStyle/>
          <a:p>
            <a:pPr algn="ctr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Актуальность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4E5725F3-08A4-8A4D-A3D8-6CD4D2FC1D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8C8FF-CE95-4104-8D0A-8D5CB32DF24F}" type="slidenum">
              <a:rPr lang="ru-RU" sz="1800" smtClean="0">
                <a:solidFill>
                  <a:schemeClr val="tx1"/>
                </a:solidFill>
              </a:rPr>
              <a:t>2</a:t>
            </a:fld>
            <a:endParaRPr lang="ru-RU" sz="1800" dirty="0">
              <a:solidFill>
                <a:schemeClr val="tx1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CE4BDE3-3358-F94E-A2A8-A8B0AE48C1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6071" y="707435"/>
            <a:ext cx="6812924" cy="2484270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891C9F90-805E-F846-88EC-72426A594DC4}"/>
              </a:ext>
            </a:extLst>
          </p:cNvPr>
          <p:cNvSpPr/>
          <p:nvPr/>
        </p:nvSpPr>
        <p:spPr>
          <a:xfrm>
            <a:off x="5318977" y="3014415"/>
            <a:ext cx="580823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Ф</a:t>
            </a:r>
            <a:r>
              <a:rPr lang="en-US" baseline="-25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∆</a:t>
            </a: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*    0.48	               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0.61</a:t>
            </a: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	        0.43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7445E497-9FC8-6C43-8F25-2334D38998E6}"/>
              </a:ext>
            </a:extLst>
          </p:cNvPr>
          <p:cNvSpPr/>
          <p:nvPr/>
        </p:nvSpPr>
        <p:spPr>
          <a:xfrm>
            <a:off x="5269271" y="3419004"/>
            <a:ext cx="626744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sz="1200" dirty="0">
                <a:latin typeface="Arial" panose="020B0604020202020204" pitchFamily="34" charset="0"/>
                <a:cs typeface="Arial" panose="020B0604020202020204" pitchFamily="34" charset="0"/>
              </a:rPr>
              <a:t>*Zhang, X. F., &amp; </a:t>
            </a:r>
            <a:r>
              <a:rPr lang="en" sz="1200" dirty="0" err="1">
                <a:latin typeface="Arial" panose="020B0604020202020204" pitchFamily="34" charset="0"/>
                <a:cs typeface="Arial" panose="020B0604020202020204" pitchFamily="34" charset="0"/>
              </a:rPr>
              <a:t>Rong</a:t>
            </a:r>
            <a:r>
              <a:rPr lang="en" sz="1200" dirty="0">
                <a:latin typeface="Arial" panose="020B0604020202020204" pitchFamily="34" charset="0"/>
                <a:cs typeface="Arial" panose="020B0604020202020204" pitchFamily="34" charset="0"/>
              </a:rPr>
              <a:t>, Y. (2011). </a:t>
            </a:r>
            <a:r>
              <a:rPr lang="en" sz="1200" i="1" dirty="0"/>
              <a:t>J. </a:t>
            </a:r>
            <a:r>
              <a:rPr lang="en" sz="1200" i="1" dirty="0" err="1"/>
              <a:t>Photochem</a:t>
            </a:r>
            <a:r>
              <a:rPr lang="en" sz="1200" i="1" dirty="0"/>
              <a:t>. </a:t>
            </a:r>
            <a:r>
              <a:rPr lang="en" sz="1200" i="1" dirty="0" err="1"/>
              <a:t>Photobiol</a:t>
            </a:r>
            <a:r>
              <a:rPr lang="en" sz="1200" i="1" dirty="0"/>
              <a:t>. A: </a:t>
            </a:r>
            <a:r>
              <a:rPr lang="en" sz="1200" i="1" dirty="0" err="1"/>
              <a:t>Chem</a:t>
            </a:r>
            <a:r>
              <a:rPr lang="en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" sz="1200" i="1" dirty="0">
                <a:latin typeface="Arial" panose="020B0604020202020204" pitchFamily="34" charset="0"/>
                <a:cs typeface="Arial" panose="020B0604020202020204" pitchFamily="34" charset="0"/>
              </a:rPr>
              <a:t>222</a:t>
            </a:r>
            <a:r>
              <a:rPr lang="en" sz="1200" dirty="0">
                <a:latin typeface="Arial" panose="020B0604020202020204" pitchFamily="34" charset="0"/>
                <a:cs typeface="Arial" panose="020B0604020202020204" pitchFamily="34" charset="0"/>
              </a:rPr>
              <a:t>(1), 141–145. </a:t>
            </a:r>
          </a:p>
        </p:txBody>
      </p:sp>
      <p:sp>
        <p:nvSpPr>
          <p:cNvPr id="11" name="Скругленный прямоугольник 10">
            <a:extLst>
              <a:ext uri="{FF2B5EF4-FFF2-40B4-BE49-F238E27FC236}">
                <a16:creationId xmlns:a16="http://schemas.microsoft.com/office/drawing/2014/main" id="{5E51B4F7-A713-C84B-A545-4F72D2B1B8B3}"/>
              </a:ext>
            </a:extLst>
          </p:cNvPr>
          <p:cNvSpPr/>
          <p:nvPr/>
        </p:nvSpPr>
        <p:spPr>
          <a:xfrm>
            <a:off x="245774" y="4350353"/>
            <a:ext cx="5073202" cy="2188559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Применение</a:t>
            </a:r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457200" indent="-457200">
              <a:buFont typeface="Wingdings" pitchFamily="2" charset="2"/>
              <a:buChar char="q"/>
            </a:pPr>
            <a:r>
              <a:rPr lang="ru-RU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ФДТ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457200" indent="-457200">
              <a:buFont typeface="Wingdings" pitchFamily="2" charset="2"/>
              <a:buChar char="q"/>
            </a:pPr>
            <a:r>
              <a:rPr lang="ru-RU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Фотовольтаика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457200" indent="-457200">
              <a:buFont typeface="Wingdings" pitchFamily="2" charset="2"/>
              <a:buChar char="q"/>
            </a:pPr>
            <a:r>
              <a:rPr lang="ru-RU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Фотокатализ</a:t>
            </a:r>
            <a:r>
              <a:rPr lang="en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ru-RU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Wingdings" pitchFamily="2" charset="2"/>
              <a:buChar char="q"/>
            </a:pPr>
            <a:r>
              <a:rPr lang="ru-RU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Фотоиммунотерапия</a:t>
            </a:r>
            <a:r>
              <a:rPr lang="ru-RU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" sz="1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*Coordination Chemistry Reviews, 285, 2015, 52-64</a:t>
            </a:r>
          </a:p>
          <a:p>
            <a:r>
              <a:rPr lang="en" sz="1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*Org. </a:t>
            </a:r>
            <a:r>
              <a:rPr lang="en" sz="11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Biomol</a:t>
            </a:r>
            <a:r>
              <a:rPr lang="en" sz="1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Chem., 2021, 19, 1168-1190</a:t>
            </a:r>
            <a:endParaRPr lang="ru-RU" sz="1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B5301DD-9023-954B-9642-0086226B2DF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3" t="3591" r="6162" b="13933"/>
          <a:stretch/>
        </p:blipFill>
        <p:spPr>
          <a:xfrm>
            <a:off x="5455528" y="3932862"/>
            <a:ext cx="3622575" cy="2788613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A02768E-FB50-714D-8A5B-4096A85EA3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4789" y="775855"/>
            <a:ext cx="3209308" cy="3363047"/>
          </a:xfrm>
          <a:prstGeom prst="rect">
            <a:avLst/>
          </a:prstGeom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FF1C6D16-FCFC-7D43-90DB-586C40A795C4}"/>
              </a:ext>
            </a:extLst>
          </p:cNvPr>
          <p:cNvSpPr/>
          <p:nvPr/>
        </p:nvSpPr>
        <p:spPr>
          <a:xfrm rot="10800000" flipV="1">
            <a:off x="9068022" y="4067589"/>
            <a:ext cx="300981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Электронные спектры поглощения </a:t>
            </a:r>
            <a:r>
              <a:rPr lang="en" sz="1400" dirty="0">
                <a:latin typeface="Arial" panose="020B0604020202020204" pitchFamily="34" charset="0"/>
                <a:cs typeface="Arial" panose="020B0604020202020204" pitchFamily="34" charset="0"/>
              </a:rPr>
              <a:t>Et</a:t>
            </a:r>
            <a:r>
              <a:rPr lang="en" sz="14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" sz="1400" dirty="0">
                <a:latin typeface="Arial" panose="020B0604020202020204" pitchFamily="34" charset="0"/>
                <a:cs typeface="Arial" panose="020B0604020202020204" pitchFamily="34" charset="0"/>
              </a:rPr>
              <a:t>SiOSi(IV)TBC, P(V)TBC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lang="en" sz="1400" dirty="0">
                <a:latin typeface="Arial" panose="020B0604020202020204" pitchFamily="34" charset="0"/>
                <a:cs typeface="Arial" panose="020B0604020202020204" pitchFamily="34" charset="0"/>
              </a:rPr>
              <a:t> Cl</a:t>
            </a:r>
            <a:r>
              <a:rPr lang="en" sz="14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" sz="1400" dirty="0">
                <a:latin typeface="Arial" panose="020B0604020202020204" pitchFamily="34" charset="0"/>
                <a:cs typeface="Arial" panose="020B0604020202020204" pitchFamily="34" charset="0"/>
              </a:rPr>
              <a:t>Si(IV)Pc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в ДМФА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72260093-991F-3E44-8FD8-C410A5240652}"/>
              </a:ext>
            </a:extLst>
          </p:cNvPr>
          <p:cNvSpPr/>
          <p:nvPr/>
        </p:nvSpPr>
        <p:spPr>
          <a:xfrm>
            <a:off x="9078103" y="4784434"/>
            <a:ext cx="30098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" sz="1200" i="1" dirty="0">
                <a:latin typeface="Arial" panose="020B0604020202020204" pitchFamily="34" charset="0"/>
                <a:cs typeface="Arial" panose="020B0604020202020204" pitchFamily="34" charset="0"/>
              </a:rPr>
              <a:t>Zhang, X. F. (2015). Coord. Chem. Rev. Vol. 285, pp. 52–64. </a:t>
            </a:r>
          </a:p>
        </p:txBody>
      </p:sp>
    </p:spTree>
    <p:extLst>
      <p:ext uri="{BB962C8B-B14F-4D97-AF65-F5344CB8AC3E}">
        <p14:creationId xmlns:p14="http://schemas.microsoft.com/office/powerpoint/2010/main" val="35836846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657F5B7B-B062-0340-87DC-5A0DD44758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8C8FF-CE95-4104-8D0A-8D5CB32DF24F}" type="slidenum">
              <a:rPr lang="ru-RU" sz="1800" smtClean="0">
                <a:solidFill>
                  <a:schemeClr val="tx1"/>
                </a:solidFill>
              </a:rPr>
              <a:t>3</a:t>
            </a:fld>
            <a:endParaRPr lang="ru-RU" sz="1800">
              <a:solidFill>
                <a:schemeClr val="tx1"/>
              </a:solidFill>
            </a:endParaRPr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E8C7D8FD-B8C6-874C-9817-2084C17625FA}"/>
              </a:ext>
            </a:extLst>
          </p:cNvPr>
          <p:cNvSpPr txBox="1">
            <a:spLocks/>
          </p:cNvSpPr>
          <p:nvPr/>
        </p:nvSpPr>
        <p:spPr>
          <a:xfrm>
            <a:off x="838200" y="1"/>
            <a:ext cx="10515600" cy="76821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Объекты исследования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DF03B1E-C6EC-19A5-B383-41E52A5DAFC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92"/>
          <a:stretch/>
        </p:blipFill>
        <p:spPr>
          <a:xfrm>
            <a:off x="1718253" y="1035434"/>
            <a:ext cx="9000888" cy="441414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C43622D-817F-B60E-7218-62289C14B93E}"/>
              </a:ext>
            </a:extLst>
          </p:cNvPr>
          <p:cNvSpPr txBox="1"/>
          <p:nvPr/>
        </p:nvSpPr>
        <p:spPr>
          <a:xfrm>
            <a:off x="5308430" y="5858625"/>
            <a:ext cx="19639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R=H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или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Bu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85729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E7551874-F789-552F-28EA-A9221F2A9C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1855" y="3169472"/>
            <a:ext cx="7101458" cy="3606042"/>
          </a:xfrm>
          <a:prstGeom prst="rect">
            <a:avLst/>
          </a:prstGeom>
        </p:spPr>
      </p:pic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D400F0FD-2091-D842-BA25-7A7A9A8A2BDB}"/>
              </a:ext>
            </a:extLst>
          </p:cNvPr>
          <p:cNvSpPr txBox="1">
            <a:spLocks/>
          </p:cNvSpPr>
          <p:nvPr/>
        </p:nvSpPr>
        <p:spPr>
          <a:xfrm>
            <a:off x="347731" y="1"/>
            <a:ext cx="11706894" cy="768216"/>
          </a:xfrm>
          <a:prstGeom prst="rect">
            <a:avLst/>
          </a:prstGeom>
        </p:spPr>
        <p:txBody>
          <a:bodyPr anchor="ctr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Si(IV) </a:t>
            </a: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комплекс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дигидрокси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октафенилпорфиразина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ru-RU" sz="32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E31E7011-0C59-7366-D715-5970177C5DF9}"/>
              </a:ext>
            </a:extLst>
          </p:cNvPr>
          <p:cNvGrpSpPr/>
          <p:nvPr/>
        </p:nvGrpSpPr>
        <p:grpSpPr>
          <a:xfrm>
            <a:off x="0" y="625495"/>
            <a:ext cx="5153663" cy="5343613"/>
            <a:chOff x="267719" y="625495"/>
            <a:chExt cx="5153663" cy="5343613"/>
          </a:xfrm>
        </p:grpSpPr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39E3A013-A6E1-ADD8-3CD8-9BEA65CE34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605" t="25871" r="54350" b="8000"/>
            <a:stretch/>
          </p:blipFill>
          <p:spPr>
            <a:xfrm>
              <a:off x="2041811" y="868628"/>
              <a:ext cx="2829848" cy="4786732"/>
            </a:xfrm>
            <a:prstGeom prst="rect">
              <a:avLst/>
            </a:prstGeom>
          </p:spPr>
        </p:pic>
        <p:grpSp>
          <p:nvGrpSpPr>
            <p:cNvPr id="17" name="Группа 16">
              <a:extLst>
                <a:ext uri="{FF2B5EF4-FFF2-40B4-BE49-F238E27FC236}">
                  <a16:creationId xmlns:a16="http://schemas.microsoft.com/office/drawing/2014/main" id="{07ACFDA2-1F22-4B61-85E9-A72DCE0AE653}"/>
                </a:ext>
              </a:extLst>
            </p:cNvPr>
            <p:cNvGrpSpPr/>
            <p:nvPr/>
          </p:nvGrpSpPr>
          <p:grpSpPr>
            <a:xfrm>
              <a:off x="267719" y="652391"/>
              <a:ext cx="4004316" cy="5316717"/>
              <a:chOff x="377551" y="2676632"/>
              <a:chExt cx="5484266" cy="4176629"/>
            </a:xfrm>
          </p:grpSpPr>
          <p:grpSp>
            <p:nvGrpSpPr>
              <p:cNvPr id="15" name="Группа 14">
                <a:extLst>
                  <a:ext uri="{FF2B5EF4-FFF2-40B4-BE49-F238E27FC236}">
                    <a16:creationId xmlns:a16="http://schemas.microsoft.com/office/drawing/2014/main" id="{9032E18F-AC80-4E20-BD7D-4FAA9DB66AAD}"/>
                  </a:ext>
                </a:extLst>
              </p:cNvPr>
              <p:cNvGrpSpPr/>
              <p:nvPr/>
            </p:nvGrpSpPr>
            <p:grpSpPr>
              <a:xfrm>
                <a:off x="377551" y="2676632"/>
                <a:ext cx="5484266" cy="4176629"/>
                <a:chOff x="377551" y="2676632"/>
                <a:chExt cx="5484266" cy="4176629"/>
              </a:xfrm>
            </p:grpSpPr>
            <p:pic>
              <p:nvPicPr>
                <p:cNvPr id="12" name="Рисунок 11">
                  <a:extLst>
                    <a:ext uri="{FF2B5EF4-FFF2-40B4-BE49-F238E27FC236}">
                      <a16:creationId xmlns:a16="http://schemas.microsoft.com/office/drawing/2014/main" id="{49DC0474-1C83-4295-93EB-50763CBFE3A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/>
                <a:srcRect l="2368" t="24641" r="61419" b="7314"/>
                <a:stretch/>
              </p:blipFill>
              <p:spPr>
                <a:xfrm>
                  <a:off x="377551" y="2676632"/>
                  <a:ext cx="3054491" cy="3960601"/>
                </a:xfrm>
                <a:prstGeom prst="rect">
                  <a:avLst/>
                </a:prstGeom>
              </p:spPr>
            </p:pic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F2DCB330-DD3A-E84D-B20F-30075D75E981}"/>
                    </a:ext>
                  </a:extLst>
                </p:cNvPr>
                <p:cNvSpPr txBox="1"/>
                <p:nvPr/>
              </p:nvSpPr>
              <p:spPr>
                <a:xfrm>
                  <a:off x="1544686" y="6563127"/>
                  <a:ext cx="4317131" cy="29013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18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MALDI</a:t>
                  </a:r>
                  <a:r>
                    <a:rPr lang="ru-RU" sz="18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-</a:t>
                  </a:r>
                  <a:r>
                    <a:rPr lang="en-US" sz="18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TOF MS </a:t>
                  </a:r>
                  <a:r>
                    <a:rPr lang="ru-RU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в</a:t>
                  </a:r>
                  <a:r>
                    <a:rPr lang="en-US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CH</a:t>
                  </a:r>
                  <a:r>
                    <a:rPr lang="en-US" baseline="-25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2</a:t>
                  </a:r>
                  <a:r>
                    <a:rPr lang="en-US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Cl</a:t>
                  </a:r>
                  <a:r>
                    <a:rPr lang="en-US" baseline="-25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2</a:t>
                  </a:r>
                </a:p>
              </p:txBody>
            </p:sp>
            <p:pic>
              <p:nvPicPr>
                <p:cNvPr id="10" name="Рисунок 9">
                  <a:extLst>
                    <a:ext uri="{FF2B5EF4-FFF2-40B4-BE49-F238E27FC236}">
                      <a16:creationId xmlns:a16="http://schemas.microsoft.com/office/drawing/2014/main" id="{F16BE647-89F7-E34E-8EC8-6A4F9073097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57734" b="16873"/>
                <a:stretch/>
              </p:blipFill>
              <p:spPr>
                <a:xfrm>
                  <a:off x="2388017" y="2819966"/>
                  <a:ext cx="1902062" cy="1924184"/>
                </a:xfrm>
                <a:prstGeom prst="rect">
                  <a:avLst/>
                </a:prstGeom>
              </p:spPr>
            </p:pic>
          </p:grp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4EDE9B7-7A29-451E-BD1A-3162FEE667C3}"/>
                  </a:ext>
                </a:extLst>
              </p:cNvPr>
              <p:cNvSpPr txBox="1"/>
              <p:nvPr/>
            </p:nvSpPr>
            <p:spPr>
              <a:xfrm>
                <a:off x="794136" y="2933380"/>
                <a:ext cx="1418941" cy="29013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dirty="0">
                    <a:ea typeface="Calibri" panose="020F0502020204030204" pitchFamily="34" charset="0"/>
                  </a:rPr>
                  <a:t>[</a:t>
                </a:r>
                <a:r>
                  <a:rPr lang="en-US" sz="1800" dirty="0">
                    <a:effectLst/>
                    <a:ea typeface="Calibri" panose="020F0502020204030204" pitchFamily="34" charset="0"/>
                  </a:rPr>
                  <a:t>M+H</a:t>
                </a:r>
                <a:r>
                  <a:rPr lang="en-US" dirty="0">
                    <a:ea typeface="Calibri" panose="020F0502020204030204" pitchFamily="34" charset="0"/>
                  </a:rPr>
                  <a:t>]</a:t>
                </a:r>
                <a:r>
                  <a:rPr lang="en-US" baseline="30000" dirty="0">
                    <a:ea typeface="Calibri" panose="020F0502020204030204" pitchFamily="34" charset="0"/>
                  </a:rPr>
                  <a:t>+</a:t>
                </a:r>
                <a:endParaRPr lang="en-US" baseline="30000" dirty="0"/>
              </a:p>
            </p:txBody>
          </p:sp>
        </p:grp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BA0A292C-8B9F-C3D4-D79F-708FA94F5B99}"/>
                </a:ext>
              </a:extLst>
            </p:cNvPr>
            <p:cNvSpPr txBox="1"/>
            <p:nvPr/>
          </p:nvSpPr>
          <p:spPr>
            <a:xfrm>
              <a:off x="3158624" y="625495"/>
              <a:ext cx="1036034" cy="369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dirty="0">
                  <a:ea typeface="Calibri" panose="020F0502020204030204" pitchFamily="34" charset="0"/>
                </a:rPr>
                <a:t>[</a:t>
              </a:r>
              <a:r>
                <a:rPr lang="en-US" sz="1800" dirty="0">
                  <a:effectLst/>
                  <a:ea typeface="Calibri" panose="020F0502020204030204" pitchFamily="34" charset="0"/>
                </a:rPr>
                <a:t>M+H</a:t>
              </a:r>
              <a:r>
                <a:rPr lang="en-US" dirty="0">
                  <a:ea typeface="Calibri" panose="020F0502020204030204" pitchFamily="34" charset="0"/>
                </a:rPr>
                <a:t>]</a:t>
              </a:r>
              <a:r>
                <a:rPr lang="en-US" baseline="30000" dirty="0">
                  <a:ea typeface="Calibri" panose="020F0502020204030204" pitchFamily="34" charset="0"/>
                </a:rPr>
                <a:t>+</a:t>
              </a:r>
              <a:endParaRPr lang="en-US" baseline="30000" dirty="0"/>
            </a:p>
          </p:txBody>
        </p:sp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B610FD39-05F9-E83B-ACDC-55C58ABFB7A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86499" y="790011"/>
              <a:ext cx="1534883" cy="1907462"/>
            </a:xfrm>
            <a:prstGeom prst="rect">
              <a:avLst/>
            </a:prstGeom>
          </p:spPr>
        </p:pic>
      </p:grp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CFD9F803-B57E-9E40-9D40-63C56265CC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8C8FF-CE95-4104-8D0A-8D5CB32DF24F}" type="slidenum">
              <a:rPr lang="ru-RU" sz="1800" smtClean="0">
                <a:solidFill>
                  <a:schemeClr val="tx1"/>
                </a:solidFill>
              </a:rPr>
              <a:t>4</a:t>
            </a:fld>
            <a:endParaRPr lang="ru-RU" sz="1800">
              <a:solidFill>
                <a:schemeClr val="tx1"/>
              </a:solidFill>
            </a:endParaRPr>
          </a:p>
        </p:txBody>
      </p: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25979F3A-E93B-F839-2474-17DB99B1D8B2}"/>
              </a:ext>
            </a:extLst>
          </p:cNvPr>
          <p:cNvGrpSpPr/>
          <p:nvPr/>
        </p:nvGrpSpPr>
        <p:grpSpPr>
          <a:xfrm>
            <a:off x="5173828" y="675461"/>
            <a:ext cx="3718932" cy="3039932"/>
            <a:chOff x="5633723" y="726077"/>
            <a:chExt cx="3718932" cy="3039932"/>
          </a:xfrm>
        </p:grpSpPr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6733EE6F-0EBF-14F8-3096-FEC061D3FB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41" t="7785" r="11197" b="4877"/>
            <a:stretch/>
          </p:blipFill>
          <p:spPr>
            <a:xfrm>
              <a:off x="5633723" y="726077"/>
              <a:ext cx="3718932" cy="3039932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17A8F920-675C-4E80-69E7-857E65141741}"/>
                </a:ext>
              </a:extLst>
            </p:cNvPr>
            <p:cNvSpPr txBox="1"/>
            <p:nvPr/>
          </p:nvSpPr>
          <p:spPr>
            <a:xfrm>
              <a:off x="6201178" y="1105830"/>
              <a:ext cx="1953709" cy="36933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CH</a:t>
              </a:r>
              <a:r>
                <a:rPr lang="en-US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Cl</a:t>
              </a:r>
              <a:r>
                <a:rPr lang="en-US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C306EE9F-0F91-1FC2-40F7-DAAAB21C574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737" b="50000"/>
          <a:stretch/>
        </p:blipFill>
        <p:spPr>
          <a:xfrm>
            <a:off x="7583017" y="625495"/>
            <a:ext cx="4686576" cy="2443566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57EBB18A-2EA7-9F26-D168-37E59E902B85}"/>
              </a:ext>
            </a:extLst>
          </p:cNvPr>
          <p:cNvSpPr txBox="1"/>
          <p:nvPr/>
        </p:nvSpPr>
        <p:spPr>
          <a:xfrm>
            <a:off x="8708776" y="2842670"/>
            <a:ext cx="341826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effectLst/>
                <a:ea typeface="Times New Roman" panose="02020603050405020304" pitchFamily="18" charset="0"/>
              </a:rPr>
              <a:t>R=H, (OH)</a:t>
            </a:r>
            <a:r>
              <a:rPr lang="en-US" sz="1600" baseline="-25000" dirty="0">
                <a:effectLst/>
                <a:ea typeface="Times New Roman" panose="02020603050405020304" pitchFamily="18" charset="0"/>
              </a:rPr>
              <a:t>2</a:t>
            </a:r>
            <a:r>
              <a:rPr lang="en-US" sz="1600" dirty="0">
                <a:effectLst/>
                <a:ea typeface="Times New Roman" panose="02020603050405020304" pitchFamily="18" charset="0"/>
              </a:rPr>
              <a:t>-SiPh</a:t>
            </a:r>
            <a:r>
              <a:rPr lang="en-US" sz="1600" baseline="-25000" dirty="0">
                <a:effectLst/>
                <a:ea typeface="Times New Roman" panose="02020603050405020304" pitchFamily="18" charset="0"/>
              </a:rPr>
              <a:t>8</a:t>
            </a:r>
            <a:r>
              <a:rPr lang="en-US" sz="1600" dirty="0">
                <a:effectLst/>
                <a:ea typeface="Times New Roman" panose="02020603050405020304" pitchFamily="18" charset="0"/>
              </a:rPr>
              <a:t>Pz</a:t>
            </a:r>
            <a:r>
              <a:rPr lang="ru-RU" sz="1600" dirty="0">
                <a:ea typeface="Times New Roman" panose="02020603050405020304" pitchFamily="18" charset="0"/>
              </a:rPr>
              <a:t>: </a:t>
            </a:r>
            <a:r>
              <a:rPr lang="en-US" sz="1600" dirty="0">
                <a:effectLst/>
                <a:ea typeface="Times New Roman" panose="02020603050405020304" pitchFamily="18" charset="0"/>
              </a:rPr>
              <a:t>2</a:t>
            </a:r>
            <a:r>
              <a:rPr lang="ru-RU" sz="1600" dirty="0">
                <a:effectLst/>
                <a:ea typeface="Times New Roman" panose="02020603050405020304" pitchFamily="18" charset="0"/>
              </a:rPr>
              <a:t>2 %</a:t>
            </a:r>
          </a:p>
          <a:p>
            <a:pPr algn="ctr"/>
            <a:r>
              <a:rPr lang="en-US" sz="1600" dirty="0">
                <a:ea typeface="Times New Roman" panose="02020603050405020304" pitchFamily="18" charset="0"/>
              </a:rPr>
              <a:t>R=</a:t>
            </a:r>
            <a:r>
              <a:rPr lang="en-US" sz="1600" i="1" dirty="0" err="1">
                <a:ea typeface="Times New Roman" panose="02020603050405020304" pitchFamily="18" charset="0"/>
              </a:rPr>
              <a:t>t</a:t>
            </a:r>
            <a:r>
              <a:rPr lang="en-US" sz="1600" dirty="0" err="1">
                <a:ea typeface="Times New Roman" panose="02020603050405020304" pitchFamily="18" charset="0"/>
              </a:rPr>
              <a:t>Bu</a:t>
            </a:r>
            <a:r>
              <a:rPr lang="en-US" sz="1600" dirty="0">
                <a:ea typeface="Times New Roman" panose="02020603050405020304" pitchFamily="18" charset="0"/>
              </a:rPr>
              <a:t>, </a:t>
            </a:r>
            <a:r>
              <a:rPr lang="en-US" sz="1600" dirty="0">
                <a:effectLst/>
                <a:ea typeface="Times New Roman" panose="02020603050405020304" pitchFamily="18" charset="0"/>
              </a:rPr>
              <a:t>(OH)</a:t>
            </a:r>
            <a:r>
              <a:rPr lang="en-US" sz="1600" baseline="-25000" dirty="0">
                <a:effectLst/>
                <a:ea typeface="Times New Roman" panose="02020603050405020304" pitchFamily="18" charset="0"/>
              </a:rPr>
              <a:t>2</a:t>
            </a:r>
            <a:r>
              <a:rPr lang="en-US" sz="1600" dirty="0">
                <a:effectLst/>
                <a:ea typeface="Times New Roman" panose="02020603050405020304" pitchFamily="18" charset="0"/>
              </a:rPr>
              <a:t>-Si(</a:t>
            </a:r>
            <a:r>
              <a:rPr lang="en-US" sz="1600" i="1" dirty="0" err="1">
                <a:effectLst/>
                <a:ea typeface="Times New Roman" panose="02020603050405020304" pitchFamily="18" charset="0"/>
              </a:rPr>
              <a:t>t</a:t>
            </a:r>
            <a:r>
              <a:rPr lang="en-US" sz="1600" dirty="0" err="1">
                <a:effectLst/>
                <a:ea typeface="Times New Roman" panose="02020603050405020304" pitchFamily="18" charset="0"/>
              </a:rPr>
              <a:t>Bu</a:t>
            </a:r>
            <a:r>
              <a:rPr lang="en-US" sz="1600" dirty="0">
                <a:effectLst/>
                <a:ea typeface="Times New Roman" panose="02020603050405020304" pitchFamily="18" charset="0"/>
              </a:rPr>
              <a:t>)Ph</a:t>
            </a:r>
            <a:r>
              <a:rPr lang="en-US" sz="1600" baseline="-25000" dirty="0">
                <a:effectLst/>
                <a:ea typeface="Times New Roman" panose="02020603050405020304" pitchFamily="18" charset="0"/>
              </a:rPr>
              <a:t>8</a:t>
            </a:r>
            <a:r>
              <a:rPr lang="en-US" sz="1600" dirty="0">
                <a:effectLst/>
                <a:ea typeface="Times New Roman" panose="02020603050405020304" pitchFamily="18" charset="0"/>
              </a:rPr>
              <a:t>Pz </a:t>
            </a:r>
            <a:r>
              <a:rPr lang="ru-RU" sz="1600" dirty="0">
                <a:ea typeface="Times New Roman" panose="02020603050405020304" pitchFamily="18" charset="0"/>
              </a:rPr>
              <a:t>: </a:t>
            </a:r>
            <a:r>
              <a:rPr lang="ru-RU" sz="1600" dirty="0">
                <a:effectLst/>
                <a:ea typeface="Times New Roman" panose="02020603050405020304" pitchFamily="18" charset="0"/>
              </a:rPr>
              <a:t>3</a:t>
            </a:r>
            <a:r>
              <a:rPr lang="en-US" sz="1600" dirty="0">
                <a:effectLst/>
                <a:ea typeface="Times New Roman" panose="02020603050405020304" pitchFamily="18" charset="0"/>
              </a:rPr>
              <a:t>0</a:t>
            </a:r>
            <a:r>
              <a:rPr lang="ru-RU" sz="1600" dirty="0">
                <a:effectLst/>
                <a:ea typeface="Times New Roman" panose="02020603050405020304" pitchFamily="18" charset="0"/>
              </a:rPr>
              <a:t> %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42390454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BA47036-D8BC-4306-AFB0-10441F9084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6" t="6583" r="8218" b="3620"/>
          <a:stretch/>
        </p:blipFill>
        <p:spPr>
          <a:xfrm>
            <a:off x="313378" y="822347"/>
            <a:ext cx="3716025" cy="296412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B20AC38-C9F6-4F2E-9686-8F6531DF61E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3" t="5936" r="9577" b="3355"/>
          <a:stretch/>
        </p:blipFill>
        <p:spPr>
          <a:xfrm>
            <a:off x="4029403" y="822347"/>
            <a:ext cx="3655520" cy="301102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E214E6F-172B-410C-B7E5-78F9C147FCE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5" t="8310" r="12291" b="3892"/>
          <a:stretch/>
        </p:blipFill>
        <p:spPr>
          <a:xfrm>
            <a:off x="7941164" y="921706"/>
            <a:ext cx="3522589" cy="2911662"/>
          </a:xfrm>
          <a:prstGeom prst="rect">
            <a:avLst/>
          </a:prstGeom>
        </p:spPr>
      </p:pic>
      <p:graphicFrame>
        <p:nvGraphicFramePr>
          <p:cNvPr id="11" name="Таблица 10">
            <a:extLst>
              <a:ext uri="{FF2B5EF4-FFF2-40B4-BE49-F238E27FC236}">
                <a16:creationId xmlns:a16="http://schemas.microsoft.com/office/drawing/2014/main" id="{3E9BDAAB-3A70-4403-A0DC-196A22A3624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8659526"/>
              </p:ext>
            </p:extLst>
          </p:nvPr>
        </p:nvGraphicFramePr>
        <p:xfrm>
          <a:off x="313378" y="4005258"/>
          <a:ext cx="11404458" cy="1986102"/>
        </p:xfrm>
        <a:graphic>
          <a:graphicData uri="http://schemas.openxmlformats.org/drawingml/2006/table">
            <a:tbl>
              <a:tblPr firstRow="1" firstCol="1" bandRow="1">
                <a:tableStyleId>{912C8C85-51F0-491E-9774-3900AFEF0FD7}</a:tableStyleId>
              </a:tblPr>
              <a:tblGrid>
                <a:gridCol w="1392179">
                  <a:extLst>
                    <a:ext uri="{9D8B030D-6E8A-4147-A177-3AD203B41FA5}">
                      <a16:colId xmlns:a16="http://schemas.microsoft.com/office/drawing/2014/main" val="4169315319"/>
                    </a:ext>
                  </a:extLst>
                </a:gridCol>
                <a:gridCol w="1451286">
                  <a:extLst>
                    <a:ext uri="{9D8B030D-6E8A-4147-A177-3AD203B41FA5}">
                      <a16:colId xmlns:a16="http://schemas.microsoft.com/office/drawing/2014/main" val="87324158"/>
                    </a:ext>
                  </a:extLst>
                </a:gridCol>
                <a:gridCol w="1728139">
                  <a:extLst>
                    <a:ext uri="{9D8B030D-6E8A-4147-A177-3AD203B41FA5}">
                      <a16:colId xmlns:a16="http://schemas.microsoft.com/office/drawing/2014/main" val="1119295847"/>
                    </a:ext>
                  </a:extLst>
                </a:gridCol>
                <a:gridCol w="1186790">
                  <a:extLst>
                    <a:ext uri="{9D8B030D-6E8A-4147-A177-3AD203B41FA5}">
                      <a16:colId xmlns:a16="http://schemas.microsoft.com/office/drawing/2014/main" val="3983507474"/>
                    </a:ext>
                  </a:extLst>
                </a:gridCol>
                <a:gridCol w="1301130">
                  <a:extLst>
                    <a:ext uri="{9D8B030D-6E8A-4147-A177-3AD203B41FA5}">
                      <a16:colId xmlns:a16="http://schemas.microsoft.com/office/drawing/2014/main" val="3694269306"/>
                    </a:ext>
                  </a:extLst>
                </a:gridCol>
                <a:gridCol w="1798115">
                  <a:extLst>
                    <a:ext uri="{9D8B030D-6E8A-4147-A177-3AD203B41FA5}">
                      <a16:colId xmlns:a16="http://schemas.microsoft.com/office/drawing/2014/main" val="1772047974"/>
                    </a:ext>
                  </a:extLst>
                </a:gridCol>
                <a:gridCol w="1116918">
                  <a:extLst>
                    <a:ext uri="{9D8B030D-6E8A-4147-A177-3AD203B41FA5}">
                      <a16:colId xmlns:a16="http://schemas.microsoft.com/office/drawing/2014/main" val="860537654"/>
                    </a:ext>
                  </a:extLst>
                </a:gridCol>
                <a:gridCol w="1429901">
                  <a:extLst>
                    <a:ext uri="{9D8B030D-6E8A-4147-A177-3AD203B41FA5}">
                      <a16:colId xmlns:a16="http://schemas.microsoft.com/office/drawing/2014/main" val="2902315337"/>
                    </a:ext>
                  </a:extLst>
                </a:gridCol>
              </a:tblGrid>
              <a:tr h="78435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Соединение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39" marR="45739" marT="0" marB="0" anchor="ctr">
                    <a:solidFill>
                      <a:srgbClr val="70AD47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Растворитель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39" marR="45739" marT="0" marB="0" anchor="ctr">
                    <a:solidFill>
                      <a:srgbClr val="70AD47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Стандарт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39" marR="45739" marT="0" marB="0" anchor="ctr">
                    <a:solidFill>
                      <a:srgbClr val="70AD47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𝜆</a:t>
                      </a:r>
                      <a:r>
                        <a:rPr lang="en-US" sz="1800" baseline="-25000" dirty="0">
                          <a:solidFill>
                            <a:schemeClr val="tx1"/>
                          </a:solidFill>
                          <a:effectLst/>
                        </a:rPr>
                        <a:t>abs</a:t>
                      </a: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,</a:t>
                      </a:r>
                      <a:r>
                        <a:rPr lang="ru-RU" sz="1800" baseline="-250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ru-RU" sz="1800" baseline="0" dirty="0" err="1">
                          <a:solidFill>
                            <a:schemeClr val="tx1"/>
                          </a:solidFill>
                          <a:effectLst/>
                        </a:rPr>
                        <a:t>нм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45739" marR="45739" marT="0" marB="0" anchor="ctr">
                    <a:solidFill>
                      <a:srgbClr val="70AD47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𝜆</a:t>
                      </a:r>
                      <a:r>
                        <a:rPr lang="en-US" sz="1800" baseline="-25000" dirty="0">
                          <a:solidFill>
                            <a:schemeClr val="tx1"/>
                          </a:solidFill>
                          <a:effectLst/>
                        </a:rPr>
                        <a:t>f</a:t>
                      </a: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, </a:t>
                      </a:r>
                      <a:r>
                        <a:rPr lang="ru-RU" sz="1800" dirty="0" err="1">
                          <a:solidFill>
                            <a:schemeClr val="tx1"/>
                          </a:solidFill>
                          <a:effectLst/>
                        </a:rPr>
                        <a:t>нм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(∆𝜆, </a:t>
                      </a:r>
                      <a:r>
                        <a:rPr lang="ru-RU" sz="1800" dirty="0" err="1">
                          <a:solidFill>
                            <a:schemeClr val="tx1"/>
                          </a:solidFill>
                          <a:effectLst/>
                        </a:rPr>
                        <a:t>нм</a:t>
                      </a: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39" marR="45739" marT="0" marB="0" anchor="ctr">
                    <a:solidFill>
                      <a:srgbClr val="70AD47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-762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Сдвиг Стокса,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  𝜈</a:t>
                      </a:r>
                      <a:r>
                        <a:rPr lang="en-US" sz="1800" baseline="-25000" dirty="0">
                          <a:solidFill>
                            <a:schemeClr val="tx1"/>
                          </a:solidFill>
                          <a:effectLst/>
                        </a:rPr>
                        <a:t>ss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, </a:t>
                      </a: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см</a:t>
                      </a:r>
                      <a:r>
                        <a:rPr lang="ru-RU" sz="1800" baseline="30000" dirty="0">
                          <a:solidFill>
                            <a:schemeClr val="tx1"/>
                          </a:solidFill>
                          <a:effectLst/>
                        </a:rPr>
                        <a:t>-1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39" marR="45739" marT="0" marB="0" anchor="ctr">
                    <a:solidFill>
                      <a:srgbClr val="70AD47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Ф</a:t>
                      </a:r>
                      <a:r>
                        <a:rPr lang="en-US" sz="1800" baseline="30000" dirty="0" err="1">
                          <a:solidFill>
                            <a:schemeClr val="tx1"/>
                          </a:solidFill>
                          <a:effectLst/>
                        </a:rPr>
                        <a:t>a</a:t>
                      </a:r>
                      <a:r>
                        <a:rPr lang="en-US" sz="1800" baseline="-25000" dirty="0" err="1">
                          <a:solidFill>
                            <a:schemeClr val="tx1"/>
                          </a:solidFill>
                          <a:effectLst/>
                        </a:rPr>
                        <a:t>F</a:t>
                      </a: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±0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.</a:t>
                      </a: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39" marR="45739" marT="0" marB="0" anchor="ctr">
                    <a:solidFill>
                      <a:srgbClr val="70AD47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Ф</a:t>
                      </a:r>
                      <a:r>
                        <a:rPr lang="en-US" sz="1800" baseline="30000" dirty="0">
                          <a:solidFill>
                            <a:schemeClr val="tx1"/>
                          </a:solidFill>
                          <a:effectLst/>
                        </a:rPr>
                        <a:t>b</a:t>
                      </a:r>
                      <a:r>
                        <a:rPr lang="ru-RU" sz="1800" baseline="-25000" dirty="0">
                          <a:solidFill>
                            <a:schemeClr val="tx1"/>
                          </a:solidFill>
                          <a:effectLst/>
                        </a:rPr>
                        <a:t>∆</a:t>
                      </a: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±0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.</a:t>
                      </a: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39" marR="45739" marT="0" marB="0" anchor="ctr">
                    <a:solidFill>
                      <a:srgbClr val="70AD47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8510527"/>
                  </a:ext>
                </a:extLst>
              </a:tr>
              <a:tr h="600875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>
                          <a:effectLst/>
                        </a:rPr>
                        <a:t>(OH)</a:t>
                      </a:r>
                      <a:r>
                        <a:rPr lang="en-US" sz="1800" baseline="-25000" dirty="0">
                          <a:effectLst/>
                        </a:rPr>
                        <a:t>2</a:t>
                      </a:r>
                      <a:r>
                        <a:rPr lang="en-US" sz="1800" dirty="0">
                          <a:effectLst/>
                        </a:rPr>
                        <a:t>-SiPh</a:t>
                      </a:r>
                      <a:r>
                        <a:rPr lang="ru-RU" sz="1800" baseline="-25000" dirty="0">
                          <a:effectLst/>
                        </a:rPr>
                        <a:t>8</a:t>
                      </a:r>
                      <a:r>
                        <a:rPr lang="en-US" sz="1800" dirty="0" err="1">
                          <a:effectLst/>
                        </a:rPr>
                        <a:t>Pz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39" marR="4573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>
                          <a:effectLst/>
                        </a:rPr>
                        <a:t>THF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39" marR="4573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 err="1">
                          <a:effectLst/>
                        </a:rPr>
                        <a:t>ZnPc</a:t>
                      </a:r>
                      <a:r>
                        <a:rPr lang="en-US" sz="1800" dirty="0">
                          <a:effectLst/>
                        </a:rPr>
                        <a:t> (Ф</a:t>
                      </a:r>
                      <a:r>
                        <a:rPr lang="en-US" sz="1800" baseline="-25000" dirty="0">
                          <a:effectLst/>
                        </a:rPr>
                        <a:t>F</a:t>
                      </a:r>
                      <a:r>
                        <a:rPr lang="en-US" sz="1800" dirty="0">
                          <a:effectLst/>
                        </a:rPr>
                        <a:t>=0.33, </a:t>
                      </a:r>
                      <a:r>
                        <a:rPr lang="ru-RU" sz="1800" dirty="0">
                          <a:effectLst/>
                        </a:rPr>
                        <a:t>Ф</a:t>
                      </a:r>
                      <a:r>
                        <a:rPr lang="ru-RU" sz="1800" baseline="-25000" dirty="0">
                          <a:effectLst/>
                        </a:rPr>
                        <a:t>∆</a:t>
                      </a:r>
                      <a:r>
                        <a:rPr lang="ru-RU" sz="1800" dirty="0">
                          <a:effectLst/>
                        </a:rPr>
                        <a:t>=0</a:t>
                      </a:r>
                      <a:r>
                        <a:rPr lang="en-US" sz="1800" dirty="0">
                          <a:effectLst/>
                        </a:rPr>
                        <a:t>.</a:t>
                      </a:r>
                      <a:r>
                        <a:rPr lang="ru-RU" sz="1800" dirty="0">
                          <a:effectLst/>
                        </a:rPr>
                        <a:t>53</a:t>
                      </a:r>
                      <a:r>
                        <a:rPr lang="en-US" sz="1800" dirty="0">
                          <a:effectLst/>
                        </a:rPr>
                        <a:t>)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39" marR="4573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>
                          <a:effectLst/>
                        </a:rPr>
                        <a:t>624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39" marR="4573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</a:rPr>
                        <a:t>631</a:t>
                      </a:r>
                      <a:r>
                        <a:rPr lang="ru-RU" sz="1800">
                          <a:effectLst/>
                        </a:rPr>
                        <a:t> (7)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39" marR="45739" marT="0" marB="0" anchor="ctr"/>
                </a:tc>
                <a:tc>
                  <a:txBody>
                    <a:bodyPr/>
                    <a:lstStyle/>
                    <a:p>
                      <a:pPr indent="-762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dirty="0">
                          <a:effectLst/>
                        </a:rPr>
                        <a:t>177</a:t>
                      </a:r>
                      <a:r>
                        <a:rPr lang="en-US" sz="1800" dirty="0">
                          <a:effectLst/>
                        </a:rPr>
                        <a:t>,</a:t>
                      </a:r>
                      <a:r>
                        <a:rPr lang="ru-RU" sz="1800" dirty="0">
                          <a:effectLst/>
                        </a:rPr>
                        <a:t>8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39" marR="4573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dirty="0">
                          <a:effectLst/>
                        </a:rPr>
                        <a:t>0</a:t>
                      </a:r>
                      <a:r>
                        <a:rPr lang="en-US" sz="1800" dirty="0">
                          <a:effectLst/>
                        </a:rPr>
                        <a:t>,</a:t>
                      </a:r>
                      <a:r>
                        <a:rPr lang="ru-RU" sz="1800" dirty="0">
                          <a:effectLst/>
                        </a:rPr>
                        <a:t>034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39" marR="4573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>
                          <a:effectLst/>
                        </a:rPr>
                        <a:t>-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39" marR="45739" marT="0" marB="0" anchor="ctr"/>
                </a:tc>
                <a:extLst>
                  <a:ext uri="{0D108BD9-81ED-4DB2-BD59-A6C34878D82A}">
                    <a16:rowId xmlns:a16="http://schemas.microsoft.com/office/drawing/2014/main" val="597791483"/>
                  </a:ext>
                </a:extLst>
              </a:tr>
              <a:tr h="60087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>
                          <a:effectLst/>
                        </a:rPr>
                        <a:t>DMF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39" marR="4573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 err="1">
                          <a:effectLst/>
                        </a:rPr>
                        <a:t>ZnPc</a:t>
                      </a:r>
                      <a:r>
                        <a:rPr lang="en-US" sz="1800" dirty="0">
                          <a:effectLst/>
                        </a:rPr>
                        <a:t> (Ф</a:t>
                      </a:r>
                      <a:r>
                        <a:rPr lang="en-US" sz="1800" baseline="-25000" dirty="0">
                          <a:effectLst/>
                        </a:rPr>
                        <a:t>F</a:t>
                      </a:r>
                      <a:r>
                        <a:rPr lang="en-US" sz="1800" dirty="0">
                          <a:effectLst/>
                        </a:rPr>
                        <a:t>=0.30, </a:t>
                      </a:r>
                      <a:r>
                        <a:rPr lang="ru-RU" sz="1800" dirty="0">
                          <a:effectLst/>
                        </a:rPr>
                        <a:t>Ф</a:t>
                      </a:r>
                      <a:r>
                        <a:rPr lang="ru-RU" sz="1800" baseline="-25000" dirty="0">
                          <a:effectLst/>
                        </a:rPr>
                        <a:t>∆</a:t>
                      </a:r>
                      <a:r>
                        <a:rPr lang="ru-RU" sz="1800" dirty="0">
                          <a:effectLst/>
                        </a:rPr>
                        <a:t>=0</a:t>
                      </a:r>
                      <a:r>
                        <a:rPr lang="en-US" sz="1800" dirty="0">
                          <a:effectLst/>
                        </a:rPr>
                        <a:t>.</a:t>
                      </a:r>
                      <a:r>
                        <a:rPr lang="ru-RU" sz="1800" dirty="0">
                          <a:effectLst/>
                        </a:rPr>
                        <a:t>5</a:t>
                      </a:r>
                      <a:r>
                        <a:rPr lang="en-US" sz="1800" dirty="0">
                          <a:effectLst/>
                        </a:rPr>
                        <a:t>6)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39" marR="4573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>
                          <a:effectLst/>
                        </a:rPr>
                        <a:t>624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39" marR="4573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>
                          <a:effectLst/>
                        </a:rPr>
                        <a:t>633 (9)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39" marR="45739" marT="0" marB="0" anchor="ctr"/>
                </a:tc>
                <a:tc>
                  <a:txBody>
                    <a:bodyPr/>
                    <a:lstStyle/>
                    <a:p>
                      <a:pPr indent="-762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>
                          <a:effectLst/>
                        </a:rPr>
                        <a:t>227,9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39" marR="4573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dirty="0">
                          <a:effectLst/>
                        </a:rPr>
                        <a:t>0</a:t>
                      </a:r>
                      <a:r>
                        <a:rPr lang="en-US" sz="1800" dirty="0">
                          <a:effectLst/>
                        </a:rPr>
                        <a:t>,</a:t>
                      </a:r>
                      <a:r>
                        <a:rPr lang="ru-RU" sz="1800" dirty="0">
                          <a:effectLst/>
                        </a:rPr>
                        <a:t>023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39" marR="4573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>
                          <a:effectLst/>
                        </a:rPr>
                        <a:t>0,044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39" marR="45739" marT="0" marB="0" anchor="ctr"/>
                </a:tc>
                <a:extLst>
                  <a:ext uri="{0D108BD9-81ED-4DB2-BD59-A6C34878D82A}">
                    <a16:rowId xmlns:a16="http://schemas.microsoft.com/office/drawing/2014/main" val="1361230100"/>
                  </a:ext>
                </a:extLst>
              </a:tr>
            </a:tbl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A8DBABD9-7588-4CD6-86BC-AF9CCEF79EAB}"/>
              </a:ext>
            </a:extLst>
          </p:cNvPr>
          <p:cNvSpPr txBox="1"/>
          <p:nvPr/>
        </p:nvSpPr>
        <p:spPr>
          <a:xfrm>
            <a:off x="313378" y="5990119"/>
            <a:ext cx="857889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 - </a:t>
            </a:r>
            <a:r>
              <a:rPr lang="ru-RU" sz="1400" dirty="0">
                <a:effectLst/>
                <a:ea typeface="Calibri" panose="020F0502020204030204" pitchFamily="34" charset="0"/>
                <a:cs typeface="Cambria Math" panose="02040503050406030204" pitchFamily="18" charset="0"/>
              </a:rPr>
              <a:t>𝜆</a:t>
            </a:r>
            <a:r>
              <a:rPr lang="ru-RU" sz="1400" baseline="-25000" dirty="0" err="1">
                <a:effectLst/>
                <a:ea typeface="Calibri" panose="020F0502020204030204" pitchFamily="34" charset="0"/>
              </a:rPr>
              <a:t>ex</a:t>
            </a:r>
            <a:r>
              <a:rPr lang="ru-RU" sz="1400" dirty="0">
                <a:effectLst/>
                <a:ea typeface="Calibri" panose="020F0502020204030204" pitchFamily="34" charset="0"/>
              </a:rPr>
              <a:t> = 590 </a:t>
            </a:r>
            <a:r>
              <a:rPr lang="ru-RU" sz="1400" dirty="0" err="1">
                <a:effectLst/>
                <a:ea typeface="Calibri" panose="020F0502020204030204" pitchFamily="34" charset="0"/>
              </a:rPr>
              <a:t>нм</a:t>
            </a:r>
            <a:endParaRPr lang="en-US" sz="1400" dirty="0">
              <a:effectLst/>
              <a:ea typeface="Calibri" panose="020F0502020204030204" pitchFamily="34" charset="0"/>
            </a:endParaRPr>
          </a:p>
          <a:p>
            <a:r>
              <a:rPr lang="en-US" sz="1400" dirty="0">
                <a:cs typeface="Times New Roman" panose="02020603050405020304" pitchFamily="18" charset="0"/>
              </a:rPr>
              <a:t>b – </a:t>
            </a:r>
            <a:r>
              <a:rPr lang="ru-RU" sz="1400" dirty="0">
                <a:cs typeface="Times New Roman" panose="02020603050405020304" pitchFamily="18" charset="0"/>
              </a:rPr>
              <a:t>метод основан на разложении ловушки синглетного кислорода 1,3-дифенилизобензофурана (ДФИБФ)</a:t>
            </a:r>
            <a:endParaRPr lang="en-US" sz="1400" dirty="0">
              <a:cs typeface="Times New Roman" panose="02020603050405020304" pitchFamily="18" charset="0"/>
            </a:endParaRPr>
          </a:p>
        </p:txBody>
      </p:sp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AE1179C1-6E91-2F49-A126-86A59470B423}"/>
              </a:ext>
            </a:extLst>
          </p:cNvPr>
          <p:cNvSpPr txBox="1">
            <a:spLocks/>
          </p:cNvSpPr>
          <p:nvPr/>
        </p:nvSpPr>
        <p:spPr>
          <a:xfrm>
            <a:off x="347731" y="1"/>
            <a:ext cx="11706894" cy="768216"/>
          </a:xfrm>
          <a:prstGeom prst="rect">
            <a:avLst/>
          </a:prstGeom>
        </p:spPr>
        <p:txBody>
          <a:bodyPr anchor="ctr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Фотофизические и фотохимические свойства</a:t>
            </a:r>
          </a:p>
        </p:txBody>
      </p:sp>
      <p:sp>
        <p:nvSpPr>
          <p:cNvPr id="9" name="Номер слайда 1">
            <a:extLst>
              <a:ext uri="{FF2B5EF4-FFF2-40B4-BE49-F238E27FC236}">
                <a16:creationId xmlns:a16="http://schemas.microsoft.com/office/drawing/2014/main" id="{5CD88DD8-2238-E74A-776F-530889CE2285}"/>
              </a:ext>
            </a:extLst>
          </p:cNvPr>
          <p:cNvSpPr txBox="1">
            <a:spLocks/>
          </p:cNvSpPr>
          <p:nvPr/>
        </p:nvSpPr>
        <p:spPr>
          <a:xfrm>
            <a:off x="8763000" y="633077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0A8C8FF-CE95-4104-8D0A-8D5CB32DF24F}" type="slidenum">
              <a:rPr lang="ru-RU" sz="1800" smtClean="0">
                <a:solidFill>
                  <a:schemeClr val="tx1"/>
                </a:solidFill>
              </a:rPr>
              <a:pPr/>
              <a:t>5</a:t>
            </a:fld>
            <a:endParaRPr lang="ru-RU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10046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C47D78A-F889-4563-B9D4-154A97A5D84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3" t="6584" r="8850" b="4913"/>
          <a:stretch/>
        </p:blipFill>
        <p:spPr>
          <a:xfrm>
            <a:off x="7510326" y="1148514"/>
            <a:ext cx="4676327" cy="3711721"/>
          </a:xfrm>
          <a:prstGeom prst="rect">
            <a:avLst/>
          </a:prstGeom>
        </p:spPr>
      </p:pic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5BF26FBE-36B2-4932-B1C9-93BAA5A8A0AC}"/>
              </a:ext>
            </a:extLst>
          </p:cNvPr>
          <p:cNvGrpSpPr/>
          <p:nvPr/>
        </p:nvGrpSpPr>
        <p:grpSpPr>
          <a:xfrm>
            <a:off x="8788570" y="5027501"/>
            <a:ext cx="2387259" cy="1146478"/>
            <a:chOff x="506775" y="2246334"/>
            <a:chExt cx="2846079" cy="915426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A698EF6-CFBA-48A4-A6CE-B3AC15929779}"/>
                </a:ext>
              </a:extLst>
            </p:cNvPr>
            <p:cNvSpPr txBox="1"/>
            <p:nvPr/>
          </p:nvSpPr>
          <p:spPr>
            <a:xfrm>
              <a:off x="617238" y="2246334"/>
              <a:ext cx="2668361" cy="300746"/>
            </a:xfrm>
            <a:prstGeom prst="rect">
              <a:avLst/>
            </a:prstGeom>
            <a:noFill/>
            <a:ln w="38100">
              <a:solidFill>
                <a:srgbClr val="7030A0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dirty="0">
                  <a:solidFill>
                    <a:srgbClr val="202124"/>
                  </a:solidFill>
                  <a:latin typeface="arial" panose="020B0604020202020204" pitchFamily="34" charset="0"/>
                </a:rPr>
                <a:t>Purple fraction</a:t>
              </a:r>
              <a:endParaRPr lang="ru-RU" baseline="-25000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9FAB00E-399B-4702-A1E9-248238A711A4}"/>
                </a:ext>
              </a:extLst>
            </p:cNvPr>
            <p:cNvSpPr txBox="1"/>
            <p:nvPr/>
          </p:nvSpPr>
          <p:spPr>
            <a:xfrm>
              <a:off x="506775" y="2645686"/>
              <a:ext cx="2846079" cy="5160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1800" dirty="0">
                  <a:effectLst/>
                  <a:ea typeface="Calibri" panose="020F0502020204030204" pitchFamily="34" charset="0"/>
                </a:rPr>
                <a:t>Выход</a:t>
              </a:r>
              <a:r>
                <a:rPr lang="en-US" sz="1800" dirty="0">
                  <a:effectLst/>
                  <a:ea typeface="Calibri" panose="020F0502020204030204" pitchFamily="34" charset="0"/>
                </a:rPr>
                <a:t> </a:t>
              </a:r>
              <a:r>
                <a:rPr lang="ru-RU" sz="1800" dirty="0">
                  <a:effectLst/>
                  <a:ea typeface="Calibri" panose="020F0502020204030204" pitchFamily="34" charset="0"/>
                </a:rPr>
                <a:t>2 </a:t>
              </a:r>
              <a:r>
                <a:rPr lang="ru-RU" sz="1800" dirty="0">
                  <a:effectLst/>
                  <a:ea typeface="Times New Roman" panose="02020603050405020304" pitchFamily="18" charset="0"/>
                </a:rPr>
                <a:t>%.</a:t>
              </a:r>
              <a:r>
                <a:rPr lang="ru-RU" sz="1800" dirty="0">
                  <a:effectLst/>
                  <a:ea typeface="Calibri" panose="020F0502020204030204" pitchFamily="34" charset="0"/>
                </a:rPr>
                <a:t> </a:t>
              </a:r>
              <a:endParaRPr lang="en-US" sz="1800" dirty="0">
                <a:effectLst/>
                <a:ea typeface="Calibri" panose="020F0502020204030204" pitchFamily="34" charset="0"/>
              </a:endParaRPr>
            </a:p>
            <a:p>
              <a:r>
                <a:rPr lang="en-US" sz="1800" dirty="0">
                  <a:effectLst/>
                  <a:ea typeface="Calibri" panose="020F0502020204030204" pitchFamily="34" charset="0"/>
                </a:rPr>
                <a:t>R</a:t>
              </a:r>
              <a:r>
                <a:rPr lang="en-US" sz="1800" baseline="-25000" dirty="0">
                  <a:effectLst/>
                  <a:ea typeface="Calibri" panose="020F0502020204030204" pitchFamily="34" charset="0"/>
                </a:rPr>
                <a:t>f</a:t>
              </a:r>
              <a:r>
                <a:rPr lang="en-US" sz="1800" dirty="0">
                  <a:effectLst/>
                  <a:ea typeface="Calibri" panose="020F0502020204030204" pitchFamily="34" charset="0"/>
                </a:rPr>
                <a:t> = 0,83 (Al</a:t>
              </a:r>
              <a:r>
                <a:rPr lang="en-US" sz="1800" baseline="-25000" dirty="0">
                  <a:effectLst/>
                  <a:ea typeface="Calibri" panose="020F0502020204030204" pitchFamily="34" charset="0"/>
                </a:rPr>
                <a:t>2</a:t>
              </a:r>
              <a:r>
                <a:rPr lang="en-US" sz="1800" dirty="0">
                  <a:effectLst/>
                  <a:ea typeface="Calibri" panose="020F0502020204030204" pitchFamily="34" charset="0"/>
                </a:rPr>
                <a:t>O</a:t>
              </a:r>
              <a:r>
                <a:rPr lang="en-US" sz="1800" baseline="-25000" dirty="0">
                  <a:effectLst/>
                  <a:ea typeface="Calibri" panose="020F0502020204030204" pitchFamily="34" charset="0"/>
                </a:rPr>
                <a:t>3</a:t>
              </a:r>
              <a:r>
                <a:rPr lang="en-US" sz="1800" dirty="0">
                  <a:effectLst/>
                  <a:ea typeface="Calibri" panose="020F0502020204030204" pitchFamily="34" charset="0"/>
                </a:rPr>
                <a:t>, </a:t>
              </a:r>
              <a:r>
                <a:rPr lang="en-US" sz="1800" dirty="0">
                  <a:effectLst/>
                  <a:ea typeface="Times New Roman" panose="02020603050405020304" pitchFamily="18" charset="0"/>
                </a:rPr>
                <a:t>CH</a:t>
              </a:r>
              <a:r>
                <a:rPr lang="en-US" sz="1800" baseline="-25000" dirty="0">
                  <a:effectLst/>
                  <a:ea typeface="Times New Roman" panose="02020603050405020304" pitchFamily="18" charset="0"/>
                </a:rPr>
                <a:t>2</a:t>
              </a:r>
              <a:r>
                <a:rPr lang="en-US" sz="1800" dirty="0">
                  <a:effectLst/>
                  <a:ea typeface="Times New Roman" panose="02020603050405020304" pitchFamily="18" charset="0"/>
                </a:rPr>
                <a:t>Cl</a:t>
              </a:r>
              <a:r>
                <a:rPr lang="en-US" sz="1800" baseline="-25000" dirty="0">
                  <a:effectLst/>
                  <a:ea typeface="Times New Roman" panose="02020603050405020304" pitchFamily="18" charset="0"/>
                </a:rPr>
                <a:t>2</a:t>
              </a:r>
              <a:r>
                <a:rPr lang="en-US" sz="1800" dirty="0">
                  <a:effectLst/>
                  <a:ea typeface="Calibri" panose="020F0502020204030204" pitchFamily="34" charset="0"/>
                </a:rPr>
                <a:t>)</a:t>
              </a:r>
              <a:endParaRPr lang="ru-RU" dirty="0"/>
            </a:p>
          </p:txBody>
        </p:sp>
      </p:grp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5A75E87D-DF67-461F-AD9A-417EF9023DC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00" r="5979"/>
          <a:stretch/>
        </p:blipFill>
        <p:spPr>
          <a:xfrm>
            <a:off x="124771" y="205443"/>
            <a:ext cx="7186019" cy="3145499"/>
          </a:xfrm>
          <a:prstGeom prst="rect">
            <a:avLst/>
          </a:prstGeom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B448607D-F540-994A-A804-572AA8060857}"/>
              </a:ext>
            </a:extLst>
          </p:cNvPr>
          <p:cNvGrpSpPr/>
          <p:nvPr/>
        </p:nvGrpSpPr>
        <p:grpSpPr>
          <a:xfrm>
            <a:off x="823842" y="3227138"/>
            <a:ext cx="6377797" cy="3699894"/>
            <a:chOff x="823842" y="3227138"/>
            <a:chExt cx="6377797" cy="3699894"/>
          </a:xfrm>
        </p:grpSpPr>
        <p:grpSp>
          <p:nvGrpSpPr>
            <p:cNvPr id="6" name="Группа 5">
              <a:extLst>
                <a:ext uri="{FF2B5EF4-FFF2-40B4-BE49-F238E27FC236}">
                  <a16:creationId xmlns:a16="http://schemas.microsoft.com/office/drawing/2014/main" id="{34853348-4808-3EB3-E795-A3A9F0D68670}"/>
                </a:ext>
              </a:extLst>
            </p:cNvPr>
            <p:cNvGrpSpPr/>
            <p:nvPr/>
          </p:nvGrpSpPr>
          <p:grpSpPr>
            <a:xfrm>
              <a:off x="823842" y="3227138"/>
              <a:ext cx="6318057" cy="3699894"/>
              <a:chOff x="616603" y="3146280"/>
              <a:chExt cx="6318057" cy="3699894"/>
            </a:xfrm>
          </p:grpSpPr>
          <p:grpSp>
            <p:nvGrpSpPr>
              <p:cNvPr id="20" name="Группа 19">
                <a:extLst>
                  <a:ext uri="{FF2B5EF4-FFF2-40B4-BE49-F238E27FC236}">
                    <a16:creationId xmlns:a16="http://schemas.microsoft.com/office/drawing/2014/main" id="{05222244-B5F2-BE83-2C41-842D5B9719C7}"/>
                  </a:ext>
                </a:extLst>
              </p:cNvPr>
              <p:cNvGrpSpPr/>
              <p:nvPr/>
            </p:nvGrpSpPr>
            <p:grpSpPr>
              <a:xfrm>
                <a:off x="616603" y="3146280"/>
                <a:ext cx="6318057" cy="3699894"/>
                <a:chOff x="824707" y="-22857"/>
                <a:chExt cx="10178978" cy="6636467"/>
              </a:xfrm>
            </p:grpSpPr>
            <p:pic>
              <p:nvPicPr>
                <p:cNvPr id="21" name="Рисунок 20">
                  <a:extLst>
                    <a:ext uri="{FF2B5EF4-FFF2-40B4-BE49-F238E27FC236}">
                      <a16:creationId xmlns:a16="http://schemas.microsoft.com/office/drawing/2014/main" id="{51AEC31B-3F95-2E37-38F7-EF940BBEC10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/>
                <a:srcRect l="8062" t="22192" r="50730" b="9497"/>
                <a:stretch/>
              </p:blipFill>
              <p:spPr>
                <a:xfrm>
                  <a:off x="824707" y="302208"/>
                  <a:ext cx="6006367" cy="6311402"/>
                </a:xfrm>
                <a:prstGeom prst="rect">
                  <a:avLst/>
                </a:prstGeom>
              </p:spPr>
            </p:pic>
            <p:pic>
              <p:nvPicPr>
                <p:cNvPr id="27" name="Рисунок 26">
                  <a:extLst>
                    <a:ext uri="{FF2B5EF4-FFF2-40B4-BE49-F238E27FC236}">
                      <a16:creationId xmlns:a16="http://schemas.microsoft.com/office/drawing/2014/main" id="{B38D5EBD-062D-23EE-6B0E-2C44D5C21C2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1899" b="10668"/>
                <a:stretch/>
              </p:blipFill>
              <p:spPr>
                <a:xfrm>
                  <a:off x="5808219" y="946238"/>
                  <a:ext cx="5195466" cy="5200361"/>
                </a:xfrm>
                <a:prstGeom prst="rect">
                  <a:avLst/>
                </a:prstGeom>
              </p:spPr>
            </p:pic>
            <p:pic>
              <p:nvPicPr>
                <p:cNvPr id="28" name="Рисунок 27">
                  <a:extLst>
                    <a:ext uri="{FF2B5EF4-FFF2-40B4-BE49-F238E27FC236}">
                      <a16:creationId xmlns:a16="http://schemas.microsoft.com/office/drawing/2014/main" id="{3B12281D-6D61-9810-3733-AEF27ECD4E4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57734" b="29212"/>
                <a:stretch/>
              </p:blipFill>
              <p:spPr>
                <a:xfrm>
                  <a:off x="1816369" y="-22857"/>
                  <a:ext cx="2686619" cy="2929272"/>
                </a:xfrm>
                <a:prstGeom prst="rect">
                  <a:avLst/>
                </a:prstGeom>
              </p:spPr>
            </p:pic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D5E79993-419E-68D2-9A41-45A73BCF1A3C}"/>
                    </a:ext>
                  </a:extLst>
                </p:cNvPr>
                <p:cNvSpPr txBox="1"/>
                <p:nvPr/>
              </p:nvSpPr>
              <p:spPr>
                <a:xfrm>
                  <a:off x="4051395" y="283771"/>
                  <a:ext cx="5100525" cy="662468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1800" dirty="0">
                      <a:effectLst/>
                      <a:ea typeface="Calibri" panose="020F0502020204030204" pitchFamily="34" charset="0"/>
                    </a:rPr>
                    <a:t>MALDI</a:t>
                  </a:r>
                  <a:r>
                    <a:rPr lang="ru-RU" sz="1800" dirty="0">
                      <a:effectLst/>
                      <a:ea typeface="Calibri" panose="020F0502020204030204" pitchFamily="34" charset="0"/>
                    </a:rPr>
                    <a:t>-</a:t>
                  </a:r>
                  <a:r>
                    <a:rPr lang="en-US" sz="1800" dirty="0">
                      <a:effectLst/>
                      <a:ea typeface="Calibri" panose="020F0502020204030204" pitchFamily="34" charset="0"/>
                    </a:rPr>
                    <a:t>TOF MS </a:t>
                  </a:r>
                  <a:r>
                    <a:rPr lang="ru-RU" sz="1800" dirty="0">
                      <a:effectLst/>
                      <a:ea typeface="Calibri" panose="020F0502020204030204" pitchFamily="34" charset="0"/>
                    </a:rPr>
                    <a:t>в</a:t>
                  </a:r>
                  <a:r>
                    <a:rPr lang="en-US" dirty="0"/>
                    <a:t> CH</a:t>
                  </a:r>
                  <a:r>
                    <a:rPr lang="en-US" baseline="-25000" dirty="0"/>
                    <a:t>2</a:t>
                  </a:r>
                  <a:r>
                    <a:rPr lang="en-US" dirty="0"/>
                    <a:t>Cl</a:t>
                  </a:r>
                  <a:r>
                    <a:rPr lang="en-US" baseline="-25000" dirty="0"/>
                    <a:t>2</a:t>
                  </a:r>
                </a:p>
              </p:txBody>
            </p:sp>
          </p:grpSp>
          <p:pic>
            <p:nvPicPr>
              <p:cNvPr id="32" name="Рисунок 31">
                <a:extLst>
                  <a:ext uri="{FF2B5EF4-FFF2-40B4-BE49-F238E27FC236}">
                    <a16:creationId xmlns:a16="http://schemas.microsoft.com/office/drawing/2014/main" id="{DF9E2567-A01E-7157-94E6-77E3F9F5F59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7734" b="29212"/>
              <a:stretch/>
            </p:blipFill>
            <p:spPr>
              <a:xfrm>
                <a:off x="1165226" y="5044099"/>
                <a:ext cx="1498843" cy="1467854"/>
              </a:xfrm>
              <a:prstGeom prst="rect">
                <a:avLst/>
              </a:prstGeom>
            </p:spPr>
          </p:pic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B60DB538-DC7E-3FC5-7EF0-C7DA9A25A53D}"/>
                </a:ext>
              </a:extLst>
            </p:cNvPr>
            <p:cNvSpPr txBox="1"/>
            <p:nvPr/>
          </p:nvSpPr>
          <p:spPr>
            <a:xfrm>
              <a:off x="6253944" y="5746002"/>
              <a:ext cx="94769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rgbClr val="FF0000"/>
                  </a:solidFill>
                </a:rPr>
                <a:t>????</a:t>
              </a:r>
              <a:endParaRPr lang="ru-RU" sz="3200" dirty="0">
                <a:solidFill>
                  <a:srgbClr val="FF0000"/>
                </a:solidFill>
              </a:endParaRPr>
            </a:p>
          </p:txBody>
        </p:sp>
      </p:grpSp>
      <p:sp>
        <p:nvSpPr>
          <p:cNvPr id="34" name="Номер слайда 1">
            <a:extLst>
              <a:ext uri="{FF2B5EF4-FFF2-40B4-BE49-F238E27FC236}">
                <a16:creationId xmlns:a16="http://schemas.microsoft.com/office/drawing/2014/main" id="{E1ED6F43-B41F-62EE-2D3F-81BAEDDCA469}"/>
              </a:ext>
            </a:extLst>
          </p:cNvPr>
          <p:cNvSpPr txBox="1">
            <a:spLocks/>
          </p:cNvSpPr>
          <p:nvPr/>
        </p:nvSpPr>
        <p:spPr>
          <a:xfrm>
            <a:off x="8763000" y="633077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0A8C8FF-CE95-4104-8D0A-8D5CB32DF24F}" type="slidenum">
              <a:rPr lang="ru-RU" sz="1800" smtClean="0">
                <a:solidFill>
                  <a:schemeClr val="tx1"/>
                </a:solidFill>
              </a:rPr>
              <a:pPr/>
              <a:t>6</a:t>
            </a:fld>
            <a:endParaRPr lang="ru-RU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2347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>
            <a:extLst>
              <a:ext uri="{FF2B5EF4-FFF2-40B4-BE49-F238E27FC236}">
                <a16:creationId xmlns:a16="http://schemas.microsoft.com/office/drawing/2014/main" id="{64FFFF35-57C5-42AB-AB70-BD3D44386F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41149" y="5297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6FC53F13-6AE5-3546-95F3-350BFBA0A63F}"/>
              </a:ext>
            </a:extLst>
          </p:cNvPr>
          <p:cNvSpPr txBox="1">
            <a:spLocks/>
          </p:cNvSpPr>
          <p:nvPr/>
        </p:nvSpPr>
        <p:spPr>
          <a:xfrm>
            <a:off x="347731" y="1"/>
            <a:ext cx="11706894" cy="768216"/>
          </a:xfrm>
          <a:prstGeom prst="rect">
            <a:avLst/>
          </a:prstGeom>
        </p:spPr>
        <p:txBody>
          <a:bodyPr anchor="ctr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Si(IV) 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комплексы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октафенилзамещенных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корролазина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 и </a:t>
            </a:r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порфиразина</a:t>
            </a:r>
            <a:endParaRPr lang="ru-RU" sz="2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2" name="Таблица 21">
            <a:extLst>
              <a:ext uri="{FF2B5EF4-FFF2-40B4-BE49-F238E27FC236}">
                <a16:creationId xmlns:a16="http://schemas.microsoft.com/office/drawing/2014/main" id="{F2CDF181-E4E6-2A29-D5E9-8AF5B4CBF08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0515110"/>
              </p:ext>
            </p:extLst>
          </p:nvPr>
        </p:nvGraphicFramePr>
        <p:xfrm>
          <a:off x="1194169" y="4010096"/>
          <a:ext cx="9698853" cy="1965591"/>
        </p:xfrm>
        <a:graphic>
          <a:graphicData uri="http://schemas.openxmlformats.org/drawingml/2006/table">
            <a:tbl>
              <a:tblPr firstRow="1" firstCol="1" bandRow="1">
                <a:tableStyleId>{912C8C85-51F0-491E-9774-3900AFEF0FD7}</a:tableStyleId>
              </a:tblPr>
              <a:tblGrid>
                <a:gridCol w="2251282">
                  <a:extLst>
                    <a:ext uri="{9D8B030D-6E8A-4147-A177-3AD203B41FA5}">
                      <a16:colId xmlns:a16="http://schemas.microsoft.com/office/drawing/2014/main" val="4169315319"/>
                    </a:ext>
                  </a:extLst>
                </a:gridCol>
                <a:gridCol w="1067053">
                  <a:extLst>
                    <a:ext uri="{9D8B030D-6E8A-4147-A177-3AD203B41FA5}">
                      <a16:colId xmlns:a16="http://schemas.microsoft.com/office/drawing/2014/main" val="87324158"/>
                    </a:ext>
                  </a:extLst>
                </a:gridCol>
                <a:gridCol w="1385986">
                  <a:extLst>
                    <a:ext uri="{9D8B030D-6E8A-4147-A177-3AD203B41FA5}">
                      <a16:colId xmlns:a16="http://schemas.microsoft.com/office/drawing/2014/main" val="3983507474"/>
                    </a:ext>
                  </a:extLst>
                </a:gridCol>
                <a:gridCol w="1519517">
                  <a:extLst>
                    <a:ext uri="{9D8B030D-6E8A-4147-A177-3AD203B41FA5}">
                      <a16:colId xmlns:a16="http://schemas.microsoft.com/office/drawing/2014/main" val="3694269306"/>
                    </a:ext>
                  </a:extLst>
                </a:gridCol>
                <a:gridCol w="3475015">
                  <a:extLst>
                    <a:ext uri="{9D8B030D-6E8A-4147-A177-3AD203B41FA5}">
                      <a16:colId xmlns:a16="http://schemas.microsoft.com/office/drawing/2014/main" val="1772047974"/>
                    </a:ext>
                  </a:extLst>
                </a:gridCol>
              </a:tblGrid>
              <a:tr h="57936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Соединение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39" marR="45739" marT="0" marB="0" anchor="ctr">
                    <a:solidFill>
                      <a:srgbClr val="70AD47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Выход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, %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39" marR="45739" marT="0" marB="0" anchor="ctr">
                    <a:solidFill>
                      <a:srgbClr val="70AD47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𝜆</a:t>
                      </a:r>
                      <a:r>
                        <a:rPr lang="en-US" sz="1800" baseline="-25000" dirty="0">
                          <a:solidFill>
                            <a:schemeClr val="tx1"/>
                          </a:solidFill>
                          <a:effectLst/>
                        </a:rPr>
                        <a:t>Q</a:t>
                      </a: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,</a:t>
                      </a:r>
                      <a:r>
                        <a:rPr lang="ru-RU" sz="1800" baseline="-250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ru-RU" sz="1800" baseline="0" dirty="0" err="1">
                          <a:solidFill>
                            <a:schemeClr val="tx1"/>
                          </a:solidFill>
                          <a:effectLst/>
                        </a:rPr>
                        <a:t>нм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45739" marR="45739" marT="0" marB="0" anchor="ctr">
                    <a:solidFill>
                      <a:srgbClr val="70AD47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𝜆</a:t>
                      </a:r>
                      <a:r>
                        <a:rPr lang="ru-RU" sz="1800" baseline="-25000" dirty="0" err="1">
                          <a:solidFill>
                            <a:schemeClr val="tx1"/>
                          </a:solidFill>
                          <a:effectLst/>
                        </a:rPr>
                        <a:t>Сорэ</a:t>
                      </a: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, </a:t>
                      </a:r>
                      <a:r>
                        <a:rPr lang="ru-RU" sz="1800" dirty="0" err="1">
                          <a:solidFill>
                            <a:schemeClr val="tx1"/>
                          </a:solidFill>
                          <a:effectLst/>
                        </a:rPr>
                        <a:t>нм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45739" marR="45739" marT="0" marB="0" anchor="ctr">
                    <a:solidFill>
                      <a:srgbClr val="70AD47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-762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</a:t>
                      </a:r>
                      <a:r>
                        <a:rPr lang="en-US" sz="1800" baseline="-25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</a:t>
                      </a:r>
                      <a:endParaRPr lang="ru-RU" sz="1800" baseline="-25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39" marR="45739" marT="0" marB="0" anchor="ctr">
                    <a:solidFill>
                      <a:srgbClr val="70AD47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8510527"/>
                  </a:ext>
                </a:extLst>
              </a:tr>
              <a:tr h="47119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>
                          <a:effectLst/>
                          <a:ea typeface="Times New Roman" panose="02020603050405020304" pitchFamily="18" charset="0"/>
                        </a:rPr>
                        <a:t>(Pr</a:t>
                      </a:r>
                      <a:r>
                        <a:rPr lang="en-US" sz="1800" baseline="-25000" dirty="0">
                          <a:effectLst/>
                          <a:ea typeface="Times New Roman" panose="02020603050405020304" pitchFamily="18" charset="0"/>
                        </a:rPr>
                        <a:t>3</a:t>
                      </a:r>
                      <a:r>
                        <a:rPr lang="en-US" sz="1800" dirty="0">
                          <a:effectLst/>
                          <a:ea typeface="Times New Roman" panose="02020603050405020304" pitchFamily="18" charset="0"/>
                        </a:rPr>
                        <a:t>SiO)</a:t>
                      </a:r>
                      <a:r>
                        <a:rPr lang="en-US" sz="1800" baseline="-25000" dirty="0">
                          <a:effectLst/>
                          <a:ea typeface="Times New Roman" panose="02020603050405020304" pitchFamily="18" charset="0"/>
                        </a:rPr>
                        <a:t>2</a:t>
                      </a:r>
                      <a:r>
                        <a:rPr lang="en-US" sz="1800" dirty="0">
                          <a:effectLst/>
                          <a:ea typeface="Times New Roman" panose="02020603050405020304" pitchFamily="18" charset="0"/>
                        </a:rPr>
                        <a:t>-SiPh</a:t>
                      </a:r>
                      <a:r>
                        <a:rPr lang="en-US" sz="1800" baseline="-25000" dirty="0">
                          <a:effectLst/>
                          <a:ea typeface="Times New Roman" panose="02020603050405020304" pitchFamily="18" charset="0"/>
                        </a:rPr>
                        <a:t>8</a:t>
                      </a:r>
                      <a:r>
                        <a:rPr lang="en-US" sz="1800" dirty="0">
                          <a:effectLst/>
                          <a:ea typeface="Times New Roman" panose="02020603050405020304" pitchFamily="18" charset="0"/>
                        </a:rPr>
                        <a:t>Pz</a:t>
                      </a:r>
                    </a:p>
                  </a:txBody>
                  <a:tcPr marL="45739" marR="4573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5,34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39" marR="4573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621</a:t>
                      </a:r>
                      <a:r>
                        <a:rPr lang="ru-RU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567</a:t>
                      </a:r>
                    </a:p>
                  </a:txBody>
                  <a:tcPr marL="45739" marR="4573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374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39" marR="45739" marT="0" marB="0" anchor="ctr"/>
                </a:tc>
                <a:tc>
                  <a:txBody>
                    <a:bodyPr/>
                    <a:lstStyle/>
                    <a:p>
                      <a:pPr marL="0" marR="0" lvl="0" indent="-762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>
                          <a:effectLst/>
                          <a:ea typeface="Calibri" panose="020F0502020204030204" pitchFamily="34" charset="0"/>
                        </a:rPr>
                        <a:t>0,81 (</a:t>
                      </a:r>
                      <a:r>
                        <a:rPr lang="en-US" sz="1800" dirty="0">
                          <a:effectLst/>
                          <a:ea typeface="Calibri" panose="020F0502020204030204" pitchFamily="34" charset="0"/>
                        </a:rPr>
                        <a:t>Al</a:t>
                      </a:r>
                      <a:r>
                        <a:rPr lang="ru-RU" sz="1800" baseline="-25000" dirty="0">
                          <a:effectLst/>
                          <a:ea typeface="Calibri" panose="020F0502020204030204" pitchFamily="34" charset="0"/>
                        </a:rPr>
                        <a:t>2</a:t>
                      </a:r>
                      <a:r>
                        <a:rPr lang="en-US" sz="1800" dirty="0">
                          <a:effectLst/>
                          <a:ea typeface="Calibri" panose="020F0502020204030204" pitchFamily="34" charset="0"/>
                        </a:rPr>
                        <a:t>O</a:t>
                      </a:r>
                      <a:r>
                        <a:rPr lang="ru-RU" sz="1800" baseline="-25000" dirty="0">
                          <a:effectLst/>
                          <a:ea typeface="Calibri" panose="020F0502020204030204" pitchFamily="34" charset="0"/>
                        </a:rPr>
                        <a:t>3</a:t>
                      </a:r>
                      <a:r>
                        <a:rPr lang="en-US" sz="1800" dirty="0">
                          <a:effectLst/>
                          <a:ea typeface="Calibri" panose="020F0502020204030204" pitchFamily="34" charset="0"/>
                        </a:rPr>
                        <a:t>,</a:t>
                      </a:r>
                      <a:r>
                        <a:rPr lang="en-US" sz="1800" dirty="0">
                          <a:effectLst/>
                          <a:ea typeface="Times New Roman" panose="02020603050405020304" pitchFamily="18" charset="0"/>
                        </a:rPr>
                        <a:t>CH</a:t>
                      </a:r>
                      <a:r>
                        <a:rPr lang="ru-RU" sz="1800" baseline="-25000" dirty="0">
                          <a:effectLst/>
                          <a:ea typeface="Times New Roman" panose="02020603050405020304" pitchFamily="18" charset="0"/>
                        </a:rPr>
                        <a:t>2</a:t>
                      </a:r>
                      <a:r>
                        <a:rPr lang="en-US" sz="1800" dirty="0">
                          <a:effectLst/>
                          <a:ea typeface="Times New Roman" panose="02020603050405020304" pitchFamily="18" charset="0"/>
                        </a:rPr>
                        <a:t>Cl</a:t>
                      </a:r>
                      <a:r>
                        <a:rPr lang="ru-RU" sz="1800" baseline="-25000" dirty="0">
                          <a:effectLst/>
                          <a:ea typeface="Times New Roman" panose="02020603050405020304" pitchFamily="18" charset="0"/>
                        </a:rPr>
                        <a:t>2</a:t>
                      </a:r>
                      <a:r>
                        <a:rPr lang="ru-RU" sz="1800" dirty="0">
                          <a:effectLst/>
                          <a:ea typeface="Calibri" panose="020F0502020204030204" pitchFamily="34" charset="0"/>
                        </a:rPr>
                        <a:t>:</a:t>
                      </a:r>
                      <a:r>
                        <a:rPr lang="en-US" b="0" i="0" dirty="0">
                          <a:solidFill>
                            <a:srgbClr val="202124"/>
                          </a:solidFill>
                          <a:effectLst/>
                        </a:rPr>
                        <a:t> </a:t>
                      </a:r>
                      <a:r>
                        <a:rPr lang="ru-RU" b="0" i="0" dirty="0">
                          <a:solidFill>
                            <a:srgbClr val="202124"/>
                          </a:solidFill>
                          <a:effectLst/>
                        </a:rPr>
                        <a:t>Петр. эфир</a:t>
                      </a:r>
                      <a:r>
                        <a:rPr lang="ru-RU" sz="1800" dirty="0">
                          <a:effectLst/>
                          <a:ea typeface="Calibri" panose="020F0502020204030204" pitchFamily="34" charset="0"/>
                        </a:rPr>
                        <a:t>, 1:1)</a:t>
                      </a:r>
                      <a:endParaRPr lang="en-US" sz="1800" dirty="0">
                        <a:effectLst/>
                        <a:ea typeface="Calibri" panose="020F0502020204030204" pitchFamily="34" charset="0"/>
                      </a:endParaRPr>
                    </a:p>
                  </a:txBody>
                  <a:tcPr marL="45739" marR="45739" marT="0" marB="0" anchor="ctr"/>
                </a:tc>
                <a:extLst>
                  <a:ext uri="{0D108BD9-81ED-4DB2-BD59-A6C34878D82A}">
                    <a16:rowId xmlns:a16="http://schemas.microsoft.com/office/drawing/2014/main" val="597791483"/>
                  </a:ext>
                </a:extLst>
              </a:tr>
              <a:tr h="44383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effectLst/>
                          <a:ea typeface="Times New Roman" panose="02020603050405020304" pitchFamily="18" charset="0"/>
                        </a:rPr>
                        <a:t>(Pr</a:t>
                      </a:r>
                      <a:r>
                        <a:rPr lang="en-US" sz="1800" baseline="-25000" dirty="0">
                          <a:effectLst/>
                          <a:ea typeface="Times New Roman" panose="02020603050405020304" pitchFamily="18" charset="0"/>
                        </a:rPr>
                        <a:t>3</a:t>
                      </a:r>
                      <a:r>
                        <a:rPr lang="en-US" sz="1800" dirty="0">
                          <a:effectLst/>
                          <a:ea typeface="Times New Roman" panose="02020603050405020304" pitchFamily="18" charset="0"/>
                        </a:rPr>
                        <a:t>SiO)</a:t>
                      </a:r>
                      <a:r>
                        <a:rPr lang="en-US" sz="1800" baseline="-25000" dirty="0">
                          <a:effectLst/>
                          <a:ea typeface="Times New Roman" panose="02020603050405020304" pitchFamily="18" charset="0"/>
                        </a:rPr>
                        <a:t>2</a:t>
                      </a:r>
                      <a:r>
                        <a:rPr lang="en-US" sz="1800" dirty="0">
                          <a:effectLst/>
                          <a:ea typeface="Times New Roman" panose="02020603050405020304" pitchFamily="18" charset="0"/>
                        </a:rPr>
                        <a:t>-Si(</a:t>
                      </a:r>
                      <a:r>
                        <a:rPr lang="en-US" sz="1800" i="1" dirty="0" err="1">
                          <a:effectLst/>
                          <a:ea typeface="Times New Roman" panose="02020603050405020304" pitchFamily="18" charset="0"/>
                        </a:rPr>
                        <a:t>t</a:t>
                      </a:r>
                      <a:r>
                        <a:rPr lang="en-US" sz="1800" dirty="0" err="1">
                          <a:effectLst/>
                          <a:ea typeface="Times New Roman" panose="02020603050405020304" pitchFamily="18" charset="0"/>
                        </a:rPr>
                        <a:t>Bu</a:t>
                      </a:r>
                      <a:r>
                        <a:rPr lang="en-US" sz="1800" dirty="0">
                          <a:effectLst/>
                          <a:ea typeface="Times New Roman" panose="02020603050405020304" pitchFamily="18" charset="0"/>
                        </a:rPr>
                        <a:t>)Ph</a:t>
                      </a:r>
                      <a:r>
                        <a:rPr lang="en-US" sz="1800" baseline="-25000" dirty="0">
                          <a:effectLst/>
                          <a:ea typeface="Times New Roman" panose="02020603050405020304" pitchFamily="18" charset="0"/>
                        </a:rPr>
                        <a:t>8</a:t>
                      </a:r>
                      <a:r>
                        <a:rPr lang="en-US" sz="1800" dirty="0">
                          <a:effectLst/>
                          <a:ea typeface="Times New Roman" panose="02020603050405020304" pitchFamily="18" charset="0"/>
                        </a:rPr>
                        <a:t>Pz</a:t>
                      </a:r>
                    </a:p>
                  </a:txBody>
                  <a:tcPr marL="45739" marR="4573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40,3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39" marR="4573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630, 577</a:t>
                      </a:r>
                    </a:p>
                  </a:txBody>
                  <a:tcPr marL="45739" marR="4573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379</a:t>
                      </a:r>
                    </a:p>
                  </a:txBody>
                  <a:tcPr marL="45739" marR="45739" marT="0" marB="0" anchor="ctr"/>
                </a:tc>
                <a:tc>
                  <a:txBody>
                    <a:bodyPr/>
                    <a:lstStyle/>
                    <a:p>
                      <a:pPr marL="0" marR="0" lvl="0" indent="-762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>
                          <a:effectLst/>
                          <a:ea typeface="Calibri" panose="020F0502020204030204" pitchFamily="34" charset="0"/>
                        </a:rPr>
                        <a:t>0,83 (</a:t>
                      </a:r>
                      <a:r>
                        <a:rPr lang="en-US" sz="1800" dirty="0">
                          <a:effectLst/>
                          <a:ea typeface="Calibri" panose="020F0502020204030204" pitchFamily="34" charset="0"/>
                        </a:rPr>
                        <a:t>Al</a:t>
                      </a:r>
                      <a:r>
                        <a:rPr lang="ru-RU" sz="1800" baseline="-25000" dirty="0">
                          <a:effectLst/>
                          <a:ea typeface="Calibri" panose="020F0502020204030204" pitchFamily="34" charset="0"/>
                        </a:rPr>
                        <a:t>2</a:t>
                      </a:r>
                      <a:r>
                        <a:rPr lang="en-US" sz="1800" dirty="0">
                          <a:effectLst/>
                          <a:ea typeface="Calibri" panose="020F0502020204030204" pitchFamily="34" charset="0"/>
                        </a:rPr>
                        <a:t>O</a:t>
                      </a:r>
                      <a:r>
                        <a:rPr lang="ru-RU" sz="1800" baseline="-25000" dirty="0">
                          <a:effectLst/>
                          <a:ea typeface="Calibri" panose="020F0502020204030204" pitchFamily="34" charset="0"/>
                        </a:rPr>
                        <a:t>3</a:t>
                      </a:r>
                      <a:r>
                        <a:rPr lang="en-US" sz="1800" dirty="0">
                          <a:effectLst/>
                          <a:ea typeface="Calibri" panose="020F0502020204030204" pitchFamily="34" charset="0"/>
                        </a:rPr>
                        <a:t>,</a:t>
                      </a:r>
                      <a:r>
                        <a:rPr lang="en-US" sz="1800" dirty="0">
                          <a:effectLst/>
                          <a:ea typeface="Times New Roman" panose="02020603050405020304" pitchFamily="18" charset="0"/>
                        </a:rPr>
                        <a:t>CH</a:t>
                      </a:r>
                      <a:r>
                        <a:rPr lang="ru-RU" sz="1800" baseline="-25000" dirty="0">
                          <a:effectLst/>
                          <a:ea typeface="Times New Roman" panose="02020603050405020304" pitchFamily="18" charset="0"/>
                        </a:rPr>
                        <a:t>2</a:t>
                      </a:r>
                      <a:r>
                        <a:rPr lang="en-US" sz="1800" dirty="0">
                          <a:effectLst/>
                          <a:ea typeface="Times New Roman" panose="02020603050405020304" pitchFamily="18" charset="0"/>
                        </a:rPr>
                        <a:t>Cl</a:t>
                      </a:r>
                      <a:r>
                        <a:rPr lang="ru-RU" sz="1800" baseline="-25000" dirty="0">
                          <a:effectLst/>
                          <a:ea typeface="Times New Roman" panose="02020603050405020304" pitchFamily="18" charset="0"/>
                        </a:rPr>
                        <a:t>2</a:t>
                      </a:r>
                      <a:r>
                        <a:rPr lang="ru-RU" sz="1800" dirty="0">
                          <a:effectLst/>
                          <a:ea typeface="Calibri" panose="020F0502020204030204" pitchFamily="34" charset="0"/>
                        </a:rPr>
                        <a:t>:</a:t>
                      </a:r>
                      <a:r>
                        <a:rPr lang="en-US" b="0" i="0" dirty="0">
                          <a:solidFill>
                            <a:srgbClr val="202124"/>
                          </a:solidFill>
                          <a:effectLst/>
                        </a:rPr>
                        <a:t> </a:t>
                      </a:r>
                      <a:r>
                        <a:rPr lang="ru-RU" b="0" i="0" dirty="0">
                          <a:solidFill>
                            <a:srgbClr val="202124"/>
                          </a:solidFill>
                          <a:effectLst/>
                        </a:rPr>
                        <a:t>Гексан</a:t>
                      </a:r>
                      <a:r>
                        <a:rPr lang="ru-RU" sz="1800" dirty="0">
                          <a:effectLst/>
                          <a:ea typeface="Calibri" panose="020F0502020204030204" pitchFamily="34" charset="0"/>
                        </a:rPr>
                        <a:t>, 40:60)</a:t>
                      </a:r>
                      <a:endParaRPr lang="en-US" sz="1800" dirty="0">
                        <a:effectLst/>
                        <a:ea typeface="Calibri" panose="020F0502020204030204" pitchFamily="34" charset="0"/>
                      </a:endParaRPr>
                    </a:p>
                  </a:txBody>
                  <a:tcPr marL="45739" marR="45739" marT="0" marB="0" anchor="ctr"/>
                </a:tc>
                <a:extLst>
                  <a:ext uri="{0D108BD9-81ED-4DB2-BD59-A6C34878D82A}">
                    <a16:rowId xmlns:a16="http://schemas.microsoft.com/office/drawing/2014/main" val="1361230100"/>
                  </a:ext>
                </a:extLst>
              </a:tr>
              <a:tr h="47119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effectLst/>
                          <a:ea typeface="Times New Roman" panose="02020603050405020304" pitchFamily="18" charset="0"/>
                        </a:rPr>
                        <a:t>(Pr</a:t>
                      </a:r>
                      <a:r>
                        <a:rPr lang="en-US" sz="1800" baseline="-25000" dirty="0">
                          <a:effectLst/>
                          <a:ea typeface="Times New Roman" panose="02020603050405020304" pitchFamily="18" charset="0"/>
                        </a:rPr>
                        <a:t>3</a:t>
                      </a:r>
                      <a:r>
                        <a:rPr lang="en-US" sz="1800" dirty="0">
                          <a:effectLst/>
                          <a:ea typeface="Times New Roman" panose="02020603050405020304" pitchFamily="18" charset="0"/>
                        </a:rPr>
                        <a:t>SiO)</a:t>
                      </a:r>
                      <a:r>
                        <a:rPr lang="en-US" sz="1800" baseline="-25000" dirty="0">
                          <a:effectLst/>
                          <a:ea typeface="Times New Roman" panose="02020603050405020304" pitchFamily="18" charset="0"/>
                        </a:rPr>
                        <a:t>2</a:t>
                      </a:r>
                      <a:r>
                        <a:rPr lang="en-US" sz="1800" dirty="0">
                          <a:effectLst/>
                          <a:ea typeface="Times New Roman" panose="02020603050405020304" pitchFamily="18" charset="0"/>
                        </a:rPr>
                        <a:t>-SiPh</a:t>
                      </a:r>
                      <a:r>
                        <a:rPr lang="en-US" sz="1800" baseline="-25000" dirty="0">
                          <a:effectLst/>
                          <a:ea typeface="Times New Roman" panose="02020603050405020304" pitchFamily="18" charset="0"/>
                        </a:rPr>
                        <a:t>8</a:t>
                      </a:r>
                      <a:r>
                        <a:rPr lang="en-US" sz="1800" dirty="0">
                          <a:effectLst/>
                          <a:ea typeface="Times New Roman" panose="02020603050405020304" pitchFamily="18" charset="0"/>
                        </a:rPr>
                        <a:t>Cz</a:t>
                      </a:r>
                    </a:p>
                  </a:txBody>
                  <a:tcPr marL="45739" marR="4573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22,4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39" marR="4573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636</a:t>
                      </a:r>
                      <a:r>
                        <a:rPr lang="ru-RU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588</a:t>
                      </a:r>
                    </a:p>
                  </a:txBody>
                  <a:tcPr marL="45739" marR="4573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437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39" marR="45739" marT="0" marB="0" anchor="ctr"/>
                </a:tc>
                <a:tc>
                  <a:txBody>
                    <a:bodyPr/>
                    <a:lstStyle/>
                    <a:p>
                      <a:pPr marL="0" marR="0" lvl="0" indent="-762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effectLst/>
                          <a:ea typeface="Calibri" panose="020F0502020204030204" pitchFamily="34" charset="0"/>
                        </a:rPr>
                        <a:t>0,71 (Al</a:t>
                      </a:r>
                      <a:r>
                        <a:rPr lang="ru-RU" sz="1800" baseline="-25000" dirty="0">
                          <a:effectLst/>
                          <a:ea typeface="Calibri" panose="020F0502020204030204" pitchFamily="34" charset="0"/>
                        </a:rPr>
                        <a:t>2</a:t>
                      </a:r>
                      <a:r>
                        <a:rPr lang="en-US" sz="1800" dirty="0">
                          <a:effectLst/>
                          <a:ea typeface="Calibri" panose="020F0502020204030204" pitchFamily="34" charset="0"/>
                        </a:rPr>
                        <a:t>O</a:t>
                      </a:r>
                      <a:r>
                        <a:rPr lang="ru-RU" sz="1800" baseline="-25000" dirty="0">
                          <a:effectLst/>
                          <a:ea typeface="Calibri" panose="020F0502020204030204" pitchFamily="34" charset="0"/>
                        </a:rPr>
                        <a:t>3</a:t>
                      </a:r>
                      <a:r>
                        <a:rPr lang="en-US" dirty="0">
                          <a:ea typeface="Calibri" panose="020F0502020204030204" pitchFamily="34" charset="0"/>
                        </a:rPr>
                        <a:t>,</a:t>
                      </a:r>
                      <a:r>
                        <a:rPr lang="en-US" sz="1800" dirty="0">
                          <a:effectLst/>
                          <a:ea typeface="Times New Roman" panose="02020603050405020304" pitchFamily="18" charset="0"/>
                        </a:rPr>
                        <a:t>CH</a:t>
                      </a:r>
                      <a:r>
                        <a:rPr lang="ru-RU" sz="1800" baseline="-25000" dirty="0">
                          <a:effectLst/>
                          <a:ea typeface="Times New Roman" panose="02020603050405020304" pitchFamily="18" charset="0"/>
                        </a:rPr>
                        <a:t>2</a:t>
                      </a:r>
                      <a:r>
                        <a:rPr lang="en-US" sz="1800" dirty="0">
                          <a:effectLst/>
                          <a:ea typeface="Times New Roman" panose="02020603050405020304" pitchFamily="18" charset="0"/>
                        </a:rPr>
                        <a:t>Cl</a:t>
                      </a:r>
                      <a:r>
                        <a:rPr lang="ru-RU" sz="1800" baseline="-25000" dirty="0">
                          <a:effectLst/>
                          <a:ea typeface="Times New Roman" panose="02020603050405020304" pitchFamily="18" charset="0"/>
                        </a:rPr>
                        <a:t>2</a:t>
                      </a:r>
                      <a:r>
                        <a:rPr lang="ru-RU" sz="1800" dirty="0">
                          <a:effectLst/>
                          <a:ea typeface="Calibri" panose="020F0502020204030204" pitchFamily="34" charset="0"/>
                        </a:rPr>
                        <a:t>:</a:t>
                      </a:r>
                      <a:r>
                        <a:rPr lang="en-US" b="0" i="0" dirty="0">
                          <a:solidFill>
                            <a:srgbClr val="202124"/>
                          </a:solidFill>
                          <a:effectLst/>
                        </a:rPr>
                        <a:t> </a:t>
                      </a:r>
                      <a:r>
                        <a:rPr lang="ru-RU" b="0" i="0" dirty="0">
                          <a:solidFill>
                            <a:srgbClr val="202124"/>
                          </a:solidFill>
                          <a:effectLst/>
                        </a:rPr>
                        <a:t>Петр. эфир</a:t>
                      </a:r>
                      <a:r>
                        <a:rPr lang="ru-RU" sz="1800" dirty="0">
                          <a:effectLst/>
                          <a:ea typeface="Calibri" panose="020F0502020204030204" pitchFamily="34" charset="0"/>
                        </a:rPr>
                        <a:t>, 1:1</a:t>
                      </a:r>
                      <a:r>
                        <a:rPr lang="en-US" sz="1800" dirty="0">
                          <a:effectLst/>
                          <a:ea typeface="Calibri" panose="020F0502020204030204" pitchFamily="34" charset="0"/>
                        </a:rPr>
                        <a:t>)</a:t>
                      </a:r>
                    </a:p>
                  </a:txBody>
                  <a:tcPr marL="45739" marR="45739" marT="0" marB="0" anchor="ctr"/>
                </a:tc>
                <a:extLst>
                  <a:ext uri="{0D108BD9-81ED-4DB2-BD59-A6C34878D82A}">
                    <a16:rowId xmlns:a16="http://schemas.microsoft.com/office/drawing/2014/main" val="3239383294"/>
                  </a:ext>
                </a:extLst>
              </a:tr>
            </a:tbl>
          </a:graphicData>
        </a:graphic>
      </p:graphicFrame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01F99A71-8001-4A5E-5F7D-FEC9420E69FF}"/>
              </a:ext>
            </a:extLst>
          </p:cNvPr>
          <p:cNvGrpSpPr/>
          <p:nvPr/>
        </p:nvGrpSpPr>
        <p:grpSpPr>
          <a:xfrm>
            <a:off x="7175327" y="604428"/>
            <a:ext cx="3905149" cy="2988362"/>
            <a:chOff x="6658025" y="700442"/>
            <a:chExt cx="3905149" cy="2988362"/>
          </a:xfrm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F501B34B-9326-76B9-21CA-01FC3A581EF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58025" y="700442"/>
              <a:ext cx="3905149" cy="2988362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6182186-180C-F3CC-52E9-16DE71861EF5}"/>
                </a:ext>
              </a:extLst>
            </p:cNvPr>
            <p:cNvSpPr txBox="1"/>
            <p:nvPr/>
          </p:nvSpPr>
          <p:spPr>
            <a:xfrm>
              <a:off x="9316928" y="2791902"/>
              <a:ext cx="1246246" cy="36933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dirty="0"/>
                <a:t>CH</a:t>
              </a:r>
              <a:r>
                <a:rPr lang="en-US" baseline="-25000" dirty="0"/>
                <a:t>2</a:t>
              </a:r>
              <a:r>
                <a:rPr lang="en-US" dirty="0"/>
                <a:t>Cl</a:t>
              </a:r>
              <a:r>
                <a:rPr lang="en-US" baseline="-25000" dirty="0"/>
                <a:t>2</a:t>
              </a: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418C6A80-BC5C-A84D-6911-AB81162DAF59}"/>
              </a:ext>
            </a:extLst>
          </p:cNvPr>
          <p:cNvSpPr txBox="1"/>
          <p:nvPr/>
        </p:nvSpPr>
        <p:spPr>
          <a:xfrm>
            <a:off x="229282" y="3180165"/>
            <a:ext cx="23242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R=H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или 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Bu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Номер слайда 1">
            <a:extLst>
              <a:ext uri="{FF2B5EF4-FFF2-40B4-BE49-F238E27FC236}">
                <a16:creationId xmlns:a16="http://schemas.microsoft.com/office/drawing/2014/main" id="{48F75E55-12BA-3349-3D56-99BE64289C9D}"/>
              </a:ext>
            </a:extLst>
          </p:cNvPr>
          <p:cNvSpPr txBox="1">
            <a:spLocks/>
          </p:cNvSpPr>
          <p:nvPr/>
        </p:nvSpPr>
        <p:spPr>
          <a:xfrm>
            <a:off x="8763000" y="633077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0A8C8FF-CE95-4104-8D0A-8D5CB32DF24F}" type="slidenum">
              <a:rPr lang="ru-RU" sz="1800" smtClean="0">
                <a:solidFill>
                  <a:schemeClr val="tx1"/>
                </a:solidFill>
              </a:rPr>
              <a:pPr/>
              <a:t>7</a:t>
            </a:fld>
            <a:endParaRPr lang="ru-RU" sz="1800" dirty="0">
              <a:solidFill>
                <a:schemeClr val="tx1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F925D7B-932D-56E4-485E-FF7FA02934B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388"/>
          <a:stretch/>
        </p:blipFill>
        <p:spPr>
          <a:xfrm>
            <a:off x="274088" y="885748"/>
            <a:ext cx="6820181" cy="214218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54B5E1A-6DFC-B079-D56D-90E65EFAB159}"/>
              </a:ext>
            </a:extLst>
          </p:cNvPr>
          <p:cNvSpPr txBox="1"/>
          <p:nvPr/>
        </p:nvSpPr>
        <p:spPr>
          <a:xfrm>
            <a:off x="4805202" y="3037319"/>
            <a:ext cx="308175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effectLst/>
                <a:ea typeface="Times New Roman" panose="02020603050405020304" pitchFamily="18" charset="0"/>
              </a:rPr>
              <a:t>(Pr</a:t>
            </a:r>
            <a:r>
              <a:rPr lang="en-US" sz="1800" baseline="-25000" dirty="0">
                <a:effectLst/>
                <a:ea typeface="Times New Roman" panose="02020603050405020304" pitchFamily="18" charset="0"/>
              </a:rPr>
              <a:t>3</a:t>
            </a:r>
            <a:r>
              <a:rPr lang="en-US" sz="1800" dirty="0">
                <a:effectLst/>
                <a:ea typeface="Times New Roman" panose="02020603050405020304" pitchFamily="18" charset="0"/>
              </a:rPr>
              <a:t>SiO)</a:t>
            </a:r>
            <a:r>
              <a:rPr lang="en-US" sz="1800" baseline="-25000" dirty="0">
                <a:effectLst/>
                <a:ea typeface="Times New Roman" panose="02020603050405020304" pitchFamily="18" charset="0"/>
              </a:rPr>
              <a:t>2</a:t>
            </a:r>
            <a:r>
              <a:rPr lang="en-US" sz="1800" dirty="0">
                <a:effectLst/>
                <a:ea typeface="Times New Roman" panose="02020603050405020304" pitchFamily="18" charset="0"/>
              </a:rPr>
              <a:t>-SiPh</a:t>
            </a:r>
            <a:r>
              <a:rPr lang="en-US" sz="1800" baseline="-25000" dirty="0">
                <a:effectLst/>
                <a:ea typeface="Times New Roman" panose="02020603050405020304" pitchFamily="18" charset="0"/>
              </a:rPr>
              <a:t>8</a:t>
            </a:r>
            <a:r>
              <a:rPr lang="en-US" sz="1800" dirty="0">
                <a:effectLst/>
                <a:ea typeface="Times New Roman" panose="02020603050405020304" pitchFamily="18" charset="0"/>
              </a:rPr>
              <a:t>Pz</a:t>
            </a:r>
            <a:r>
              <a:rPr lang="ru-RU" dirty="0">
                <a:ea typeface="Times New Roman" panose="02020603050405020304" pitchFamily="18" charset="0"/>
              </a:rPr>
              <a:t>: </a:t>
            </a:r>
            <a:r>
              <a:rPr lang="en-US" sz="1800" dirty="0">
                <a:effectLst/>
                <a:ea typeface="Times New Roman" panose="02020603050405020304" pitchFamily="18" charset="0"/>
              </a:rPr>
              <a:t>5</a:t>
            </a:r>
            <a:r>
              <a:rPr lang="ru-RU" sz="1800" dirty="0">
                <a:effectLst/>
                <a:ea typeface="Times New Roman" panose="02020603050405020304" pitchFamily="18" charset="0"/>
              </a:rPr>
              <a:t> %</a:t>
            </a:r>
          </a:p>
          <a:p>
            <a:pPr algn="ctr"/>
            <a:r>
              <a:rPr lang="en-US" sz="1800" dirty="0">
                <a:effectLst/>
                <a:ea typeface="Times New Roman" panose="02020603050405020304" pitchFamily="18" charset="0"/>
              </a:rPr>
              <a:t>(Pr</a:t>
            </a:r>
            <a:r>
              <a:rPr lang="en-US" sz="1800" baseline="-25000" dirty="0">
                <a:effectLst/>
                <a:ea typeface="Times New Roman" panose="02020603050405020304" pitchFamily="18" charset="0"/>
              </a:rPr>
              <a:t>3</a:t>
            </a:r>
            <a:r>
              <a:rPr lang="en-US" sz="1800" dirty="0">
                <a:effectLst/>
                <a:ea typeface="Times New Roman" panose="02020603050405020304" pitchFamily="18" charset="0"/>
              </a:rPr>
              <a:t>SiO)</a:t>
            </a:r>
            <a:r>
              <a:rPr lang="en-US" sz="1800" baseline="-25000" dirty="0">
                <a:effectLst/>
                <a:ea typeface="Times New Roman" panose="02020603050405020304" pitchFamily="18" charset="0"/>
              </a:rPr>
              <a:t>2</a:t>
            </a:r>
            <a:r>
              <a:rPr lang="en-US" sz="1800" dirty="0">
                <a:effectLst/>
                <a:ea typeface="Times New Roman" panose="02020603050405020304" pitchFamily="18" charset="0"/>
              </a:rPr>
              <a:t>-Si(</a:t>
            </a:r>
            <a:r>
              <a:rPr lang="en-US" sz="1800" i="1" dirty="0" err="1">
                <a:effectLst/>
                <a:ea typeface="Times New Roman" panose="02020603050405020304" pitchFamily="18" charset="0"/>
              </a:rPr>
              <a:t>t</a:t>
            </a:r>
            <a:r>
              <a:rPr lang="en-US" sz="1800" dirty="0" err="1">
                <a:effectLst/>
                <a:ea typeface="Times New Roman" panose="02020603050405020304" pitchFamily="18" charset="0"/>
              </a:rPr>
              <a:t>Bu</a:t>
            </a:r>
            <a:r>
              <a:rPr lang="en-US" sz="1800" dirty="0">
                <a:effectLst/>
                <a:ea typeface="Times New Roman" panose="02020603050405020304" pitchFamily="18" charset="0"/>
              </a:rPr>
              <a:t>)Ph</a:t>
            </a:r>
            <a:r>
              <a:rPr lang="en-US" sz="1800" baseline="-25000" dirty="0">
                <a:effectLst/>
                <a:ea typeface="Times New Roman" panose="02020603050405020304" pitchFamily="18" charset="0"/>
              </a:rPr>
              <a:t>8</a:t>
            </a:r>
            <a:r>
              <a:rPr lang="en-US" sz="1800" dirty="0">
                <a:effectLst/>
                <a:ea typeface="Times New Roman" panose="02020603050405020304" pitchFamily="18" charset="0"/>
              </a:rPr>
              <a:t>Pz </a:t>
            </a:r>
            <a:r>
              <a:rPr lang="ru-RU" dirty="0">
                <a:ea typeface="Times New Roman" panose="02020603050405020304" pitchFamily="18" charset="0"/>
              </a:rPr>
              <a:t>: </a:t>
            </a:r>
            <a:r>
              <a:rPr lang="en-US" dirty="0">
                <a:ea typeface="Times New Roman" panose="02020603050405020304" pitchFamily="18" charset="0"/>
              </a:rPr>
              <a:t>40</a:t>
            </a:r>
            <a:r>
              <a:rPr lang="ru-RU" sz="1800" dirty="0">
                <a:effectLst/>
                <a:ea typeface="Times New Roman" panose="02020603050405020304" pitchFamily="18" charset="0"/>
              </a:rPr>
              <a:t>%</a:t>
            </a:r>
            <a:endParaRPr lang="ru-RU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76E1E9A-D076-2173-C984-3C09729DDAC0}"/>
              </a:ext>
            </a:extLst>
          </p:cNvPr>
          <p:cNvSpPr txBox="1"/>
          <p:nvPr/>
        </p:nvSpPr>
        <p:spPr>
          <a:xfrm>
            <a:off x="2055865" y="3063990"/>
            <a:ext cx="308175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effectLst/>
                <a:ea typeface="Times New Roman" panose="02020603050405020304" pitchFamily="18" charset="0"/>
              </a:rPr>
              <a:t>(Pr</a:t>
            </a:r>
            <a:r>
              <a:rPr lang="en-US" sz="1800" baseline="-25000" dirty="0">
                <a:effectLst/>
                <a:ea typeface="Times New Roman" panose="02020603050405020304" pitchFamily="18" charset="0"/>
              </a:rPr>
              <a:t>3</a:t>
            </a:r>
            <a:r>
              <a:rPr lang="en-US" sz="1800" dirty="0">
                <a:effectLst/>
                <a:ea typeface="Times New Roman" panose="02020603050405020304" pitchFamily="18" charset="0"/>
              </a:rPr>
              <a:t>SiO)</a:t>
            </a:r>
            <a:r>
              <a:rPr lang="en-US" sz="1800" baseline="-25000" dirty="0">
                <a:effectLst/>
                <a:ea typeface="Times New Roman" panose="02020603050405020304" pitchFamily="18" charset="0"/>
              </a:rPr>
              <a:t>2</a:t>
            </a:r>
            <a:r>
              <a:rPr lang="en-US" sz="1800" dirty="0">
                <a:effectLst/>
                <a:ea typeface="Times New Roman" panose="02020603050405020304" pitchFamily="18" charset="0"/>
              </a:rPr>
              <a:t>-SiPh</a:t>
            </a:r>
            <a:r>
              <a:rPr lang="en-US" sz="1800" baseline="-25000" dirty="0">
                <a:effectLst/>
                <a:ea typeface="Times New Roman" panose="02020603050405020304" pitchFamily="18" charset="0"/>
              </a:rPr>
              <a:t>8</a:t>
            </a:r>
            <a:r>
              <a:rPr lang="en-US" sz="1800" dirty="0">
                <a:effectLst/>
                <a:ea typeface="Times New Roman" panose="02020603050405020304" pitchFamily="18" charset="0"/>
              </a:rPr>
              <a:t>Cz</a:t>
            </a:r>
            <a:r>
              <a:rPr lang="ru-RU" dirty="0">
                <a:ea typeface="Times New Roman" panose="02020603050405020304" pitchFamily="18" charset="0"/>
              </a:rPr>
              <a:t>: </a:t>
            </a:r>
            <a:r>
              <a:rPr lang="en-US" sz="1800" dirty="0">
                <a:effectLst/>
                <a:ea typeface="Times New Roman" panose="02020603050405020304" pitchFamily="18" charset="0"/>
              </a:rPr>
              <a:t>22</a:t>
            </a:r>
            <a:r>
              <a:rPr lang="ru-RU" sz="1800" dirty="0">
                <a:effectLst/>
                <a:ea typeface="Times New Roman" panose="02020603050405020304" pitchFamily="18" charset="0"/>
              </a:rPr>
              <a:t> %</a:t>
            </a:r>
          </a:p>
          <a:p>
            <a:pPr algn="ctr"/>
            <a:r>
              <a:rPr lang="en-US" sz="1800" dirty="0">
                <a:effectLst/>
                <a:ea typeface="Times New Roman" panose="02020603050405020304" pitchFamily="18" charset="0"/>
              </a:rPr>
              <a:t>(Pr</a:t>
            </a:r>
            <a:r>
              <a:rPr lang="en-US" sz="1800" baseline="-25000" dirty="0">
                <a:effectLst/>
                <a:ea typeface="Times New Roman" panose="02020603050405020304" pitchFamily="18" charset="0"/>
              </a:rPr>
              <a:t>3</a:t>
            </a:r>
            <a:r>
              <a:rPr lang="en-US" sz="1800" dirty="0">
                <a:effectLst/>
                <a:ea typeface="Times New Roman" panose="02020603050405020304" pitchFamily="18" charset="0"/>
              </a:rPr>
              <a:t>SiO)</a:t>
            </a:r>
            <a:r>
              <a:rPr lang="en-US" sz="1800" baseline="-25000" dirty="0">
                <a:effectLst/>
                <a:ea typeface="Times New Roman" panose="02020603050405020304" pitchFamily="18" charset="0"/>
              </a:rPr>
              <a:t>2</a:t>
            </a:r>
            <a:r>
              <a:rPr lang="en-US" sz="1800" dirty="0">
                <a:effectLst/>
                <a:ea typeface="Times New Roman" panose="02020603050405020304" pitchFamily="18" charset="0"/>
              </a:rPr>
              <a:t>-Si(</a:t>
            </a:r>
            <a:r>
              <a:rPr lang="en-US" sz="1800" i="1" dirty="0" err="1">
                <a:effectLst/>
                <a:ea typeface="Times New Roman" panose="02020603050405020304" pitchFamily="18" charset="0"/>
              </a:rPr>
              <a:t>t</a:t>
            </a:r>
            <a:r>
              <a:rPr lang="en-US" sz="1800" dirty="0" err="1">
                <a:effectLst/>
                <a:ea typeface="Times New Roman" panose="02020603050405020304" pitchFamily="18" charset="0"/>
              </a:rPr>
              <a:t>Bu</a:t>
            </a:r>
            <a:r>
              <a:rPr lang="en-US" sz="1800" dirty="0">
                <a:effectLst/>
                <a:ea typeface="Times New Roman" panose="02020603050405020304" pitchFamily="18" charset="0"/>
              </a:rPr>
              <a:t>)Ph</a:t>
            </a:r>
            <a:r>
              <a:rPr lang="en-US" sz="1800" baseline="-25000" dirty="0">
                <a:effectLst/>
                <a:ea typeface="Times New Roman" panose="02020603050405020304" pitchFamily="18" charset="0"/>
              </a:rPr>
              <a:t>8</a:t>
            </a:r>
            <a:r>
              <a:rPr lang="en-US" sz="1800" dirty="0">
                <a:effectLst/>
                <a:ea typeface="Times New Roman" panose="02020603050405020304" pitchFamily="18" charset="0"/>
              </a:rPr>
              <a:t>Cz </a:t>
            </a:r>
            <a:r>
              <a:rPr lang="ru-RU" dirty="0">
                <a:ea typeface="Times New Roman" panose="02020603050405020304" pitchFamily="18" charset="0"/>
              </a:rPr>
              <a:t>:</a:t>
            </a:r>
            <a:r>
              <a:rPr lang="en-US" dirty="0">
                <a:ea typeface="Times New Roman" panose="02020603050405020304" pitchFamily="18" charset="0"/>
              </a:rPr>
              <a:t> 0</a:t>
            </a:r>
            <a:r>
              <a:rPr lang="ru-RU" sz="1800" dirty="0">
                <a:effectLst/>
                <a:ea typeface="Times New Roman" panose="02020603050405020304" pitchFamily="18" charset="0"/>
              </a:rPr>
              <a:t> %</a:t>
            </a:r>
            <a:endParaRPr lang="ru-RU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66083F2-C03F-878D-5815-687F32F150EC}"/>
              </a:ext>
            </a:extLst>
          </p:cNvPr>
          <p:cNvSpPr txBox="1"/>
          <p:nvPr/>
        </p:nvSpPr>
        <p:spPr>
          <a:xfrm>
            <a:off x="347731" y="3693036"/>
            <a:ext cx="6097022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050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Hasan </a:t>
            </a:r>
            <a:r>
              <a:rPr lang="en-US" sz="1050" b="0" i="0" dirty="0" err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Raboui</a:t>
            </a:r>
            <a:r>
              <a:rPr lang="en-US" sz="1050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, et al. </a:t>
            </a:r>
            <a:r>
              <a:rPr lang="en-US" sz="1050" b="0" i="1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Inorganic Chemistry</a:t>
            </a:r>
            <a:r>
              <a:rPr lang="en-US" sz="1050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 </a:t>
            </a:r>
            <a:r>
              <a:rPr lang="en-US" sz="1050" b="1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2018</a:t>
            </a:r>
            <a:r>
              <a:rPr lang="en-US" sz="1050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 </a:t>
            </a:r>
            <a:r>
              <a:rPr lang="en-US" sz="1050" b="0" i="1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57</a:t>
            </a:r>
            <a:r>
              <a:rPr lang="en-US" sz="1050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 (9), 5174-5182</a:t>
            </a:r>
          </a:p>
        </p:txBody>
      </p:sp>
    </p:spTree>
    <p:extLst>
      <p:ext uri="{BB962C8B-B14F-4D97-AF65-F5344CB8AC3E}">
        <p14:creationId xmlns:p14="http://schemas.microsoft.com/office/powerpoint/2010/main" val="5855935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>
            <a:extLst>
              <a:ext uri="{FF2B5EF4-FFF2-40B4-BE49-F238E27FC236}">
                <a16:creationId xmlns:a16="http://schemas.microsoft.com/office/drawing/2014/main" id="{64FFFF35-57C5-42AB-AB70-BD3D44386F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41149" y="5297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2" name="Заголовок 1">
            <a:extLst>
              <a:ext uri="{FF2B5EF4-FFF2-40B4-BE49-F238E27FC236}">
                <a16:creationId xmlns:a16="http://schemas.microsoft.com/office/drawing/2014/main" id="{973A565A-73AB-244C-93AB-BB5099C6C9E2}"/>
              </a:ext>
            </a:extLst>
          </p:cNvPr>
          <p:cNvSpPr txBox="1">
            <a:spLocks/>
          </p:cNvSpPr>
          <p:nvPr/>
        </p:nvSpPr>
        <p:spPr>
          <a:xfrm>
            <a:off x="347731" y="1"/>
            <a:ext cx="11706894" cy="768216"/>
          </a:xfrm>
          <a:prstGeom prst="rect">
            <a:avLst/>
          </a:prstGeom>
        </p:spPr>
        <p:txBody>
          <a:bodyPr anchor="ctr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ИК спектры и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MALDI-TOF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масс-спектры</a:t>
            </a:r>
            <a:endParaRPr lang="ru-RU" sz="28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8A9596D-71DD-5F37-D526-77C3B7ACAB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8" t="5883" r="4902" b="6703"/>
          <a:stretch/>
        </p:blipFill>
        <p:spPr>
          <a:xfrm>
            <a:off x="6414330" y="745552"/>
            <a:ext cx="5429939" cy="5994954"/>
          </a:xfrm>
          <a:prstGeom prst="rect">
            <a:avLst/>
          </a:prstGeom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4FEAF3EF-69E1-4439-9E4F-10DBA946CF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8C8FF-CE95-4104-8D0A-8D5CB32DF24F}" type="slidenum">
              <a:rPr lang="ru-RU" sz="1800" smtClean="0">
                <a:solidFill>
                  <a:schemeClr val="tx1"/>
                </a:solidFill>
              </a:rPr>
              <a:t>8</a:t>
            </a:fld>
            <a:endParaRPr lang="ru-RU" sz="1800" dirty="0">
              <a:solidFill>
                <a:schemeClr val="tx1"/>
              </a:solidFill>
            </a:endParaRPr>
          </a:p>
        </p:txBody>
      </p: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062D2EDD-7B78-DF85-CCB3-21FF063C6AE0}"/>
              </a:ext>
            </a:extLst>
          </p:cNvPr>
          <p:cNvGrpSpPr/>
          <p:nvPr/>
        </p:nvGrpSpPr>
        <p:grpSpPr>
          <a:xfrm>
            <a:off x="408803" y="519244"/>
            <a:ext cx="5944456" cy="6086079"/>
            <a:chOff x="359481" y="560886"/>
            <a:chExt cx="5944456" cy="6086079"/>
          </a:xfrm>
        </p:grpSpPr>
        <p:grpSp>
          <p:nvGrpSpPr>
            <p:cNvPr id="11" name="Группа 10">
              <a:extLst>
                <a:ext uri="{FF2B5EF4-FFF2-40B4-BE49-F238E27FC236}">
                  <a16:creationId xmlns:a16="http://schemas.microsoft.com/office/drawing/2014/main" id="{FB06980E-5CE3-4E28-8832-D1FD0631B5D5}"/>
                </a:ext>
              </a:extLst>
            </p:cNvPr>
            <p:cNvGrpSpPr/>
            <p:nvPr/>
          </p:nvGrpSpPr>
          <p:grpSpPr>
            <a:xfrm>
              <a:off x="359481" y="2680840"/>
              <a:ext cx="5944456" cy="3966125"/>
              <a:chOff x="1523045" y="576430"/>
              <a:chExt cx="10668955" cy="5925723"/>
            </a:xfrm>
          </p:grpSpPr>
          <p:pic>
            <p:nvPicPr>
              <p:cNvPr id="9" name="Рисунок 8">
                <a:extLst>
                  <a:ext uri="{FF2B5EF4-FFF2-40B4-BE49-F238E27FC236}">
                    <a16:creationId xmlns:a16="http://schemas.microsoft.com/office/drawing/2014/main" id="{90E3EE24-8A47-414A-AF8C-92921BDC2AB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8346" t="20850" r="4974" b="6644"/>
              <a:stretch/>
            </p:blipFill>
            <p:spPr>
              <a:xfrm>
                <a:off x="1724627" y="576430"/>
                <a:ext cx="10265792" cy="5925723"/>
              </a:xfrm>
              <a:prstGeom prst="rect">
                <a:avLst/>
              </a:prstGeom>
            </p:spPr>
          </p:pic>
          <p:grpSp>
            <p:nvGrpSpPr>
              <p:cNvPr id="7" name="Группа 6">
                <a:extLst>
                  <a:ext uri="{FF2B5EF4-FFF2-40B4-BE49-F238E27FC236}">
                    <a16:creationId xmlns:a16="http://schemas.microsoft.com/office/drawing/2014/main" id="{3EED4A8D-FB45-4E37-B3CC-A0BAB6238DF2}"/>
                  </a:ext>
                </a:extLst>
              </p:cNvPr>
              <p:cNvGrpSpPr/>
              <p:nvPr/>
            </p:nvGrpSpPr>
            <p:grpSpPr>
              <a:xfrm>
                <a:off x="1523045" y="829190"/>
                <a:ext cx="10668955" cy="4991392"/>
                <a:chOff x="995011" y="757979"/>
                <a:chExt cx="10668955" cy="4991392"/>
              </a:xfrm>
            </p:grpSpPr>
            <p:grpSp>
              <p:nvGrpSpPr>
                <p:cNvPr id="6" name="Группа 5">
                  <a:extLst>
                    <a:ext uri="{FF2B5EF4-FFF2-40B4-BE49-F238E27FC236}">
                      <a16:creationId xmlns:a16="http://schemas.microsoft.com/office/drawing/2014/main" id="{A0295DA5-F717-44E1-8D99-6BCFC3C3B66C}"/>
                    </a:ext>
                  </a:extLst>
                </p:cNvPr>
                <p:cNvGrpSpPr/>
                <p:nvPr/>
              </p:nvGrpSpPr>
              <p:grpSpPr>
                <a:xfrm>
                  <a:off x="8446754" y="757979"/>
                  <a:ext cx="3217212" cy="2312816"/>
                  <a:chOff x="8446754" y="757979"/>
                  <a:chExt cx="3217212" cy="2312816"/>
                </a:xfrm>
              </p:grpSpPr>
              <p:pic>
                <p:nvPicPr>
                  <p:cNvPr id="14" name="Рисунок 13">
                    <a:extLst>
                      <a:ext uri="{FF2B5EF4-FFF2-40B4-BE49-F238E27FC236}">
                        <a16:creationId xmlns:a16="http://schemas.microsoft.com/office/drawing/2014/main" id="{ABB3B495-5675-4CEC-9A03-42C1C2D285D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r="75446"/>
                  <a:stretch/>
                </p:blipFill>
                <p:spPr bwMode="auto">
                  <a:xfrm>
                    <a:off x="8446754" y="757979"/>
                    <a:ext cx="2048308" cy="2312816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sp>
                <p:nvSpPr>
                  <p:cNvPr id="16" name="TextBox 15">
                    <a:extLst>
                      <a:ext uri="{FF2B5EF4-FFF2-40B4-BE49-F238E27FC236}">
                        <a16:creationId xmlns:a16="http://schemas.microsoft.com/office/drawing/2014/main" id="{CF4386CB-9240-43DD-B808-C00F59F7C177}"/>
                      </a:ext>
                    </a:extLst>
                  </p:cNvPr>
                  <p:cNvSpPr txBox="1"/>
                  <p:nvPr/>
                </p:nvSpPr>
                <p:spPr>
                  <a:xfrm>
                    <a:off x="9038816" y="757979"/>
                    <a:ext cx="2625150" cy="459845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algn="ctr"/>
                    <a:r>
                      <a:rPr lang="en-US" sz="1400" dirty="0">
                        <a:solidFill>
                          <a:srgbClr val="202124"/>
                        </a:solidFill>
                        <a:latin typeface="arial" panose="020B0604020202020204" pitchFamily="34" charset="0"/>
                      </a:rPr>
                      <a:t>[M]</a:t>
                    </a:r>
                    <a:r>
                      <a:rPr lang="en-US" sz="1400" baseline="30000" dirty="0">
                        <a:solidFill>
                          <a:srgbClr val="202124"/>
                        </a:solidFill>
                        <a:latin typeface="arial" panose="020B0604020202020204" pitchFamily="34" charset="0"/>
                      </a:rPr>
                      <a:t>-</a:t>
                    </a:r>
                    <a:endParaRPr lang="ru-RU" sz="1400" baseline="30000" dirty="0"/>
                  </a:p>
                </p:txBody>
              </p:sp>
            </p:grpSp>
            <p:pic>
              <p:nvPicPr>
                <p:cNvPr id="12" name="Рисунок 11">
                  <a:extLst>
                    <a:ext uri="{FF2B5EF4-FFF2-40B4-BE49-F238E27FC236}">
                      <a16:creationId xmlns:a16="http://schemas.microsoft.com/office/drawing/2014/main" id="{11DF5534-631F-429A-8CF7-75C2D231597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5446"/>
                <a:stretch/>
              </p:blipFill>
              <p:spPr bwMode="auto">
                <a:xfrm>
                  <a:off x="3056946" y="3493719"/>
                  <a:ext cx="1958570" cy="2255652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3" name="Рисунок 12">
                  <a:extLst>
                    <a:ext uri="{FF2B5EF4-FFF2-40B4-BE49-F238E27FC236}">
                      <a16:creationId xmlns:a16="http://schemas.microsoft.com/office/drawing/2014/main" id="{C5416132-5251-4ADB-8413-8E51FC6F75D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4249" r="51197"/>
                <a:stretch/>
              </p:blipFill>
              <p:spPr bwMode="auto">
                <a:xfrm>
                  <a:off x="3056946" y="778822"/>
                  <a:ext cx="2048307" cy="2586172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A2A5E892-F575-4481-B0A4-0FEDF8B57A08}"/>
                    </a:ext>
                  </a:extLst>
                </p:cNvPr>
                <p:cNvSpPr txBox="1"/>
                <p:nvPr/>
              </p:nvSpPr>
              <p:spPr>
                <a:xfrm>
                  <a:off x="1455947" y="3396018"/>
                  <a:ext cx="2625151" cy="45984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1400" dirty="0">
                      <a:solidFill>
                        <a:srgbClr val="202124"/>
                      </a:solidFill>
                      <a:latin typeface="arial" panose="020B0604020202020204" pitchFamily="34" charset="0"/>
                    </a:rPr>
                    <a:t>[M]</a:t>
                  </a:r>
                  <a:r>
                    <a:rPr lang="en-US" sz="1400" baseline="30000" dirty="0">
                      <a:solidFill>
                        <a:srgbClr val="202124"/>
                      </a:solidFill>
                      <a:latin typeface="arial" panose="020B0604020202020204" pitchFamily="34" charset="0"/>
                    </a:rPr>
                    <a:t>+</a:t>
                  </a:r>
                  <a:endParaRPr lang="ru-RU" sz="1400" baseline="30000" dirty="0"/>
                </a:p>
              </p:txBody>
            </p:sp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E18812D5-6173-4B13-97EF-20C28AA4E317}"/>
                    </a:ext>
                  </a:extLst>
                </p:cNvPr>
                <p:cNvSpPr txBox="1"/>
                <p:nvPr/>
              </p:nvSpPr>
              <p:spPr>
                <a:xfrm>
                  <a:off x="995011" y="2170490"/>
                  <a:ext cx="2625151" cy="45984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1400" dirty="0">
                      <a:solidFill>
                        <a:srgbClr val="202124"/>
                      </a:solidFill>
                      <a:latin typeface="arial" panose="020B0604020202020204" pitchFamily="34" charset="0"/>
                    </a:rPr>
                    <a:t>[M</a:t>
                  </a:r>
                  <a:r>
                    <a:rPr lang="ru-RU" sz="1400" dirty="0">
                      <a:solidFill>
                        <a:srgbClr val="202124"/>
                      </a:solidFill>
                      <a:latin typeface="arial" panose="020B0604020202020204" pitchFamily="34" charset="0"/>
                    </a:rPr>
                    <a:t>-</a:t>
                  </a:r>
                  <a:r>
                    <a:rPr lang="en-US" sz="1400" dirty="0">
                      <a:solidFill>
                        <a:srgbClr val="202124"/>
                      </a:solidFill>
                      <a:latin typeface="arial" panose="020B0604020202020204" pitchFamily="34" charset="0"/>
                    </a:rPr>
                    <a:t>OSiPr</a:t>
                  </a:r>
                  <a:r>
                    <a:rPr lang="en-US" sz="1400" baseline="-25000" dirty="0">
                      <a:solidFill>
                        <a:srgbClr val="202124"/>
                      </a:solidFill>
                      <a:latin typeface="arial" panose="020B0604020202020204" pitchFamily="34" charset="0"/>
                    </a:rPr>
                    <a:t>3</a:t>
                  </a:r>
                  <a:r>
                    <a:rPr lang="en-US" sz="1400" dirty="0">
                      <a:solidFill>
                        <a:srgbClr val="202124"/>
                      </a:solidFill>
                      <a:latin typeface="arial" panose="020B0604020202020204" pitchFamily="34" charset="0"/>
                    </a:rPr>
                    <a:t>]</a:t>
                  </a:r>
                  <a:r>
                    <a:rPr lang="en-US" sz="1400" baseline="30000" dirty="0">
                      <a:solidFill>
                        <a:srgbClr val="202124"/>
                      </a:solidFill>
                      <a:latin typeface="arial" panose="020B0604020202020204" pitchFamily="34" charset="0"/>
                    </a:rPr>
                    <a:t>-</a:t>
                  </a:r>
                  <a:endParaRPr lang="ru-RU" sz="1400" baseline="30000" dirty="0"/>
                </a:p>
              </p:txBody>
            </p:sp>
          </p:grpSp>
        </p:grpSp>
        <p:grpSp>
          <p:nvGrpSpPr>
            <p:cNvPr id="28" name="Группа 27">
              <a:extLst>
                <a:ext uri="{FF2B5EF4-FFF2-40B4-BE49-F238E27FC236}">
                  <a16:creationId xmlns:a16="http://schemas.microsoft.com/office/drawing/2014/main" id="{6F0E954A-9084-FD30-2732-6FD5176020FB}"/>
                </a:ext>
              </a:extLst>
            </p:cNvPr>
            <p:cNvGrpSpPr/>
            <p:nvPr/>
          </p:nvGrpSpPr>
          <p:grpSpPr>
            <a:xfrm>
              <a:off x="469874" y="634049"/>
              <a:ext cx="5678276" cy="2139397"/>
              <a:chOff x="469874" y="634049"/>
              <a:chExt cx="5678276" cy="2139397"/>
            </a:xfrm>
          </p:grpSpPr>
          <p:grpSp>
            <p:nvGrpSpPr>
              <p:cNvPr id="21" name="Группа 20">
                <a:extLst>
                  <a:ext uri="{FF2B5EF4-FFF2-40B4-BE49-F238E27FC236}">
                    <a16:creationId xmlns:a16="http://schemas.microsoft.com/office/drawing/2014/main" id="{60AB9548-3FE1-F535-3E92-D2A331EA04DD}"/>
                  </a:ext>
                </a:extLst>
              </p:cNvPr>
              <p:cNvGrpSpPr/>
              <p:nvPr/>
            </p:nvGrpSpPr>
            <p:grpSpPr>
              <a:xfrm>
                <a:off x="600585" y="708834"/>
                <a:ext cx="5547565" cy="2064612"/>
                <a:chOff x="600585" y="708834"/>
                <a:chExt cx="5547565" cy="2064612"/>
              </a:xfrm>
            </p:grpSpPr>
            <p:pic>
              <p:nvPicPr>
                <p:cNvPr id="23" name="Рисунок 22">
                  <a:extLst>
                    <a:ext uri="{FF2B5EF4-FFF2-40B4-BE49-F238E27FC236}">
                      <a16:creationId xmlns:a16="http://schemas.microsoft.com/office/drawing/2014/main" id="{290E5E7C-5FFE-FDB0-6EDE-37D381C73B1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/>
                <a:srcRect l="5494" t="25324" r="5004" b="8047"/>
                <a:stretch/>
              </p:blipFill>
              <p:spPr>
                <a:xfrm>
                  <a:off x="600585" y="708834"/>
                  <a:ext cx="5547565" cy="2064612"/>
                </a:xfrm>
                <a:prstGeom prst="rect">
                  <a:avLst/>
                </a:prstGeom>
              </p:spPr>
            </p:pic>
            <p:pic>
              <p:nvPicPr>
                <p:cNvPr id="20" name="Рисунок 19">
                  <a:extLst>
                    <a:ext uri="{FF2B5EF4-FFF2-40B4-BE49-F238E27FC236}">
                      <a16:creationId xmlns:a16="http://schemas.microsoft.com/office/drawing/2014/main" id="{11EC4161-3CFD-6B90-11CE-F77C3DF6AFF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52336"/>
                <a:stretch/>
              </p:blipFill>
              <p:spPr>
                <a:xfrm>
                  <a:off x="1470712" y="914794"/>
                  <a:ext cx="1354393" cy="1643543"/>
                </a:xfrm>
                <a:prstGeom prst="rect">
                  <a:avLst/>
                </a:prstGeom>
              </p:spPr>
            </p:pic>
            <p:pic>
              <p:nvPicPr>
                <p:cNvPr id="24" name="Рисунок 23">
                  <a:extLst>
                    <a:ext uri="{FF2B5EF4-FFF2-40B4-BE49-F238E27FC236}">
                      <a16:creationId xmlns:a16="http://schemas.microsoft.com/office/drawing/2014/main" id="{4433CDE2-9F26-A9C7-B4EF-2CE2DDDDFC4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9418"/>
                <a:stretch/>
              </p:blipFill>
              <p:spPr>
                <a:xfrm>
                  <a:off x="4013922" y="844785"/>
                  <a:ext cx="1437309" cy="1643543"/>
                </a:xfrm>
                <a:prstGeom prst="rect">
                  <a:avLst/>
                </a:prstGeom>
              </p:spPr>
            </p:pic>
          </p:grp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78474F76-DDD9-66DC-5D9E-76448A8B64CB}"/>
                  </a:ext>
                </a:extLst>
              </p:cNvPr>
              <p:cNvSpPr txBox="1"/>
              <p:nvPr/>
            </p:nvSpPr>
            <p:spPr>
              <a:xfrm>
                <a:off x="4552397" y="634049"/>
                <a:ext cx="1462663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rgbClr val="202124"/>
                    </a:solidFill>
                    <a:latin typeface="arial" panose="020B0604020202020204" pitchFamily="34" charset="0"/>
                  </a:rPr>
                  <a:t>[M]</a:t>
                </a:r>
                <a:r>
                  <a:rPr lang="en-US" sz="1400" baseline="30000" dirty="0">
                    <a:solidFill>
                      <a:srgbClr val="202124"/>
                    </a:solidFill>
                    <a:latin typeface="arial" panose="020B0604020202020204" pitchFamily="34" charset="0"/>
                  </a:rPr>
                  <a:t>-</a:t>
                </a:r>
                <a:endParaRPr lang="ru-RU" sz="1400" baseline="30000" dirty="0"/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C418939D-4D91-CEE5-5C80-2ED1E8583F9E}"/>
                  </a:ext>
                </a:extLst>
              </p:cNvPr>
              <p:cNvSpPr txBox="1"/>
              <p:nvPr/>
            </p:nvSpPr>
            <p:spPr>
              <a:xfrm>
                <a:off x="469874" y="1412921"/>
                <a:ext cx="1462664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rgbClr val="202124"/>
                    </a:solidFill>
                    <a:latin typeface="arial" panose="020B0604020202020204" pitchFamily="34" charset="0"/>
                  </a:rPr>
                  <a:t>[M</a:t>
                </a:r>
                <a:r>
                  <a:rPr lang="ru-RU" sz="1400" dirty="0">
                    <a:solidFill>
                      <a:srgbClr val="202124"/>
                    </a:solidFill>
                    <a:latin typeface="arial" panose="020B0604020202020204" pitchFamily="34" charset="0"/>
                  </a:rPr>
                  <a:t>-</a:t>
                </a:r>
                <a:r>
                  <a:rPr lang="en-US" sz="1400" dirty="0">
                    <a:solidFill>
                      <a:srgbClr val="202124"/>
                    </a:solidFill>
                    <a:latin typeface="arial" panose="020B0604020202020204" pitchFamily="34" charset="0"/>
                  </a:rPr>
                  <a:t>OSiPr</a:t>
                </a:r>
                <a:r>
                  <a:rPr lang="en-US" sz="1400" baseline="-25000" dirty="0">
                    <a:solidFill>
                      <a:srgbClr val="202124"/>
                    </a:solidFill>
                    <a:latin typeface="arial" panose="020B0604020202020204" pitchFamily="34" charset="0"/>
                  </a:rPr>
                  <a:t>3</a:t>
                </a:r>
                <a:r>
                  <a:rPr lang="en-US" sz="1400" dirty="0">
                    <a:solidFill>
                      <a:srgbClr val="202124"/>
                    </a:solidFill>
                    <a:latin typeface="arial" panose="020B0604020202020204" pitchFamily="34" charset="0"/>
                  </a:rPr>
                  <a:t>]</a:t>
                </a:r>
                <a:r>
                  <a:rPr lang="en-US" sz="1400" baseline="30000" dirty="0">
                    <a:solidFill>
                      <a:srgbClr val="202124"/>
                    </a:solidFill>
                    <a:latin typeface="arial" panose="020B0604020202020204" pitchFamily="34" charset="0"/>
                  </a:rPr>
                  <a:t>-</a:t>
                </a:r>
                <a:endParaRPr lang="ru-RU" sz="1400" baseline="30000" dirty="0"/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7B51D66-9DB0-43BA-BD32-47FF3ECDD2F6}"/>
                </a:ext>
              </a:extLst>
            </p:cNvPr>
            <p:cNvSpPr txBox="1"/>
            <p:nvPr/>
          </p:nvSpPr>
          <p:spPr>
            <a:xfrm>
              <a:off x="781447" y="560886"/>
              <a:ext cx="510052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800" dirty="0">
                  <a:effectLst/>
                  <a:ea typeface="Calibri" panose="020F0502020204030204" pitchFamily="34" charset="0"/>
                </a:rPr>
                <a:t>MALDI</a:t>
              </a:r>
              <a:r>
                <a:rPr lang="ru-RU" sz="1800" dirty="0">
                  <a:effectLst/>
                  <a:ea typeface="Calibri" panose="020F0502020204030204" pitchFamily="34" charset="0"/>
                </a:rPr>
                <a:t>-</a:t>
              </a:r>
              <a:r>
                <a:rPr lang="en-US" sz="1800" dirty="0">
                  <a:effectLst/>
                  <a:ea typeface="Calibri" panose="020F0502020204030204" pitchFamily="34" charset="0"/>
                </a:rPr>
                <a:t>TOF MS </a:t>
              </a:r>
              <a:r>
                <a:rPr lang="ru-RU" dirty="0"/>
                <a:t>в</a:t>
              </a:r>
              <a:r>
                <a:rPr lang="en-US" dirty="0"/>
                <a:t> CH</a:t>
              </a:r>
              <a:r>
                <a:rPr lang="en-US" baseline="-25000" dirty="0"/>
                <a:t>2</a:t>
              </a:r>
              <a:r>
                <a:rPr lang="en-US" dirty="0"/>
                <a:t>Cl</a:t>
              </a:r>
              <a:r>
                <a:rPr lang="en-US" baseline="-25000" dirty="0"/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542454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F3E7E07-6E1B-9DE6-57CF-2461DF14B9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6808" y="679141"/>
            <a:ext cx="8969683" cy="6173562"/>
          </a:xfrm>
          <a:prstGeom prst="rect">
            <a:avLst/>
          </a:prstGeom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4FEAF3EF-69E1-4439-9E4F-10DBA946CF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8C8FF-CE95-4104-8D0A-8D5CB32DF24F}" type="slidenum">
              <a:rPr lang="ru-RU" sz="1800" smtClean="0">
                <a:solidFill>
                  <a:schemeClr val="tx1"/>
                </a:solidFill>
              </a:rPr>
              <a:t>9</a:t>
            </a:fld>
            <a:endParaRPr lang="ru-RU" sz="1800">
              <a:solidFill>
                <a:schemeClr val="tx1"/>
              </a:solidFill>
            </a:endParaRP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64FFFF35-57C5-42AB-AB70-BD3D44386F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41149" y="5297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A300001-A82E-4B7C-9E76-563B278ABC70}"/>
              </a:ext>
            </a:extLst>
          </p:cNvPr>
          <p:cNvSpPr txBox="1"/>
          <p:nvPr/>
        </p:nvSpPr>
        <p:spPr>
          <a:xfrm>
            <a:off x="6325507" y="1653484"/>
            <a:ext cx="519033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0" i="0" baseline="30000" dirty="0">
                <a:solidFill>
                  <a:srgbClr val="202124"/>
                </a:solidFill>
                <a:effectLst/>
              </a:rPr>
              <a:t>1</a:t>
            </a:r>
            <a:r>
              <a:rPr lang="en-US" sz="2000" dirty="0">
                <a:solidFill>
                  <a:srgbClr val="202124"/>
                </a:solidFill>
              </a:rPr>
              <a:t>H </a:t>
            </a:r>
            <a:r>
              <a:rPr lang="ru-RU" sz="2000" dirty="0">
                <a:solidFill>
                  <a:srgbClr val="202124"/>
                </a:solidFill>
              </a:rPr>
              <a:t>ЯМР</a:t>
            </a:r>
            <a:r>
              <a:rPr lang="en-US" sz="2000" dirty="0">
                <a:solidFill>
                  <a:srgbClr val="202124"/>
                </a:solidFill>
              </a:rPr>
              <a:t> </a:t>
            </a:r>
            <a:r>
              <a:rPr lang="en-US" sz="2000" dirty="0"/>
              <a:t>(OSiPr</a:t>
            </a:r>
            <a:r>
              <a:rPr lang="en-US" sz="2000" baseline="-25000" dirty="0"/>
              <a:t>3</a:t>
            </a:r>
            <a:r>
              <a:rPr lang="en-US" sz="2000" dirty="0"/>
              <a:t>)-SiPh</a:t>
            </a:r>
            <a:r>
              <a:rPr lang="en-US" sz="2000" baseline="-25000" dirty="0"/>
              <a:t>8</a:t>
            </a:r>
            <a:r>
              <a:rPr lang="en-US" sz="2000" dirty="0"/>
              <a:t>Cz</a:t>
            </a:r>
            <a:r>
              <a:rPr lang="en-US" sz="2000" dirty="0">
                <a:solidFill>
                  <a:srgbClr val="202124"/>
                </a:solidFill>
              </a:rPr>
              <a:t> </a:t>
            </a:r>
            <a:r>
              <a:rPr lang="ru-RU" sz="2000" dirty="0">
                <a:solidFill>
                  <a:srgbClr val="202124"/>
                </a:solidFill>
              </a:rPr>
              <a:t>в</a:t>
            </a:r>
            <a:r>
              <a:rPr lang="en-US" sz="2000" dirty="0">
                <a:solidFill>
                  <a:srgbClr val="202124"/>
                </a:solidFill>
              </a:rPr>
              <a:t> CDCl</a:t>
            </a:r>
            <a:r>
              <a:rPr lang="en-US" sz="2000" baseline="-25000" dirty="0">
                <a:solidFill>
                  <a:srgbClr val="202124"/>
                </a:solidFill>
              </a:rPr>
              <a:t>3</a:t>
            </a:r>
            <a:endParaRPr lang="ru-RU" sz="2000" baseline="-25000" dirty="0"/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A1D5B2E8-95C7-4C4D-B4F0-3EEAC0039A48}"/>
              </a:ext>
            </a:extLst>
          </p:cNvPr>
          <p:cNvSpPr txBox="1">
            <a:spLocks/>
          </p:cNvSpPr>
          <p:nvPr/>
        </p:nvSpPr>
        <p:spPr>
          <a:xfrm>
            <a:off x="347731" y="1"/>
            <a:ext cx="11706894" cy="768216"/>
          </a:xfrm>
          <a:prstGeom prst="rect">
            <a:avLst/>
          </a:prstGeom>
        </p:spPr>
        <p:txBody>
          <a:bodyPr anchor="ctr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ЯМР</a:t>
            </a:r>
            <a:endParaRPr lang="ru-RU" sz="40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A355839-CD87-22D4-1976-080088DCADA1}"/>
              </a:ext>
            </a:extLst>
          </p:cNvPr>
          <p:cNvSpPr txBox="1"/>
          <p:nvPr/>
        </p:nvSpPr>
        <p:spPr>
          <a:xfrm>
            <a:off x="7096362" y="4804406"/>
            <a:ext cx="384197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0" i="0" baseline="30000" dirty="0">
                <a:solidFill>
                  <a:srgbClr val="202124"/>
                </a:solidFill>
                <a:effectLst/>
              </a:rPr>
              <a:t>1</a:t>
            </a:r>
            <a:r>
              <a:rPr lang="en-US" sz="2000" dirty="0">
                <a:solidFill>
                  <a:srgbClr val="202124"/>
                </a:solidFill>
              </a:rPr>
              <a:t>H </a:t>
            </a:r>
            <a:r>
              <a:rPr lang="ru-RU" sz="2000" dirty="0">
                <a:solidFill>
                  <a:srgbClr val="202124"/>
                </a:solidFill>
              </a:rPr>
              <a:t>ЯМР</a:t>
            </a:r>
            <a:r>
              <a:rPr lang="en-US" sz="2000" dirty="0">
                <a:solidFill>
                  <a:srgbClr val="202124"/>
                </a:solidFill>
              </a:rPr>
              <a:t> </a:t>
            </a:r>
            <a:r>
              <a:rPr lang="en-US" sz="2000" dirty="0"/>
              <a:t>(OSiPr</a:t>
            </a:r>
            <a:r>
              <a:rPr lang="en-US" sz="2000" baseline="-25000" dirty="0"/>
              <a:t>3</a:t>
            </a:r>
            <a:r>
              <a:rPr lang="en-US" sz="2000" dirty="0"/>
              <a:t>)</a:t>
            </a:r>
            <a:r>
              <a:rPr lang="en-US" sz="2000" baseline="-25000" dirty="0"/>
              <a:t>2</a:t>
            </a:r>
            <a:r>
              <a:rPr lang="en-US" sz="2000" dirty="0"/>
              <a:t>-SiPh</a:t>
            </a:r>
            <a:r>
              <a:rPr lang="en-US" sz="2000" baseline="-25000" dirty="0"/>
              <a:t>8</a:t>
            </a:r>
            <a:r>
              <a:rPr lang="en-US" sz="2000" dirty="0"/>
              <a:t>Pz</a:t>
            </a:r>
            <a:r>
              <a:rPr lang="en-US" sz="2000" dirty="0">
                <a:solidFill>
                  <a:srgbClr val="202124"/>
                </a:solidFill>
              </a:rPr>
              <a:t> </a:t>
            </a:r>
            <a:r>
              <a:rPr lang="ru-RU" sz="2000" dirty="0">
                <a:solidFill>
                  <a:srgbClr val="202124"/>
                </a:solidFill>
              </a:rPr>
              <a:t>в</a:t>
            </a:r>
            <a:r>
              <a:rPr lang="en-US" sz="2000" dirty="0">
                <a:solidFill>
                  <a:srgbClr val="202124"/>
                </a:solidFill>
              </a:rPr>
              <a:t> CDCl</a:t>
            </a:r>
            <a:r>
              <a:rPr lang="en-US" sz="2000" baseline="-25000" dirty="0">
                <a:solidFill>
                  <a:srgbClr val="202124"/>
                </a:solidFill>
              </a:rPr>
              <a:t>3</a:t>
            </a:r>
            <a:endParaRPr lang="ru-RU" sz="2000" baseline="-25000" dirty="0"/>
          </a:p>
        </p:txBody>
      </p:sp>
    </p:spTree>
    <p:extLst>
      <p:ext uri="{BB962C8B-B14F-4D97-AF65-F5344CB8AC3E}">
        <p14:creationId xmlns:p14="http://schemas.microsoft.com/office/powerpoint/2010/main" val="229490114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3384</TotalTime>
  <Words>962</Words>
  <Application>Microsoft Macintosh PowerPoint</Application>
  <PresentationFormat>Широкоэкранный</PresentationFormat>
  <Paragraphs>193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8" baseType="lpstr">
      <vt:lpstr>Calibri</vt:lpstr>
      <vt:lpstr>Cambria Math</vt:lpstr>
      <vt:lpstr>Arial</vt:lpstr>
      <vt:lpstr>Arial</vt:lpstr>
      <vt:lpstr>Wingdings</vt:lpstr>
      <vt:lpstr>Roboto</vt:lpstr>
      <vt:lpstr>Calibri Light</vt:lpstr>
      <vt:lpstr>Times New Roman</vt:lpstr>
      <vt:lpstr>Тема Office</vt:lpstr>
      <vt:lpstr>Получение и физико-химические свойства комплексов Si(IV) с октафенилзамещенными порфиразином и корролазином</vt:lpstr>
      <vt:lpstr>Актуальность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SI(IV) COMPLEX OF OKTAPHENYLCORROLAZINE</dc:title>
  <dc:creator>Kotya</dc:creator>
  <cp:lastModifiedBy>Microsoft Office User</cp:lastModifiedBy>
  <cp:revision>82</cp:revision>
  <dcterms:created xsi:type="dcterms:W3CDTF">2022-04-07T06:37:34Z</dcterms:created>
  <dcterms:modified xsi:type="dcterms:W3CDTF">2022-07-03T16:21:49Z</dcterms:modified>
</cp:coreProperties>
</file>