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9" r:id="rId9"/>
    <p:sldId id="262" r:id="rId10"/>
    <p:sldId id="265" r:id="rId11"/>
    <p:sldId id="266" r:id="rId12"/>
    <p:sldId id="264" r:id="rId13"/>
    <p:sldId id="268" r:id="rId14"/>
    <p:sldId id="263" r:id="rId15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eyR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F42E4-5A2F-45FB-A92D-19D1FFCB03F0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DA2D1-EBB0-4F59-AD31-F25AB7F4A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127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Регламент 10 минут 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DA2D1-EBB0-4F59-AD31-F25AB7F4A00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772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CF08-29D9-4001-BE70-37EAC60212E3}" type="datetime1">
              <a:rPr lang="ru-RU" smtClean="0"/>
              <a:t>03.07.2022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77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EA87E-E7F4-4FFD-BF77-76F61ACEF129}" type="datetime1">
              <a:rPr lang="ru-RU" smtClean="0"/>
              <a:t>03.07.2022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703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6279-54D2-4C91-941C-834ED43E7E58}" type="datetime1">
              <a:rPr lang="ru-RU" smtClean="0"/>
              <a:t>03.07.2022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076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49F8-6B49-4E63-B45F-AB6755CDE512}" type="datetime1">
              <a:rPr lang="ru-RU" smtClean="0"/>
              <a:t>03.07.2022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433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718-E6CA-4190-A6D2-8A7B1194BFA5}" type="datetime1">
              <a:rPr lang="ru-RU" smtClean="0"/>
              <a:t>03.07.2022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454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4CA3D-4065-48EF-AA1C-6BA6A471B73F}" type="datetime1">
              <a:rPr lang="ru-RU" smtClean="0"/>
              <a:t>03.07.2022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874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65FF-D05E-4E18-A0DE-B8DE13950C88}" type="datetime1">
              <a:rPr lang="ru-RU" smtClean="0"/>
              <a:t>03.07.2022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06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502F-75B1-443C-9779-FD56FC8A46F3}" type="datetime1">
              <a:rPr lang="ru-RU" smtClean="0"/>
              <a:t>03.07.2022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553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FA66-73ED-431B-8F15-C7EE204B3715}" type="datetime1">
              <a:rPr lang="ru-RU" smtClean="0"/>
              <a:t>03.07.2022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248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00F7-B2D0-4ABB-9351-B6B769656CBD}" type="datetime1">
              <a:rPr lang="ru-RU" smtClean="0"/>
              <a:t>03.07.2022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645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B85BE-120C-4E6C-85E5-4D01C7C6EE75}" type="datetime1">
              <a:rPr lang="ru-RU" smtClean="0"/>
              <a:t>03.07.2022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926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BC7E9-F018-4638-AF2A-DB357412793B}" type="datetime1">
              <a:rPr lang="ru-RU" smtClean="0"/>
              <a:t>03.07.2022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40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504" y="52283"/>
            <a:ext cx="3696448" cy="665276"/>
          </a:xfrm>
          <a:prstGeom prst="rect">
            <a:avLst/>
          </a:prstGeom>
        </p:spPr>
      </p:pic>
      <p:pic>
        <p:nvPicPr>
          <p:cNvPr id="5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16016" y="63278"/>
            <a:ext cx="4320480" cy="65428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81855" y="1628800"/>
            <a:ext cx="9340506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ПРОГНОЗИРОВАНИЕ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ФУНКЦИОНАЛЬНЫХ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СВОЙСТВ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ПОЛИПИРРОЛЬНЫХ </a:t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МАКРОЦИКЛИЧЕСКИХ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СОЕДИНЕНИЙ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МЕТОДАМИ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МАШИННОГО ОБУЧЕНИЯ И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QSPR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27958" y="5206351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 И. </a:t>
            </a:r>
            <a:r>
              <a:rPr lang="ru-RU" sz="2000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Русанов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О. А. Дмитриева, Н. Ж.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Мамардашвили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И. В.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Тетко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37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lob:https://web.telegram.org/304c0184-6c1f-4021-b2e9-f417c97485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telegram.org/304c0184-6c1f-4021-b2e9-f417c97485c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telegram.org/304c0184-6c1f-4021-b2e9-f417c97485c4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blob:https://web.telegram.org/304c0184-6c1f-4021-b2e9-f417c97485c4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blob:https://web.telegram.org/304c0184-6c1f-4021-b2e9-f417c97485c4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blob:https://web.telegram.org/304c0184-6c1f-4021-b2e9-f417c97485c4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4" descr="blob:https://web.telegram.org/304c0184-6c1f-4021-b2e9-f417c97485c4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8" name="Picture 16" descr="C:\Users\Алексей\Downloads\YQ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140" y="2481739"/>
            <a:ext cx="2438401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8426" y="5517232"/>
            <a:ext cx="83168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Rusanov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A.I.;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Dmitrieva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O.A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Mamardashvili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N.Z.;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Tetko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I.V.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Not Always Better: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Local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Models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Provide Accurate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Predictions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Spectral Properties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Porphyrins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J. Mol. Sci.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23,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1201.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doi.org/10.3390/ijms23031201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7" y="312738"/>
            <a:ext cx="6375703" cy="4456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97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3" y="109299"/>
            <a:ext cx="51711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Продолжение работ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10" y="879419"/>
            <a:ext cx="29718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747580"/>
            <a:ext cx="2725673" cy="2813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7" y="5694175"/>
            <a:ext cx="5841132" cy="59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0507" y="5047844"/>
            <a:ext cx="2726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Дескриптор - </a:t>
            </a:r>
            <a:r>
              <a:rPr lang="en-US" dirty="0" smtClean="0"/>
              <a:t>RDKIT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Метод - </a:t>
            </a:r>
            <a:r>
              <a:rPr lang="en-US" dirty="0" smtClean="0"/>
              <a:t>ANN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6" y="3560708"/>
            <a:ext cx="8470801" cy="148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79912" y="3789039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Ошибка ⁓ 8% 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97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235" y="18804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836712"/>
            <a:ext cx="8280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Построены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QSPR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модели для максимума поглощения и логарифма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молярного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коэффициента экстинкции.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Показано,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что лучшая стратегия для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рассматриваемого класса соединений заключается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разработке локальных моделей порфиринов, а не в расширении различных наборов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хромофоров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дополнительными спектральными свойствами этих соединений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Таким образом, при анализе спектральных свойств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хромофоров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нельзя упускать из виду возможность разработки локальных моделей, охватывающих изучаемый класс молекул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Разработанные модели QSPR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порфиринов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можно использовать для предсказания их оптических свойств до того, как они будут фактически синтезированы. Это может помочь идентифицировать соединения с желаемым набором свойств, значительно снизить затраты на разработку и ускорить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синтез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новых функциональных оптических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материалов.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97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5028" y="2924944"/>
            <a:ext cx="54793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06248" y="5270430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Работа выполнена при финансовой поддержке Министерства науки и высшего образования РФ (проект № 075-15-2021-579).</a:t>
            </a:r>
          </a:p>
        </p:txBody>
      </p:sp>
    </p:spTree>
    <p:extLst>
      <p:ext uri="{BB962C8B-B14F-4D97-AF65-F5344CB8AC3E}">
        <p14:creationId xmlns:p14="http://schemas.microsoft.com/office/powerpoint/2010/main" val="363013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2284"/>
            <a:ext cx="4278233" cy="3188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933" y="1130464"/>
            <a:ext cx="4306734" cy="3313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81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orphyCh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https://www.secuteck.ru/hubfs/SecuteckRu/News/AI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713" y="392005"/>
            <a:ext cx="3401955" cy="255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lexeyR\Desktop\porphychem-porphyrin-chemicals-engineerin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43"/>
          <a:stretch/>
        </p:blipFill>
        <p:spPr bwMode="auto">
          <a:xfrm>
            <a:off x="755576" y="684752"/>
            <a:ext cx="1981989" cy="199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9552" y="2756920"/>
            <a:ext cx="3528392" cy="2520280"/>
          </a:xfrm>
          <a:prstGeom prst="rect">
            <a:avLst/>
          </a:prstGeom>
        </p:spPr>
      </p:pic>
      <p:sp>
        <p:nvSpPr>
          <p:cNvPr id="5" name="AutoShape 10" descr="https://elenergi.ru/wp-content/uploads/2017/04/%D0%A3%D1%81%D1%82%D1%80%D0%BE%D0%B9%D1%81%D1%82%D0%B2%D0%BE-%D0%B8%D1%81%D0%BA%D1%83%D1%81%D1%81%D1%82%D0%B2%D0%B5%D0%BD%D0%BD%D1%8B%D1%85-%D0%BD%D0%B5%D0%B9%D1%80%D0%BE%D0%BD%D0%BE%D0%B2-%D0%B4%D0%BB%D1%8F-%D0%BC%D0%B0%D1%88%D0%B8%D0%BD%D0%BD%D0%BE%D0%B3%D0%BE-%D0%BE%D0%B1%D1%83%D1%87%D0%B5%D0%BD%D0%B8%D1%8F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43263" y="5589240"/>
            <a:ext cx="1744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QSPR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pic>
        <p:nvPicPr>
          <p:cNvPr id="2050" name="Picture 2" descr="E:\научка\Worck in progress\СерПлёс2022\1_LjVAVEV4UYYsPMSsjDhkuQ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712" y="3068960"/>
            <a:ext cx="344695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61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4663" y="123536"/>
            <a:ext cx="34018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Сбор данных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63" y="980728"/>
            <a:ext cx="6096000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6254750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AlexeyR\Desktop\YQ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286" y="974468"/>
            <a:ext cx="2057747" cy="20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61657" y="385622"/>
            <a:ext cx="2314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Б.Д.</a:t>
            </a:r>
            <a:r>
              <a:rPr lang="en-US" dirty="0" smtClean="0"/>
              <a:t> </a:t>
            </a:r>
            <a:r>
              <a:rPr lang="ru-RU" dirty="0" smtClean="0"/>
              <a:t>для хромофоров Юнга (</a:t>
            </a:r>
            <a:r>
              <a:rPr lang="en-US" dirty="0" smtClean="0"/>
              <a:t>Joung)</a:t>
            </a:r>
            <a:r>
              <a:rPr lang="ru-RU" dirty="0" smtClean="0"/>
              <a:t> и др.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14455" y="3047546"/>
            <a:ext cx="23689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https://doi.org/10.6084/m9.figshare.12045567.v2</a:t>
            </a:r>
            <a:endParaRPr lang="ru-RU" sz="1600" dirty="0"/>
          </a:p>
        </p:txBody>
      </p:sp>
      <p:pic>
        <p:nvPicPr>
          <p:cNvPr id="2053" name="Picture 5" descr="C:\Users\AlexeyR\Desktop\YQ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286" y="3616990"/>
            <a:ext cx="2161640" cy="216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770745" y="5708323"/>
            <a:ext cx="22585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https://doi.org/10.1021/jacsau.1c00035</a:t>
            </a:r>
            <a:endParaRPr lang="ru-RU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84884" y="2008217"/>
            <a:ext cx="8223149" cy="3139321"/>
          </a:xfrm>
          <a:prstGeom prst="rect">
            <a:avLst/>
          </a:prstGeom>
          <a:solidFill>
            <a:schemeClr val="bg1"/>
          </a:solidFill>
          <a:ln w="38100">
            <a:noFill/>
            <a:prstDash val="dash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ru-RU" dirty="0" smtClean="0"/>
              <a:t>26 098 - </a:t>
            </a:r>
            <a:r>
              <a:rPr lang="el-GR" dirty="0" smtClean="0"/>
              <a:t>λ</a:t>
            </a:r>
            <a:r>
              <a:rPr lang="ru-RU" dirty="0" smtClean="0"/>
              <a:t>, </a:t>
            </a:r>
            <a:r>
              <a:rPr lang="ru-RU" dirty="0" err="1" smtClean="0"/>
              <a:t>нм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smtClean="0"/>
              <a:t>12 159 – </a:t>
            </a:r>
            <a:r>
              <a:rPr lang="en-US" dirty="0" smtClean="0"/>
              <a:t>log</a:t>
            </a:r>
            <a:r>
              <a:rPr lang="el-GR" dirty="0" smtClean="0"/>
              <a:t>ε</a:t>
            </a:r>
            <a:r>
              <a:rPr lang="en-US" dirty="0" smtClean="0"/>
              <a:t>  </a:t>
            </a:r>
            <a:r>
              <a:rPr lang="ru-RU" dirty="0" smtClean="0"/>
              <a:t>значится в статье Юнга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17 294 </a:t>
            </a:r>
            <a:r>
              <a:rPr lang="ru-RU" dirty="0"/>
              <a:t>- </a:t>
            </a:r>
            <a:r>
              <a:rPr lang="el-GR" dirty="0"/>
              <a:t>λ</a:t>
            </a:r>
            <a:r>
              <a:rPr lang="ru-RU" dirty="0"/>
              <a:t>, </a:t>
            </a:r>
            <a:r>
              <a:rPr lang="ru-RU" dirty="0" err="1"/>
              <a:t>нм</a:t>
            </a:r>
            <a:r>
              <a:rPr lang="ru-RU" dirty="0"/>
              <a:t> и </a:t>
            </a:r>
            <a:r>
              <a:rPr lang="ru-RU" dirty="0" smtClean="0"/>
              <a:t>8 041 </a:t>
            </a:r>
            <a:r>
              <a:rPr lang="ru-RU" dirty="0"/>
              <a:t>– </a:t>
            </a:r>
            <a:r>
              <a:rPr lang="en-US" dirty="0"/>
              <a:t>log</a:t>
            </a:r>
            <a:r>
              <a:rPr lang="el-GR" dirty="0"/>
              <a:t>ε</a:t>
            </a:r>
            <a:r>
              <a:rPr lang="en-US" dirty="0"/>
              <a:t>  </a:t>
            </a:r>
            <a:r>
              <a:rPr lang="ru-RU" dirty="0" smtClean="0"/>
              <a:t>в свободном доступе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r>
              <a:rPr lang="ru-RU" dirty="0" smtClean="0"/>
              <a:t>15 380 </a:t>
            </a:r>
            <a:r>
              <a:rPr lang="ru-RU" dirty="0"/>
              <a:t>- </a:t>
            </a:r>
            <a:r>
              <a:rPr lang="el-GR" dirty="0"/>
              <a:t>λ</a:t>
            </a:r>
            <a:r>
              <a:rPr lang="ru-RU" dirty="0"/>
              <a:t>, </a:t>
            </a:r>
            <a:r>
              <a:rPr lang="ru-RU" dirty="0" err="1"/>
              <a:t>нм</a:t>
            </a:r>
            <a:r>
              <a:rPr lang="ru-RU" dirty="0"/>
              <a:t> и </a:t>
            </a:r>
            <a:r>
              <a:rPr lang="ru-RU" dirty="0" smtClean="0"/>
              <a:t>7 654 </a:t>
            </a:r>
            <a:r>
              <a:rPr lang="ru-RU" dirty="0"/>
              <a:t>– </a:t>
            </a:r>
            <a:r>
              <a:rPr lang="en-US" dirty="0"/>
              <a:t>log</a:t>
            </a:r>
            <a:r>
              <a:rPr lang="el-GR" dirty="0"/>
              <a:t>ε</a:t>
            </a:r>
            <a:r>
              <a:rPr lang="en-US" dirty="0"/>
              <a:t>  </a:t>
            </a:r>
            <a:r>
              <a:rPr lang="ru-RU" dirty="0" smtClean="0"/>
              <a:t>после «чистки»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2 241</a:t>
            </a:r>
            <a:r>
              <a:rPr lang="ru-RU" dirty="0"/>
              <a:t> - </a:t>
            </a:r>
            <a:r>
              <a:rPr lang="el-GR" dirty="0"/>
              <a:t>λ</a:t>
            </a:r>
            <a:r>
              <a:rPr lang="ru-RU" dirty="0"/>
              <a:t>, </a:t>
            </a:r>
            <a:r>
              <a:rPr lang="ru-RU" dirty="0" err="1"/>
              <a:t>нм</a:t>
            </a:r>
            <a:r>
              <a:rPr lang="ru-RU" dirty="0"/>
              <a:t> и </a:t>
            </a:r>
            <a:r>
              <a:rPr lang="ru-RU" dirty="0" smtClean="0"/>
              <a:t>946 – </a:t>
            </a:r>
            <a:r>
              <a:rPr lang="en-US" dirty="0"/>
              <a:t>log</a:t>
            </a:r>
            <a:r>
              <a:rPr lang="el-GR" dirty="0"/>
              <a:t>ε</a:t>
            </a:r>
            <a:r>
              <a:rPr lang="en-US" dirty="0"/>
              <a:t>  </a:t>
            </a:r>
            <a:r>
              <a:rPr lang="ru-RU" dirty="0" smtClean="0"/>
              <a:t>собрано порфиринов из статьей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335 </a:t>
            </a:r>
            <a:r>
              <a:rPr lang="ru-RU" dirty="0"/>
              <a:t>- </a:t>
            </a:r>
            <a:r>
              <a:rPr lang="el-GR" dirty="0"/>
              <a:t>λ</a:t>
            </a:r>
            <a:r>
              <a:rPr lang="ru-RU" dirty="0"/>
              <a:t>, </a:t>
            </a:r>
            <a:r>
              <a:rPr lang="ru-RU" dirty="0" err="1"/>
              <a:t>нм</a:t>
            </a:r>
            <a:r>
              <a:rPr lang="ru-RU" dirty="0"/>
              <a:t> и </a:t>
            </a:r>
            <a:r>
              <a:rPr lang="ru-RU" dirty="0" smtClean="0"/>
              <a:t>335 </a:t>
            </a:r>
            <a:r>
              <a:rPr lang="ru-RU" dirty="0"/>
              <a:t>– </a:t>
            </a:r>
            <a:r>
              <a:rPr lang="en-US" dirty="0"/>
              <a:t>log</a:t>
            </a:r>
            <a:r>
              <a:rPr lang="el-GR" dirty="0"/>
              <a:t>ε</a:t>
            </a:r>
            <a:r>
              <a:rPr lang="en-US" dirty="0"/>
              <a:t>  </a:t>
            </a:r>
            <a:r>
              <a:rPr lang="ru-RU" dirty="0" smtClean="0"/>
              <a:t>синтезировано и охарактеризовано в нашей лаборатории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330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764" y="123536"/>
            <a:ext cx="34756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Методология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4" y="892977"/>
            <a:ext cx="14001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>
            <a:stCxn id="1026" idx="3"/>
          </p:cNvCxnSpPr>
          <p:nvPr/>
        </p:nvCxnSpPr>
        <p:spPr>
          <a:xfrm>
            <a:off x="1597939" y="2321727"/>
            <a:ext cx="1101853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915816" y="1998561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C1(/C(C2=CC=CC=C2)=C(C=C/3)\NC3=C/4)=N/C(C=C1)=C\C5=CC=C(/C(C6=CC=CC=C6)=C7C=CC4=N/7)N5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1503837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SMILES</a:t>
            </a:r>
            <a:endParaRPr lang="ru-RU" sz="2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30" y="3861048"/>
            <a:ext cx="479912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Алексей\Downloads\YQ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138" y="3212976"/>
            <a:ext cx="1615244" cy="161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8" y="5085183"/>
            <a:ext cx="8953948" cy="113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96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3535"/>
            <a:ext cx="21980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Прогноз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5" name="Picture 3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4360776" cy="33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21" y="1628800"/>
            <a:ext cx="4532475" cy="347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81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72" y="708712"/>
            <a:ext cx="7513194" cy="3109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3818426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Consensus</a:t>
            </a:r>
            <a:r>
              <a:rPr lang="ru-RU" dirty="0" smtClean="0"/>
              <a:t> модель на наборе юнга </a:t>
            </a:r>
            <a:r>
              <a:rPr lang="en-US" dirty="0" smtClean="0"/>
              <a:t>(</a:t>
            </a:r>
            <a:r>
              <a:rPr lang="en-US" dirty="0" err="1" smtClean="0"/>
              <a:t>Joung</a:t>
            </a:r>
            <a:r>
              <a:rPr lang="en-US" dirty="0" smtClean="0"/>
              <a:t>)</a:t>
            </a:r>
          </a:p>
          <a:p>
            <a:r>
              <a:rPr lang="en-US" dirty="0" smtClean="0"/>
              <a:t>a) – </a:t>
            </a:r>
            <a:r>
              <a:rPr lang="ru-RU" dirty="0" smtClean="0"/>
              <a:t>длина волны, </a:t>
            </a:r>
            <a:r>
              <a:rPr lang="en-US" dirty="0" smtClean="0"/>
              <a:t>b</a:t>
            </a:r>
            <a:r>
              <a:rPr lang="ru-RU" dirty="0" smtClean="0"/>
              <a:t>) – </a:t>
            </a:r>
            <a:r>
              <a:rPr lang="en-US" dirty="0" smtClean="0"/>
              <a:t>log</a:t>
            </a:r>
            <a:r>
              <a:rPr lang="el-GR" dirty="0" smtClean="0"/>
              <a:t>ε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301390"/>
              </p:ext>
            </p:extLst>
          </p:nvPr>
        </p:nvGraphicFramePr>
        <p:xfrm>
          <a:off x="1187624" y="4521416"/>
          <a:ext cx="6912767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264"/>
                <a:gridCol w="1445095"/>
                <a:gridCol w="1368152"/>
                <a:gridCol w="1152128"/>
                <a:gridCol w="115212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Обучающее множество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Тестовое множество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r>
                        <a:rPr lang="en-US" baseline="30000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RMSE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r>
                        <a:rPr lang="en-US" baseline="30000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RMSE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Максимум</a:t>
                      </a:r>
                    </a:p>
                    <a:p>
                      <a:r>
                        <a:rPr lang="ru-RU" dirty="0" smtClean="0"/>
                        <a:t>Поглощения (</a:t>
                      </a:r>
                      <a:r>
                        <a:rPr lang="en-US" dirty="0" smtClean="0"/>
                        <a:t>a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0.904±0.003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31.5±0.5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0.12±0.02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204±2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Логарифм экстинкции (</a:t>
                      </a:r>
                      <a:r>
                        <a:rPr lang="en-US" dirty="0" smtClean="0"/>
                        <a:t>b)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0.767±0.009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0.286±0.005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0.62±0.02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0.84±0.02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81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Алексей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632" y="2492896"/>
            <a:ext cx="4752528" cy="36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916298"/>
              </p:ext>
            </p:extLst>
          </p:nvPr>
        </p:nvGraphicFramePr>
        <p:xfrm>
          <a:off x="1355504" y="627331"/>
          <a:ext cx="6912767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264"/>
                <a:gridCol w="1445095"/>
                <a:gridCol w="1368152"/>
                <a:gridCol w="1152128"/>
                <a:gridCol w="115212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Обучающее множество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Тестовое множество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r>
                        <a:rPr lang="en-US" baseline="30000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RMSE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r>
                        <a:rPr lang="en-US" baseline="30000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RMSE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Максимум</a:t>
                      </a:r>
                    </a:p>
                    <a:p>
                      <a:r>
                        <a:rPr lang="ru-RU" dirty="0" smtClean="0"/>
                        <a:t>Поглощения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0.9±0.003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30.1±0.5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0.03±0.01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21±1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Логарифм экстинкции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0.806±0.007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0.279±0.005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0±0.006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0.54±0.02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55504" y="195283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</a:lstStyle>
          <a:p>
            <a:r>
              <a:rPr lang="ru-RU" dirty="0" smtClean="0"/>
              <a:t>Совмещённый </a:t>
            </a:r>
            <a:r>
              <a:rPr lang="ru-RU" dirty="0"/>
              <a:t>набор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123595" y="6021439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Consensus</a:t>
            </a:r>
            <a:r>
              <a:rPr lang="ru-RU" dirty="0" smtClean="0"/>
              <a:t> </a:t>
            </a:r>
            <a:r>
              <a:rPr lang="ru-RU" dirty="0" smtClean="0"/>
              <a:t>модель</a:t>
            </a:r>
            <a:r>
              <a:rPr lang="en-US" dirty="0" smtClean="0"/>
              <a:t> – </a:t>
            </a:r>
            <a:r>
              <a:rPr lang="ru-RU" dirty="0" smtClean="0"/>
              <a:t>длина волны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181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Алексей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39" y="2492896"/>
            <a:ext cx="489349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211791"/>
              </p:ext>
            </p:extLst>
          </p:nvPr>
        </p:nvGraphicFramePr>
        <p:xfrm>
          <a:off x="1187624" y="759088"/>
          <a:ext cx="6912767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264"/>
                <a:gridCol w="1445095"/>
                <a:gridCol w="1368152"/>
                <a:gridCol w="1152128"/>
                <a:gridCol w="115212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Обучающее множество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Тестовое множество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r>
                        <a:rPr lang="en-US" baseline="30000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RMSE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r>
                        <a:rPr lang="en-US" baseline="30000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RMSE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Максимум</a:t>
                      </a:r>
                    </a:p>
                    <a:p>
                      <a:r>
                        <a:rPr lang="ru-RU" dirty="0" smtClean="0"/>
                        <a:t>Поглощения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0.8±0.01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5.4±0.2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0±0.005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2.61±0.1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Логарифм экстинкции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0.52  0.02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0.209±0.006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0±0.004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0.52±0.02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84593" y="25503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</a:lstStyle>
          <a:p>
            <a:r>
              <a:rPr lang="ru-RU" dirty="0" smtClean="0"/>
              <a:t>Набор на </a:t>
            </a:r>
            <a:r>
              <a:rPr lang="ru-RU" dirty="0" err="1" smtClean="0"/>
              <a:t>порфиринах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23595" y="6021439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Consensus</a:t>
            </a:r>
            <a:r>
              <a:rPr lang="ru-RU" dirty="0" smtClean="0"/>
              <a:t> </a:t>
            </a:r>
            <a:r>
              <a:rPr lang="ru-RU" dirty="0" smtClean="0"/>
              <a:t>модель</a:t>
            </a:r>
            <a:r>
              <a:rPr lang="en-US" dirty="0" smtClean="0"/>
              <a:t> – </a:t>
            </a:r>
            <a:r>
              <a:rPr lang="ru-RU" dirty="0" smtClean="0"/>
              <a:t>длина волны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075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94" y="545613"/>
            <a:ext cx="3582146" cy="2985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5613"/>
            <a:ext cx="3595220" cy="2985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328378"/>
              </p:ext>
            </p:extLst>
          </p:nvPr>
        </p:nvGraphicFramePr>
        <p:xfrm>
          <a:off x="2133400" y="4293096"/>
          <a:ext cx="4608511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264"/>
                <a:gridCol w="1445095"/>
                <a:gridCol w="136815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Обучающее множество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r>
                        <a:rPr lang="en-US" baseline="30000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RMSE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Максимум</a:t>
                      </a:r>
                    </a:p>
                    <a:p>
                      <a:r>
                        <a:rPr lang="ru-RU" dirty="0" smtClean="0"/>
                        <a:t>Поглощения </a:t>
                      </a:r>
                      <a:r>
                        <a:rPr lang="en-US" dirty="0" smtClean="0"/>
                        <a:t>(a)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0.93±0.01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0.5±0.03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Логарифм экстинкции</a:t>
                      </a:r>
                      <a:r>
                        <a:rPr lang="en-US" dirty="0" smtClean="0"/>
                        <a:t> (b)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0.989±0.002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0.042±0.004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771800" y="620688"/>
            <a:ext cx="37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</a:t>
            </a:r>
            <a:r>
              <a:rPr lang="en-US" b="1" dirty="0"/>
              <a:t>)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948264" y="620688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b)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419872" y="3530735"/>
            <a:ext cx="2797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Consensus</a:t>
            </a:r>
            <a:r>
              <a:rPr lang="ru-RU" dirty="0" smtClean="0"/>
              <a:t> </a:t>
            </a:r>
            <a:r>
              <a:rPr lang="ru-RU" dirty="0" smtClean="0"/>
              <a:t>модель</a:t>
            </a:r>
            <a:endParaRPr lang="en-US" dirty="0" smtClean="0"/>
          </a:p>
          <a:p>
            <a:r>
              <a:rPr lang="en-US" dirty="0" smtClean="0"/>
              <a:t>a) – </a:t>
            </a:r>
            <a:r>
              <a:rPr lang="ru-RU" dirty="0" smtClean="0"/>
              <a:t>длина волны, </a:t>
            </a:r>
            <a:r>
              <a:rPr lang="en-US" dirty="0" smtClean="0"/>
              <a:t>b</a:t>
            </a:r>
            <a:r>
              <a:rPr lang="ru-RU" dirty="0" smtClean="0"/>
              <a:t>) – </a:t>
            </a:r>
            <a:r>
              <a:rPr lang="en-US" dirty="0" smtClean="0"/>
              <a:t>log</a:t>
            </a:r>
            <a:r>
              <a:rPr lang="el-GR" dirty="0" smtClean="0"/>
              <a:t>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181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</TotalTime>
  <Words>420</Words>
  <Application>Microsoft Office PowerPoint</Application>
  <PresentationFormat>Экран (4:3)</PresentationFormat>
  <Paragraphs>120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AlexeyR</dc:creator>
  <cp:lastModifiedBy>Алексей</cp:lastModifiedBy>
  <cp:revision>39</cp:revision>
  <dcterms:created xsi:type="dcterms:W3CDTF">2022-04-13T06:38:08Z</dcterms:created>
  <dcterms:modified xsi:type="dcterms:W3CDTF">2022-07-03T17:07:56Z</dcterms:modified>
</cp:coreProperties>
</file>