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sldIdLst>
    <p:sldId id="309" r:id="rId2"/>
    <p:sldId id="270" r:id="rId3"/>
    <p:sldId id="313" r:id="rId4"/>
    <p:sldId id="261" r:id="rId5"/>
    <p:sldId id="262" r:id="rId6"/>
    <p:sldId id="263" r:id="rId7"/>
    <p:sldId id="266" r:id="rId8"/>
    <p:sldId id="272" r:id="rId9"/>
    <p:sldId id="271" r:id="rId10"/>
    <p:sldId id="305" r:id="rId11"/>
    <p:sldId id="268" r:id="rId12"/>
    <p:sldId id="281" r:id="rId13"/>
    <p:sldId id="311" r:id="rId14"/>
    <p:sldId id="312" r:id="rId15"/>
    <p:sldId id="276" r:id="rId16"/>
    <p:sldId id="27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ey" initials="A" lastIdx="7" clrIdx="0">
    <p:extLst>
      <p:ext uri="{19B8F6BF-5375-455C-9EA6-DF929625EA0E}">
        <p15:presenceInfo xmlns:p15="http://schemas.microsoft.com/office/powerpoint/2012/main" userId="Alex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79" autoAdjust="0"/>
    <p:restoredTop sz="94660"/>
  </p:normalViewPr>
  <p:slideViewPr>
    <p:cSldViewPr snapToGrid="0">
      <p:cViewPr>
        <p:scale>
          <a:sx n="66" d="100"/>
          <a:sy n="66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8T11:14:33.992" idx="7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8T11:14:33.992" idx="7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68943-DBFF-4BA1-BD4E-DA52194E5BCE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0F0B4-C939-41F3-9644-FACD1B61B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3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CE0B90-7BBB-4788-BFEC-350A452E688D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346A21-8C7C-41BD-B5B8-44A15C6968B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95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57CA-F38B-4A12-8E4A-B7E52A370C1C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0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D7B-1E76-4085-B138-0DBC99766D6E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1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4D80-BEB9-4390-A3A3-E0734F4844E6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6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4FE5-AB28-4EC7-B01C-AF832552156D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2268-8C1D-4552-935A-71EDDB57EFB8}" type="datetime1">
              <a:rPr lang="ru-RU" smtClean="0"/>
              <a:t>01.07.2022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7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1D69-B5B2-4D48-914D-534F5D4D1BDE}" type="datetime1">
              <a:rPr lang="ru-RU" smtClean="0"/>
              <a:t>01.07.2022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8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C2AD-D817-4FE4-8AA9-E8C64F58526B}" type="datetime1">
              <a:rPr lang="ru-RU" smtClean="0"/>
              <a:t>01.07.2022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3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55F6-3DFC-4210-AD7B-C50FCBA70D1F}" type="datetime1">
              <a:rPr lang="ru-RU" smtClean="0"/>
              <a:t>01.07.2022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0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96E-93F9-4C92-919B-1DF062450B88}" type="datetime1">
              <a:rPr lang="ru-RU" smtClean="0"/>
              <a:t>01.07.2022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6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EF76-22B0-452C-8892-F57F320105FA}" type="datetime1">
              <a:rPr lang="ru-RU" smtClean="0"/>
              <a:t>01.07.2022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6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4A28410-6B2F-4A3E-87AE-2CF15FEB1AB1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C346A21-8C7C-41BD-B5B8-44A15C696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4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2.e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3.wmf"/><Relationship Id="rId10" Type="http://schemas.openxmlformats.org/officeDocument/2006/relationships/comments" Target="../comments/comment1.xml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69D9F-E7D4-4539-8D91-61BF9934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88304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СИНТЕЗ НОВОГО КАРБОКСИ-ЗАМЕЩЕННОГО ПОРФИРАЗИНА КАК ПОТЕНЦИАЛЬНОЙ ОСНОВЫ МЕТАЛЛОРГАНИЧЕСКИХ КАРКАСНЫХ ПОЛИМЕРОВ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EE8109-C261-417E-8DE0-55F21AFEB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250" y="330930"/>
            <a:ext cx="1637653" cy="2267973"/>
          </a:xfrm>
          <a:prstGeom prst="rect">
            <a:avLst/>
          </a:prstGeom>
        </p:spPr>
      </p:pic>
      <p:pic>
        <p:nvPicPr>
          <p:cNvPr id="6" name="Рисунок 5" descr="p-Rifibsb0U.jpg">
            <a:extLst>
              <a:ext uri="{FF2B5EF4-FFF2-40B4-BE49-F238E27FC236}">
                <a16:creationId xmlns:a16="http://schemas.microsoft.com/office/drawing/2014/main" id="{6791D108-34CD-4E19-A66D-1ADB99F72D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9" b="11442"/>
          <a:stretch/>
        </p:blipFill>
        <p:spPr bwMode="auto">
          <a:xfrm>
            <a:off x="8334566" y="826224"/>
            <a:ext cx="1979529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8E8800-AE82-4D3A-B6B9-BAC8E1D391BB}"/>
              </a:ext>
            </a:extLst>
          </p:cNvPr>
          <p:cNvSpPr txBox="1"/>
          <p:nvPr/>
        </p:nvSpPr>
        <p:spPr>
          <a:xfrm>
            <a:off x="701337" y="4762693"/>
            <a:ext cx="11088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Аспирант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И.А. Михеев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­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А.В. Ягодин, А.А. Синельщикова, А.Г. Мартынов, Ю.Г. Горбунова, А.Ю.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Цивадзе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AB9F8-DBDC-4D39-A46E-DEB50DF891FF}"/>
              </a:ext>
            </a:extLst>
          </p:cNvPr>
          <p:cNvSpPr txBox="1"/>
          <p:nvPr/>
        </p:nvSpPr>
        <p:spPr>
          <a:xfrm>
            <a:off x="230819" y="6024650"/>
            <a:ext cx="11665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XIV Международная конференция «Синтез и применение порфиринов и их аналогов» (ICPC-14)</a:t>
            </a:r>
            <a:endParaRPr lang="en-US" sz="16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юля 2022</a:t>
            </a:r>
          </a:p>
        </p:txBody>
      </p:sp>
    </p:spTree>
    <p:extLst>
      <p:ext uri="{BB962C8B-B14F-4D97-AF65-F5344CB8AC3E}">
        <p14:creationId xmlns:p14="http://schemas.microsoft.com/office/powerpoint/2010/main" val="258225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EFBE2D1-C827-468B-BA16-ECC93842239B}"/>
              </a:ext>
            </a:extLst>
          </p:cNvPr>
          <p:cNvSpPr txBox="1">
            <a:spLocks/>
          </p:cNvSpPr>
          <p:nvPr/>
        </p:nvSpPr>
        <p:spPr>
          <a:xfrm>
            <a:off x="362855" y="77904"/>
            <a:ext cx="117924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/>
              <a:t>Характеризация</a:t>
            </a:r>
            <a:r>
              <a:rPr lang="ru-RU" sz="4000" b="1" dirty="0"/>
              <a:t> нового </a:t>
            </a:r>
            <a:r>
              <a:rPr lang="ru-RU" sz="4000" b="1" dirty="0" err="1"/>
              <a:t>порфиразина</a:t>
            </a:r>
            <a:endParaRPr lang="ru-RU" sz="4000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58B7727-4284-4C6A-8C8F-EC5A30570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91" y="1644767"/>
            <a:ext cx="2036276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A484D67-0492-4541-81D6-9B21473CA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699" y="1211989"/>
            <a:ext cx="1529630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47B6118-8D3B-4EA1-A10B-450E63590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699" y="41031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192558-4B1E-43F9-9614-82547AB2C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0" y="20255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ACEAB54B-E5C6-4FE9-8031-D24DB0CF8C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812142"/>
              </p:ext>
            </p:extLst>
          </p:nvPr>
        </p:nvGraphicFramePr>
        <p:xfrm>
          <a:off x="1351034" y="1375052"/>
          <a:ext cx="2636646" cy="1982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874091" imgH="2160882" progId="ChemDraw.Document.6.0">
                  <p:embed/>
                </p:oleObj>
              </mc:Choice>
              <mc:Fallback>
                <p:oleObj name="CS ChemDraw Drawing" r:id="rId2" imgW="2874091" imgH="21608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51034" y="1375052"/>
                        <a:ext cx="2636646" cy="1982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6F2F340-E7B0-4F6E-B83B-593429F822A7}"/>
              </a:ext>
            </a:extLst>
          </p:cNvPr>
          <p:cNvSpPr txBox="1"/>
          <p:nvPr/>
        </p:nvSpPr>
        <p:spPr>
          <a:xfrm>
            <a:off x="5713300" y="4630979"/>
            <a:ext cx="5872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Квантовый выход генерации синглетного кислорода</a:t>
            </a:r>
            <a:r>
              <a:rPr lang="en-US" dirty="0"/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ZnQPz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COONa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endParaRPr lang="en-US" sz="1800" b="1" i="1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  <a:p>
            <a:r>
              <a:rPr lang="ru-RU" dirty="0"/>
              <a:t>в </a:t>
            </a:r>
            <a:r>
              <a:rPr lang="en-US" dirty="0"/>
              <a:t>DMSO</a:t>
            </a:r>
            <a:r>
              <a:rPr lang="ru-RU" dirty="0"/>
              <a:t> (</a:t>
            </a:r>
            <a:r>
              <a:rPr lang="en-US" dirty="0"/>
              <a:t>10% H2O</a:t>
            </a:r>
            <a:r>
              <a:rPr lang="ru-RU" dirty="0"/>
              <a:t>)составляет </a:t>
            </a:r>
            <a:r>
              <a:rPr lang="en-US" b="1" i="1" dirty="0"/>
              <a:t>65%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B64C35C9-1671-445C-84DC-999CD17E17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449972"/>
              </p:ext>
            </p:extLst>
          </p:nvPr>
        </p:nvGraphicFramePr>
        <p:xfrm>
          <a:off x="5055238" y="1459569"/>
          <a:ext cx="3381500" cy="2587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55238" y="1459569"/>
                        <a:ext cx="3381500" cy="2587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2A6371A-7DAC-4568-AB00-4CFF834C3BFB}"/>
              </a:ext>
            </a:extLst>
          </p:cNvPr>
          <p:cNvSpPr txBox="1"/>
          <p:nvPr/>
        </p:nvSpPr>
        <p:spPr>
          <a:xfrm>
            <a:off x="4706473" y="3998469"/>
            <a:ext cx="7434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Фотолиз раствора натриевой соли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ZnQPz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COONa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 </a:t>
            </a:r>
            <a:r>
              <a:rPr lang="ru-RU" dirty="0"/>
              <a:t> в </a:t>
            </a:r>
            <a:r>
              <a:rPr lang="en-US" dirty="0"/>
              <a:t>DMSO</a:t>
            </a:r>
            <a:r>
              <a:rPr lang="ru-RU" dirty="0"/>
              <a:t> (</a:t>
            </a:r>
            <a:r>
              <a:rPr lang="en-US" dirty="0"/>
              <a:t>10% H2O</a:t>
            </a:r>
            <a:r>
              <a:rPr lang="ru-RU" dirty="0"/>
              <a:t>).  Деградация комплекса составляет </a:t>
            </a:r>
            <a:r>
              <a:rPr lang="ru-RU" b="1" i="1" dirty="0"/>
              <a:t>15%</a:t>
            </a:r>
            <a:r>
              <a:rPr lang="ru-RU" dirty="0"/>
              <a:t> за 3 часа.</a:t>
            </a:r>
            <a:endParaRPr lang="en-US" dirty="0"/>
          </a:p>
          <a:p>
            <a:endParaRPr lang="ru-RU" dirty="0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903E87C1-D2AF-4CFF-A80F-C6CE004198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057398"/>
              </p:ext>
            </p:extLst>
          </p:nvPr>
        </p:nvGraphicFramePr>
        <p:xfrm>
          <a:off x="8423708" y="1403467"/>
          <a:ext cx="3381500" cy="2587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23708" y="1403467"/>
                        <a:ext cx="3381500" cy="2587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E5BEE6F-E7BC-40F5-BE4D-2429B6B328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694004"/>
              </p:ext>
            </p:extLst>
          </p:nvPr>
        </p:nvGraphicFramePr>
        <p:xfrm>
          <a:off x="585538" y="3305045"/>
          <a:ext cx="4572849" cy="3054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3920760" imgH="3000960" progId="Origin95.Graph">
                  <p:embed/>
                </p:oleObj>
              </mc:Choice>
              <mc:Fallback>
                <p:oleObj name="Graph" r:id="rId8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538" y="3305045"/>
                        <a:ext cx="4572849" cy="3054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64017EB-C782-4860-A1C7-115743E691F6}"/>
              </a:ext>
            </a:extLst>
          </p:cNvPr>
          <p:cNvSpPr txBox="1"/>
          <p:nvPr/>
        </p:nvSpPr>
        <p:spPr>
          <a:xfrm>
            <a:off x="25174" y="6164410"/>
            <a:ext cx="6070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Изменение электронных спектров поглощения раствора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ZnQPz</a:t>
            </a:r>
            <a:r>
              <a:rPr lang="ru-RU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COONa</a:t>
            </a:r>
            <a:r>
              <a:rPr lang="ru-RU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2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ru-RU" sz="12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 ДМСО в присутствии </a:t>
            </a:r>
            <a:r>
              <a:rPr lang="en-US" sz="12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DPBF </a:t>
            </a:r>
            <a:r>
              <a:rPr lang="ru-RU" sz="12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при облучении лазером (λ=675 </a:t>
            </a:r>
            <a:r>
              <a:rPr lang="ru-RU" sz="1200" i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нм</a:t>
            </a:r>
            <a:r>
              <a:rPr lang="ru-RU" sz="12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ru-RU" sz="1200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DB46A67-3145-4E0D-8AFA-62D245D1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>
                <a:solidFill>
                  <a:srgbClr val="FF0000"/>
                </a:solidFill>
              </a:rPr>
              <a:t>10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1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422C678-ED9A-4F23-8BFC-A06CBC0E05D6}"/>
              </a:ext>
            </a:extLst>
          </p:cNvPr>
          <p:cNvSpPr txBox="1">
            <a:spLocks/>
          </p:cNvSpPr>
          <p:nvPr/>
        </p:nvSpPr>
        <p:spPr>
          <a:xfrm>
            <a:off x="362855" y="77904"/>
            <a:ext cx="117924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/>
              <a:t>Продолжение следует…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EC693B4-F33E-497B-9583-C6D65BDF1B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043698"/>
              </p:ext>
            </p:extLst>
          </p:nvPr>
        </p:nvGraphicFramePr>
        <p:xfrm>
          <a:off x="4047330" y="1361780"/>
          <a:ext cx="4097338" cy="324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732191" imgH="2159352" progId="ChemDraw.Document.6.0">
                  <p:embed/>
                </p:oleObj>
              </mc:Choice>
              <mc:Fallback>
                <p:oleObj name="CS ChemDraw Drawing" r:id="rId2" imgW="2732191" imgH="215935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47330" y="1361780"/>
                        <a:ext cx="4097338" cy="324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6599EFA-7B56-4631-96B7-9669FFA537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82794"/>
              </p:ext>
            </p:extLst>
          </p:nvPr>
        </p:nvGraphicFramePr>
        <p:xfrm>
          <a:off x="2831725" y="2932748"/>
          <a:ext cx="15716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264563" imgH="130731" progId="ChemDraw.Document.6.0">
                  <p:embed/>
                </p:oleObj>
              </mc:Choice>
              <mc:Fallback>
                <p:oleObj name="CS ChemDraw Drawing" r:id="rId4" imgW="1264563" imgH="1307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31725" y="2932748"/>
                        <a:ext cx="1571625" cy="16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522E5289-512C-41C8-9317-B643648478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545160"/>
              </p:ext>
            </p:extLst>
          </p:nvPr>
        </p:nvGraphicFramePr>
        <p:xfrm>
          <a:off x="7788652" y="2932748"/>
          <a:ext cx="156845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262728" imgH="130731" progId="ChemDraw.Document.6.0">
                  <p:embed/>
                </p:oleObj>
              </mc:Choice>
              <mc:Fallback>
                <p:oleObj name="CS ChemDraw Drawing" r:id="rId6" imgW="1262728" imgH="1307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88652" y="2932748"/>
                        <a:ext cx="1568450" cy="16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6514A46-A32E-48FE-A27E-4EE67A4C6E02}"/>
              </a:ext>
            </a:extLst>
          </p:cNvPr>
          <p:cNvSpPr txBox="1"/>
          <p:nvPr/>
        </p:nvSpPr>
        <p:spPr>
          <a:xfrm>
            <a:off x="362855" y="2711074"/>
            <a:ext cx="2824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HOF</a:t>
            </a:r>
            <a:endParaRPr lang="ru-RU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78A955-8B68-4442-8EA5-C8A504A94BF9}"/>
              </a:ext>
            </a:extLst>
          </p:cNvPr>
          <p:cNvSpPr txBox="1"/>
          <p:nvPr/>
        </p:nvSpPr>
        <p:spPr>
          <a:xfrm>
            <a:off x="9004253" y="2690231"/>
            <a:ext cx="2824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MOF</a:t>
            </a:r>
            <a:endParaRPr lang="ru-RU" sz="3200" b="1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C0F27DC-CD25-4FE1-AEE4-48B62F3A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3765B4-0262-4763-8205-41578E360A4A}"/>
              </a:ext>
            </a:extLst>
          </p:cNvPr>
          <p:cNvPicPr/>
          <p:nvPr/>
        </p:nvPicPr>
        <p:blipFill rotWithShape="1">
          <a:blip r:embed="rId2"/>
          <a:srcRect l="33661" t="7070" r="35557" b="16254"/>
          <a:stretch/>
        </p:blipFill>
        <p:spPr bwMode="auto">
          <a:xfrm>
            <a:off x="9800830" y="1012824"/>
            <a:ext cx="2035708" cy="1127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6D65-D3BC-4AE7-9770-935A5403EA7E}" type="slidenum">
              <a:rPr lang="ru-RU" smtClean="0"/>
              <a:t>12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31884-794E-4569-9618-9B16BB12081D}"/>
              </a:ext>
            </a:extLst>
          </p:cNvPr>
          <p:cNvSpPr txBox="1"/>
          <p:nvPr/>
        </p:nvSpPr>
        <p:spPr>
          <a:xfrm>
            <a:off x="355461" y="377769"/>
            <a:ext cx="11255466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ИТОГИ И ВЫВОДЫ</a:t>
            </a:r>
          </a:p>
          <a:p>
            <a:pPr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1.Разработана методика получения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новых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дицианопиразина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дициано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хиноксалина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Подтверждена структура нового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дицианохиноксалина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2. Синтезированы и охарактеризованы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новые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порфиразины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ZnPc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(COOH)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ZnQPc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COOPent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ZnQPz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COONa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3.Все полученные вещества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охарктеризованы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методами ЯМР, ЭСП,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MALDI-TOF.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1800" dirty="0"/>
              <a:t> Проведено измерение генерации синглетного кислорода натриевой соли </a:t>
            </a:r>
            <a:r>
              <a:rPr lang="ru-RU" sz="1800" dirty="0" err="1"/>
              <a:t>порфиразина</a:t>
            </a:r>
            <a:r>
              <a:rPr lang="ru-RU" sz="1800" dirty="0"/>
              <a:t>  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ZnQPz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COONa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endParaRPr lang="en-US" sz="1800" b="1" i="1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/>
              <a:t>и определен </a:t>
            </a:r>
            <a:r>
              <a:rPr lang="ru-RU" b="1" dirty="0"/>
              <a:t>квантовый выход генерации синглетного кислорода, составивший 65%.</a:t>
            </a:r>
            <a:endParaRPr lang="ru-RU" sz="1800" b="1" dirty="0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9A1531F8-B889-4B12-B2E7-478E889B56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071082"/>
              </p:ext>
            </p:extLst>
          </p:nvPr>
        </p:nvGraphicFramePr>
        <p:xfrm>
          <a:off x="5680120" y="940253"/>
          <a:ext cx="40290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4029171" imgH="1127284" progId="ChemDraw.Document.6.0">
                  <p:embed/>
                </p:oleObj>
              </mc:Choice>
              <mc:Fallback>
                <p:oleObj name="CS ChemDraw Drawing" r:id="rId3" imgW="4029171" imgH="11272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0120" y="940253"/>
                        <a:ext cx="4029075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0F1C6E8C-93B8-4009-9404-1548350E02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355287"/>
              </p:ext>
            </p:extLst>
          </p:nvPr>
        </p:nvGraphicFramePr>
        <p:xfrm>
          <a:off x="4968763" y="2463337"/>
          <a:ext cx="6867775" cy="1480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1102162" imgH="2392340" progId="ChemDraw.Document.6.0">
                  <p:embed/>
                </p:oleObj>
              </mc:Choice>
              <mc:Fallback>
                <p:oleObj name="CS ChemDraw Drawing" r:id="rId5" imgW="11102162" imgH="23923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68763" y="2463337"/>
                        <a:ext cx="6867775" cy="1480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786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6D65-D3BC-4AE7-9770-935A5403EA7E}" type="slidenum">
              <a:rPr lang="ru-RU" smtClean="0"/>
              <a:t>13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EE9305-F2F2-4A5F-BEAF-7C9F9BA46DE2}"/>
              </a:ext>
            </a:extLst>
          </p:cNvPr>
          <p:cNvSpPr txBox="1"/>
          <p:nvPr/>
        </p:nvSpPr>
        <p:spPr>
          <a:xfrm>
            <a:off x="773780" y="4819705"/>
            <a:ext cx="707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</a:rPr>
              <a:t>Работа выполнена при поддержке проекта </a:t>
            </a:r>
            <a:r>
              <a:rPr lang="ru-RU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РНФ </a:t>
            </a:r>
            <a:r>
              <a:rPr lang="en-US" b="1" i="1" dirty="0">
                <a:latin typeface="Times New Roman" panose="02020603050405020304" pitchFamily="18" charset="0"/>
              </a:rPr>
              <a:t>21-73-00222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«Создани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 органических линкеров на основе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фталоцианинов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их аналогов как основы новых типов металлоорганических каркасов»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31884-794E-4569-9618-9B16BB12081D}"/>
              </a:ext>
            </a:extLst>
          </p:cNvPr>
          <p:cNvSpPr txBox="1"/>
          <p:nvPr/>
        </p:nvSpPr>
        <p:spPr>
          <a:xfrm>
            <a:off x="238964" y="1433477"/>
            <a:ext cx="1125546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БЛАГОДАРЮ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Научного руководителя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кад. РАН </a:t>
            </a:r>
            <a:r>
              <a:rPr lang="ru-RU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Горбунову Юлию Германовну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Руководителя проекта к.х.н</a:t>
            </a:r>
            <a:r>
              <a:rPr lang="ru-RU" b="1" u="sng" dirty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н.с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b="1" u="sng" dirty="0">
                <a:latin typeface="Calibri" panose="020F0502020204030204" pitchFamily="34" charset="0"/>
                <a:cs typeface="Calibri" panose="020F0502020204030204" pitchFamily="34" charset="0"/>
              </a:rPr>
              <a:t>Ягодина Алексея Владимировича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также 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Коллег из лаборатории координационной химии щелочных и редких металлов (ИОНХ РАН) и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лаборатории новых физико-химических проблем(ИФХЭ РАН)</a:t>
            </a: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58623F-3177-46D9-BC70-3865827BF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9861" r="20694" b="29306"/>
          <a:stretch/>
        </p:blipFill>
        <p:spPr>
          <a:xfrm>
            <a:off x="9420032" y="4649274"/>
            <a:ext cx="2074398" cy="1448630"/>
          </a:xfrm>
          <a:prstGeom prst="rect">
            <a:avLst/>
          </a:prstGeom>
        </p:spPr>
      </p:pic>
      <p:pic>
        <p:nvPicPr>
          <p:cNvPr id="7" name="Picture 2" descr="https://psv4.userapi.com/c834504/u145705546/docs/d2/0445337e2e43/UntitledDocument1_4.png?extra=_RUmvgh4_4iUB4B8KKBwLqUqPHdWu9j_2WfgJf8qMEN-KXTyHn2Cs4Pqyt5zyDx3oBH2h6c-82SXzlx05WBNRKz1KnhwjVvx2TOcNC1wSdYZ8xI2A2aJgpQE5Vjdn1AuR24wetjqKQ">
            <a:extLst>
              <a:ext uri="{FF2B5EF4-FFF2-40B4-BE49-F238E27FC236}">
                <a16:creationId xmlns:a16="http://schemas.microsoft.com/office/drawing/2014/main" id="{A0EFCF6B-7F24-4EA4-83E7-450B38169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617" y="787465"/>
            <a:ext cx="1645583" cy="164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B81BEA-274A-4E7F-BF2C-2F428EFE2263}"/>
              </a:ext>
            </a:extLst>
          </p:cNvPr>
          <p:cNvSpPr txBox="1"/>
          <p:nvPr/>
        </p:nvSpPr>
        <p:spPr>
          <a:xfrm>
            <a:off x="2158621" y="6127288"/>
            <a:ext cx="7874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/>
              <a:t>БЛАГОДАРЮ ВСЕХ ЗА ВНИМАНИЕ!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A9164F-60CD-4A7E-899B-EFDD0B770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209" y="476452"/>
            <a:ext cx="1637653" cy="2267973"/>
          </a:xfrm>
          <a:prstGeom prst="rect">
            <a:avLst/>
          </a:prstGeom>
        </p:spPr>
      </p:pic>
      <p:pic>
        <p:nvPicPr>
          <p:cNvPr id="11" name="Рисунок 10" descr="p-Rifibsb0U.jpg">
            <a:extLst>
              <a:ext uri="{FF2B5EF4-FFF2-40B4-BE49-F238E27FC236}">
                <a16:creationId xmlns:a16="http://schemas.microsoft.com/office/drawing/2014/main" id="{8CFC1483-5466-423F-8D02-7B67E3AF0A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9" b="11442"/>
          <a:stretch/>
        </p:blipFill>
        <p:spPr bwMode="auto">
          <a:xfrm>
            <a:off x="8015975" y="843677"/>
            <a:ext cx="1979529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1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67CF43-4824-492B-B877-4CFCD2BA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254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0C1AD56-5C9F-4330-A8AE-F148A8D7CECF}"/>
              </a:ext>
            </a:extLst>
          </p:cNvPr>
          <p:cNvSpPr/>
          <p:nvPr/>
        </p:nvSpPr>
        <p:spPr>
          <a:xfrm>
            <a:off x="362855" y="1211989"/>
            <a:ext cx="11466290" cy="518881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CB69E83-355F-40B3-B242-B2271D8B882E}"/>
              </a:ext>
            </a:extLst>
          </p:cNvPr>
          <p:cNvSpPr/>
          <p:nvPr/>
        </p:nvSpPr>
        <p:spPr>
          <a:xfrm>
            <a:off x="347021" y="319204"/>
            <a:ext cx="11482124" cy="8347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EFBE2D1-C827-468B-BA16-ECC93842239B}"/>
              </a:ext>
            </a:extLst>
          </p:cNvPr>
          <p:cNvSpPr txBox="1">
            <a:spLocks/>
          </p:cNvSpPr>
          <p:nvPr/>
        </p:nvSpPr>
        <p:spPr>
          <a:xfrm>
            <a:off x="362855" y="77904"/>
            <a:ext cx="117924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/>
              <a:t>ХАРАКТЕРИЗАЦИЯ ПОРФИРАЗИНА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58B7727-4284-4C6A-8C8F-EC5A30570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91" y="1644767"/>
            <a:ext cx="2036276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A484D67-0492-4541-81D6-9B21473CA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699" y="1211989"/>
            <a:ext cx="1529630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47B6118-8D3B-4EA1-A10B-450E63590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699" y="41031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192558-4B1E-43F9-9614-82547AB2C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0" y="20255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B5D855-0915-41BF-9134-F3FB2948854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25" y="1698018"/>
            <a:ext cx="3416301" cy="378396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8F6809-8539-4010-AF43-6DD76C6609A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24" y="1698019"/>
            <a:ext cx="3416301" cy="37839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4F1BE4C-8F7A-4B93-9ED1-3315DDFD7D4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49" y="1698020"/>
            <a:ext cx="3416301" cy="37839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DBAD59-91CD-41FE-A2FA-02DDF6EC00B4}"/>
              </a:ext>
            </a:extLst>
          </p:cNvPr>
          <p:cNvSpPr txBox="1"/>
          <p:nvPr/>
        </p:nvSpPr>
        <p:spPr>
          <a:xfrm>
            <a:off x="2265183" y="5165905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ВЗМО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F50A44-4038-4A1C-9E09-99B6568F53A9}"/>
              </a:ext>
            </a:extLst>
          </p:cNvPr>
          <p:cNvSpPr txBox="1"/>
          <p:nvPr/>
        </p:nvSpPr>
        <p:spPr>
          <a:xfrm>
            <a:off x="5708434" y="5112657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НСМО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F264F4-315F-4033-BE8F-D7EDFE6B72AC}"/>
              </a:ext>
            </a:extLst>
          </p:cNvPr>
          <p:cNvSpPr txBox="1"/>
          <p:nvPr/>
        </p:nvSpPr>
        <p:spPr>
          <a:xfrm>
            <a:off x="8991678" y="51659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НСМО +5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BE0F9D-A460-43BE-BE19-8837EE952088}"/>
              </a:ext>
            </a:extLst>
          </p:cNvPr>
          <p:cNvSpPr txBox="1"/>
          <p:nvPr/>
        </p:nvSpPr>
        <p:spPr>
          <a:xfrm>
            <a:off x="1820883" y="5448585"/>
            <a:ext cx="8534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Симметрия граничных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орбиталей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модельного комплекса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ZnQPz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COOMe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ответственных за появление в ЭСП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-полосы (ВЗМО→НСМО) и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CT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-полосы (ВЗМО→НСМО+5).</a:t>
            </a:r>
            <a:endParaRPr lang="ru-RU" i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8024F84-7881-4B15-B063-D6F602CFB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60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0C1AD56-5C9F-4330-A8AE-F148A8D7CECF}"/>
              </a:ext>
            </a:extLst>
          </p:cNvPr>
          <p:cNvSpPr/>
          <p:nvPr/>
        </p:nvSpPr>
        <p:spPr>
          <a:xfrm>
            <a:off x="362855" y="1211989"/>
            <a:ext cx="11466290" cy="518881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CB69E83-355F-40B3-B242-B2271D8B882E}"/>
              </a:ext>
            </a:extLst>
          </p:cNvPr>
          <p:cNvSpPr/>
          <p:nvPr/>
        </p:nvSpPr>
        <p:spPr>
          <a:xfrm>
            <a:off x="347021" y="319204"/>
            <a:ext cx="11482124" cy="8347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EFBE2D1-C827-468B-BA16-ECC93842239B}"/>
              </a:ext>
            </a:extLst>
          </p:cNvPr>
          <p:cNvSpPr txBox="1">
            <a:spLocks/>
          </p:cNvSpPr>
          <p:nvPr/>
        </p:nvSpPr>
        <p:spPr>
          <a:xfrm>
            <a:off x="362855" y="77904"/>
            <a:ext cx="117924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/>
              <a:t>ХАРАКТЕРИЗАЦИЯ ПОРФИРАЗИНА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58B7727-4284-4C6A-8C8F-EC5A30570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91" y="1644767"/>
            <a:ext cx="2036276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A484D67-0492-4541-81D6-9B21473CA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699" y="1211989"/>
            <a:ext cx="1529630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47B6118-8D3B-4EA1-A10B-450E63590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699" y="41031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BFAADCA-57DD-4671-AA2E-6C57CC002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188132"/>
              </p:ext>
            </p:extLst>
          </p:nvPr>
        </p:nvGraphicFramePr>
        <p:xfrm>
          <a:off x="1101076" y="1178297"/>
          <a:ext cx="5421598" cy="408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526513" imgH="2482432" progId="Origin50.Graph">
                  <p:embed/>
                </p:oleObj>
              </mc:Choice>
              <mc:Fallback>
                <p:oleObj name="Graph" r:id="rId2" imgW="3526513" imgH="2482432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059" t="8852" r="12784" b="5270"/>
                      <a:stretch>
                        <a:fillRect/>
                      </a:stretch>
                    </p:blipFill>
                    <p:spPr bwMode="auto">
                      <a:xfrm>
                        <a:off x="1101076" y="1178297"/>
                        <a:ext cx="5421598" cy="40890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22192558-4B1E-43F9-9614-82547AB2C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0" y="20255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E014163F-5012-4F99-8ED8-C1C10DB9D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219560"/>
              </p:ext>
            </p:extLst>
          </p:nvPr>
        </p:nvGraphicFramePr>
        <p:xfrm>
          <a:off x="6709424" y="1153932"/>
          <a:ext cx="4274802" cy="4409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526513" imgH="2482432" progId="Origin50.Graph">
                  <p:embed/>
                </p:oleObj>
              </mc:Choice>
              <mc:Fallback>
                <p:oleObj name="Graph" r:id="rId4" imgW="3526513" imgH="2482432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276" r="19273"/>
                      <a:stretch>
                        <a:fillRect/>
                      </a:stretch>
                    </p:blipFill>
                    <p:spPr bwMode="auto">
                      <a:xfrm>
                        <a:off x="6709424" y="1153932"/>
                        <a:ext cx="4274802" cy="44099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3ACF4CC-649D-4041-9BE0-9483C084D9A2}"/>
              </a:ext>
            </a:extLst>
          </p:cNvPr>
          <p:cNvSpPr txBox="1"/>
          <p:nvPr/>
        </p:nvSpPr>
        <p:spPr>
          <a:xfrm>
            <a:off x="1629424" y="5275630"/>
            <a:ext cx="94615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Сравнение спектра поглощения комплекса </a:t>
            </a:r>
            <a:r>
              <a:rPr lang="en-US" sz="1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ZnQPz</a:t>
            </a: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COOPent</a:t>
            </a: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6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пиридине с расчетным спектром модельного комплекса </a:t>
            </a:r>
            <a:r>
              <a:rPr lang="en-US" sz="1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ZnQPz</a:t>
            </a: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COOMe</a:t>
            </a: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6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полученным методом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sTD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DFT CAM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LYP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/6-31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для геометрии, оптимизированной методом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DFT BP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86/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2-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SVP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– энергии граничных </a:t>
            </a:r>
            <a:r>
              <a:rPr lang="ru-RU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орбиталей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незамещенном </a:t>
            </a:r>
            <a:r>
              <a:rPr lang="ru-RU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фталоцианинате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цинка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ZnPc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комплексе </a:t>
            </a:r>
            <a:r>
              <a:rPr lang="en-US" sz="1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ZnQPz</a:t>
            </a: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COOMe</a:t>
            </a: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6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600" i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472F90-6755-4050-97B0-AD7D9C6D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05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0C1AD56-5C9F-4330-A8AE-F148A8D7CECF}"/>
              </a:ext>
            </a:extLst>
          </p:cNvPr>
          <p:cNvSpPr/>
          <p:nvPr/>
        </p:nvSpPr>
        <p:spPr>
          <a:xfrm>
            <a:off x="362855" y="1211989"/>
            <a:ext cx="11466290" cy="518881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CB69E83-355F-40B3-B242-B2271D8B882E}"/>
              </a:ext>
            </a:extLst>
          </p:cNvPr>
          <p:cNvSpPr/>
          <p:nvPr/>
        </p:nvSpPr>
        <p:spPr>
          <a:xfrm>
            <a:off x="347021" y="319204"/>
            <a:ext cx="11482124" cy="8347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EFBE2D1-C827-468B-BA16-ECC93842239B}"/>
              </a:ext>
            </a:extLst>
          </p:cNvPr>
          <p:cNvSpPr txBox="1">
            <a:spLocks/>
          </p:cNvSpPr>
          <p:nvPr/>
        </p:nvSpPr>
        <p:spPr>
          <a:xfrm>
            <a:off x="362855" y="77904"/>
            <a:ext cx="117924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/>
              <a:t>ХАРАКТЕРИЗАЦИЯ </a:t>
            </a:r>
            <a:r>
              <a:rPr lang="ru-RU" sz="4000" b="1" i="1" dirty="0"/>
              <a:t>о</a:t>
            </a:r>
            <a:r>
              <a:rPr lang="ru-RU" sz="4000" b="1" dirty="0"/>
              <a:t>-ДИЦИАНОРЕНА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150890-CA36-4264-9A96-C1E9B8FB0319}"/>
              </a:ext>
            </a:extLst>
          </p:cNvPr>
          <p:cNvPicPr/>
          <p:nvPr/>
        </p:nvPicPr>
        <p:blipFill rotWithShape="1">
          <a:blip r:embed="rId2"/>
          <a:srcRect l="33661" t="7070" r="35557" b="16254"/>
          <a:stretch/>
        </p:blipFill>
        <p:spPr bwMode="auto">
          <a:xfrm>
            <a:off x="800008" y="1644767"/>
            <a:ext cx="4279991" cy="329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963EC0-C311-4FBA-B16A-76D146FB4555}"/>
              </a:ext>
            </a:extLst>
          </p:cNvPr>
          <p:cNvSpPr txBox="1"/>
          <p:nvPr/>
        </p:nvSpPr>
        <p:spPr>
          <a:xfrm>
            <a:off x="5979887" y="1785258"/>
            <a:ext cx="2738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ЯМР 13С, 1Н</a:t>
            </a:r>
          </a:p>
          <a:p>
            <a:r>
              <a:rPr lang="en-US" sz="3600" b="1" dirty="0"/>
              <a:t>T</a:t>
            </a:r>
            <a:r>
              <a:rPr lang="ru-RU" sz="3600" b="1" baseline="-25000" dirty="0" err="1"/>
              <a:t>пл</a:t>
            </a:r>
            <a:r>
              <a:rPr lang="ru-RU" sz="3600" b="1" baseline="-25000" dirty="0"/>
              <a:t> </a:t>
            </a:r>
            <a:r>
              <a:rPr lang="ru-RU" sz="3600" b="1" dirty="0"/>
              <a:t>= 136°</a:t>
            </a:r>
            <a:endParaRPr lang="ru-RU" sz="3600" b="1" baseline="-25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B05A4B-2D50-4B03-982E-7666CC82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72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EEF090C-5DC4-46B6-9D97-684BCE50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2638" y="6269463"/>
            <a:ext cx="1706217" cy="365125"/>
          </a:xfrm>
        </p:spPr>
        <p:txBody>
          <a:bodyPr/>
          <a:lstStyle/>
          <a:p>
            <a:fld id="{F276360A-F060-46BF-A1EC-269C6C3FB831}" type="slidenum">
              <a:rPr lang="ru-RU" smtClean="0">
                <a:solidFill>
                  <a:srgbClr val="FF0000"/>
                </a:solidFill>
              </a:rPr>
              <a:t>2</a:t>
            </a:fld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0B6E8D7C-E533-4CFC-B6BE-096001F82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46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52774E-2264-4320-8AE3-51BB39D29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155" y="543902"/>
            <a:ext cx="5331873" cy="26860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93A1A0-60C0-4D6C-9188-0CF4ABE44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09" y="1167499"/>
            <a:ext cx="5232467" cy="48206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0E55A8-3834-4E49-9757-A3C4FF917F66}"/>
              </a:ext>
            </a:extLst>
          </p:cNvPr>
          <p:cNvSpPr txBox="1"/>
          <p:nvPr/>
        </p:nvSpPr>
        <p:spPr>
          <a:xfrm>
            <a:off x="1" y="6274619"/>
            <a:ext cx="12015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Yu G </a:t>
            </a:r>
            <a:r>
              <a:rPr lang="en-US" sz="1000" b="1" dirty="0" err="1"/>
              <a:t>Gorbunova</a:t>
            </a:r>
            <a:r>
              <a:rPr lang="en-US" sz="1000" b="1" dirty="0"/>
              <a:t>, Yu </a:t>
            </a:r>
            <a:r>
              <a:rPr lang="en-US" sz="1000" b="1" dirty="0" err="1"/>
              <a:t>Yu</a:t>
            </a:r>
            <a:r>
              <a:rPr lang="en-US" sz="1000" b="1" dirty="0"/>
              <a:t> </a:t>
            </a:r>
            <a:r>
              <a:rPr lang="en-US" sz="1000" b="1" dirty="0" err="1"/>
              <a:t>Enakieva</a:t>
            </a:r>
            <a:r>
              <a:rPr lang="en-US" sz="1000" b="1" dirty="0"/>
              <a:t>, M V </a:t>
            </a:r>
            <a:r>
              <a:rPr lang="en-US" sz="1000" b="1" dirty="0" err="1"/>
              <a:t>Volostnykh</a:t>
            </a:r>
            <a:r>
              <a:rPr lang="en-US" sz="1000" b="1" dirty="0"/>
              <a:t>, A </a:t>
            </a:r>
            <a:r>
              <a:rPr lang="en-US" sz="1000" b="1" dirty="0" err="1"/>
              <a:t>A</a:t>
            </a:r>
            <a:r>
              <a:rPr lang="en-US" sz="1000" b="1" dirty="0"/>
              <a:t> </a:t>
            </a:r>
            <a:r>
              <a:rPr lang="en-US" sz="1000" b="1" dirty="0" err="1"/>
              <a:t>Sinelshchikova</a:t>
            </a:r>
            <a:r>
              <a:rPr lang="en-US" sz="1000" b="1" dirty="0"/>
              <a:t>, I A </a:t>
            </a:r>
            <a:r>
              <a:rPr lang="en-US" sz="1000" b="1" dirty="0" err="1"/>
              <a:t>Abdulaeva</a:t>
            </a:r>
            <a:r>
              <a:rPr lang="en-US" sz="1000" b="1" dirty="0"/>
              <a:t>, K P </a:t>
            </a:r>
            <a:r>
              <a:rPr lang="en-US" sz="1000" b="1" dirty="0" err="1"/>
              <a:t>Birin</a:t>
            </a:r>
            <a:r>
              <a:rPr lang="en-US" sz="1000" b="1" dirty="0"/>
              <a:t>, A Yu </a:t>
            </a:r>
            <a:r>
              <a:rPr lang="en-US" sz="1000" b="1" dirty="0" err="1"/>
              <a:t>Tsivadze</a:t>
            </a:r>
            <a:r>
              <a:rPr lang="en-US" sz="1000" b="1" dirty="0"/>
              <a:t>, "Porous porphyrin-based metal-organic frameworks: synthesis, structure, sorption properties and application prospects ", RUSS CHEM REV, 2022, 91 (4), RCR5038, </a:t>
            </a:r>
            <a:endParaRPr lang="ru-RU" sz="1000" b="1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39879B9-308F-4886-96F8-BF194505328B}"/>
              </a:ext>
            </a:extLst>
          </p:cNvPr>
          <p:cNvSpPr txBox="1">
            <a:spLocks/>
          </p:cNvSpPr>
          <p:nvPr/>
        </p:nvSpPr>
        <p:spPr>
          <a:xfrm>
            <a:off x="272517" y="113517"/>
            <a:ext cx="9792070" cy="767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МОКП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ПОРФИРАЗИНОВ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2F83C2-12D3-44A7-A56B-15C4159D4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86" y="3199425"/>
            <a:ext cx="3114673" cy="311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2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FAC32C-4C8C-4D08-93C2-1CE816B7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EBA6D26-CB18-4FF0-A5A9-0DA7505EAF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507569"/>
              </p:ext>
            </p:extLst>
          </p:nvPr>
        </p:nvGraphicFramePr>
        <p:xfrm>
          <a:off x="6448572" y="1495805"/>
          <a:ext cx="5210029" cy="3866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938635" imgH="4417558" progId="ChemDraw.Document.6.0">
                  <p:embed/>
                </p:oleObj>
              </mc:Choice>
              <mc:Fallback>
                <p:oleObj name="CS ChemDraw Drawing" r:id="rId2" imgW="5938635" imgH="4417558" progId="ChemDraw.Document.6.0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3CD5D825-CA96-4CFA-B645-E94828C8E1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572" y="1495805"/>
                        <a:ext cx="5210029" cy="38663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8" descr="Figure 1">
            <a:extLst>
              <a:ext uri="{FF2B5EF4-FFF2-40B4-BE49-F238E27FC236}">
                <a16:creationId xmlns:a16="http://schemas.microsoft.com/office/drawing/2014/main" id="{B78B1358-1621-4966-A830-30DAF921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407111"/>
            <a:ext cx="5431536" cy="358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0E2AB3E-F52C-4A41-805C-ED9370E1B9FC}"/>
              </a:ext>
            </a:extLst>
          </p:cNvPr>
          <p:cNvSpPr txBox="1">
            <a:spLocks/>
          </p:cNvSpPr>
          <p:nvPr/>
        </p:nvSpPr>
        <p:spPr>
          <a:xfrm>
            <a:off x="390568" y="287639"/>
            <a:ext cx="9792070" cy="767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РАБОТЫ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12545-0753-4C93-8ACF-2A5AEF0B86BC}"/>
              </a:ext>
            </a:extLst>
          </p:cNvPr>
          <p:cNvSpPr txBox="1"/>
          <p:nvPr/>
        </p:nvSpPr>
        <p:spPr>
          <a:xfrm>
            <a:off x="97753" y="6190946"/>
            <a:ext cx="117343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R. </a:t>
            </a:r>
            <a:r>
              <a:rPr lang="ru-RU" sz="1100" dirty="0" err="1"/>
              <a:t>Matheu</a:t>
            </a:r>
            <a:r>
              <a:rPr lang="ru-RU" sz="1100" dirty="0"/>
              <a:t> </a:t>
            </a:r>
            <a:r>
              <a:rPr lang="ru-RU" sz="1100" dirty="0" err="1"/>
              <a:t>et</a:t>
            </a:r>
            <a:r>
              <a:rPr lang="ru-RU" sz="1100" dirty="0"/>
              <a:t> </a:t>
            </a:r>
            <a:r>
              <a:rPr lang="ru-RU" sz="1100" dirty="0" err="1"/>
              <a:t>al</a:t>
            </a:r>
            <a:r>
              <a:rPr lang="ru-RU" sz="1100" dirty="0"/>
              <a:t>., “</a:t>
            </a:r>
            <a:r>
              <a:rPr lang="ru-RU" sz="1100" dirty="0" err="1"/>
              <a:t>Three-Dimensional</a:t>
            </a:r>
            <a:r>
              <a:rPr lang="ru-RU" sz="1100" dirty="0"/>
              <a:t> </a:t>
            </a:r>
            <a:r>
              <a:rPr lang="ru-RU" sz="1100" dirty="0" err="1"/>
              <a:t>Phthalocyanine</a:t>
            </a:r>
            <a:r>
              <a:rPr lang="ru-RU" sz="1100" dirty="0"/>
              <a:t> Metal-</a:t>
            </a:r>
            <a:r>
              <a:rPr lang="ru-RU" sz="1100" dirty="0" err="1"/>
              <a:t>Catecholates</a:t>
            </a:r>
            <a:r>
              <a:rPr lang="ru-RU" sz="1100" dirty="0"/>
              <a:t> </a:t>
            </a:r>
            <a:r>
              <a:rPr lang="ru-RU" sz="1100" dirty="0" err="1"/>
              <a:t>for</a:t>
            </a:r>
            <a:r>
              <a:rPr lang="ru-RU" sz="1100" dirty="0"/>
              <a:t> High </a:t>
            </a:r>
            <a:r>
              <a:rPr lang="ru-RU" sz="1100" dirty="0" err="1"/>
              <a:t>Electrochemical</a:t>
            </a:r>
            <a:r>
              <a:rPr lang="ru-RU" sz="1100" dirty="0"/>
              <a:t> </a:t>
            </a:r>
            <a:r>
              <a:rPr lang="ru-RU" sz="1100" dirty="0" err="1"/>
              <a:t>Carbon</a:t>
            </a:r>
            <a:r>
              <a:rPr lang="ru-RU" sz="1100" dirty="0"/>
              <a:t> </a:t>
            </a:r>
            <a:r>
              <a:rPr lang="ru-RU" sz="1100" dirty="0" err="1"/>
              <a:t>Dioxide</a:t>
            </a:r>
            <a:r>
              <a:rPr lang="ru-RU" sz="1100" dirty="0"/>
              <a:t> </a:t>
            </a:r>
            <a:r>
              <a:rPr lang="ru-RU" sz="1100" dirty="0" err="1"/>
              <a:t>Reduction</a:t>
            </a:r>
            <a:r>
              <a:rPr lang="ru-RU" sz="1100" dirty="0"/>
              <a:t>,” J. </a:t>
            </a:r>
            <a:r>
              <a:rPr lang="ru-RU" sz="1100" dirty="0" err="1"/>
              <a:t>Am</a:t>
            </a:r>
            <a:r>
              <a:rPr lang="ru-RU" sz="1100" dirty="0"/>
              <a:t>. </a:t>
            </a:r>
            <a:r>
              <a:rPr lang="ru-RU" sz="1100" dirty="0" err="1"/>
              <a:t>Chem</a:t>
            </a:r>
            <a:r>
              <a:rPr lang="ru-RU" sz="1100" dirty="0"/>
              <a:t>. </a:t>
            </a:r>
            <a:r>
              <a:rPr lang="ru-RU" sz="1100" dirty="0" err="1"/>
              <a:t>Soc</a:t>
            </a:r>
            <a:r>
              <a:rPr lang="ru-RU" sz="1100" dirty="0"/>
              <a:t>., </a:t>
            </a:r>
            <a:r>
              <a:rPr lang="ru-RU" sz="1100" dirty="0" err="1"/>
              <a:t>vol</a:t>
            </a:r>
            <a:r>
              <a:rPr lang="ru-RU" sz="1100" dirty="0"/>
              <a:t>. 141, </a:t>
            </a:r>
            <a:r>
              <a:rPr lang="ru-RU" sz="1100" dirty="0" err="1"/>
              <a:t>no</a:t>
            </a:r>
            <a:r>
              <a:rPr lang="ru-RU" sz="1100" dirty="0"/>
              <a:t>. 43, </a:t>
            </a:r>
            <a:r>
              <a:rPr lang="ru-RU" sz="1100" dirty="0" err="1"/>
              <a:t>pp</a:t>
            </a:r>
            <a:r>
              <a:rPr lang="ru-RU" sz="1100" dirty="0"/>
              <a:t>. 17081–17085, 2019, </a:t>
            </a:r>
            <a:r>
              <a:rPr lang="ru-RU" sz="1100" dirty="0" err="1"/>
              <a:t>doi</a:t>
            </a:r>
            <a:r>
              <a:rPr lang="ru-RU" sz="1100" dirty="0"/>
              <a:t>: 10.1021/jacs.9b09298.</a:t>
            </a:r>
          </a:p>
        </p:txBody>
      </p:sp>
    </p:spTree>
    <p:extLst>
      <p:ext uri="{BB962C8B-B14F-4D97-AF65-F5344CB8AC3E}">
        <p14:creationId xmlns:p14="http://schemas.microsoft.com/office/powerpoint/2010/main" val="209323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C18E1BE-D483-4ED7-A81D-9161B1C5DCEC}"/>
              </a:ext>
            </a:extLst>
          </p:cNvPr>
          <p:cNvSpPr txBox="1">
            <a:spLocks/>
          </p:cNvSpPr>
          <p:nvPr/>
        </p:nvSpPr>
        <p:spPr>
          <a:xfrm>
            <a:off x="199797" y="0"/>
            <a:ext cx="117924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+mn-lt"/>
              </a:rPr>
              <a:t>НОВЫЕ ПОРФИРАЗИНЫ – КАК ПОТЕНЦИАЛЬНЫЕ ОРГАНИЧЕСКИЕ ЛИНКЕРЫ ДЛЯ СОЗДАНИЯ МОКП</a:t>
            </a:r>
            <a:endParaRPr lang="ru-RU" sz="2800" b="1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559B427-58F0-43DD-96F7-DBECFABBA3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065353"/>
              </p:ext>
            </p:extLst>
          </p:nvPr>
        </p:nvGraphicFramePr>
        <p:xfrm>
          <a:off x="406400" y="1525618"/>
          <a:ext cx="10965729" cy="421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545179" imgH="2520315" progId="ChemDraw.Document.6.0">
                  <p:embed/>
                </p:oleObj>
              </mc:Choice>
              <mc:Fallback>
                <p:oleObj name="CS ChemDraw Drawing" r:id="rId2" imgW="6545179" imgH="2520315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D37441F2-241B-451E-8980-8A8A309B34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25618"/>
                        <a:ext cx="10965729" cy="42141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40E295E-5072-4A6F-92CA-AEF76FD3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>
                <a:solidFill>
                  <a:srgbClr val="FF0000"/>
                </a:solidFill>
              </a:rPr>
              <a:t>4</a:t>
            </a:fld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963098-49A3-4241-960A-91A0D62D4004}"/>
              </a:ext>
            </a:extLst>
          </p:cNvPr>
          <p:cNvSpPr/>
          <p:nvPr/>
        </p:nvSpPr>
        <p:spPr>
          <a:xfrm>
            <a:off x="1461063" y="1125508"/>
            <a:ext cx="25690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H4TCPP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E45BA7-5C66-437B-8EA4-852DFC85161D}"/>
              </a:ext>
            </a:extLst>
          </p:cNvPr>
          <p:cNvSpPr/>
          <p:nvPr/>
        </p:nvSpPr>
        <p:spPr>
          <a:xfrm>
            <a:off x="8662765" y="4296228"/>
            <a:ext cx="31228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</a:t>
            </a:r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карбоксифенил</a:t>
            </a:r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ru-RU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пиразиновая</a:t>
            </a:r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группа</a:t>
            </a:r>
          </a:p>
        </p:txBody>
      </p:sp>
    </p:spTree>
    <p:extLst>
      <p:ext uri="{BB962C8B-B14F-4D97-AF65-F5344CB8AC3E}">
        <p14:creationId xmlns:p14="http://schemas.microsoft.com/office/powerpoint/2010/main" val="396273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D6A7257-B73D-44C6-8F70-D25F79E23E48}"/>
              </a:ext>
            </a:extLst>
          </p:cNvPr>
          <p:cNvSpPr txBox="1">
            <a:spLocks/>
          </p:cNvSpPr>
          <p:nvPr/>
        </p:nvSpPr>
        <p:spPr>
          <a:xfrm>
            <a:off x="389274" y="245013"/>
            <a:ext cx="11413451" cy="845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/>
              <a:t>Синтез нового  </a:t>
            </a:r>
            <a:r>
              <a:rPr lang="ru-RU" sz="4000" b="1" dirty="0" err="1"/>
              <a:t>порфиразина</a:t>
            </a:r>
            <a:endParaRPr lang="ru-RU" sz="4000" b="1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574652F-E574-40C3-8442-9F574A493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333146"/>
              </p:ext>
            </p:extLst>
          </p:nvPr>
        </p:nvGraphicFramePr>
        <p:xfrm>
          <a:off x="1032363" y="1039366"/>
          <a:ext cx="10075705" cy="255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8360491" imgH="2119551" progId="ChemDraw.Document.6.0">
                  <p:embed/>
                </p:oleObj>
              </mc:Choice>
              <mc:Fallback>
                <p:oleObj name="CS ChemDraw Drawing" r:id="rId2" imgW="8360491" imgH="2119551" progId="ChemDraw.Document.6.0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A4270E62-2511-4FD9-AEA1-63C6BBBE0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2363" y="1039366"/>
                        <a:ext cx="10075705" cy="2554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B8116414-E252-49A2-AE4A-0A3487FBA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120204"/>
              </p:ext>
            </p:extLst>
          </p:nvPr>
        </p:nvGraphicFramePr>
        <p:xfrm>
          <a:off x="1032363" y="4394381"/>
          <a:ext cx="4635500" cy="456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898280" imgH="383619" progId="ChemDraw.Document.6.0">
                  <p:embed/>
                </p:oleObj>
              </mc:Choice>
              <mc:Fallback>
                <p:oleObj name="CS ChemDraw Drawing" r:id="rId4" imgW="3898280" imgH="383619" progId="ChemDraw.Document.6.0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8A1D67F3-48E5-4DC3-9AB4-47949284A7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2363" y="4394381"/>
                        <a:ext cx="4635500" cy="456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A3D2DBD5-1FE4-47D2-BE68-C6ADAAA0BD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006089"/>
              </p:ext>
            </p:extLst>
          </p:nvPr>
        </p:nvGraphicFramePr>
        <p:xfrm>
          <a:off x="7505700" y="3656013"/>
          <a:ext cx="3116263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715669C8-8205-4EDF-B026-8DC4F8E6B2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l="8545" t="9302" r="12103" b="5595"/>
                      <a:stretch>
                        <a:fillRect/>
                      </a:stretch>
                    </p:blipFill>
                    <p:spPr bwMode="auto">
                      <a:xfrm>
                        <a:off x="7505700" y="3656013"/>
                        <a:ext cx="3116263" cy="255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нак умножения 10">
            <a:extLst>
              <a:ext uri="{FF2B5EF4-FFF2-40B4-BE49-F238E27FC236}">
                <a16:creationId xmlns:a16="http://schemas.microsoft.com/office/drawing/2014/main" id="{E857FB0C-F69C-4D5D-8543-5B4A60E55833}"/>
              </a:ext>
            </a:extLst>
          </p:cNvPr>
          <p:cNvSpPr/>
          <p:nvPr/>
        </p:nvSpPr>
        <p:spPr>
          <a:xfrm>
            <a:off x="2975209" y="4269734"/>
            <a:ext cx="609239" cy="66421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8CB370-4721-4900-9477-26B8A968D262}"/>
              </a:ext>
            </a:extLst>
          </p:cNvPr>
          <p:cNvSpPr txBox="1"/>
          <p:nvPr/>
        </p:nvSpPr>
        <p:spPr>
          <a:xfrm>
            <a:off x="6613865" y="6211669"/>
            <a:ext cx="4963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Электронные спектры поглощения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ZnPc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COOPent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en-US" sz="1200" b="0" cap="none" spc="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до и после щелочного гидролиза </a:t>
            </a:r>
          </a:p>
          <a:p>
            <a:endParaRPr lang="ru-RU" sz="1200" i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631962-A949-496C-BD96-4E0B242AF7FE}"/>
              </a:ext>
            </a:extLst>
          </p:cNvPr>
          <p:cNvSpPr/>
          <p:nvPr/>
        </p:nvSpPr>
        <p:spPr>
          <a:xfrm>
            <a:off x="8002957" y="3291107"/>
            <a:ext cx="160768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ZnPz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COOPent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en-US" sz="1600" b="0" cap="none" spc="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C316108-686A-46FE-9588-E56CDEE0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6508" y="6211669"/>
            <a:ext cx="1706217" cy="365125"/>
          </a:xfrm>
        </p:spPr>
        <p:txBody>
          <a:bodyPr/>
          <a:lstStyle/>
          <a:p>
            <a:fld id="{FC346A21-8C7C-41BD-B5B8-44A15C6968BF}" type="slidenum">
              <a:rPr lang="ru-RU" smtClean="0">
                <a:solidFill>
                  <a:srgbClr val="FF0000"/>
                </a:solidFill>
              </a:rPr>
              <a:t>5</a:t>
            </a:fld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0D01A46-72C1-4F27-92CF-3232BA480158}"/>
              </a:ext>
            </a:extLst>
          </p:cNvPr>
          <p:cNvSpPr/>
          <p:nvPr/>
        </p:nvSpPr>
        <p:spPr>
          <a:xfrm>
            <a:off x="3584448" y="3194736"/>
            <a:ext cx="15066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Новый </a:t>
            </a:r>
          </a:p>
          <a:p>
            <a:pPr algn="ctr"/>
            <a:r>
              <a:rPr lang="ru-RU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дицианопиразин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24EB23-BEE8-4EEE-8B04-40174F34B22A}"/>
              </a:ext>
            </a:extLst>
          </p:cNvPr>
          <p:cNvSpPr/>
          <p:nvPr/>
        </p:nvSpPr>
        <p:spPr>
          <a:xfrm>
            <a:off x="529259" y="3315391"/>
            <a:ext cx="31162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оксалилдибензоат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+DAMN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088F551-A46B-488E-B541-BE9740E82E1C}"/>
              </a:ext>
            </a:extLst>
          </p:cNvPr>
          <p:cNvSpPr/>
          <p:nvPr/>
        </p:nvSpPr>
        <p:spPr>
          <a:xfrm>
            <a:off x="2545405" y="5265507"/>
            <a:ext cx="16094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ПОЛУЧИЛОСЬ</a:t>
            </a:r>
          </a:p>
        </p:txBody>
      </p:sp>
    </p:spTree>
    <p:extLst>
      <p:ext uri="{BB962C8B-B14F-4D97-AF65-F5344CB8AC3E}">
        <p14:creationId xmlns:p14="http://schemas.microsoft.com/office/powerpoint/2010/main" val="372401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075AA78-79BD-49A2-B688-4524816C9CBA}"/>
              </a:ext>
            </a:extLst>
          </p:cNvPr>
          <p:cNvSpPr txBox="1">
            <a:spLocks/>
          </p:cNvSpPr>
          <p:nvPr/>
        </p:nvSpPr>
        <p:spPr>
          <a:xfrm>
            <a:off x="399594" y="209763"/>
            <a:ext cx="11792406" cy="103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/>
              <a:t>Синтез нового </a:t>
            </a:r>
            <a:r>
              <a:rPr lang="ru-RU" sz="4000" b="1" dirty="0" err="1"/>
              <a:t>дицианохиноксалина</a:t>
            </a:r>
            <a:endParaRPr lang="ru-RU" sz="4000" b="1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D12010C-275E-42F2-84F6-0B5A2E5D94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584375"/>
              </p:ext>
            </p:extLst>
          </p:nvPr>
        </p:nvGraphicFramePr>
        <p:xfrm>
          <a:off x="2050241" y="1248276"/>
          <a:ext cx="8361881" cy="162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635334" imgH="1092381" progId="ChemDraw.Document.6.0">
                  <p:embed/>
                </p:oleObj>
              </mc:Choice>
              <mc:Fallback>
                <p:oleObj name="CS ChemDraw Drawing" r:id="rId2" imgW="5635334" imgH="10923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0241" y="1248276"/>
                        <a:ext cx="8361881" cy="1620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610D7477-3CC3-4623-9312-6E210D0259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529686"/>
              </p:ext>
            </p:extLst>
          </p:nvPr>
        </p:nvGraphicFramePr>
        <p:xfrm>
          <a:off x="2135098" y="2401077"/>
          <a:ext cx="5832117" cy="3469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930085" imgH="2338762" progId="ChemDraw.Document.6.0">
                  <p:embed/>
                </p:oleObj>
              </mc:Choice>
              <mc:Fallback>
                <p:oleObj name="CS ChemDraw Drawing" r:id="rId4" imgW="3930085" imgH="23387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5098" y="2401077"/>
                        <a:ext cx="5832117" cy="3469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F3B70E6A-7606-4A6B-BF69-52AD8F3FEE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516261"/>
              </p:ext>
            </p:extLst>
          </p:nvPr>
        </p:nvGraphicFramePr>
        <p:xfrm>
          <a:off x="7292376" y="2548095"/>
          <a:ext cx="3055030" cy="2854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058470" imgH="1924526" progId="ChemDraw.Document.6.0">
                  <p:embed/>
                </p:oleObj>
              </mc:Choice>
              <mc:Fallback>
                <p:oleObj name="CS ChemDraw Drawing" r:id="rId6" imgW="2058470" imgH="192452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92376" y="2548095"/>
                        <a:ext cx="3055030" cy="2854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398A9CCC-34CB-40AC-8EF6-30A4888896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750086"/>
              </p:ext>
            </p:extLst>
          </p:nvPr>
        </p:nvGraphicFramePr>
        <p:xfrm>
          <a:off x="4502414" y="4210934"/>
          <a:ext cx="2665493" cy="168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720234" imgH="1087789" progId="ChemDraw.Document.6.0">
                  <p:embed/>
                </p:oleObj>
              </mc:Choice>
              <mc:Fallback>
                <p:oleObj name="CS ChemDraw Drawing" r:id="rId8" imgW="1720234" imgH="10877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02414" y="4210934"/>
                        <a:ext cx="2665493" cy="1684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нак умножения 15">
            <a:extLst>
              <a:ext uri="{FF2B5EF4-FFF2-40B4-BE49-F238E27FC236}">
                <a16:creationId xmlns:a16="http://schemas.microsoft.com/office/drawing/2014/main" id="{41135926-6D5C-40DA-AF01-941CF4FB3A1B}"/>
              </a:ext>
            </a:extLst>
          </p:cNvPr>
          <p:cNvSpPr/>
          <p:nvPr/>
        </p:nvSpPr>
        <p:spPr>
          <a:xfrm>
            <a:off x="5835160" y="2868832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16BEA2E-E6CB-48FB-A400-46FEB580B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>
                <a:solidFill>
                  <a:srgbClr val="FF0000"/>
                </a:solidFill>
              </a:rPr>
              <a:t>6</a:t>
            </a:fld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424598-C013-4361-AAE5-C98713C7E6D5}"/>
              </a:ext>
            </a:extLst>
          </p:cNvPr>
          <p:cNvSpPr/>
          <p:nvPr/>
        </p:nvSpPr>
        <p:spPr>
          <a:xfrm>
            <a:off x="1976329" y="2725292"/>
            <a:ext cx="547481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ксалилдибензоат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дибромфенилендиамин</a:t>
            </a:r>
            <a:r>
              <a:rPr lang="ru-RU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E6E98A-D7F8-4A6F-83F9-6A59EACBED7F}"/>
              </a:ext>
            </a:extLst>
          </p:cNvPr>
          <p:cNvSpPr/>
          <p:nvPr/>
        </p:nvSpPr>
        <p:spPr>
          <a:xfrm>
            <a:off x="2432747" y="5905603"/>
            <a:ext cx="17720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Новый </a:t>
            </a:r>
          </a:p>
          <a:p>
            <a:pPr algn="ctr"/>
            <a:r>
              <a:rPr lang="ru-RU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дицианохиноксалин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14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71A5677-7FAF-49E3-A6D7-083D2C8E61D5}"/>
              </a:ext>
            </a:extLst>
          </p:cNvPr>
          <p:cNvSpPr txBox="1">
            <a:spLocks/>
          </p:cNvSpPr>
          <p:nvPr/>
        </p:nvSpPr>
        <p:spPr>
          <a:xfrm>
            <a:off x="362855" y="77904"/>
            <a:ext cx="117924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b="1" dirty="0"/>
              <a:t>Синтез нового </a:t>
            </a:r>
            <a:r>
              <a:rPr lang="ru-RU" sz="3400" b="1" dirty="0" err="1"/>
              <a:t>порфиразина</a:t>
            </a:r>
            <a:endParaRPr lang="ru-RU" sz="3400" b="1" dirty="0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C59C2EB7-407B-491A-A743-D58E1007F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856" y="1801359"/>
            <a:ext cx="1625227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6961B0F3-5348-4049-AD4B-EAE4A6120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370315"/>
              </p:ext>
            </p:extLst>
          </p:nvPr>
        </p:nvGraphicFramePr>
        <p:xfrm>
          <a:off x="947418" y="1053215"/>
          <a:ext cx="9986503" cy="3703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888276" imgH="2572362" progId="ChemDraw.Document.6.0">
                  <p:embed/>
                </p:oleObj>
              </mc:Choice>
              <mc:Fallback>
                <p:oleObj name="CS ChemDraw Drawing" r:id="rId2" imgW="6888276" imgH="2572362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418" y="1053215"/>
                        <a:ext cx="9986503" cy="37038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0A1176-3D8F-4B77-B551-E30CC2CEB596}"/>
              </a:ext>
            </a:extLst>
          </p:cNvPr>
          <p:cNvPicPr/>
          <p:nvPr/>
        </p:nvPicPr>
        <p:blipFill rotWithShape="1">
          <a:blip r:embed="rId4"/>
          <a:srcRect l="33661" t="7070" r="35557" b="16254"/>
          <a:stretch/>
        </p:blipFill>
        <p:spPr bwMode="auto">
          <a:xfrm>
            <a:off x="791239" y="4213289"/>
            <a:ext cx="2861385" cy="1788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3CCD8FEE-941C-4BD8-85A0-6A337051C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025666"/>
              </p:ext>
            </p:extLst>
          </p:nvPr>
        </p:nvGraphicFramePr>
        <p:xfrm>
          <a:off x="4034767" y="4757084"/>
          <a:ext cx="6520513" cy="156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5342665" imgH="1276690" progId="ChemDraw.Document.6.0">
                  <p:embed/>
                </p:oleObj>
              </mc:Choice>
              <mc:Fallback>
                <p:oleObj name="CS ChemDraw Drawing" r:id="rId5" imgW="5342665" imgH="1276690" progId="ChemDraw.Document.6.0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C53AD6FC-F754-4601-8361-306AC6F2D6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4767" y="4757084"/>
                        <a:ext cx="6520513" cy="156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39CF262-939F-4911-8459-72F26C94E9FA}"/>
              </a:ext>
            </a:extLst>
          </p:cNvPr>
          <p:cNvSpPr/>
          <p:nvPr/>
        </p:nvSpPr>
        <p:spPr>
          <a:xfrm>
            <a:off x="7122504" y="4189914"/>
            <a:ext cx="177061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Zn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QPz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COOPent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en-US" sz="1600" b="0" cap="none" spc="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B4F87F-6230-49B4-99B6-080AE6D4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>
                <a:solidFill>
                  <a:srgbClr val="FF0000"/>
                </a:solidFill>
              </a:rPr>
              <a:t>7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3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EFBE2D1-C827-468B-BA16-ECC93842239B}"/>
              </a:ext>
            </a:extLst>
          </p:cNvPr>
          <p:cNvSpPr txBox="1">
            <a:spLocks/>
          </p:cNvSpPr>
          <p:nvPr/>
        </p:nvSpPr>
        <p:spPr>
          <a:xfrm>
            <a:off x="362855" y="77904"/>
            <a:ext cx="117924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/>
              <a:t>Характеризация</a:t>
            </a:r>
            <a:r>
              <a:rPr lang="ru-RU" sz="4000" b="1" dirty="0"/>
              <a:t> нового </a:t>
            </a:r>
            <a:r>
              <a:rPr lang="ru-RU" sz="4000" b="1" dirty="0" err="1"/>
              <a:t>порфиразина</a:t>
            </a:r>
            <a:endParaRPr lang="ru-RU" sz="4000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58B7727-4284-4C6A-8C8F-EC5A30570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91" y="1644767"/>
            <a:ext cx="2036276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A484D67-0492-4541-81D6-9B21473CA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699" y="1211989"/>
            <a:ext cx="1529630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3A643B5-4520-4A74-858C-3090329887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569946"/>
              </p:ext>
            </p:extLst>
          </p:nvPr>
        </p:nvGraphicFramePr>
        <p:xfrm>
          <a:off x="1155701" y="1211989"/>
          <a:ext cx="9423400" cy="4421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889023" imgH="2463644" progId="Origin95.Graph">
                  <p:embed/>
                </p:oleObj>
              </mc:Choice>
              <mc:Fallback>
                <p:oleObj name="Graph" r:id="rId2" imgW="4889023" imgH="2463644" progId="Origin95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461"/>
                      <a:stretch>
                        <a:fillRect/>
                      </a:stretch>
                    </p:blipFill>
                    <p:spPr bwMode="auto">
                      <a:xfrm>
                        <a:off x="1155701" y="1211989"/>
                        <a:ext cx="9423400" cy="44216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BFC5996-260F-400D-BDC7-71CA1D65B5C4}"/>
              </a:ext>
            </a:extLst>
          </p:cNvPr>
          <p:cNvSpPr txBox="1"/>
          <p:nvPr/>
        </p:nvSpPr>
        <p:spPr>
          <a:xfrm>
            <a:off x="1733551" y="5743229"/>
            <a:ext cx="8267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Сравнение спектров поглощения, флуоресценции и возбуждения флуоресценции раствора комплекса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ZnQPz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COOPent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пиридине при комнатной температуре</a:t>
            </a:r>
            <a:endParaRPr lang="ru-RU" i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9BD474-239A-49C5-A104-C8B1CEBF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>
                <a:solidFill>
                  <a:srgbClr val="FF0000"/>
                </a:solidFill>
              </a:rPr>
              <a:t>8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61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EFBE2D1-C827-468B-BA16-ECC93842239B}"/>
              </a:ext>
            </a:extLst>
          </p:cNvPr>
          <p:cNvSpPr txBox="1">
            <a:spLocks/>
          </p:cNvSpPr>
          <p:nvPr/>
        </p:nvSpPr>
        <p:spPr>
          <a:xfrm>
            <a:off x="300712" y="230769"/>
            <a:ext cx="11792406" cy="929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/>
              <a:t>Характеризация</a:t>
            </a:r>
            <a:r>
              <a:rPr lang="ru-RU" sz="4000" b="1" dirty="0"/>
              <a:t> нового </a:t>
            </a:r>
            <a:r>
              <a:rPr lang="ru-RU" sz="4000" b="1" dirty="0" err="1"/>
              <a:t>порфиразина</a:t>
            </a:r>
            <a:endParaRPr lang="ru-RU" sz="4000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58B7727-4284-4C6A-8C8F-EC5A30570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91" y="1644767"/>
            <a:ext cx="2036276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44DA709-31B0-4EFC-A4D1-7A07CF3192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04996"/>
              </p:ext>
            </p:extLst>
          </p:nvPr>
        </p:nvGraphicFramePr>
        <p:xfrm>
          <a:off x="407606" y="1384916"/>
          <a:ext cx="5558049" cy="4277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760" imgH="3000960" progId="Origin95.Graph">
                  <p:embed/>
                </p:oleObj>
              </mc:Choice>
              <mc:Fallback>
                <p:oleObj name="Graph" r:id="rId2" imgW="3920760" imgH="3000960" progId="Origin95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 l="9135" t="8072" r="10835" b="5797"/>
                      <a:stretch>
                        <a:fillRect/>
                      </a:stretch>
                    </p:blipFill>
                    <p:spPr bwMode="auto">
                      <a:xfrm>
                        <a:off x="407606" y="1384916"/>
                        <a:ext cx="5558049" cy="42778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84AAFB-A576-4D88-94A4-0131E0B2DC6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11" y="1899386"/>
            <a:ext cx="6141667" cy="3372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8F60FB-7BC2-4974-B191-B68B368F1777}"/>
              </a:ext>
            </a:extLst>
          </p:cNvPr>
          <p:cNvSpPr txBox="1"/>
          <p:nvPr/>
        </p:nvSpPr>
        <p:spPr>
          <a:xfrm>
            <a:off x="1572627" y="5703901"/>
            <a:ext cx="8786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Изменения в электронных спектрах поглощения и ЯМР комплекса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ZnQPz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COOPent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нагревании его растворов в пиридине и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5-пиридине.</a:t>
            </a:r>
          </a:p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4ACE6F7-72FE-45BA-85B4-C87D87025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6A21-8C7C-41BD-B5B8-44A15C6968BF}" type="slidenum">
              <a:rPr lang="ru-RU" smtClean="0">
                <a:solidFill>
                  <a:srgbClr val="FF0000"/>
                </a:solidFill>
              </a:rPr>
              <a:t>9</a:t>
            </a:fld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05C464C-8FD8-4726-87F2-86B912C48EC7}"/>
              </a:ext>
            </a:extLst>
          </p:cNvPr>
          <p:cNvCxnSpPr/>
          <p:nvPr/>
        </p:nvCxnSpPr>
        <p:spPr>
          <a:xfrm>
            <a:off x="2633472" y="3749040"/>
            <a:ext cx="0" cy="813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68747E3-0430-4A81-A913-97CED3627753}"/>
              </a:ext>
            </a:extLst>
          </p:cNvPr>
          <p:cNvSpPr txBox="1"/>
          <p:nvPr/>
        </p:nvSpPr>
        <p:spPr>
          <a:xfrm>
            <a:off x="1842893" y="3282910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 </a:t>
            </a:r>
            <a:r>
              <a:rPr lang="en-US" dirty="0" err="1"/>
              <a:t>Pz→QnxPh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84130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14120</TotalTime>
  <Words>663</Words>
  <Application>Microsoft Office PowerPoint</Application>
  <PresentationFormat>Широкоэкранный</PresentationFormat>
  <Paragraphs>96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Corbel</vt:lpstr>
      <vt:lpstr>Times New Roman</vt:lpstr>
      <vt:lpstr>Базис</vt:lpstr>
      <vt:lpstr>CS ChemDraw Drawing</vt:lpstr>
      <vt:lpstr>Graph</vt:lpstr>
      <vt:lpstr>СИНТЕЗ НОВОГО КАРБОКСИ-ЗАМЕЩЕННОГО ПОРФИРАЗИНА КАК ПОТЕНЦИАЛЬНОЙ ОСНОВЫ МЕТАЛЛОРГАНИЧЕСКИХ КАРКАСНЫХ ПОЛИМЕРОВ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Промежуточные результаты и перспективы дальнейшей работы</dc:title>
  <dc:creator>Alexey</dc:creator>
  <cp:lastModifiedBy>Dadada Dada</cp:lastModifiedBy>
  <cp:revision>65</cp:revision>
  <dcterms:created xsi:type="dcterms:W3CDTF">2021-02-08T06:43:56Z</dcterms:created>
  <dcterms:modified xsi:type="dcterms:W3CDTF">2022-07-03T15:21:29Z</dcterms:modified>
</cp:coreProperties>
</file>