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5" r:id="rId4"/>
    <p:sldId id="277" r:id="rId5"/>
    <p:sldId id="257" r:id="rId6"/>
    <p:sldId id="272" r:id="rId7"/>
    <p:sldId id="261" r:id="rId8"/>
    <p:sldId id="269" r:id="rId9"/>
    <p:sldId id="270" r:id="rId10"/>
    <p:sldId id="271" r:id="rId11"/>
    <p:sldId id="279" r:id="rId12"/>
    <p:sldId id="263" r:id="rId13"/>
    <p:sldId id="280" r:id="rId14"/>
    <p:sldId id="281" r:id="rId15"/>
    <p:sldId id="262" r:id="rId16"/>
    <p:sldId id="264" r:id="rId17"/>
    <p:sldId id="278" r:id="rId18"/>
    <p:sldId id="267" r:id="rId19"/>
    <p:sldId id="273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 snapToGrid="0">
      <p:cViewPr>
        <p:scale>
          <a:sx n="50" d="100"/>
          <a:sy n="50" d="100"/>
        </p:scale>
        <p:origin x="138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t\Documents\%23%23My%20papers\2022%20ICPC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t\BODIPY%20database%20-%20DiskC%20-%20cont%202021-12-08\%23BODIPY%206%20database\BODIPY%206%20db\MOPACK%20dipole%20moments\5%20-%20Orte2016-3-Ethyn\Orte2016-3-Ethy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t\BODIPY%20database%20-%20DiskC%20-%20cont%202021-12-08\%23BODIPY%206%20database\BODIPY%206%20db\MOPACK%20dipole%20moments\4%20-%202004%20Lopez-Arbeloa-PM650\2004%20Lopez-Arbeloa-PM65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t\BODIPY%20database%20-%20DiskC%20-%20cont%202021-12-08\%23BODIPY%206%20database\BODIPY%206%20db\MOPACK%20dipole%20moments\5%20-%20Orte2016-3-Ethyn\Orte2016-3-Ethy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t\Documents\%23%23My%20papers\2022%20ICPC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ncplicity\Syncplicity\!!porphyrins\2015%20Ghosh%20-%20a%20short%20note\2015%20Ghosh+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Syncplicity\Syncplicity\!!porphyrins\2015%20Ghosh%20-%20a%20short%20note\2015%20Ghosh+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Syncplicity\Syncplicity\!!porphyrins\2015%20Ghosh%20-%20a%20short%20note\2015%20Ghosh+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Syncplicity\Syncplicity\!!porphyrins\2015%20Ghosh%20-%20a%20short%20note\2015%20Ghosh+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t\BODIPY%20database%20-%20DiskC%20-%20cont%202021-12-08\%23BODIPY%206%20database\BODIPY%206%20db\MOPACK%20dipole%20moments\4%20-%202004%20Lopez-Arbeloa-PM650\2004%20Lopez-Arbeloa-PM65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t\BODIPY%20database%20-%20DiskC%20-%20cont%202021-12-08\%23BODIPY%206%20database\BODIPY%206%20db\MOPACK%20dipole%20moments\4%20-%202004%20Lopez-Arbeloa-PM650\2004%20Lopez-Arbeloa-PM65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t\BODIPY%20database%20-%20DiskC%20-%20cont%202021-12-08\%23BODIPY%206%20database\BODIPY%206%20db\MOPACK%20dipole%20moments\5%20-%20Orte2016-3-Ethyn\Orte2016-3-Ethy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Публикации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57-49DA-AA45-29A4924BC99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57-49DA-AA45-29A4924BC99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57-49DA-AA45-29A4924BC99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57-49DA-AA45-29A4924BC993}"/>
              </c:ext>
            </c:extLst>
          </c:dPt>
          <c:cat>
            <c:strRef>
              <c:f>Лист1!$B$2:$B$5</c:f>
              <c:strCache>
                <c:ptCount val="4"/>
                <c:pt idx="0">
                  <c:v>Флуорофоры</c:v>
                </c:pt>
                <c:pt idx="1">
                  <c:v>Порфирины</c:v>
                </c:pt>
                <c:pt idx="2">
                  <c:v>Бордипиррины</c:v>
                </c:pt>
                <c:pt idx="3">
                  <c:v>Сольватохромизм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4200</c:v>
                </c:pt>
                <c:pt idx="1">
                  <c:v>1800</c:v>
                </c:pt>
                <c:pt idx="2">
                  <c:v>550</c:v>
                </c:pt>
                <c:pt idx="3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57-49DA-AA45-29A4924BC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1947208255"/>
        <c:axId val="1947206591"/>
      </c:barChart>
      <c:catAx>
        <c:axId val="19472082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7206591"/>
        <c:crosses val="autoZero"/>
        <c:auto val="1"/>
        <c:lblAlgn val="ctr"/>
        <c:lblOffset val="100"/>
        <c:noMultiLvlLbl val="0"/>
      </c:catAx>
      <c:valAx>
        <c:axId val="1947206591"/>
        <c:scaling>
          <c:orientation val="minMax"/>
          <c:max val="4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7208255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6053111649163"/>
          <c:y val="5.815392981314968E-2"/>
          <c:w val="0.65677712373075958"/>
          <c:h val="0.62649159352795958"/>
        </c:manualLayout>
      </c:layout>
      <c:scatterChart>
        <c:scatterStyle val="lineMarker"/>
        <c:varyColors val="0"/>
        <c:ser>
          <c:idx val="0"/>
          <c:order val="0"/>
          <c:tx>
            <c:v>Abs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Лист1!$W$27:$W$44</c:f>
              <c:numCache>
                <c:formatCode>General</c:formatCode>
                <c:ptCount val="13"/>
                <c:pt idx="0">
                  <c:v>5.3958436431814114</c:v>
                </c:pt>
                <c:pt idx="1">
                  <c:v>8.2130421418078914</c:v>
                </c:pt>
                <c:pt idx="2">
                  <c:v>5.9342337850886056</c:v>
                </c:pt>
                <c:pt idx="3">
                  <c:v>5.6454459789710967</c:v>
                </c:pt>
                <c:pt idx="4">
                  <c:v>5.7795510697547785</c:v>
                </c:pt>
                <c:pt idx="5">
                  <c:v>4.4193290538795571</c:v>
                </c:pt>
                <c:pt idx="6">
                  <c:v>3.6546833882774634</c:v>
                </c:pt>
                <c:pt idx="7">
                  <c:v>7.9061304057576924</c:v>
                </c:pt>
                <c:pt idx="8">
                  <c:v>0.59670670831372308</c:v>
                </c:pt>
                <c:pt idx="9">
                  <c:v>3.6830625686735807</c:v>
                </c:pt>
                <c:pt idx="10">
                  <c:v>4.1121456357760255</c:v>
                </c:pt>
                <c:pt idx="11">
                  <c:v>-5.9290584467742137E-2</c:v>
                </c:pt>
                <c:pt idx="12">
                  <c:v>0.9334950599683719</c:v>
                </c:pt>
              </c:numCache>
            </c:numRef>
          </c:xVal>
          <c:yVal>
            <c:numRef>
              <c:f>Лист1!$AI$27:$AI$44</c:f>
              <c:numCache>
                <c:formatCode>General</c:formatCode>
                <c:ptCount val="13"/>
                <c:pt idx="0">
                  <c:v>18.656700000000001</c:v>
                </c:pt>
                <c:pt idx="1">
                  <c:v>19.047599999999999</c:v>
                </c:pt>
                <c:pt idx="2">
                  <c:v>18.691600000000001</c:v>
                </c:pt>
                <c:pt idx="3">
                  <c:v>18.797000000000001</c:v>
                </c:pt>
                <c:pt idx="4">
                  <c:v>18.726600000000001</c:v>
                </c:pt>
                <c:pt idx="5">
                  <c:v>18.552900000000001</c:v>
                </c:pt>
                <c:pt idx="6">
                  <c:v>18.867899999999999</c:v>
                </c:pt>
                <c:pt idx="7">
                  <c:v>18.867899999999999</c:v>
                </c:pt>
                <c:pt idx="8">
                  <c:v>18.4162</c:v>
                </c:pt>
                <c:pt idx="9">
                  <c:v>18.5185</c:v>
                </c:pt>
                <c:pt idx="10">
                  <c:v>18.450199999999999</c:v>
                </c:pt>
                <c:pt idx="11">
                  <c:v>18.348600000000001</c:v>
                </c:pt>
                <c:pt idx="12">
                  <c:v>18.691600000000001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A6-4114-8D40-705E4C89E279}"/>
            </c:ext>
          </c:extLst>
        </c:ser>
        <c:ser>
          <c:idx val="1"/>
          <c:order val="1"/>
          <c:tx>
            <c:v>Em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FF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FFFF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Лист1!$W$27:$W$44</c:f>
              <c:numCache>
                <c:formatCode>General</c:formatCode>
                <c:ptCount val="13"/>
                <c:pt idx="0">
                  <c:v>5.3958436431814114</c:v>
                </c:pt>
                <c:pt idx="1">
                  <c:v>8.2130421418078914</c:v>
                </c:pt>
                <c:pt idx="2">
                  <c:v>5.9342337850886056</c:v>
                </c:pt>
                <c:pt idx="3">
                  <c:v>5.6454459789710967</c:v>
                </c:pt>
                <c:pt idx="4">
                  <c:v>5.7795510697547785</c:v>
                </c:pt>
                <c:pt idx="5">
                  <c:v>4.4193290538795571</c:v>
                </c:pt>
                <c:pt idx="6">
                  <c:v>3.6546833882774634</c:v>
                </c:pt>
                <c:pt idx="7">
                  <c:v>7.9061304057576924</c:v>
                </c:pt>
                <c:pt idx="8">
                  <c:v>0.59670670831372308</c:v>
                </c:pt>
                <c:pt idx="9">
                  <c:v>3.6830625686735807</c:v>
                </c:pt>
                <c:pt idx="10">
                  <c:v>4.1121456357760255</c:v>
                </c:pt>
                <c:pt idx="11">
                  <c:v>-5.9290584467742137E-2</c:v>
                </c:pt>
                <c:pt idx="12">
                  <c:v>0.9334950599683719</c:v>
                </c:pt>
              </c:numCache>
            </c:numRef>
          </c:xVal>
          <c:yVal>
            <c:numRef>
              <c:f>Лист1!$AJ$27:$AJ$44</c:f>
              <c:numCache>
                <c:formatCode>General</c:formatCode>
                <c:ptCount val="13"/>
                <c:pt idx="0">
                  <c:v>18.148800000000001</c:v>
                </c:pt>
                <c:pt idx="1">
                  <c:v>18.281500000000001</c:v>
                </c:pt>
                <c:pt idx="2">
                  <c:v>18.0505</c:v>
                </c:pt>
                <c:pt idx="3">
                  <c:v>18.248200000000001</c:v>
                </c:pt>
                <c:pt idx="4">
                  <c:v>18.148800000000001</c:v>
                </c:pt>
                <c:pt idx="5">
                  <c:v>18.0505</c:v>
                </c:pt>
                <c:pt idx="6">
                  <c:v>18.2149</c:v>
                </c:pt>
                <c:pt idx="7">
                  <c:v>18.248200000000001</c:v>
                </c:pt>
                <c:pt idx="8">
                  <c:v>17.953299999999999</c:v>
                </c:pt>
                <c:pt idx="9">
                  <c:v>18.083200000000001</c:v>
                </c:pt>
                <c:pt idx="10">
                  <c:v>17.953299999999999</c:v>
                </c:pt>
                <c:pt idx="11">
                  <c:v>18.0505</c:v>
                </c:pt>
                <c:pt idx="12">
                  <c:v>18.1159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CA6-4114-8D40-705E4C89E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99807"/>
        <c:axId val="104101471"/>
      </c:scatterChart>
      <c:valAx>
        <c:axId val="104099807"/>
        <c:scaling>
          <c:orientation val="minMax"/>
          <c:max val="10"/>
          <c:min val="-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m(f) x f(eps,n)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33699270853029523"/>
              <c:y val="0.831921759388328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101471"/>
        <c:crosses val="autoZero"/>
        <c:crossBetween val="midCat"/>
        <c:majorUnit val="5"/>
      </c:valAx>
      <c:valAx>
        <c:axId val="104101471"/>
        <c:scaling>
          <c:orientation val="minMax"/>
          <c:min val="17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Abs, Em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5.7383945987490217E-3"/>
              <c:y val="0.258923358424420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09980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972304879537881"/>
          <c:y val="0"/>
          <c:w val="0.21764218188911905"/>
          <c:h val="0.247820266476229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21169277215108"/>
          <c:y val="9.4486976182746582E-2"/>
          <c:w val="0.63176603651640006"/>
          <c:h val="0.6043352906759530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tx1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Лист1!$L$27:$L$46</c:f>
              <c:numCache>
                <c:formatCode>0.00</c:formatCode>
                <c:ptCount val="20"/>
                <c:pt idx="0">
                  <c:v>1.9</c:v>
                </c:pt>
                <c:pt idx="1">
                  <c:v>4.42</c:v>
                </c:pt>
                <c:pt idx="2">
                  <c:v>1.89</c:v>
                </c:pt>
                <c:pt idx="3">
                  <c:v>21.36</c:v>
                </c:pt>
                <c:pt idx="4">
                  <c:v>8.73</c:v>
                </c:pt>
                <c:pt idx="5">
                  <c:v>36</c:v>
                </c:pt>
                <c:pt idx="6">
                  <c:v>6.03</c:v>
                </c:pt>
                <c:pt idx="7">
                  <c:v>7.47</c:v>
                </c:pt>
                <c:pt idx="8" formatCode="General">
                  <c:v>1.94</c:v>
                </c:pt>
                <c:pt idx="9">
                  <c:v>33.6</c:v>
                </c:pt>
                <c:pt idx="10">
                  <c:v>6.94</c:v>
                </c:pt>
                <c:pt idx="11">
                  <c:v>5.0045999999999999</c:v>
                </c:pt>
                <c:pt idx="12">
                  <c:v>2.02</c:v>
                </c:pt>
                <c:pt idx="13">
                  <c:v>25</c:v>
                </c:pt>
                <c:pt idx="14">
                  <c:v>2.27</c:v>
                </c:pt>
                <c:pt idx="15">
                  <c:v>27.64</c:v>
                </c:pt>
                <c:pt idx="16">
                  <c:v>21.51</c:v>
                </c:pt>
                <c:pt idx="17">
                  <c:v>18.34</c:v>
                </c:pt>
                <c:pt idx="18">
                  <c:v>14.38</c:v>
                </c:pt>
                <c:pt idx="19">
                  <c:v>10.34</c:v>
                </c:pt>
              </c:numCache>
            </c:numRef>
          </c:xVal>
          <c:yVal>
            <c:numRef>
              <c:f>Лист1!$S$27:$S$46</c:f>
              <c:numCache>
                <c:formatCode>General</c:formatCode>
                <c:ptCount val="20"/>
                <c:pt idx="0">
                  <c:v>86.462308367131641</c:v>
                </c:pt>
                <c:pt idx="1">
                  <c:v>86.248626750067658</c:v>
                </c:pt>
                <c:pt idx="2">
                  <c:v>85.072015327668268</c:v>
                </c:pt>
                <c:pt idx="3">
                  <c:v>89.419226503296471</c:v>
                </c:pt>
                <c:pt idx="4">
                  <c:v>90.439646117420722</c:v>
                </c:pt>
                <c:pt idx="5">
                  <c:v>80.170628426701882</c:v>
                </c:pt>
                <c:pt idx="6">
                  <c:v>84.890652532765969</c:v>
                </c:pt>
                <c:pt idx="7">
                  <c:v>89.842277863737237</c:v>
                </c:pt>
                <c:pt idx="8">
                  <c:v>80.487840868471181</c:v>
                </c:pt>
                <c:pt idx="9">
                  <c:v>100.32258776571541</c:v>
                </c:pt>
                <c:pt idx="10">
                  <c:v>84.748264330417683</c:v>
                </c:pt>
                <c:pt idx="11">
                  <c:v>95.273077703464907</c:v>
                </c:pt>
                <c:pt idx="12">
                  <c:v>85.727028099736458</c:v>
                </c:pt>
                <c:pt idx="13">
                  <c:v>102.63285706173919</c:v>
                </c:pt>
                <c:pt idx="14">
                  <c:v>89.753205833036532</c:v>
                </c:pt>
                <c:pt idx="15">
                  <c:v>97.98917550498409</c:v>
                </c:pt>
                <c:pt idx="16">
                  <c:v>89.155051038071093</c:v>
                </c:pt>
                <c:pt idx="17">
                  <c:v>82.981531450231017</c:v>
                </c:pt>
                <c:pt idx="18">
                  <c:v>71.943507400826221</c:v>
                </c:pt>
                <c:pt idx="19">
                  <c:v>91.899940440014419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A6-4339-A925-B92B6317D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6170144"/>
        <c:axId val="1206175968"/>
      </c:scatterChart>
      <c:valAx>
        <c:axId val="1206170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Eps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6175968"/>
        <c:crosses val="autoZero"/>
        <c:crossBetween val="midCat"/>
      </c:valAx>
      <c:valAx>
        <c:axId val="12061759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Angle, degrees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6170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13678059863648"/>
          <c:y val="0.11199670658738917"/>
          <c:w val="0.65815575592171294"/>
          <c:h val="0.5972435527500560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tx1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Лист1!$L$27:$L$40</c:f>
              <c:numCache>
                <c:formatCode>0.00</c:formatCode>
                <c:ptCount val="13"/>
                <c:pt idx="0">
                  <c:v>4.42</c:v>
                </c:pt>
                <c:pt idx="1">
                  <c:v>36</c:v>
                </c:pt>
                <c:pt idx="2">
                  <c:v>9.02</c:v>
                </c:pt>
                <c:pt idx="3">
                  <c:v>6.03</c:v>
                </c:pt>
                <c:pt idx="4">
                  <c:v>7.47</c:v>
                </c:pt>
                <c:pt idx="5">
                  <c:v>4.8899999999999997</c:v>
                </c:pt>
                <c:pt idx="6">
                  <c:v>24.56</c:v>
                </c:pt>
                <c:pt idx="7">
                  <c:v>33.6</c:v>
                </c:pt>
                <c:pt idx="8">
                  <c:v>2.4300000000000002</c:v>
                </c:pt>
                <c:pt idx="9">
                  <c:v>3.18</c:v>
                </c:pt>
                <c:pt idx="10">
                  <c:v>5.74</c:v>
                </c:pt>
                <c:pt idx="11">
                  <c:v>2.02</c:v>
                </c:pt>
                <c:pt idx="12">
                  <c:v>2.27</c:v>
                </c:pt>
              </c:numCache>
            </c:numRef>
          </c:xVal>
          <c:yVal>
            <c:numRef>
              <c:f>Лист1!$V$27:$V$40</c:f>
              <c:numCache>
                <c:formatCode>General</c:formatCode>
                <c:ptCount val="13"/>
                <c:pt idx="0">
                  <c:v>42.649909702418114</c:v>
                </c:pt>
                <c:pt idx="1">
                  <c:v>39.040103455875823</c:v>
                </c:pt>
                <c:pt idx="2">
                  <c:v>39.759943031095077</c:v>
                </c:pt>
                <c:pt idx="3">
                  <c:v>40.538262753516257</c:v>
                </c:pt>
                <c:pt idx="4">
                  <c:v>40.282243618209819</c:v>
                </c:pt>
                <c:pt idx="5">
                  <c:v>41.30026020928215</c:v>
                </c:pt>
                <c:pt idx="6">
                  <c:v>26.017102279973034</c:v>
                </c:pt>
                <c:pt idx="7">
                  <c:v>38.273857497783709</c:v>
                </c:pt>
                <c:pt idx="8">
                  <c:v>43.6311102620555</c:v>
                </c:pt>
                <c:pt idx="9">
                  <c:v>44.957525878705056</c:v>
                </c:pt>
                <c:pt idx="10">
                  <c:v>40.550238851397744</c:v>
                </c:pt>
                <c:pt idx="11">
                  <c:v>45.473158165830107</c:v>
                </c:pt>
                <c:pt idx="12">
                  <c:v>44.686057542236853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C7-447E-96D2-64125035F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0704"/>
        <c:axId val="1296112"/>
      </c:scatterChart>
      <c:valAx>
        <c:axId val="1290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Eps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6112"/>
        <c:crosses val="autoZero"/>
        <c:crossBetween val="midCat"/>
      </c:valAx>
      <c:valAx>
        <c:axId val="1296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Angle, degrees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0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Цитирование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85-41EC-8FC1-67F9191CC46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85-41EC-8FC1-67F9191CC46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85-41EC-8FC1-67F9191CC469}"/>
              </c:ext>
            </c:extLst>
          </c:dPt>
          <c:cat>
            <c:strRef>
              <c:f>Лист1!$B$2:$B$5</c:f>
              <c:strCache>
                <c:ptCount val="4"/>
                <c:pt idx="0">
                  <c:v>Флуорофоры</c:v>
                </c:pt>
                <c:pt idx="1">
                  <c:v>Порфирины</c:v>
                </c:pt>
                <c:pt idx="2">
                  <c:v>Бордипиррины</c:v>
                </c:pt>
                <c:pt idx="3">
                  <c:v>Сольватохромизм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201000</c:v>
                </c:pt>
                <c:pt idx="1">
                  <c:v>92000</c:v>
                </c:pt>
                <c:pt idx="2">
                  <c:v>22000</c:v>
                </c:pt>
                <c:pt idx="3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85-41EC-8FC1-67F9191CC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2024005135"/>
        <c:axId val="2024005551"/>
      </c:barChart>
      <c:catAx>
        <c:axId val="202400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4005551"/>
        <c:crosses val="autoZero"/>
        <c:auto val="1"/>
        <c:lblAlgn val="ctr"/>
        <c:lblOffset val="100"/>
        <c:noMultiLvlLbl val="0"/>
      </c:catAx>
      <c:valAx>
        <c:axId val="2024005551"/>
        <c:scaling>
          <c:orientation val="minMax"/>
          <c:max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4005135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6513560804899"/>
          <c:y val="5.0925925925925923E-2"/>
          <c:w val="0.71720341207349081"/>
          <c:h val="0.45327537182852146"/>
        </c:manualLayout>
      </c:layout>
      <c:barChart>
        <c:barDir val="col"/>
        <c:grouping val="clustered"/>
        <c:varyColors val="0"/>
        <c:ser>
          <c:idx val="0"/>
          <c:order val="0"/>
          <c:tx>
            <c:v>Abs</c:v>
          </c:tx>
          <c:spPr>
            <a:solidFill>
              <a:srgbClr val="3548FB"/>
            </a:solidFill>
            <a:ln>
              <a:noFill/>
            </a:ln>
            <a:effectLst/>
          </c:spPr>
          <c:invertIfNegative val="0"/>
          <c:cat>
            <c:strRef>
              <c:f>Лист1!$L$37:$L$48</c:f>
              <c:strCache>
                <c:ptCount val="12"/>
                <c:pt idx="0">
                  <c:v>Acetonitrile</c:v>
                </c:pt>
                <c:pt idx="1">
                  <c:v>Chloroform</c:v>
                </c:pt>
                <c:pt idx="2">
                  <c:v>Dichloromethane</c:v>
                </c:pt>
                <c:pt idx="3">
                  <c:v>Acetone</c:v>
                </c:pt>
                <c:pt idx="4">
                  <c:v>Dimethylformamide</c:v>
                </c:pt>
                <c:pt idx="5">
                  <c:v>Benzonitrile</c:v>
                </c:pt>
                <c:pt idx="6">
                  <c:v>Tetrahydrofuran</c:v>
                </c:pt>
                <c:pt idx="7">
                  <c:v>Chlorobenzene</c:v>
                </c:pt>
                <c:pt idx="8">
                  <c:v>1,2-Dichlorobenzene</c:v>
                </c:pt>
                <c:pt idx="9">
                  <c:v>Benzene</c:v>
                </c:pt>
                <c:pt idx="10">
                  <c:v>Toluene</c:v>
                </c:pt>
                <c:pt idx="11">
                  <c:v>Heptane</c:v>
                </c:pt>
              </c:strCache>
            </c:strRef>
          </c:cat>
          <c:val>
            <c:numRef>
              <c:f>Лист1!$O$37:$O$48</c:f>
              <c:numCache>
                <c:formatCode>General</c:formatCode>
                <c:ptCount val="12"/>
                <c:pt idx="0">
                  <c:v>16.181000000000001</c:v>
                </c:pt>
                <c:pt idx="1">
                  <c:v>16.129000000000001</c:v>
                </c:pt>
                <c:pt idx="2">
                  <c:v>16.129000000000001</c:v>
                </c:pt>
                <c:pt idx="3">
                  <c:v>16.129000000000001</c:v>
                </c:pt>
                <c:pt idx="4">
                  <c:v>16.129000000000001</c:v>
                </c:pt>
                <c:pt idx="5">
                  <c:v>16.103000000000002</c:v>
                </c:pt>
                <c:pt idx="6">
                  <c:v>16.09</c:v>
                </c:pt>
                <c:pt idx="7">
                  <c:v>16.077000000000002</c:v>
                </c:pt>
                <c:pt idx="8">
                  <c:v>16.077000000000002</c:v>
                </c:pt>
                <c:pt idx="9">
                  <c:v>16.064</c:v>
                </c:pt>
                <c:pt idx="10">
                  <c:v>16.050999999999998</c:v>
                </c:pt>
                <c:pt idx="11">
                  <c:v>16.026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8-4533-B96A-2433BCA185DA}"/>
            </c:ext>
          </c:extLst>
        </c:ser>
        <c:ser>
          <c:idx val="1"/>
          <c:order val="1"/>
          <c:tx>
            <c:v>Em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Лист1!$L$37:$L$48</c:f>
              <c:strCache>
                <c:ptCount val="12"/>
                <c:pt idx="0">
                  <c:v>Acetonitrile</c:v>
                </c:pt>
                <c:pt idx="1">
                  <c:v>Chloroform</c:v>
                </c:pt>
                <c:pt idx="2">
                  <c:v>Dichloromethane</c:v>
                </c:pt>
                <c:pt idx="3">
                  <c:v>Acetone</c:v>
                </c:pt>
                <c:pt idx="4">
                  <c:v>Dimethylformamide</c:v>
                </c:pt>
                <c:pt idx="5">
                  <c:v>Benzonitrile</c:v>
                </c:pt>
                <c:pt idx="6">
                  <c:v>Tetrahydrofuran</c:v>
                </c:pt>
                <c:pt idx="7">
                  <c:v>Chlorobenzene</c:v>
                </c:pt>
                <c:pt idx="8">
                  <c:v>1,2-Dichlorobenzene</c:v>
                </c:pt>
                <c:pt idx="9">
                  <c:v>Benzene</c:v>
                </c:pt>
                <c:pt idx="10">
                  <c:v>Toluene</c:v>
                </c:pt>
                <c:pt idx="11">
                  <c:v>Heptane</c:v>
                </c:pt>
              </c:strCache>
            </c:strRef>
          </c:cat>
          <c:val>
            <c:numRef>
              <c:f>Лист1!$P$37:$P$48</c:f>
              <c:numCache>
                <c:formatCode>General</c:formatCode>
                <c:ptCount val="12"/>
                <c:pt idx="0">
                  <c:v>16.129000000000001</c:v>
                </c:pt>
                <c:pt idx="1">
                  <c:v>16.077000000000002</c:v>
                </c:pt>
                <c:pt idx="2">
                  <c:v>16.077000000000002</c:v>
                </c:pt>
                <c:pt idx="3">
                  <c:v>16.077000000000002</c:v>
                </c:pt>
                <c:pt idx="4">
                  <c:v>16.077000000000002</c:v>
                </c:pt>
                <c:pt idx="5">
                  <c:v>16.050999999999998</c:v>
                </c:pt>
                <c:pt idx="6">
                  <c:v>16.050999999999998</c:v>
                </c:pt>
                <c:pt idx="7">
                  <c:v>16.026</c:v>
                </c:pt>
                <c:pt idx="8">
                  <c:v>16.026</c:v>
                </c:pt>
                <c:pt idx="9">
                  <c:v>16.026</c:v>
                </c:pt>
                <c:pt idx="10">
                  <c:v>16.026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8-4533-B96A-2433BCA18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2234111"/>
        <c:axId val="1862235359"/>
      </c:barChart>
      <c:lineChart>
        <c:grouping val="standard"/>
        <c:varyColors val="0"/>
        <c:ser>
          <c:idx val="2"/>
          <c:order val="2"/>
          <c:tx>
            <c:v>Abs-Em</c:v>
          </c:tx>
          <c:spPr>
            <a:ln w="28575" cap="rnd">
              <a:solidFill>
                <a:srgbClr val="25CF0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5CF0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Лист1!$L$37:$L$48</c:f>
              <c:strCache>
                <c:ptCount val="12"/>
                <c:pt idx="0">
                  <c:v>Acetonitrile</c:v>
                </c:pt>
                <c:pt idx="1">
                  <c:v>Chloroform</c:v>
                </c:pt>
                <c:pt idx="2">
                  <c:v>Dichloromethane</c:v>
                </c:pt>
                <c:pt idx="3">
                  <c:v>Acetone</c:v>
                </c:pt>
                <c:pt idx="4">
                  <c:v>Dimethylformamide</c:v>
                </c:pt>
                <c:pt idx="5">
                  <c:v>Benzonitrile</c:v>
                </c:pt>
                <c:pt idx="6">
                  <c:v>Tetrahydrofuran</c:v>
                </c:pt>
                <c:pt idx="7">
                  <c:v>Chlorobenzene</c:v>
                </c:pt>
                <c:pt idx="8">
                  <c:v>1,2-Dichlorobenzene</c:v>
                </c:pt>
                <c:pt idx="9">
                  <c:v>Benzene</c:v>
                </c:pt>
                <c:pt idx="10">
                  <c:v>Toluene</c:v>
                </c:pt>
                <c:pt idx="11">
                  <c:v>Heptane</c:v>
                </c:pt>
              </c:strCache>
            </c:strRef>
          </c:cat>
          <c:val>
            <c:numRef>
              <c:f>Лист1!$Q$37:$Q$48</c:f>
              <c:numCache>
                <c:formatCode>General</c:formatCode>
                <c:ptCount val="12"/>
                <c:pt idx="0">
                  <c:v>5.1999999999999602E-2</c:v>
                </c:pt>
                <c:pt idx="1">
                  <c:v>5.1999999999999602E-2</c:v>
                </c:pt>
                <c:pt idx="2">
                  <c:v>5.1999999999999602E-2</c:v>
                </c:pt>
                <c:pt idx="3">
                  <c:v>5.1999999999999602E-2</c:v>
                </c:pt>
                <c:pt idx="4">
                  <c:v>5.1999999999999602E-2</c:v>
                </c:pt>
                <c:pt idx="5">
                  <c:v>5.2000000000003155E-2</c:v>
                </c:pt>
                <c:pt idx="6">
                  <c:v>3.9000000000001478E-2</c:v>
                </c:pt>
                <c:pt idx="7">
                  <c:v>5.1000000000001933E-2</c:v>
                </c:pt>
                <c:pt idx="8">
                  <c:v>5.1000000000001933E-2</c:v>
                </c:pt>
                <c:pt idx="9">
                  <c:v>3.8000000000000256E-2</c:v>
                </c:pt>
                <c:pt idx="10">
                  <c:v>2.4999999999998579E-2</c:v>
                </c:pt>
                <c:pt idx="11">
                  <c:v>2.5999999999999801E-2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28-4533-B96A-2433BCA18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2245759"/>
        <c:axId val="1862235775"/>
      </c:lineChart>
      <c:catAx>
        <c:axId val="18622341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-[</a:t>
                </a:r>
                <a:r>
                  <a:rPr lang="en-US" dirty="0">
                    <a:sym typeface="Symbol" panose="05050102010706020507" pitchFamily="18" charset="2"/>
                  </a:rPr>
                  <a:t>(Abs)+(</a:t>
                </a:r>
                <a:r>
                  <a:rPr lang="en-US" dirty="0" err="1">
                    <a:sym typeface="Symbol" panose="05050102010706020507" pitchFamily="18" charset="2"/>
                  </a:rPr>
                  <a:t>Em</a:t>
                </a:r>
                <a:r>
                  <a:rPr lang="en-US" dirty="0">
                    <a:sym typeface="Symbol" panose="05050102010706020507" pitchFamily="18" charset="2"/>
                  </a:rPr>
                  <a:t>)]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235359"/>
        <c:crosses val="autoZero"/>
        <c:auto val="1"/>
        <c:lblAlgn val="ctr"/>
        <c:lblOffset val="100"/>
        <c:noMultiLvlLbl val="0"/>
      </c:catAx>
      <c:valAx>
        <c:axId val="186223535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u="none" strike="noStrike" baseline="0"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200" b="0" i="0" u="none" strike="noStrike" baseline="0">
                    <a:effectLst/>
                  </a:rPr>
                  <a:t>(Abs), </a:t>
                </a:r>
                <a:r>
                  <a:rPr lang="en-US" sz="1200" b="0" i="0" u="none" strike="noStrike" baseline="0"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200" b="0" i="0" u="none" strike="noStrike" baseline="0">
                    <a:effectLst/>
                  </a:rPr>
                  <a:t>(Em)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234111"/>
        <c:crosses val="autoZero"/>
        <c:crossBetween val="between"/>
        <c:majorUnit val="0.1"/>
      </c:valAx>
      <c:valAx>
        <c:axId val="1862235775"/>
        <c:scaling>
          <c:orientation val="minMax"/>
          <c:max val="0.15000000000000002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i="0" baseline="0">
                    <a:solidFill>
                      <a:srgbClr val="00B050"/>
                    </a:solidFill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100" b="0" i="0" baseline="0">
                    <a:solidFill>
                      <a:srgbClr val="00B050"/>
                    </a:solidFill>
                    <a:effectLst/>
                  </a:rPr>
                  <a:t>(Abs) - </a:t>
                </a:r>
                <a:r>
                  <a:rPr lang="en-US" sz="1100" b="0" i="0" baseline="0">
                    <a:solidFill>
                      <a:srgbClr val="00B050"/>
                    </a:solidFill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100" b="0" i="0" baseline="0">
                    <a:solidFill>
                      <a:srgbClr val="00B050"/>
                    </a:solidFill>
                    <a:effectLst/>
                  </a:rPr>
                  <a:t>(Em)</a:t>
                </a:r>
                <a:endParaRPr lang="ru-RU" sz="1100">
                  <a:solidFill>
                    <a:srgbClr val="00B05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245759"/>
        <c:crosses val="max"/>
        <c:crossBetween val="between"/>
        <c:majorUnit val="5.000000000000001E-2"/>
      </c:valAx>
      <c:catAx>
        <c:axId val="18622457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22357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136920384951878"/>
          <c:y val="3.2985564304461902E-2"/>
          <c:w val="0.39537951021371553"/>
          <c:h val="0.18871701571459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58361960147536"/>
          <c:y val="5.5246589814094506E-2"/>
          <c:w val="0.68005121060026918"/>
          <c:h val="0.71352497842785867"/>
        </c:manualLayout>
      </c:layout>
      <c:scatterChart>
        <c:scatterStyle val="lineMarker"/>
        <c:varyColors val="0"/>
        <c:ser>
          <c:idx val="0"/>
          <c:order val="0"/>
          <c:tx>
            <c:v>Abs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130DFF"/>
              </a:solidFill>
              <a:ln w="9525">
                <a:solidFill>
                  <a:schemeClr val="tx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9271726285545718"/>
                  <c:y val="-0.3176214408438151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Лист1!$N$37:$N$48</c:f>
              <c:numCache>
                <c:formatCode>General</c:formatCode>
                <c:ptCount val="12"/>
                <c:pt idx="0">
                  <c:v>-32.31</c:v>
                </c:pt>
                <c:pt idx="1">
                  <c:v>-32.206000000000003</c:v>
                </c:pt>
                <c:pt idx="2">
                  <c:v>-32.206000000000003</c:v>
                </c:pt>
                <c:pt idx="3">
                  <c:v>-32.206000000000003</c:v>
                </c:pt>
                <c:pt idx="4">
                  <c:v>-32.206000000000003</c:v>
                </c:pt>
                <c:pt idx="5">
                  <c:v>-32.153999999999996</c:v>
                </c:pt>
                <c:pt idx="6">
                  <c:v>-32.140999999999998</c:v>
                </c:pt>
                <c:pt idx="7">
                  <c:v>-32.103000000000002</c:v>
                </c:pt>
                <c:pt idx="8">
                  <c:v>-32.103000000000002</c:v>
                </c:pt>
                <c:pt idx="9">
                  <c:v>-32.090000000000003</c:v>
                </c:pt>
                <c:pt idx="10">
                  <c:v>-32.076999999999998</c:v>
                </c:pt>
                <c:pt idx="11">
                  <c:v>-32.025999999999996</c:v>
                </c:pt>
              </c:numCache>
            </c:numRef>
          </c:xVal>
          <c:yVal>
            <c:numRef>
              <c:f>Лист1!$O$37:$O$48</c:f>
              <c:numCache>
                <c:formatCode>General</c:formatCode>
                <c:ptCount val="12"/>
                <c:pt idx="0">
                  <c:v>16.181000000000001</c:v>
                </c:pt>
                <c:pt idx="1">
                  <c:v>16.129000000000001</c:v>
                </c:pt>
                <c:pt idx="2">
                  <c:v>16.129000000000001</c:v>
                </c:pt>
                <c:pt idx="3">
                  <c:v>16.129000000000001</c:v>
                </c:pt>
                <c:pt idx="4">
                  <c:v>16.129000000000001</c:v>
                </c:pt>
                <c:pt idx="5">
                  <c:v>16.103000000000002</c:v>
                </c:pt>
                <c:pt idx="6">
                  <c:v>16.09</c:v>
                </c:pt>
                <c:pt idx="7">
                  <c:v>16.077000000000002</c:v>
                </c:pt>
                <c:pt idx="8">
                  <c:v>16.077000000000002</c:v>
                </c:pt>
                <c:pt idx="9">
                  <c:v>16.064</c:v>
                </c:pt>
                <c:pt idx="10">
                  <c:v>16.050999999999998</c:v>
                </c:pt>
                <c:pt idx="11">
                  <c:v>16.026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A5-42F3-A141-88CDD553CC62}"/>
            </c:ext>
          </c:extLst>
        </c:ser>
        <c:ser>
          <c:idx val="1"/>
          <c:order val="1"/>
          <c:tx>
            <c:v>Em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190D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8437889540143779"/>
                  <c:y val="-3.868675871355040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Лист1!$N$37:$N$48</c:f>
              <c:numCache>
                <c:formatCode>General</c:formatCode>
                <c:ptCount val="12"/>
                <c:pt idx="0">
                  <c:v>-32.31</c:v>
                </c:pt>
                <c:pt idx="1">
                  <c:v>-32.206000000000003</c:v>
                </c:pt>
                <c:pt idx="2">
                  <c:v>-32.206000000000003</c:v>
                </c:pt>
                <c:pt idx="3">
                  <c:v>-32.206000000000003</c:v>
                </c:pt>
                <c:pt idx="4">
                  <c:v>-32.206000000000003</c:v>
                </c:pt>
                <c:pt idx="5">
                  <c:v>-32.153999999999996</c:v>
                </c:pt>
                <c:pt idx="6">
                  <c:v>-32.140999999999998</c:v>
                </c:pt>
                <c:pt idx="7">
                  <c:v>-32.103000000000002</c:v>
                </c:pt>
                <c:pt idx="8">
                  <c:v>-32.103000000000002</c:v>
                </c:pt>
                <c:pt idx="9">
                  <c:v>-32.090000000000003</c:v>
                </c:pt>
                <c:pt idx="10">
                  <c:v>-32.076999999999998</c:v>
                </c:pt>
                <c:pt idx="11">
                  <c:v>-32.025999999999996</c:v>
                </c:pt>
              </c:numCache>
            </c:numRef>
          </c:xVal>
          <c:yVal>
            <c:numRef>
              <c:f>Лист1!$P$37:$P$48</c:f>
              <c:numCache>
                <c:formatCode>General</c:formatCode>
                <c:ptCount val="12"/>
                <c:pt idx="0">
                  <c:v>16.129000000000001</c:v>
                </c:pt>
                <c:pt idx="1">
                  <c:v>16.077000000000002</c:v>
                </c:pt>
                <c:pt idx="2">
                  <c:v>16.077000000000002</c:v>
                </c:pt>
                <c:pt idx="3">
                  <c:v>16.077000000000002</c:v>
                </c:pt>
                <c:pt idx="4">
                  <c:v>16.077000000000002</c:v>
                </c:pt>
                <c:pt idx="5">
                  <c:v>16.050999999999998</c:v>
                </c:pt>
                <c:pt idx="6">
                  <c:v>16.050999999999998</c:v>
                </c:pt>
                <c:pt idx="7">
                  <c:v>16.026</c:v>
                </c:pt>
                <c:pt idx="8">
                  <c:v>16.026</c:v>
                </c:pt>
                <c:pt idx="9">
                  <c:v>16.026</c:v>
                </c:pt>
                <c:pt idx="10">
                  <c:v>16.026</c:v>
                </c:pt>
                <c:pt idx="11">
                  <c:v>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8A5-42F3-A141-88CDD553C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9778464"/>
        <c:axId val="1679777216"/>
      </c:scatterChart>
      <c:scatterChart>
        <c:scatterStyle val="lineMarker"/>
        <c:varyColors val="0"/>
        <c:ser>
          <c:idx val="2"/>
          <c:order val="2"/>
          <c:tx>
            <c:v>Abs-Em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3B90C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2344158086009971"/>
                  <c:y val="3.31193790671352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Лист1!$N$37:$N$48</c:f>
              <c:numCache>
                <c:formatCode>General</c:formatCode>
                <c:ptCount val="12"/>
                <c:pt idx="0">
                  <c:v>-32.31</c:v>
                </c:pt>
                <c:pt idx="1">
                  <c:v>-32.206000000000003</c:v>
                </c:pt>
                <c:pt idx="2">
                  <c:v>-32.206000000000003</c:v>
                </c:pt>
                <c:pt idx="3">
                  <c:v>-32.206000000000003</c:v>
                </c:pt>
                <c:pt idx="4">
                  <c:v>-32.206000000000003</c:v>
                </c:pt>
                <c:pt idx="5">
                  <c:v>-32.153999999999996</c:v>
                </c:pt>
                <c:pt idx="6">
                  <c:v>-32.140999999999998</c:v>
                </c:pt>
                <c:pt idx="7">
                  <c:v>-32.103000000000002</c:v>
                </c:pt>
                <c:pt idx="8">
                  <c:v>-32.103000000000002</c:v>
                </c:pt>
                <c:pt idx="9">
                  <c:v>-32.090000000000003</c:v>
                </c:pt>
                <c:pt idx="10">
                  <c:v>-32.076999999999998</c:v>
                </c:pt>
                <c:pt idx="11">
                  <c:v>-32.025999999999996</c:v>
                </c:pt>
              </c:numCache>
            </c:numRef>
          </c:xVal>
          <c:yVal>
            <c:numRef>
              <c:f>Лист1!$Q$37:$Q$48</c:f>
              <c:numCache>
                <c:formatCode>General</c:formatCode>
                <c:ptCount val="12"/>
                <c:pt idx="0">
                  <c:v>5.1999999999999602E-2</c:v>
                </c:pt>
                <c:pt idx="1">
                  <c:v>5.1999999999999602E-2</c:v>
                </c:pt>
                <c:pt idx="2">
                  <c:v>5.1999999999999602E-2</c:v>
                </c:pt>
                <c:pt idx="3">
                  <c:v>5.1999999999999602E-2</c:v>
                </c:pt>
                <c:pt idx="4">
                  <c:v>5.1999999999999602E-2</c:v>
                </c:pt>
                <c:pt idx="5">
                  <c:v>5.2000000000003155E-2</c:v>
                </c:pt>
                <c:pt idx="6">
                  <c:v>3.9000000000001478E-2</c:v>
                </c:pt>
                <c:pt idx="7">
                  <c:v>5.1000000000001933E-2</c:v>
                </c:pt>
                <c:pt idx="8">
                  <c:v>5.1000000000001933E-2</c:v>
                </c:pt>
                <c:pt idx="9">
                  <c:v>3.8000000000000256E-2</c:v>
                </c:pt>
                <c:pt idx="10">
                  <c:v>2.4999999999998579E-2</c:v>
                </c:pt>
                <c:pt idx="11">
                  <c:v>2.5999999999999801E-2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8A5-42F3-A141-88CDD553C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3032352"/>
        <c:axId val="1813031104"/>
      </c:scatterChart>
      <c:valAx>
        <c:axId val="1679778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-[</a:t>
                </a:r>
                <a:r>
                  <a:rPr lang="en-US" sz="1200" b="0" i="0" u="none" strike="noStrike" baseline="0" dirty="0"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dirty="0"/>
                  <a:t>(Abs)+</a:t>
                </a:r>
                <a:r>
                  <a:rPr lang="en-US" sz="1200" b="0" i="0" u="none" strike="noStrike" baseline="0" dirty="0"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dirty="0"/>
                  <a:t>(</a:t>
                </a:r>
                <a:r>
                  <a:rPr lang="en-US" dirty="0" err="1"/>
                  <a:t>Em</a:t>
                </a:r>
                <a:r>
                  <a:rPr lang="en-US" dirty="0"/>
                  <a:t>)]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9777216"/>
        <c:crosses val="autoZero"/>
        <c:crossBetween val="midCat"/>
        <c:majorUnit val="0.1"/>
      </c:valAx>
      <c:valAx>
        <c:axId val="1679777216"/>
        <c:scaling>
          <c:orientation val="minMax"/>
          <c:max val="16.3"/>
          <c:min val="15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u="none" strike="noStrike" baseline="0" dirty="0"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dirty="0"/>
                  <a:t>(Abs), </a:t>
                </a:r>
                <a:r>
                  <a:rPr lang="en-US" sz="1200" b="0" i="0" u="none" strike="noStrike" baseline="0" dirty="0"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dirty="0"/>
                  <a:t>(</a:t>
                </a:r>
                <a:r>
                  <a:rPr lang="en-US" dirty="0" err="1"/>
                  <a:t>Em</a:t>
                </a:r>
                <a:r>
                  <a:rPr lang="en-US" dirty="0"/>
                  <a:t>)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9778464"/>
        <c:crossesAt val="-36.200000000000003"/>
        <c:crossBetween val="midCat"/>
        <c:majorUnit val="0.1"/>
      </c:valAx>
      <c:valAx>
        <c:axId val="1813031104"/>
        <c:scaling>
          <c:orientation val="minMax"/>
          <c:max val="0.2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u="none" strike="noStrike" baseline="0" dirty="0"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dirty="0"/>
                  <a:t>(Abs), </a:t>
                </a:r>
                <a:r>
                  <a:rPr lang="en-US" sz="1200" b="0" i="0" u="none" strike="noStrike" baseline="0" dirty="0"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dirty="0"/>
                  <a:t>(</a:t>
                </a:r>
                <a:r>
                  <a:rPr lang="en-US" dirty="0" err="1"/>
                  <a:t>Em</a:t>
                </a:r>
                <a:r>
                  <a:rPr lang="en-US" dirty="0"/>
                  <a:t>)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032352"/>
        <c:crosses val="max"/>
        <c:crossBetween val="midCat"/>
        <c:majorUnit val="5.000000000000001E-2"/>
      </c:valAx>
      <c:valAx>
        <c:axId val="1813032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3031104"/>
        <c:crosses val="autoZero"/>
        <c:crossBetween val="midCat"/>
      </c:valAx>
      <c:spPr>
        <a:noFill/>
        <a:ln>
          <a:solidFill>
            <a:sysClr val="window" lastClr="FFFFFF">
              <a:lumMod val="75000"/>
            </a:sysClr>
          </a:solidFill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59850337499934547"/>
          <c:y val="9.5239022776762008E-2"/>
          <c:w val="0.26368489950413149"/>
          <c:h val="0.14088714034537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99292322420283"/>
          <c:y val="5.5246589814094506E-2"/>
          <c:w val="0.68075758616047222"/>
          <c:h val="0.75184206666456244"/>
        </c:manualLayout>
      </c:layout>
      <c:scatterChart>
        <c:scatterStyle val="lineMarker"/>
        <c:varyColors val="0"/>
        <c:ser>
          <c:idx val="0"/>
          <c:order val="0"/>
          <c:tx>
            <c:v>Abs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130DFF"/>
              </a:solidFill>
              <a:ln w="9525">
                <a:solidFill>
                  <a:schemeClr val="tx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1989442547019897"/>
                  <c:y val="-0.2567807495474967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30EE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Лист1!$N$58:$N$69</c:f>
              <c:numCache>
                <c:formatCode>General</c:formatCode>
                <c:ptCount val="12"/>
                <c:pt idx="0">
                  <c:v>-35.212000000000003</c:v>
                </c:pt>
                <c:pt idx="1">
                  <c:v>-35.088999999999999</c:v>
                </c:pt>
                <c:pt idx="2">
                  <c:v>-35.058</c:v>
                </c:pt>
                <c:pt idx="3">
                  <c:v>-35.042000000000002</c:v>
                </c:pt>
                <c:pt idx="4">
                  <c:v>-35.027000000000001</c:v>
                </c:pt>
                <c:pt idx="5">
                  <c:v>-35.027000000000001</c:v>
                </c:pt>
                <c:pt idx="6">
                  <c:v>-35.011000000000003</c:v>
                </c:pt>
                <c:pt idx="7">
                  <c:v>-34.935000000000002</c:v>
                </c:pt>
                <c:pt idx="8">
                  <c:v>-34.903999999999996</c:v>
                </c:pt>
                <c:pt idx="9">
                  <c:v>-34.873999999999995</c:v>
                </c:pt>
                <c:pt idx="10">
                  <c:v>-34.814</c:v>
                </c:pt>
                <c:pt idx="11">
                  <c:v>-34.722999999999999</c:v>
                </c:pt>
              </c:numCache>
            </c:numRef>
          </c:xVal>
          <c:yVal>
            <c:numRef>
              <c:f>Лист1!$O$58:$O$69</c:f>
              <c:numCache>
                <c:formatCode>General</c:formatCode>
                <c:ptCount val="12"/>
                <c:pt idx="0">
                  <c:v>17.637</c:v>
                </c:pt>
                <c:pt idx="1">
                  <c:v>17.606000000000002</c:v>
                </c:pt>
                <c:pt idx="2">
                  <c:v>17.574999999999999</c:v>
                </c:pt>
                <c:pt idx="3">
                  <c:v>17.559000000000001</c:v>
                </c:pt>
                <c:pt idx="4">
                  <c:v>17.544</c:v>
                </c:pt>
                <c:pt idx="5">
                  <c:v>17.574999999999999</c:v>
                </c:pt>
                <c:pt idx="6">
                  <c:v>17.559000000000001</c:v>
                </c:pt>
                <c:pt idx="7">
                  <c:v>17.544</c:v>
                </c:pt>
                <c:pt idx="8">
                  <c:v>17.513000000000002</c:v>
                </c:pt>
                <c:pt idx="9">
                  <c:v>17.483000000000001</c:v>
                </c:pt>
                <c:pt idx="10">
                  <c:v>17.483000000000001</c:v>
                </c:pt>
                <c:pt idx="11">
                  <c:v>17.422000000000001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E9-40C0-9B5A-DC319E3F4FD8}"/>
            </c:ext>
          </c:extLst>
        </c:ser>
        <c:ser>
          <c:idx val="1"/>
          <c:order val="1"/>
          <c:tx>
            <c:v>Em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190D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728488256780926"/>
                  <c:y val="-6.54008213967419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Лист1!$N$58:$N$69</c:f>
              <c:numCache>
                <c:formatCode>General</c:formatCode>
                <c:ptCount val="12"/>
                <c:pt idx="0">
                  <c:v>-35.212000000000003</c:v>
                </c:pt>
                <c:pt idx="1">
                  <c:v>-35.088999999999999</c:v>
                </c:pt>
                <c:pt idx="2">
                  <c:v>-35.058</c:v>
                </c:pt>
                <c:pt idx="3">
                  <c:v>-35.042000000000002</c:v>
                </c:pt>
                <c:pt idx="4">
                  <c:v>-35.027000000000001</c:v>
                </c:pt>
                <c:pt idx="5">
                  <c:v>-35.027000000000001</c:v>
                </c:pt>
                <c:pt idx="6">
                  <c:v>-35.011000000000003</c:v>
                </c:pt>
                <c:pt idx="7">
                  <c:v>-34.935000000000002</c:v>
                </c:pt>
                <c:pt idx="8">
                  <c:v>-34.903999999999996</c:v>
                </c:pt>
                <c:pt idx="9">
                  <c:v>-34.873999999999995</c:v>
                </c:pt>
                <c:pt idx="10">
                  <c:v>-34.814</c:v>
                </c:pt>
                <c:pt idx="11">
                  <c:v>-34.722999999999999</c:v>
                </c:pt>
              </c:numCache>
            </c:numRef>
          </c:xVal>
          <c:yVal>
            <c:numRef>
              <c:f>Лист1!$P$58:$P$69</c:f>
              <c:numCache>
                <c:formatCode>General</c:formatCode>
                <c:ptCount val="12"/>
                <c:pt idx="0">
                  <c:v>17.574999999999999</c:v>
                </c:pt>
                <c:pt idx="1">
                  <c:v>17.483000000000001</c:v>
                </c:pt>
                <c:pt idx="2">
                  <c:v>17.483000000000001</c:v>
                </c:pt>
                <c:pt idx="3">
                  <c:v>17.483000000000001</c:v>
                </c:pt>
                <c:pt idx="4">
                  <c:v>17.483000000000001</c:v>
                </c:pt>
                <c:pt idx="5">
                  <c:v>17.452000000000002</c:v>
                </c:pt>
                <c:pt idx="6">
                  <c:v>17.452000000000002</c:v>
                </c:pt>
                <c:pt idx="7">
                  <c:v>17.390999999999998</c:v>
                </c:pt>
                <c:pt idx="8">
                  <c:v>17.390999999999998</c:v>
                </c:pt>
                <c:pt idx="9">
                  <c:v>17.390999999999998</c:v>
                </c:pt>
                <c:pt idx="10">
                  <c:v>17.331</c:v>
                </c:pt>
                <c:pt idx="11">
                  <c:v>17.300999999999998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2E9-40C0-9B5A-DC319E3F4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9778464"/>
        <c:axId val="1679777216"/>
      </c:scatterChart>
      <c:scatterChart>
        <c:scatterStyle val="lineMarker"/>
        <c:varyColors val="0"/>
        <c:ser>
          <c:idx val="2"/>
          <c:order val="2"/>
          <c:tx>
            <c:v>Abs-Em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3B90C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71476679715294"/>
                  <c:y val="0.132562408695412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Лист1!$N$58:$N$69</c:f>
              <c:numCache>
                <c:formatCode>General</c:formatCode>
                <c:ptCount val="12"/>
                <c:pt idx="0">
                  <c:v>-35.212000000000003</c:v>
                </c:pt>
                <c:pt idx="1">
                  <c:v>-35.088999999999999</c:v>
                </c:pt>
                <c:pt idx="2">
                  <c:v>-35.058</c:v>
                </c:pt>
                <c:pt idx="3">
                  <c:v>-35.042000000000002</c:v>
                </c:pt>
                <c:pt idx="4">
                  <c:v>-35.027000000000001</c:v>
                </c:pt>
                <c:pt idx="5">
                  <c:v>-35.027000000000001</c:v>
                </c:pt>
                <c:pt idx="6">
                  <c:v>-35.011000000000003</c:v>
                </c:pt>
                <c:pt idx="7">
                  <c:v>-34.935000000000002</c:v>
                </c:pt>
                <c:pt idx="8">
                  <c:v>-34.903999999999996</c:v>
                </c:pt>
                <c:pt idx="9">
                  <c:v>-34.873999999999995</c:v>
                </c:pt>
                <c:pt idx="10">
                  <c:v>-34.814</c:v>
                </c:pt>
                <c:pt idx="11">
                  <c:v>-34.722999999999999</c:v>
                </c:pt>
              </c:numCache>
            </c:numRef>
          </c:xVal>
          <c:yVal>
            <c:numRef>
              <c:f>Лист1!$Q$58:$Q$69</c:f>
              <c:numCache>
                <c:formatCode>General</c:formatCode>
                <c:ptCount val="12"/>
                <c:pt idx="0">
                  <c:v>6.2000000000001165E-2</c:v>
                </c:pt>
                <c:pt idx="1">
                  <c:v>0.12300000000000111</c:v>
                </c:pt>
                <c:pt idx="2">
                  <c:v>9.1999999999998749E-2</c:v>
                </c:pt>
                <c:pt idx="3">
                  <c:v>7.6000000000000512E-2</c:v>
                </c:pt>
                <c:pt idx="4">
                  <c:v>6.0999999999999943E-2</c:v>
                </c:pt>
                <c:pt idx="5">
                  <c:v>0.12299999999999756</c:v>
                </c:pt>
                <c:pt idx="6">
                  <c:v>0.10699999999999932</c:v>
                </c:pt>
                <c:pt idx="7">
                  <c:v>0.15300000000000225</c:v>
                </c:pt>
                <c:pt idx="8">
                  <c:v>0.12200000000000344</c:v>
                </c:pt>
                <c:pt idx="9">
                  <c:v>9.2000000000002302E-2</c:v>
                </c:pt>
                <c:pt idx="10">
                  <c:v>0.15200000000000102</c:v>
                </c:pt>
                <c:pt idx="11">
                  <c:v>0.12100000000000222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2E9-40C0-9B5A-DC319E3F4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3032352"/>
        <c:axId val="1813031104"/>
      </c:scatterChart>
      <c:valAx>
        <c:axId val="1679778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-[</a:t>
                </a:r>
                <a:r>
                  <a:rPr lang="en-US" sz="1200" b="0" i="0" baseline="0"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200" b="0" i="0" baseline="0">
                    <a:effectLst/>
                  </a:rPr>
                  <a:t>(Abs)+</a:t>
                </a:r>
                <a:r>
                  <a:rPr lang="en-US" sz="1200" b="0" i="0" baseline="0"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200" b="0" i="0" baseline="0">
                    <a:effectLst/>
                  </a:rPr>
                  <a:t>(Em)]</a:t>
                </a:r>
                <a:endParaRPr lang="ru-RU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9777216"/>
        <c:crosses val="autoZero"/>
        <c:crossBetween val="midCat"/>
        <c:majorUnit val="0.2"/>
      </c:valAx>
      <c:valAx>
        <c:axId val="1679777216"/>
        <c:scaling>
          <c:orientation val="minMax"/>
          <c:max val="17.8"/>
          <c:min val="1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solidFill>
                      <a:srgbClr val="3548FB"/>
                    </a:solidFill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200" b="0" i="0" baseline="0">
                    <a:solidFill>
                      <a:srgbClr val="3548FB"/>
                    </a:solidFill>
                    <a:effectLst/>
                  </a:rPr>
                  <a:t>(Abs)</a:t>
                </a:r>
                <a:r>
                  <a:rPr lang="en-US" sz="1200" b="0" i="0" baseline="0">
                    <a:effectLst/>
                  </a:rPr>
                  <a:t>, </a:t>
                </a:r>
                <a:r>
                  <a:rPr lang="en-US" sz="1200" b="0" i="0" baseline="0">
                    <a:solidFill>
                      <a:srgbClr val="FF0000"/>
                    </a:solidFill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200" b="0" i="0" baseline="0">
                    <a:solidFill>
                      <a:srgbClr val="FF0000"/>
                    </a:solidFill>
                    <a:effectLst/>
                  </a:rPr>
                  <a:t>(Em)</a:t>
                </a:r>
                <a:endParaRPr lang="ru-RU" sz="1200">
                  <a:solidFill>
                    <a:srgbClr val="FF000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9778464"/>
        <c:crossesAt val="-36.200000000000003"/>
        <c:crossBetween val="midCat"/>
        <c:majorUnit val="0.2"/>
      </c:valAx>
      <c:valAx>
        <c:axId val="1813031104"/>
        <c:scaling>
          <c:orientation val="minMax"/>
          <c:max val="0.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solidFill>
                      <a:srgbClr val="00B050"/>
                    </a:solidFill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200" b="0" i="0" baseline="0">
                    <a:solidFill>
                      <a:srgbClr val="00B050"/>
                    </a:solidFill>
                    <a:effectLst/>
                  </a:rPr>
                  <a:t>(Abs) - </a:t>
                </a:r>
                <a:r>
                  <a:rPr lang="en-US" sz="1200" b="0" i="0" baseline="0">
                    <a:solidFill>
                      <a:srgbClr val="00B050"/>
                    </a:solidFill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200" b="0" i="0" baseline="0">
                    <a:solidFill>
                      <a:srgbClr val="00B050"/>
                    </a:solidFill>
                    <a:effectLst/>
                  </a:rPr>
                  <a:t>(Em)</a:t>
                </a:r>
                <a:endParaRPr lang="ru-RU" sz="1200">
                  <a:solidFill>
                    <a:srgbClr val="00B05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032352"/>
        <c:crosses val="max"/>
        <c:crossBetween val="midCat"/>
        <c:majorUnit val="0.1"/>
      </c:valAx>
      <c:valAx>
        <c:axId val="1813032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3031104"/>
        <c:crosses val="autoZero"/>
        <c:crossBetween val="midCat"/>
      </c:valAx>
      <c:spPr>
        <a:noFill/>
        <a:ln>
          <a:solidFill>
            <a:sysClr val="window" lastClr="FFFFFF">
              <a:lumMod val="75000"/>
            </a:sysClr>
          </a:solidFill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0404546081352584"/>
          <c:y val="5.3232021609900863E-2"/>
          <c:w val="0.26368489950413149"/>
          <c:h val="0.14088714034537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48990772068103"/>
          <c:y val="5.0925925925925923E-2"/>
          <c:w val="0.6923785692661758"/>
          <c:h val="0.45327537182852146"/>
        </c:manualLayout>
      </c:layout>
      <c:barChart>
        <c:barDir val="col"/>
        <c:grouping val="clustered"/>
        <c:varyColors val="0"/>
        <c:ser>
          <c:idx val="0"/>
          <c:order val="0"/>
          <c:tx>
            <c:v>Abs</c:v>
          </c:tx>
          <c:spPr>
            <a:solidFill>
              <a:srgbClr val="3548FB"/>
            </a:solidFill>
            <a:ln>
              <a:noFill/>
            </a:ln>
            <a:effectLst/>
          </c:spPr>
          <c:invertIfNegative val="0"/>
          <c:cat>
            <c:strRef>
              <c:f>Лист1!$L$58:$L$69</c:f>
              <c:strCache>
                <c:ptCount val="12"/>
                <c:pt idx="0">
                  <c:v>Heptane</c:v>
                </c:pt>
                <c:pt idx="1">
                  <c:v>Dichloromethane</c:v>
                </c:pt>
                <c:pt idx="2">
                  <c:v>Chlorobenzene</c:v>
                </c:pt>
                <c:pt idx="3">
                  <c:v>Toluene</c:v>
                </c:pt>
                <c:pt idx="4">
                  <c:v>Benzene</c:v>
                </c:pt>
                <c:pt idx="5">
                  <c:v>Chloroform</c:v>
                </c:pt>
                <c:pt idx="6">
                  <c:v>1,2-Dichlorobenzene</c:v>
                </c:pt>
                <c:pt idx="7">
                  <c:v>Acetonitrile</c:v>
                </c:pt>
                <c:pt idx="8">
                  <c:v>Acetone</c:v>
                </c:pt>
                <c:pt idx="9">
                  <c:v>Tetrahydrofuran</c:v>
                </c:pt>
                <c:pt idx="10">
                  <c:v>Benzonitrile</c:v>
                </c:pt>
                <c:pt idx="11">
                  <c:v>Dimethylformamide</c:v>
                </c:pt>
              </c:strCache>
            </c:strRef>
          </c:cat>
          <c:val>
            <c:numRef>
              <c:f>Лист1!$O$58:$O$69</c:f>
              <c:numCache>
                <c:formatCode>General</c:formatCode>
                <c:ptCount val="12"/>
                <c:pt idx="0">
                  <c:v>17.637</c:v>
                </c:pt>
                <c:pt idx="1">
                  <c:v>17.606000000000002</c:v>
                </c:pt>
                <c:pt idx="2">
                  <c:v>17.574999999999999</c:v>
                </c:pt>
                <c:pt idx="3">
                  <c:v>17.559000000000001</c:v>
                </c:pt>
                <c:pt idx="4">
                  <c:v>17.544</c:v>
                </c:pt>
                <c:pt idx="5">
                  <c:v>17.574999999999999</c:v>
                </c:pt>
                <c:pt idx="6">
                  <c:v>17.559000000000001</c:v>
                </c:pt>
                <c:pt idx="7">
                  <c:v>17.544</c:v>
                </c:pt>
                <c:pt idx="8">
                  <c:v>17.513000000000002</c:v>
                </c:pt>
                <c:pt idx="9">
                  <c:v>17.483000000000001</c:v>
                </c:pt>
                <c:pt idx="10">
                  <c:v>17.483000000000001</c:v>
                </c:pt>
                <c:pt idx="11">
                  <c:v>17.422000000000001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1-4D89-A970-2456613C0913}"/>
            </c:ext>
          </c:extLst>
        </c:ser>
        <c:ser>
          <c:idx val="1"/>
          <c:order val="1"/>
          <c:tx>
            <c:v>Em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Лист1!$L$58:$L$69</c:f>
              <c:strCache>
                <c:ptCount val="12"/>
                <c:pt idx="0">
                  <c:v>Heptane</c:v>
                </c:pt>
                <c:pt idx="1">
                  <c:v>Dichloromethane</c:v>
                </c:pt>
                <c:pt idx="2">
                  <c:v>Chlorobenzene</c:v>
                </c:pt>
                <c:pt idx="3">
                  <c:v>Toluene</c:v>
                </c:pt>
                <c:pt idx="4">
                  <c:v>Benzene</c:v>
                </c:pt>
                <c:pt idx="5">
                  <c:v>Chloroform</c:v>
                </c:pt>
                <c:pt idx="6">
                  <c:v>1,2-Dichlorobenzene</c:v>
                </c:pt>
                <c:pt idx="7">
                  <c:v>Acetonitrile</c:v>
                </c:pt>
                <c:pt idx="8">
                  <c:v>Acetone</c:v>
                </c:pt>
                <c:pt idx="9">
                  <c:v>Tetrahydrofuran</c:v>
                </c:pt>
                <c:pt idx="10">
                  <c:v>Benzonitrile</c:v>
                </c:pt>
                <c:pt idx="11">
                  <c:v>Dimethylformamide</c:v>
                </c:pt>
              </c:strCache>
            </c:strRef>
          </c:cat>
          <c:val>
            <c:numRef>
              <c:f>Лист1!$P$58:$P$69</c:f>
              <c:numCache>
                <c:formatCode>General</c:formatCode>
                <c:ptCount val="12"/>
                <c:pt idx="0">
                  <c:v>17.574999999999999</c:v>
                </c:pt>
                <c:pt idx="1">
                  <c:v>17.483000000000001</c:v>
                </c:pt>
                <c:pt idx="2">
                  <c:v>17.483000000000001</c:v>
                </c:pt>
                <c:pt idx="3">
                  <c:v>17.483000000000001</c:v>
                </c:pt>
                <c:pt idx="4">
                  <c:v>17.483000000000001</c:v>
                </c:pt>
                <c:pt idx="5">
                  <c:v>17.452000000000002</c:v>
                </c:pt>
                <c:pt idx="6">
                  <c:v>17.452000000000002</c:v>
                </c:pt>
                <c:pt idx="7">
                  <c:v>17.390999999999998</c:v>
                </c:pt>
                <c:pt idx="8">
                  <c:v>17.390999999999998</c:v>
                </c:pt>
                <c:pt idx="9">
                  <c:v>17.390999999999998</c:v>
                </c:pt>
                <c:pt idx="10">
                  <c:v>17.331</c:v>
                </c:pt>
                <c:pt idx="11">
                  <c:v>17.300999999999998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1-4D89-A970-2456613C0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2234111"/>
        <c:axId val="1862235359"/>
      </c:barChart>
      <c:lineChart>
        <c:grouping val="standard"/>
        <c:varyColors val="0"/>
        <c:ser>
          <c:idx val="2"/>
          <c:order val="2"/>
          <c:tx>
            <c:v>Abs-Em</c:v>
          </c:tx>
          <c:spPr>
            <a:ln w="28575" cap="rnd">
              <a:solidFill>
                <a:srgbClr val="25CF0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5CF0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Лист1!$L$58:$L$69</c:f>
              <c:strCache>
                <c:ptCount val="12"/>
                <c:pt idx="0">
                  <c:v>Heptane</c:v>
                </c:pt>
                <c:pt idx="1">
                  <c:v>Dichloromethane</c:v>
                </c:pt>
                <c:pt idx="2">
                  <c:v>Chlorobenzene</c:v>
                </c:pt>
                <c:pt idx="3">
                  <c:v>Toluene</c:v>
                </c:pt>
                <c:pt idx="4">
                  <c:v>Benzene</c:v>
                </c:pt>
                <c:pt idx="5">
                  <c:v>Chloroform</c:v>
                </c:pt>
                <c:pt idx="6">
                  <c:v>1,2-Dichlorobenzene</c:v>
                </c:pt>
                <c:pt idx="7">
                  <c:v>Acetonitrile</c:v>
                </c:pt>
                <c:pt idx="8">
                  <c:v>Acetone</c:v>
                </c:pt>
                <c:pt idx="9">
                  <c:v>Tetrahydrofuran</c:v>
                </c:pt>
                <c:pt idx="10">
                  <c:v>Benzonitrile</c:v>
                </c:pt>
                <c:pt idx="11">
                  <c:v>Dimethylformamide</c:v>
                </c:pt>
              </c:strCache>
            </c:strRef>
          </c:cat>
          <c:val>
            <c:numRef>
              <c:f>Лист1!$Q$58:$Q$69</c:f>
              <c:numCache>
                <c:formatCode>General</c:formatCode>
                <c:ptCount val="12"/>
                <c:pt idx="0">
                  <c:v>6.2000000000001165E-2</c:v>
                </c:pt>
                <c:pt idx="1">
                  <c:v>0.12300000000000111</c:v>
                </c:pt>
                <c:pt idx="2">
                  <c:v>9.1999999999998749E-2</c:v>
                </c:pt>
                <c:pt idx="3">
                  <c:v>7.6000000000000512E-2</c:v>
                </c:pt>
                <c:pt idx="4">
                  <c:v>6.0999999999999943E-2</c:v>
                </c:pt>
                <c:pt idx="5">
                  <c:v>0.12299999999999756</c:v>
                </c:pt>
                <c:pt idx="6">
                  <c:v>0.10699999999999932</c:v>
                </c:pt>
                <c:pt idx="7">
                  <c:v>0.15300000000000225</c:v>
                </c:pt>
                <c:pt idx="8">
                  <c:v>0.12200000000000344</c:v>
                </c:pt>
                <c:pt idx="9">
                  <c:v>9.2000000000002302E-2</c:v>
                </c:pt>
                <c:pt idx="10">
                  <c:v>0.15200000000000102</c:v>
                </c:pt>
                <c:pt idx="11">
                  <c:v>0.12100000000000222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C1-4D89-A970-2456613C0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2245759"/>
        <c:axId val="1862235775"/>
      </c:lineChart>
      <c:catAx>
        <c:axId val="18622341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ln>
                      <a:solidFill>
                        <a:schemeClr val="bg1"/>
                      </a:solidFill>
                    </a:ln>
                    <a:effectLst/>
                  </a:rPr>
                  <a:t>-[</a:t>
                </a:r>
                <a:r>
                  <a:rPr lang="en-US" sz="1200" b="0" i="0" baseline="0">
                    <a:ln>
                      <a:solidFill>
                        <a:schemeClr val="bg1"/>
                      </a:solidFill>
                    </a:ln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200" b="0" i="0" baseline="0">
                    <a:ln>
                      <a:solidFill>
                        <a:schemeClr val="bg1"/>
                      </a:solidFill>
                    </a:ln>
                    <a:effectLst/>
                  </a:rPr>
                  <a:t>(Abs)+</a:t>
                </a:r>
                <a:r>
                  <a:rPr lang="en-US" sz="1200" b="0" i="0" baseline="0">
                    <a:ln>
                      <a:solidFill>
                        <a:schemeClr val="bg1"/>
                      </a:solidFill>
                    </a:ln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200" b="0" i="0" baseline="0">
                    <a:ln>
                      <a:solidFill>
                        <a:schemeClr val="bg1"/>
                      </a:solidFill>
                    </a:ln>
                    <a:effectLst/>
                  </a:rPr>
                  <a:t>(Em)]</a:t>
                </a:r>
                <a:endParaRPr lang="ru-RU" sz="1200">
                  <a:ln>
                    <a:solidFill>
                      <a:schemeClr val="bg1"/>
                    </a:solidFill>
                  </a:ln>
                  <a:effectLst/>
                </a:endParaRPr>
              </a:p>
            </c:rich>
          </c:tx>
          <c:overlay val="0"/>
          <c:spPr>
            <a:noFill/>
            <a:ln>
              <a:solidFill>
                <a:sysClr val="windowText" lastClr="000000"/>
              </a:solidFill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ln>
                    <a:solidFill>
                      <a:schemeClr val="bg1"/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235359"/>
        <c:crosses val="autoZero"/>
        <c:auto val="1"/>
        <c:lblAlgn val="ctr"/>
        <c:lblOffset val="100"/>
        <c:noMultiLvlLbl val="0"/>
      </c:catAx>
      <c:valAx>
        <c:axId val="186223535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ln>
                      <a:solidFill>
                        <a:schemeClr val="bg1"/>
                      </a:solidFill>
                    </a:ln>
                    <a:solidFill>
                      <a:srgbClr val="3548FB"/>
                    </a:solidFill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200" b="0" i="0" baseline="0">
                    <a:ln>
                      <a:solidFill>
                        <a:schemeClr val="bg1"/>
                      </a:solidFill>
                    </a:ln>
                    <a:solidFill>
                      <a:srgbClr val="3548FB"/>
                    </a:solidFill>
                    <a:effectLst/>
                  </a:rPr>
                  <a:t>(Abs)</a:t>
                </a:r>
                <a:r>
                  <a:rPr lang="en-US" sz="1200" b="0" i="0" baseline="0">
                    <a:ln>
                      <a:solidFill>
                        <a:schemeClr val="bg1"/>
                      </a:solidFill>
                    </a:ln>
                    <a:effectLst/>
                  </a:rPr>
                  <a:t>, </a:t>
                </a:r>
                <a:r>
                  <a:rPr lang="en-US" sz="1200" b="0" i="0" baseline="0">
                    <a:ln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200" b="0" i="0" baseline="0">
                    <a:ln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  <a:effectLst/>
                  </a:rPr>
                  <a:t>(Em)</a:t>
                </a:r>
                <a:endParaRPr lang="ru-RU" sz="120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ln>
                    <a:solidFill>
                      <a:schemeClr val="bg1"/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234111"/>
        <c:crosses val="autoZero"/>
        <c:crossBetween val="between"/>
        <c:majorUnit val="0.2"/>
      </c:valAx>
      <c:valAx>
        <c:axId val="1862235775"/>
        <c:scaling>
          <c:orientation val="minMax"/>
          <c:max val="0.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u="none" strike="noStrike" baseline="0">
                    <a:solidFill>
                      <a:srgbClr val="00B050"/>
                    </a:solidFill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200" b="0" i="0" u="none" strike="noStrike" baseline="0">
                    <a:solidFill>
                      <a:srgbClr val="00B050"/>
                    </a:solidFill>
                    <a:effectLst/>
                  </a:rPr>
                  <a:t>(Abs) - </a:t>
                </a:r>
                <a:r>
                  <a:rPr lang="en-US" sz="1200" b="0" i="0" u="none" strike="noStrike" baseline="0">
                    <a:solidFill>
                      <a:srgbClr val="00B050"/>
                    </a:solidFill>
                    <a:effectLst/>
                    <a:sym typeface="Symbol" panose="05050102010706020507" pitchFamily="18" charset="2"/>
                  </a:rPr>
                  <a:t></a:t>
                </a:r>
                <a:r>
                  <a:rPr lang="en-US" sz="1200" b="0" i="0" u="none" strike="noStrike" baseline="0">
                    <a:solidFill>
                      <a:srgbClr val="00B050"/>
                    </a:solidFill>
                    <a:effectLst/>
                  </a:rPr>
                  <a:t>(Em)</a:t>
                </a:r>
                <a:endParaRPr lang="ru-RU" sz="1200">
                  <a:solidFill>
                    <a:srgbClr val="00B05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245759"/>
        <c:crosses val="max"/>
        <c:crossBetween val="between"/>
        <c:majorUnit val="0.1"/>
      </c:valAx>
      <c:catAx>
        <c:axId val="18622457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22357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303587051618548"/>
          <c:y val="3.2985564304461944E-2"/>
          <c:w val="0.38607021359826793"/>
          <c:h val="0.14294036162146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ln>
                <a:solidFill>
                  <a:schemeClr val="bg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/>
  </c:chart>
  <c:spPr>
    <a:solidFill>
      <a:sysClr val="windowText" lastClr="000000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8419690693011"/>
          <c:y val="8.2653429496092154E-2"/>
          <c:w val="0.65667471569105285"/>
          <c:h val="0.61020006493970869"/>
        </c:manualLayout>
      </c:layout>
      <c:scatterChart>
        <c:scatterStyle val="lineMarker"/>
        <c:varyColors val="0"/>
        <c:ser>
          <c:idx val="0"/>
          <c:order val="0"/>
          <c:tx>
            <c:v>DM(gs)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Лист1!$L$27:$L$46</c:f>
              <c:numCache>
                <c:formatCode>0.00</c:formatCode>
                <c:ptCount val="20"/>
                <c:pt idx="0">
                  <c:v>1.9</c:v>
                </c:pt>
                <c:pt idx="1">
                  <c:v>4.42</c:v>
                </c:pt>
                <c:pt idx="2">
                  <c:v>1.89</c:v>
                </c:pt>
                <c:pt idx="3">
                  <c:v>21.36</c:v>
                </c:pt>
                <c:pt idx="4">
                  <c:v>8.73</c:v>
                </c:pt>
                <c:pt idx="5">
                  <c:v>36</c:v>
                </c:pt>
                <c:pt idx="6">
                  <c:v>6.03</c:v>
                </c:pt>
                <c:pt idx="7">
                  <c:v>7.47</c:v>
                </c:pt>
                <c:pt idx="8" formatCode="General">
                  <c:v>1.94</c:v>
                </c:pt>
                <c:pt idx="9">
                  <c:v>33.6</c:v>
                </c:pt>
                <c:pt idx="10">
                  <c:v>6.94</c:v>
                </c:pt>
                <c:pt idx="11">
                  <c:v>5.0045999999999999</c:v>
                </c:pt>
                <c:pt idx="12">
                  <c:v>2.02</c:v>
                </c:pt>
                <c:pt idx="13">
                  <c:v>25</c:v>
                </c:pt>
                <c:pt idx="14">
                  <c:v>2.27</c:v>
                </c:pt>
                <c:pt idx="15">
                  <c:v>27.64</c:v>
                </c:pt>
                <c:pt idx="16">
                  <c:v>21.51</c:v>
                </c:pt>
                <c:pt idx="17">
                  <c:v>18.34</c:v>
                </c:pt>
                <c:pt idx="18">
                  <c:v>14.38</c:v>
                </c:pt>
                <c:pt idx="19">
                  <c:v>10.34</c:v>
                </c:pt>
              </c:numCache>
            </c:numRef>
          </c:xVal>
          <c:yVal>
            <c:numRef>
              <c:f>Лист1!$Q$27:$Q$46</c:f>
              <c:numCache>
                <c:formatCode>0.000</c:formatCode>
                <c:ptCount val="20"/>
                <c:pt idx="0">
                  <c:v>0.159</c:v>
                </c:pt>
                <c:pt idx="1">
                  <c:v>0.159</c:v>
                </c:pt>
                <c:pt idx="2">
                  <c:v>0.16</c:v>
                </c:pt>
                <c:pt idx="3">
                  <c:v>0.153</c:v>
                </c:pt>
                <c:pt idx="4">
                  <c:v>0.156</c:v>
                </c:pt>
                <c:pt idx="5">
                  <c:v>0.151</c:v>
                </c:pt>
                <c:pt idx="6">
                  <c:v>0.158</c:v>
                </c:pt>
                <c:pt idx="7">
                  <c:v>0.159</c:v>
                </c:pt>
                <c:pt idx="8" formatCode="General">
                  <c:v>0.16300000000000001</c:v>
                </c:pt>
                <c:pt idx="9">
                  <c:v>0.157</c:v>
                </c:pt>
                <c:pt idx="10">
                  <c:v>0.157</c:v>
                </c:pt>
                <c:pt idx="11" formatCode="General">
                  <c:v>0.158</c:v>
                </c:pt>
                <c:pt idx="12">
                  <c:v>0.16</c:v>
                </c:pt>
                <c:pt idx="13">
                  <c:v>0.16400000000000001</c:v>
                </c:pt>
                <c:pt idx="14">
                  <c:v>0.159</c:v>
                </c:pt>
                <c:pt idx="15">
                  <c:v>0.156</c:v>
                </c:pt>
                <c:pt idx="16">
                  <c:v>0.152</c:v>
                </c:pt>
                <c:pt idx="17">
                  <c:v>0.14799999999999999</c:v>
                </c:pt>
                <c:pt idx="18">
                  <c:v>0.158</c:v>
                </c:pt>
                <c:pt idx="19" formatCode="General">
                  <c:v>0.155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F4-4C03-A6AC-D53411723426}"/>
            </c:ext>
          </c:extLst>
        </c:ser>
        <c:ser>
          <c:idx val="1"/>
          <c:order val="1"/>
          <c:tx>
            <c:v>DM(es)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FF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FFFF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Лист1!$L$27:$L$46</c:f>
              <c:numCache>
                <c:formatCode>0.00</c:formatCode>
                <c:ptCount val="20"/>
                <c:pt idx="0">
                  <c:v>1.9</c:v>
                </c:pt>
                <c:pt idx="1">
                  <c:v>4.42</c:v>
                </c:pt>
                <c:pt idx="2">
                  <c:v>1.89</c:v>
                </c:pt>
                <c:pt idx="3">
                  <c:v>21.36</c:v>
                </c:pt>
                <c:pt idx="4">
                  <c:v>8.73</c:v>
                </c:pt>
                <c:pt idx="5">
                  <c:v>36</c:v>
                </c:pt>
                <c:pt idx="6">
                  <c:v>6.03</c:v>
                </c:pt>
                <c:pt idx="7">
                  <c:v>7.47</c:v>
                </c:pt>
                <c:pt idx="8" formatCode="General">
                  <c:v>1.94</c:v>
                </c:pt>
                <c:pt idx="9">
                  <c:v>33.6</c:v>
                </c:pt>
                <c:pt idx="10">
                  <c:v>6.94</c:v>
                </c:pt>
                <c:pt idx="11">
                  <c:v>5.0045999999999999</c:v>
                </c:pt>
                <c:pt idx="12">
                  <c:v>2.02</c:v>
                </c:pt>
                <c:pt idx="13">
                  <c:v>25</c:v>
                </c:pt>
                <c:pt idx="14">
                  <c:v>2.27</c:v>
                </c:pt>
                <c:pt idx="15">
                  <c:v>27.64</c:v>
                </c:pt>
                <c:pt idx="16">
                  <c:v>21.51</c:v>
                </c:pt>
                <c:pt idx="17">
                  <c:v>18.34</c:v>
                </c:pt>
                <c:pt idx="18">
                  <c:v>14.38</c:v>
                </c:pt>
                <c:pt idx="19">
                  <c:v>10.34</c:v>
                </c:pt>
              </c:numCache>
            </c:numRef>
          </c:xVal>
          <c:yVal>
            <c:numRef>
              <c:f>Лист1!$R$27:$R$46</c:f>
              <c:numCache>
                <c:formatCode>General</c:formatCode>
                <c:ptCount val="20"/>
                <c:pt idx="0">
                  <c:v>10.218</c:v>
                </c:pt>
                <c:pt idx="1">
                  <c:v>10.206</c:v>
                </c:pt>
                <c:pt idx="2">
                  <c:v>10.218</c:v>
                </c:pt>
                <c:pt idx="3">
                  <c:v>10.188000000000001</c:v>
                </c:pt>
                <c:pt idx="4">
                  <c:v>10.196999999999999</c:v>
                </c:pt>
                <c:pt idx="5">
                  <c:v>10.185</c:v>
                </c:pt>
                <c:pt idx="6">
                  <c:v>10.201000000000001</c:v>
                </c:pt>
                <c:pt idx="7">
                  <c:v>10.199</c:v>
                </c:pt>
                <c:pt idx="8">
                  <c:v>10.218</c:v>
                </c:pt>
                <c:pt idx="9">
                  <c:v>10.185</c:v>
                </c:pt>
                <c:pt idx="10">
                  <c:v>10.199999999999999</c:v>
                </c:pt>
                <c:pt idx="11">
                  <c:v>10.205</c:v>
                </c:pt>
                <c:pt idx="12">
                  <c:v>10.220000000000001</c:v>
                </c:pt>
                <c:pt idx="13">
                  <c:v>10.186</c:v>
                </c:pt>
                <c:pt idx="14">
                  <c:v>10.218</c:v>
                </c:pt>
                <c:pt idx="15">
                  <c:v>10.186</c:v>
                </c:pt>
                <c:pt idx="16">
                  <c:v>10.186999999999999</c:v>
                </c:pt>
                <c:pt idx="17">
                  <c:v>10.189</c:v>
                </c:pt>
                <c:pt idx="18">
                  <c:v>10.192</c:v>
                </c:pt>
                <c:pt idx="19">
                  <c:v>10.195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F4-4C03-A6AC-D53411723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3080543"/>
        <c:axId val="2083068479"/>
      </c:scatterChart>
      <c:valAx>
        <c:axId val="20830805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Eps</a:t>
                </a:r>
                <a:r>
                  <a:rPr lang="ru-RU"/>
                  <a:t> </a:t>
                </a:r>
              </a:p>
            </c:rich>
          </c:tx>
          <c:layout>
            <c:manualLayout>
              <c:xMode val="edge"/>
              <c:yMode val="edge"/>
              <c:x val="0.5052502609711047"/>
              <c:y val="0.8458136018005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3068479"/>
        <c:crossesAt val="1.0000000000000002E-2"/>
        <c:crossBetween val="midCat"/>
      </c:valAx>
      <c:valAx>
        <c:axId val="2083068479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DM(gs), DM(es)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8.4994729566229103E-3"/>
              <c:y val="0.12958069802803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3080543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040043964352474"/>
          <c:y val="0.38982294147613306"/>
          <c:w val="0.40510035493513868"/>
          <c:h val="0.215743433382646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7921245353298"/>
          <c:y val="0.10807542760946991"/>
          <c:w val="0.65546789787271931"/>
          <c:h val="0.53852766359368021"/>
        </c:manualLayout>
      </c:layout>
      <c:scatterChart>
        <c:scatterStyle val="lineMarker"/>
        <c:varyColors val="0"/>
        <c:ser>
          <c:idx val="0"/>
          <c:order val="0"/>
          <c:tx>
            <c:v>Abs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Лист1!$T$27:$T$46</c:f>
              <c:numCache>
                <c:formatCode>General</c:formatCode>
                <c:ptCount val="20"/>
                <c:pt idx="0">
                  <c:v>0.93089446342404669</c:v>
                </c:pt>
                <c:pt idx="1">
                  <c:v>17.648697647910289</c:v>
                </c:pt>
                <c:pt idx="2">
                  <c:v>-8.5447731561233749E-3</c:v>
                </c:pt>
                <c:pt idx="3">
                  <c:v>29.606722204416116</c:v>
                </c:pt>
                <c:pt idx="4">
                  <c:v>25.415353249389774</c:v>
                </c:pt>
                <c:pt idx="5">
                  <c:v>31.448903480097897</c:v>
                </c:pt>
                <c:pt idx="6">
                  <c:v>20.755110708861846</c:v>
                </c:pt>
                <c:pt idx="7">
                  <c:v>21.712593907162265</c:v>
                </c:pt>
                <c:pt idx="8">
                  <c:v>6.7131424548450808E-2</c:v>
                </c:pt>
                <c:pt idx="9">
                  <c:v>32.2739203427574</c:v>
                </c:pt>
                <c:pt idx="10">
                  <c:v>22.625047581668383</c:v>
                </c:pt>
                <c:pt idx="11">
                  <c:v>17.830351630098363</c:v>
                </c:pt>
                <c:pt idx="12">
                  <c:v>-0.16500573343275352</c:v>
                </c:pt>
                <c:pt idx="13">
                  <c:v>30.248152584695255</c:v>
                </c:pt>
                <c:pt idx="14">
                  <c:v>2.7791068126064435</c:v>
                </c:pt>
                <c:pt idx="15">
                  <c:v>33.341425173282197</c:v>
                </c:pt>
                <c:pt idx="16">
                  <c:v>28.642865999673607</c:v>
                </c:pt>
                <c:pt idx="17">
                  <c:v>27.498389988740779</c:v>
                </c:pt>
                <c:pt idx="18">
                  <c:v>25.58728782003546</c:v>
                </c:pt>
                <c:pt idx="19">
                  <c:v>23.469034284196791</c:v>
                </c:pt>
              </c:numCache>
            </c:numRef>
          </c:xVal>
          <c:yVal>
            <c:numRef>
              <c:f>Лист1!$AF$27:$AF$46</c:f>
              <c:numCache>
                <c:formatCode>General</c:formatCode>
                <c:ptCount val="20"/>
                <c:pt idx="0">
                  <c:v>17.0474</c:v>
                </c:pt>
                <c:pt idx="1">
                  <c:v>17.0242</c:v>
                </c:pt>
                <c:pt idx="2">
                  <c:v>17.0184</c:v>
                </c:pt>
                <c:pt idx="3">
                  <c:v>17.009699999999999</c:v>
                </c:pt>
                <c:pt idx="4">
                  <c:v>17.0184</c:v>
                </c:pt>
                <c:pt idx="5">
                  <c:v>17.006799999999998</c:v>
                </c:pt>
                <c:pt idx="6">
                  <c:v>17.012599999999999</c:v>
                </c:pt>
                <c:pt idx="7">
                  <c:v>16.949200000000001</c:v>
                </c:pt>
                <c:pt idx="8">
                  <c:v>17.0213</c:v>
                </c:pt>
                <c:pt idx="9">
                  <c:v>17.0213</c:v>
                </c:pt>
                <c:pt idx="10">
                  <c:v>17.012599999999999</c:v>
                </c:pt>
                <c:pt idx="11">
                  <c:v>16.980799999999999</c:v>
                </c:pt>
                <c:pt idx="12">
                  <c:v>16.9693</c:v>
                </c:pt>
                <c:pt idx="13">
                  <c:v>16.986599999999999</c:v>
                </c:pt>
                <c:pt idx="14">
                  <c:v>16.954899999999999</c:v>
                </c:pt>
                <c:pt idx="15">
                  <c:v>16.952000000000002</c:v>
                </c:pt>
                <c:pt idx="16">
                  <c:v>16.960699999999999</c:v>
                </c:pt>
                <c:pt idx="17">
                  <c:v>16.949200000000001</c:v>
                </c:pt>
                <c:pt idx="18">
                  <c:v>16.934799999999999</c:v>
                </c:pt>
                <c:pt idx="19">
                  <c:v>16.9176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18-4262-A19E-8D144241A0FF}"/>
            </c:ext>
          </c:extLst>
        </c:ser>
        <c:ser>
          <c:idx val="1"/>
          <c:order val="1"/>
          <c:tx>
            <c:v>Em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FF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FFFF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Лист1!$T$27:$T$46</c:f>
              <c:numCache>
                <c:formatCode>General</c:formatCode>
                <c:ptCount val="20"/>
                <c:pt idx="0">
                  <c:v>0.93089446342404669</c:v>
                </c:pt>
                <c:pt idx="1">
                  <c:v>17.648697647910289</c:v>
                </c:pt>
                <c:pt idx="2">
                  <c:v>-8.5447731561233749E-3</c:v>
                </c:pt>
                <c:pt idx="3">
                  <c:v>29.606722204416116</c:v>
                </c:pt>
                <c:pt idx="4">
                  <c:v>25.415353249389774</c:v>
                </c:pt>
                <c:pt idx="5">
                  <c:v>31.448903480097897</c:v>
                </c:pt>
                <c:pt idx="6">
                  <c:v>20.755110708861846</c:v>
                </c:pt>
                <c:pt idx="7">
                  <c:v>21.712593907162265</c:v>
                </c:pt>
                <c:pt idx="8">
                  <c:v>6.7131424548450808E-2</c:v>
                </c:pt>
                <c:pt idx="9">
                  <c:v>32.2739203427574</c:v>
                </c:pt>
                <c:pt idx="10">
                  <c:v>22.625047581668383</c:v>
                </c:pt>
                <c:pt idx="11">
                  <c:v>17.830351630098363</c:v>
                </c:pt>
                <c:pt idx="12">
                  <c:v>-0.16500573343275352</c:v>
                </c:pt>
                <c:pt idx="13">
                  <c:v>30.248152584695255</c:v>
                </c:pt>
                <c:pt idx="14">
                  <c:v>2.7791068126064435</c:v>
                </c:pt>
                <c:pt idx="15">
                  <c:v>33.341425173282197</c:v>
                </c:pt>
                <c:pt idx="16">
                  <c:v>28.642865999673607</c:v>
                </c:pt>
                <c:pt idx="17">
                  <c:v>27.498389988740779</c:v>
                </c:pt>
                <c:pt idx="18">
                  <c:v>25.58728782003546</c:v>
                </c:pt>
                <c:pt idx="19">
                  <c:v>23.469034284196791</c:v>
                </c:pt>
              </c:numCache>
            </c:numRef>
          </c:xVal>
          <c:yVal>
            <c:numRef>
              <c:f>Лист1!$AG$27:$AG$46</c:f>
              <c:numCache>
                <c:formatCode>General</c:formatCode>
                <c:ptCount val="20"/>
                <c:pt idx="0">
                  <c:v>16.778500000000001</c:v>
                </c:pt>
                <c:pt idx="1">
                  <c:v>16.622299999999999</c:v>
                </c:pt>
                <c:pt idx="2">
                  <c:v>16.744800000000001</c:v>
                </c:pt>
                <c:pt idx="3">
                  <c:v>16.5017</c:v>
                </c:pt>
                <c:pt idx="4">
                  <c:v>16.523499999999999</c:v>
                </c:pt>
                <c:pt idx="5">
                  <c:v>16.512499999999999</c:v>
                </c:pt>
                <c:pt idx="6">
                  <c:v>16.578199999999999</c:v>
                </c:pt>
                <c:pt idx="7">
                  <c:v>16.4908</c:v>
                </c:pt>
                <c:pt idx="8">
                  <c:v>16.744800000000001</c:v>
                </c:pt>
                <c:pt idx="9">
                  <c:v>16.414999999999999</c:v>
                </c:pt>
                <c:pt idx="10">
                  <c:v>16.534400000000002</c:v>
                </c:pt>
                <c:pt idx="11">
                  <c:v>16.567299999999999</c:v>
                </c:pt>
                <c:pt idx="12">
                  <c:v>16.677800000000001</c:v>
                </c:pt>
                <c:pt idx="13">
                  <c:v>16.447399999999998</c:v>
                </c:pt>
                <c:pt idx="14">
                  <c:v>16.469000000000001</c:v>
                </c:pt>
                <c:pt idx="15">
                  <c:v>16.276</c:v>
                </c:pt>
                <c:pt idx="16">
                  <c:v>16.479900000000001</c:v>
                </c:pt>
                <c:pt idx="17">
                  <c:v>16.458200000000001</c:v>
                </c:pt>
                <c:pt idx="18">
                  <c:v>16.458200000000001</c:v>
                </c:pt>
                <c:pt idx="19">
                  <c:v>16.512499999999999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D18-4262-A19E-8D144241A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3964831"/>
        <c:axId val="1963952767"/>
      </c:scatterChart>
      <c:valAx>
        <c:axId val="1963964831"/>
        <c:scaling>
          <c:orientation val="minMax"/>
          <c:min val="-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m(f) x f(eps,n)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2682139597693908"/>
              <c:y val="0.836940558671850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952767"/>
        <c:crosses val="autoZero"/>
        <c:crossBetween val="midCat"/>
        <c:majorUnit val="10"/>
      </c:valAx>
      <c:valAx>
        <c:axId val="19639527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Abs, Em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964831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4852648034802619"/>
          <c:y val="2.9444486018608596E-2"/>
          <c:w val="0.2079927989792755"/>
          <c:h val="0.19580283868392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0838057353527"/>
          <c:y val="6.570908573075894E-2"/>
          <c:w val="0.60068400116425735"/>
          <c:h val="0.61690841003326768"/>
        </c:manualLayout>
      </c:layout>
      <c:scatterChart>
        <c:scatterStyle val="lineMarker"/>
        <c:varyColors val="0"/>
        <c:ser>
          <c:idx val="0"/>
          <c:order val="0"/>
          <c:tx>
            <c:v>DM(gs)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Лист1!$L$27:$L$40</c:f>
              <c:numCache>
                <c:formatCode>0.00</c:formatCode>
                <c:ptCount val="13"/>
                <c:pt idx="0">
                  <c:v>4.42</c:v>
                </c:pt>
                <c:pt idx="1">
                  <c:v>36</c:v>
                </c:pt>
                <c:pt idx="2">
                  <c:v>9.02</c:v>
                </c:pt>
                <c:pt idx="3">
                  <c:v>6.03</c:v>
                </c:pt>
                <c:pt idx="4">
                  <c:v>7.47</c:v>
                </c:pt>
                <c:pt idx="5">
                  <c:v>4.8899999999999997</c:v>
                </c:pt>
                <c:pt idx="6">
                  <c:v>24.56</c:v>
                </c:pt>
                <c:pt idx="7">
                  <c:v>33.6</c:v>
                </c:pt>
                <c:pt idx="8">
                  <c:v>2.4300000000000002</c:v>
                </c:pt>
                <c:pt idx="9">
                  <c:v>3.18</c:v>
                </c:pt>
                <c:pt idx="10">
                  <c:v>5.74</c:v>
                </c:pt>
                <c:pt idx="11">
                  <c:v>2.02</c:v>
                </c:pt>
                <c:pt idx="12">
                  <c:v>2.27</c:v>
                </c:pt>
              </c:numCache>
            </c:numRef>
          </c:xVal>
          <c:yVal>
            <c:numRef>
              <c:f>Лист1!$Q$27:$Q$40</c:f>
              <c:numCache>
                <c:formatCode>0.000</c:formatCode>
                <c:ptCount val="13"/>
                <c:pt idx="0">
                  <c:v>6.3440000000000003</c:v>
                </c:pt>
                <c:pt idx="1">
                  <c:v>7.3559999999999999</c:v>
                </c:pt>
                <c:pt idx="2">
                  <c:v>6.867</c:v>
                </c:pt>
                <c:pt idx="3" formatCode="0.0">
                  <c:v>6.6029999999999998</c:v>
                </c:pt>
                <c:pt idx="4">
                  <c:v>6.7489999999999997</c:v>
                </c:pt>
                <c:pt idx="5">
                  <c:v>6.4329999999999998</c:v>
                </c:pt>
                <c:pt idx="6">
                  <c:v>7.27</c:v>
                </c:pt>
                <c:pt idx="7">
                  <c:v>7.34</c:v>
                </c:pt>
                <c:pt idx="8">
                  <c:v>6.02</c:v>
                </c:pt>
                <c:pt idx="9">
                  <c:v>5.726</c:v>
                </c:pt>
                <c:pt idx="10">
                  <c:v>6.5670000000000002</c:v>
                </c:pt>
                <c:pt idx="11">
                  <c:v>5.5140000000000002</c:v>
                </c:pt>
                <c:pt idx="12">
                  <c:v>5.64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42-48D6-94C0-C9B181246541}"/>
            </c:ext>
          </c:extLst>
        </c:ser>
        <c:ser>
          <c:idx val="1"/>
          <c:order val="1"/>
          <c:tx>
            <c:v>DM(es)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FF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Лист1!$L$27:$L$40</c:f>
              <c:numCache>
                <c:formatCode>0.00</c:formatCode>
                <c:ptCount val="13"/>
                <c:pt idx="0">
                  <c:v>4.42</c:v>
                </c:pt>
                <c:pt idx="1">
                  <c:v>36</c:v>
                </c:pt>
                <c:pt idx="2">
                  <c:v>9.02</c:v>
                </c:pt>
                <c:pt idx="3">
                  <c:v>6.03</c:v>
                </c:pt>
                <c:pt idx="4">
                  <c:v>7.47</c:v>
                </c:pt>
                <c:pt idx="5">
                  <c:v>4.8899999999999997</c:v>
                </c:pt>
                <c:pt idx="6">
                  <c:v>24.56</c:v>
                </c:pt>
                <c:pt idx="7">
                  <c:v>33.6</c:v>
                </c:pt>
                <c:pt idx="8">
                  <c:v>2.4300000000000002</c:v>
                </c:pt>
                <c:pt idx="9">
                  <c:v>3.18</c:v>
                </c:pt>
                <c:pt idx="10">
                  <c:v>5.74</c:v>
                </c:pt>
                <c:pt idx="11">
                  <c:v>2.02</c:v>
                </c:pt>
                <c:pt idx="12">
                  <c:v>2.27</c:v>
                </c:pt>
              </c:numCache>
            </c:numRef>
          </c:xVal>
          <c:yVal>
            <c:numRef>
              <c:f>Лист1!$R$27:$R$40</c:f>
              <c:numCache>
                <c:formatCode>General</c:formatCode>
                <c:ptCount val="13"/>
                <c:pt idx="0">
                  <c:v>8.3149999999999995</c:v>
                </c:pt>
                <c:pt idx="1">
                  <c:v>8.0570000000000004</c:v>
                </c:pt>
                <c:pt idx="2">
                  <c:v>8.0969999999999995</c:v>
                </c:pt>
                <c:pt idx="3">
                  <c:v>8.1509999999999998</c:v>
                </c:pt>
                <c:pt idx="4">
                  <c:v>8.09</c:v>
                </c:pt>
                <c:pt idx="5">
                  <c:v>8.2050000000000001</c:v>
                </c:pt>
                <c:pt idx="6">
                  <c:v>4.8479999999999999</c:v>
                </c:pt>
                <c:pt idx="7">
                  <c:v>7.9729999999999999</c:v>
                </c:pt>
                <c:pt idx="8">
                  <c:v>8.4260000000000002</c:v>
                </c:pt>
                <c:pt idx="9">
                  <c:v>8.5039999999999996</c:v>
                </c:pt>
                <c:pt idx="10">
                  <c:v>8.157</c:v>
                </c:pt>
                <c:pt idx="11">
                  <c:v>8.5570000000000004</c:v>
                </c:pt>
                <c:pt idx="12">
                  <c:v>8.4079999999999995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42-48D6-94C0-C9B181246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753919"/>
        <c:axId val="746751839"/>
      </c:scatterChart>
      <c:valAx>
        <c:axId val="7467539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Eps</a:t>
                </a:r>
                <a:r>
                  <a:rPr lang="ru-RU"/>
                  <a:t> </a:t>
                </a:r>
              </a:p>
            </c:rich>
          </c:tx>
          <c:layout>
            <c:manualLayout>
              <c:xMode val="edge"/>
              <c:yMode val="edge"/>
              <c:x val="0.54137358106141453"/>
              <c:y val="0.824389808207344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6751839"/>
        <c:crosses val="autoZero"/>
        <c:crossBetween val="midCat"/>
      </c:valAx>
      <c:valAx>
        <c:axId val="746751839"/>
        <c:scaling>
          <c:orientation val="minMax"/>
          <c:min val="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DM(gs), DM(es)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2.5924648990283985E-2"/>
              <c:y val="8.77644364399379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6753919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194510920486127"/>
          <c:y val="0.421221853971051"/>
          <c:w val="0.38458888426909676"/>
          <c:h val="0.265335498445319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15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2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68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6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7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4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8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5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5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6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9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7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8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1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FC10B2-62A1-45CA-9428-A01E75A2390B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6CD3C8-1B93-495D-BCE5-EBD5AC3D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30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38.emf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8.xml"/><Relationship Id="rId7" Type="http://schemas.openxmlformats.org/officeDocument/2006/relationships/image" Target="../media/image52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FCC6F-428D-DCE1-0104-0A5EE104C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851" y="2041451"/>
            <a:ext cx="8204274" cy="234428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/>
                <a:ea typeface="Times New Roman" panose="02020603050405020304" pitchFamily="18" charset="0"/>
              </a:rPr>
              <a:t>Сольватохромизм флуорофоров: </a:t>
            </a:r>
            <a:br>
              <a:rPr lang="en-US" sz="3600" b="1" dirty="0">
                <a:effectLst/>
                <a:ea typeface="Times New Roman" panose="02020603050405020304" pitchFamily="18" charset="0"/>
              </a:rPr>
            </a:br>
            <a:r>
              <a:rPr lang="ru-RU" sz="3600" b="1" dirty="0">
                <a:effectLst/>
                <a:ea typeface="Times New Roman" panose="02020603050405020304" pitchFamily="18" charset="0"/>
              </a:rPr>
              <a:t>Новые полуэмпирические закономерности в исследовании бордипирринов и порфиринов</a:t>
            </a:r>
            <a:endParaRPr lang="ru-RU" sz="8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7503E0-2042-13DE-2A91-BB961ED87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8995" y="4598383"/>
            <a:ext cx="7197726" cy="153660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/>
              <a:t>Ф. Ю. Телегин, Ю.С. Марфин</a:t>
            </a:r>
          </a:p>
          <a:p>
            <a:pPr algn="ctr"/>
            <a:r>
              <a:rPr lang="ru-RU" sz="2400" cap="none" dirty="0"/>
              <a:t>Кафедра неорганической химии</a:t>
            </a:r>
          </a:p>
          <a:p>
            <a:pPr algn="ctr"/>
            <a:r>
              <a:rPr lang="ru-RU" sz="2400" cap="none" dirty="0"/>
              <a:t>Ивановский государственный химико-технологический университет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B976CF-C7AD-31C1-9D40-FB5F67E9C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2" y="4101899"/>
            <a:ext cx="1663796" cy="16637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6B1C60-280A-7790-DB68-7C5A25FF7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89" y="250258"/>
            <a:ext cx="1839423" cy="16183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757732-1580-05DD-90F2-8E034283E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2" y="2157817"/>
            <a:ext cx="1744696" cy="16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15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E0A9D-2FA8-D67D-71DE-A71B1908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Обобщенный подход к описанию </a:t>
            </a:r>
            <a:r>
              <a:rPr lang="ru-RU" dirty="0" err="1"/>
              <a:t>сольватохромии</a:t>
            </a:r>
            <a:r>
              <a:rPr lang="en-US" dirty="0"/>
              <a:t> – </a:t>
            </a:r>
            <a:r>
              <a:rPr lang="ru-RU" dirty="0" err="1"/>
              <a:t>бордипиррины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D6B29-E0B4-A407-B434-F2E9BA87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81" y="2285360"/>
            <a:ext cx="1458217" cy="17628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313B3D-A894-1D8E-5223-39466FABE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033" y="2285360"/>
            <a:ext cx="4029954" cy="20113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7E8305-E61C-8C7E-55DE-9A66460FC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318" y="2250084"/>
            <a:ext cx="4395779" cy="20167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B34324-EE31-165E-49F6-8BB0090AD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718" y="4451027"/>
            <a:ext cx="4782584" cy="21545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1C5503-DBF1-9280-7272-BFE00659E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318" y="4405194"/>
            <a:ext cx="4881823" cy="2200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770437-8C97-713B-AB65-3A76EDEFADC3}"/>
              </a:ext>
            </a:extLst>
          </p:cNvPr>
          <p:cNvSpPr txBox="1"/>
          <p:nvPr/>
        </p:nvSpPr>
        <p:spPr>
          <a:xfrm>
            <a:off x="4079548" y="1852409"/>
            <a:ext cx="3343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highlight>
                  <a:srgbClr val="FFFF00"/>
                </a:highlight>
              </a:rPr>
              <a:t>Отсутствие </a:t>
            </a:r>
            <a:r>
              <a:rPr lang="ru-RU" sz="2000" dirty="0" err="1">
                <a:solidFill>
                  <a:schemeClr val="bg1"/>
                </a:solidFill>
                <a:highlight>
                  <a:srgbClr val="FFFF00"/>
                </a:highlight>
              </a:rPr>
              <a:t>сольватохромии</a:t>
            </a:r>
            <a:endParaRPr lang="ru-RU" sz="20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5013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E0A9D-2FA8-D67D-71DE-A71B1908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275"/>
            <a:ext cx="10131425" cy="1456267"/>
          </a:xfrm>
        </p:spPr>
        <p:txBody>
          <a:bodyPr/>
          <a:lstStyle/>
          <a:p>
            <a:r>
              <a:rPr lang="ru-RU" dirty="0"/>
              <a:t>Обобщенный подход к описанию </a:t>
            </a:r>
            <a:r>
              <a:rPr lang="ru-RU" dirty="0" err="1"/>
              <a:t>сольватохромии</a:t>
            </a:r>
            <a:r>
              <a:rPr lang="ru-RU" dirty="0"/>
              <a:t> – порфирины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70437-8C97-713B-AB65-3A76EDEFADC3}"/>
              </a:ext>
            </a:extLst>
          </p:cNvPr>
          <p:cNvSpPr txBox="1"/>
          <p:nvPr/>
        </p:nvSpPr>
        <p:spPr>
          <a:xfrm>
            <a:off x="4516147" y="1436439"/>
            <a:ext cx="3817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ighlight>
                  <a:srgbClr val="0000FF"/>
                </a:highlight>
              </a:rPr>
              <a:t>Отрицательная </a:t>
            </a:r>
            <a:r>
              <a:rPr lang="ru-RU" sz="2000" dirty="0" err="1">
                <a:highlight>
                  <a:srgbClr val="0000FF"/>
                </a:highlight>
              </a:rPr>
              <a:t>сольватохромия</a:t>
            </a:r>
            <a:endParaRPr lang="ru-RU" sz="2000" dirty="0">
              <a:highlight>
                <a:srgbClr val="0000FF"/>
              </a:highlight>
            </a:endParaRPr>
          </a:p>
        </p:txBody>
      </p:sp>
      <p:pic>
        <p:nvPicPr>
          <p:cNvPr id="6" name="CXN Picture 5" descr="ChemAxon{1dc0efc9-37e5-4e45-bd24-a638e62c805f} MRV|eAGdV0tP4zAQvu+vsHLeJhk7Dwe1RQguKwGHhcPeViYNEKlJUBL6+Pc79qTQuA+vKoqmdb5vHvbnsTO93lRLtirarmzqmQd+6LGizptFWb/NvHVZL5p1NwEeg3c9n+aIRXzdzbz3vv+4CoL1eu3n70WlNk3t503l0fOrTVeOMGvhN+1bwMMQgj8P90+GMynrrld1XiCrK686M3jf5Ko3yZwIEVSqXZV1QPCgalfk7S8P9Sf0N93C+y7pFp/dIJW9lsuCvTZtpXq24qGPn/AneyvqolV9sWAvWxwGP8IpmP+YPtw1+WdV1P18+qBdlLlaPvXtZ44DVbMs8k/0hl9+3c28Crz5VPVNddO2asv0Nz2sgCnOlGAqYipmKmEqZUoylTEFIf7jc0AAIAIQAogBBAGiAGGAOI44rv0gjiOOI44jjiOOI44jjiNOIE4gTuiAiBOIE4gTiBOIE4gTiIv0+i4LXdjz9qPA6WH23+PByPfo41kM/uFK8pk3SXyBS80msS+EtsKXoC3305RsJrUFP03IihgtroimAbHAjzM0wgcwRpIJI2NS/Qz9gzFSu0XvkTFZauhpuu8sAYoAewHRJiklCNGQ6GCB0/NY7hewKyjxeTYUxOl5GGob+RGlZ9wgOjEmA5PXrgJpEkIHuBpbPV/0w7iR5FYObmU8hJUUVuzCDWnLYX4hHMoRZLmkaql2kVF8TvF1Upgpza6JgAG0Q/RP6cMwZyFBBA2GNDj4NBOFIbJhQgebxCZWQkshqdZE0qJRLE6zku6mMD4yhbq2cKidD7VjArjTgq+tNp++NPVi7ysrFzPvBTyzB38Xrx0ftqHHmnZRtNjhtAMN3SfwMUHvofMEMSboLf5F4B4hn/qiLZr5LbGHX4euorEr3SrOx47HBN1YzhOSgwjpeUI6Juimdaq6Z0d1cuxKN7/zsbMxwbTKS4Nr5kgIpumejw+2eEyTvnRxwVIWtXtHBpa46Hi4OANLX3TQODKwJEYHk4OTHInj0BlYQqODz8GxFEUHpYOTHcbhJ1XlmlFuqYqOaEeDsVUl/oNjdyUdx9XILO3QteHiSi3t0AXEkYGlHbqwXLqDuaUquvo4MrBURVelizOQB62eO2TNLbnRPc1xoIQHPddJgSNz49gJwtaUuTo6OPZhZ66aDo6tHB3n4i4qbE2JkbfjGVjKoYuxg2Mphy7SDo7dj/Ql3NFfhSUQuqif50SWQOhi7+DAkTgnj3LnRcXSTjZydjwBWzrmLcTBsaSze2s55AR7l79g906GXw/e14Lvl7kf0wBfYuf/AA== ChemAxon{e5618dbc-e120-4f57-b0b8-05dd11643677} RS|emf:transbg,chiral_off,scale18.0,atsiz0.36000,atomFont:Microsoft Sans Serif-PLAIN-10,bondw0.180375,bondl28.00,wireThickness0.066666,stickThickness0.1,ballRadius0.5,boldbondw5.00,bondHashSpacing0.15,marginSize7.00,cpk,cv_inChain,amap,downwedge_mdl,wireframe,H_heteroterm,anybond_auto,coordBondStyle_arrow,coordBondStyleAtMulticenter_hashed ChemAxon{6f5c9cf4-ef0e-46d0-8752-a3c2944ace2d} Version|21.4.0.843 ChemAxon{1aba2a04-b931-420b-8d40-0be70aaca2d5} Renderer|Marvin 21.4.0.695">
            <a:extLst>
              <a:ext uri="{FF2B5EF4-FFF2-40B4-BE49-F238E27FC236}">
                <a16:creationId xmlns:a16="http://schemas.microsoft.com/office/drawing/2014/main" id="{29C14BC3-B760-98F1-F75A-F451C05A6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4" y="1929288"/>
            <a:ext cx="1804306" cy="1749422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FD4EE2A3-32A2-4977-A682-5F5D46EEBD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8160"/>
              </p:ext>
            </p:extLst>
          </p:nvPr>
        </p:nvGraphicFramePr>
        <p:xfrm>
          <a:off x="6576881" y="1929288"/>
          <a:ext cx="4092683" cy="221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D58CE79-788D-4DC1-AD69-270D96EA6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568577"/>
              </p:ext>
            </p:extLst>
          </p:nvPr>
        </p:nvGraphicFramePr>
        <p:xfrm>
          <a:off x="2292214" y="1929288"/>
          <a:ext cx="4092683" cy="220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CXN Picture 18" descr="ChemAxon{c79323c0-7ad5-4d3c-8ffd-77dddac0c724} MRV|eAGdV01v4zYQve+vIHSuJX5TDBwvFtlLgc0emj0UvRSKrCQGLGkhO3Hy7/uGTLMx7Zit4QSUqPdmhsNHcjj//Nyv2VM3bVbjcFmIkhesG9pxuRruL4vdaliOu81MSCOKz4t5Cyzww+ayeNhuf15U1W63K9uHrm+ex6Fsx76I3y+eN6s9zE6V43RfSc5F9ef1t5vAma2GzbYZ2g6szepiEzq/jW2zDcF84KLqm+lpNVQRXvXTU7T2t+T0x8vnzbL4NaQrfPsCKrtbrTt2N059s2VPkpf447+x+27opmbbLdntC7pFqZGCxaf59dexfey7YbuYX5OJVdusb7bTY4uOflx37SOs4eH3r5dFL4rFvNmO/Zdpal4YPVF3I1gjWaNYo1ljWGNZ41hTs8azRnD847sAQAAhABHACIAEUAIwAZwETpId4CRwEjgJnAROAieBk8Ap4BRwihwCp4BTwCngFHAKOAWcBk4LzPG6o8H9ePnZIUXs/e87u/rg9/2t/Ws4AcOviIleXz000z08cPZ/f/L0dyhGklxrjpHK0jsMUJa2No6p0hljmCml8x5NbaxBJ6+RR1Fa7hUaxb1jMyhAI6szvFt6l6VztaLWe2Qc/a52hs1UWStYnplSGcwK2tpjBtAPMyJ8d05TK7wK9qwjHNQkMYPwI0Rwi3Vk0GiPAMl7XeuIhjcYU5oidVZraiQmDqNQ3jBbSll7GqG1Ck1t8AaeUjFaAb1E75zeufQhGgTJKVptOKK1pRbeFewFmcOL0DoMRSgdwFbAJshGQJiUCkWh61JY7ShIySkVojTcBye+NpJ4iDOkgCsfWudcsCu9EeRUGh7wztgQJOcQMOxqzYM9JYxiyIVCrDQRihLlhKGMIF6aUC+dpTdkmb45EJFSxfVrPNRrJNYOVrUIeUKCBRhSIibkA2MiM85KZBTxCGRUK0XZrh1yh4n1mtKsvCMh1WQMoRprYbo2wmKFV29LfDG/HYflu0e2Wl4Wt1hXBPmju9vI1+VfsHFadhOkSgYI+p4g9wm0dk8T1D6BtpY3giwi8mbbTd24uIrs17dDU3rfFG1Rp32bfQJtaKcJ9sCDO01w+wTaLM8dXb1vijbd0779QWYzBMH3GWFTPzdckUonHA+ZABL1xOPk7AgSacWDKRNBoqF4kGU45oifjPJEoqR4UGY4iZjiwZrh1Ef8fCjBH7mMJpKKR3pmQ0hEFUuAc+dUJqqKxUQmgnRPCsXHuTmQiapiGZOJIFFVLHvOzkGit1hAZSJI9BYLrgwn0Vss0DKcVG/iP3COqCrHUfzIeOoMJ9VOKDTPnQUlD7Z2mVkKKpUOVbA8w0mkE6viDCcRSKyiMxx7xI86OzmpdPSeteMRJNKJNX+Gk55x4Y5wmqNT6VCNklkKOpFOvINkOIlA4p0lw0mrIfJztkR1uu3wPWvHI0i1E25YGU5aFr3eyE5yUoWI/IakD0ug45TqXS1b/Xu1xePBtbf6dSf+NK/afr34Bw== ChemAxon{c8de4655-2a29-4432-9651-06a60a0fccf6} RS|emf:transbg,chiral_off,scale18.0,atsiz0.36000,atomFont:Microsoft Sans Serif-PLAIN-10,bondw0.180375,bondl28.00,wireThickness0.066666,stickThickness0.1,ballRadius0.5,boldbondw5.00,bondHashSpacing0.15,marginSize7.00,cpk,cv_inChain,amap,downwedge_mdl,wireframe,H_heteroterm,anybond_auto,coordBondStyle_arrow,coordBondStyleAtMulticenter_hashed ChemAxon{3f72e62d-4cd0-4190-a2bd-bdab5e44088f} Version|21.4.0.843 ChemAxon{f46b56cc-6a82-4576-87f1-6bef1f31ec1d} Renderer|Marvin 21.4.0.695">
            <a:extLst>
              <a:ext uri="{FF2B5EF4-FFF2-40B4-BE49-F238E27FC236}">
                <a16:creationId xmlns:a16="http://schemas.microsoft.com/office/drawing/2014/main" id="{1129B216-85BE-E8B3-4D31-A615F9849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4" y="4592079"/>
            <a:ext cx="1845093" cy="1749421"/>
          </a:xfrm>
          <a:prstGeom prst="rect">
            <a:avLst/>
          </a:prstGeom>
          <a:solidFill>
            <a:sysClr val="window" lastClr="FFFFFF"/>
          </a:solidFill>
        </p:spPr>
      </p:pic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5E9AAF94-A02B-4128-A896-6CEDBD4CA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987289"/>
              </p:ext>
            </p:extLst>
          </p:nvPr>
        </p:nvGraphicFramePr>
        <p:xfrm>
          <a:off x="2300165" y="4592079"/>
          <a:ext cx="4092683" cy="215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1CD55C84-136F-498E-B26E-B69FA9B23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205666"/>
              </p:ext>
            </p:extLst>
          </p:nvPr>
        </p:nvGraphicFramePr>
        <p:xfrm>
          <a:off x="6592783" y="4592080"/>
          <a:ext cx="4092683" cy="215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B71BDF5-AF81-481C-DB95-FC8B6D8DE645}"/>
              </a:ext>
            </a:extLst>
          </p:cNvPr>
          <p:cNvSpPr txBox="1"/>
          <p:nvPr/>
        </p:nvSpPr>
        <p:spPr>
          <a:xfrm>
            <a:off x="4555903" y="4164718"/>
            <a:ext cx="3880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ighlight>
                  <a:srgbClr val="FF0000"/>
                </a:highlight>
              </a:rPr>
              <a:t>Положительная </a:t>
            </a:r>
            <a:r>
              <a:rPr lang="ru-RU" sz="2000" dirty="0" err="1">
                <a:highlight>
                  <a:srgbClr val="FF0000"/>
                </a:highlight>
              </a:rPr>
              <a:t>сольватохромия</a:t>
            </a:r>
            <a:endParaRPr lang="ru-RU" sz="20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0185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607CC-E5DD-FBD3-E983-E6BA9B0F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Взгляд на </a:t>
            </a:r>
            <a:r>
              <a:rPr lang="ru-RU" dirty="0" err="1"/>
              <a:t>сольватохромию</a:t>
            </a:r>
            <a:r>
              <a:rPr lang="ru-RU" dirty="0"/>
              <a:t> Бордипирринов с «высоты птичьего полета»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331D6A-5823-35A2-CE75-CDD815796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55" y="1943188"/>
            <a:ext cx="3662273" cy="284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8D7A23-118B-39B0-B752-7EFC91AB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846" y="2514600"/>
            <a:ext cx="3662273" cy="28993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25EA5E-B8C7-B675-9531-A4A82656F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637" y="3735665"/>
            <a:ext cx="3673054" cy="28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2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E0A9D-2FA8-D67D-71DE-A71B1908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Фрагментный анализ полярности бордипирринов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B9F7BF-F283-DC70-76D4-62260882C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17" y="2674781"/>
            <a:ext cx="5639983" cy="1734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EFBEA7-41EF-8E5E-3667-3E9A4AF1113C}"/>
              </a:ext>
            </a:extLst>
          </p:cNvPr>
          <p:cNvSpPr txBox="1"/>
          <p:nvPr/>
        </p:nvSpPr>
        <p:spPr>
          <a:xfrm>
            <a:off x="1657312" y="2065867"/>
            <a:ext cx="2916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ighlight>
                  <a:srgbClr val="FF0000"/>
                </a:highlight>
              </a:rPr>
              <a:t>Увеличение параметра </a:t>
            </a:r>
            <a:r>
              <a:rPr lang="en-US" altLang="zh-CN" sz="2000" dirty="0">
                <a:highlight>
                  <a:srgbClr val="FF0000"/>
                </a:highlight>
              </a:rPr>
              <a:t>A</a:t>
            </a:r>
            <a:endParaRPr lang="ru-RU" sz="2000" dirty="0">
              <a:highlight>
                <a:srgbClr val="FF00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FF92E-C708-269D-F726-58A1992C3A9D}"/>
              </a:ext>
            </a:extLst>
          </p:cNvPr>
          <p:cNvSpPr txBox="1"/>
          <p:nvPr/>
        </p:nvSpPr>
        <p:spPr>
          <a:xfrm>
            <a:off x="7708457" y="3342225"/>
            <a:ext cx="3082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ighlight>
                  <a:srgbClr val="0000FF"/>
                </a:highlight>
              </a:rPr>
              <a:t>Уменьшение параметра </a:t>
            </a:r>
            <a:r>
              <a:rPr lang="en-US" altLang="zh-CN" sz="2000" dirty="0">
                <a:highlight>
                  <a:srgbClr val="0000FF"/>
                </a:highlight>
              </a:rPr>
              <a:t>A</a:t>
            </a:r>
            <a:endParaRPr lang="ru-RU" sz="2000" dirty="0">
              <a:highlight>
                <a:srgbClr val="0000FF"/>
              </a:highligh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31C402-F12A-0871-FB94-F8E3D5C6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490" y="4030997"/>
            <a:ext cx="5560895" cy="207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9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E0A9D-2FA8-D67D-71DE-A71B1908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Фрагментный анализ полярности бордипирринов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FBEA7-41EF-8E5E-3667-3E9A4AF1113C}"/>
              </a:ext>
            </a:extLst>
          </p:cNvPr>
          <p:cNvSpPr txBox="1"/>
          <p:nvPr/>
        </p:nvSpPr>
        <p:spPr>
          <a:xfrm>
            <a:off x="765878" y="2078287"/>
            <a:ext cx="2628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ighlight>
                  <a:srgbClr val="FF0000"/>
                </a:highlight>
              </a:rPr>
              <a:t>Носители фрагмента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FF92E-C708-269D-F726-58A1992C3A9D}"/>
              </a:ext>
            </a:extLst>
          </p:cNvPr>
          <p:cNvSpPr txBox="1"/>
          <p:nvPr/>
        </p:nvSpPr>
        <p:spPr>
          <a:xfrm>
            <a:off x="4611850" y="2065867"/>
            <a:ext cx="2628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ighlight>
                  <a:srgbClr val="0000FF"/>
                </a:highlight>
              </a:rPr>
              <a:t>Носители фрагмента 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41C9DF-DBF0-5DE4-D864-C10597600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88" y="2659397"/>
            <a:ext cx="3402120" cy="40518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9C049B-2E4D-92DB-9C83-AD3BB7C21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063" y="2659397"/>
            <a:ext cx="3549087" cy="15224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B68ACA-2060-12FA-4E24-9D93C2247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005" y="2659397"/>
            <a:ext cx="4097762" cy="26494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0161F9-4C12-A03C-53FB-3DC3553ED681}"/>
              </a:ext>
            </a:extLst>
          </p:cNvPr>
          <p:cNvSpPr txBox="1"/>
          <p:nvPr/>
        </p:nvSpPr>
        <p:spPr>
          <a:xfrm>
            <a:off x="8016600" y="2078287"/>
            <a:ext cx="3772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highlight>
                  <a:srgbClr val="FFFF00"/>
                </a:highlight>
              </a:rPr>
              <a:t>Диаграмма </a:t>
            </a:r>
            <a:r>
              <a:rPr lang="ru-RU" sz="2000" dirty="0" err="1">
                <a:solidFill>
                  <a:schemeClr val="bg1"/>
                </a:solidFill>
                <a:highlight>
                  <a:srgbClr val="FFFF00"/>
                </a:highlight>
              </a:rPr>
              <a:t>фкладов</a:t>
            </a:r>
            <a:r>
              <a:rPr lang="ru-RU" sz="2000" dirty="0">
                <a:solidFill>
                  <a:schemeClr val="bg1"/>
                </a:solidFill>
                <a:highlight>
                  <a:srgbClr val="FFFF00"/>
                </a:highlight>
              </a:rPr>
              <a:t> фрагментов</a:t>
            </a:r>
          </a:p>
        </p:txBody>
      </p:sp>
    </p:spTree>
    <p:extLst>
      <p:ext uri="{BB962C8B-B14F-4D97-AF65-F5344CB8AC3E}">
        <p14:creationId xmlns:p14="http://schemas.microsoft.com/office/powerpoint/2010/main" val="2498709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D3551-C5E1-AD30-556E-78FF6D7F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Поляризация флуорофора и квантовый выход флуоресценции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816C10-2CC2-C86F-1C31-5FC87F312305}"/>
                  </a:ext>
                </a:extLst>
              </p:cNvPr>
              <p:cNvSpPr txBox="1"/>
              <p:nvPr/>
            </p:nvSpPr>
            <p:spPr>
              <a:xfrm>
                <a:off x="288544" y="1915683"/>
                <a:ext cx="2844874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816C10-2CC2-C86F-1C31-5FC87F31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4" y="1915683"/>
                <a:ext cx="2844874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E15959-49DD-E5F2-BF93-7208161C1A8C}"/>
                  </a:ext>
                </a:extLst>
              </p:cNvPr>
              <p:cNvSpPr txBox="1"/>
              <p:nvPr/>
            </p:nvSpPr>
            <p:spPr>
              <a:xfrm>
                <a:off x="3065663" y="1984181"/>
                <a:ext cx="2844874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E15959-49DD-E5F2-BF93-7208161C1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663" y="1984181"/>
                <a:ext cx="2844874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A0DDBF-7510-904F-76DC-224F94E05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24" y="3646268"/>
            <a:ext cx="3878440" cy="29951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07013F-7148-FDCF-C6B3-A374C3EB0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181" y="2359511"/>
            <a:ext cx="5670508" cy="42819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23F041-C9CC-B0C8-D288-289BD5716639}"/>
              </a:ext>
            </a:extLst>
          </p:cNvPr>
          <p:cNvSpPr txBox="1"/>
          <p:nvPr/>
        </p:nvSpPr>
        <p:spPr>
          <a:xfrm>
            <a:off x="6933369" y="1826987"/>
            <a:ext cx="3589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lg(Quantum yield) vs Stokes shift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0CB2B-8A84-1C60-876D-557B010C3A72}"/>
              </a:ext>
            </a:extLst>
          </p:cNvPr>
          <p:cNvSpPr txBox="1"/>
          <p:nvPr/>
        </p:nvSpPr>
        <p:spPr>
          <a:xfrm>
            <a:off x="1068624" y="2938382"/>
            <a:ext cx="3874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Solvatochromic</a:t>
            </a:r>
            <a:r>
              <a:rPr lang="en-US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sensitivity A vs </a:t>
            </a:r>
            <a:br>
              <a:rPr lang="ru-RU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Solvent sensitivity of quantum yield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104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1C830-9FBC-AAD2-2DB5-B5DD0273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Сольватохромизм – новые подходы к пониманию механизма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7806-B730-2FD1-EFE6-3E660AD3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47299"/>
            <a:ext cx="10131425" cy="6059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0" dirty="0"/>
              <a:t>Применение метода </a:t>
            </a:r>
            <a:r>
              <a:rPr lang="en-US" sz="2800" b="0" dirty="0"/>
              <a:t>PM7 </a:t>
            </a:r>
            <a:r>
              <a:rPr lang="ru-RU" sz="2800" b="0" dirty="0"/>
              <a:t>и </a:t>
            </a:r>
            <a:r>
              <a:rPr lang="en-US" sz="2800" b="0" dirty="0"/>
              <a:t>MNDO (MOPAC</a:t>
            </a:r>
            <a:r>
              <a:rPr lang="ru-RU" sz="2800" b="0" dirty="0"/>
              <a:t>2016</a:t>
            </a:r>
            <a:r>
              <a:rPr lang="en-US" sz="2800" b="0" dirty="0"/>
              <a:t>)</a:t>
            </a:r>
            <a:endParaRPr lang="ru-RU" sz="2800" b="0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Объект 18">
            <a:extLst>
              <a:ext uri="{FF2B5EF4-FFF2-40B4-BE49-F238E27FC236}">
                <a16:creationId xmlns:a16="http://schemas.microsoft.com/office/drawing/2014/main" id="{441FBEAF-69A7-3E0D-05A4-D690E6955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12857"/>
              </p:ext>
            </p:extLst>
          </p:nvPr>
        </p:nvGraphicFramePr>
        <p:xfrm>
          <a:off x="2083905" y="2313459"/>
          <a:ext cx="2856860" cy="2251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0A3A787-ED00-D2E1-2D23-EDEB383F64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060739"/>
              </p:ext>
            </p:extLst>
          </p:nvPr>
        </p:nvGraphicFramePr>
        <p:xfrm>
          <a:off x="8815215" y="2629302"/>
          <a:ext cx="2874037" cy="186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5EEB6DF-168E-A3AA-A3BB-31792F961C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400955"/>
              </p:ext>
            </p:extLst>
          </p:nvPr>
        </p:nvGraphicFramePr>
        <p:xfrm>
          <a:off x="1866309" y="4703473"/>
          <a:ext cx="3074456" cy="194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0C09449-B126-FED0-5B22-83AF828D2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412394"/>
              </p:ext>
            </p:extLst>
          </p:nvPr>
        </p:nvGraphicFramePr>
        <p:xfrm>
          <a:off x="8916409" y="4629962"/>
          <a:ext cx="2727123" cy="197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CXN Picture 28" descr="ChemAxon{16a31fb4-0b25-4041-a155-0fb0cd737986} MRV|eAHtWF+MG0cZHyc0DWloL0HqS1EYHGipitc7u/6zDr5LrpeWuNxFp15oCooI4/XYXmX/mN31+a5B6gkhFSqQUiHxAAUSkHjpA0VCVZFABJAQEjzkBYQQlFYC1Me8gOCF5Ztd/1mvvbuX3IW6yn2+1Xhmvt9vvv3m++YbX/XkhqHjdWY7mmXOZ4kgZjEzVauhma35bE8zG1bPyRGpSLInF6oq6IK+6cxn267bOZHP93o9QW0zg25YpqBaRjaYP7HhaGM6PVmw7FZeEkWSf3Zlec3H5DTTcampMkA52gnHH1y2VOr6xsQskTeova6Z+UA9b9jrAdtFSeR/orDhNLKjV1qCuUWA4qamM9y0bIO6eF0SBfgTP4ZbzGQ2dVkD1zdhmAhEBh8sHKqunGG0sVBd8Rf7xKdqC1WjY1sdbFKDzWcdus54l9muxpwsblCXntvswAysfqJuWTqjJlhB9S6MuXaXZReqeZ9hnIi6lnG2a9SZDR7nDFEuzXRZi9lDLjGBaIV2OkDzjOZodX2C6RasaoE169ukaVLdieN54jO7QGJ0doGkbpmNZWa23PYukIEKJAl7wrYt+87Q1cxnNNbbCSmPh7VNo27pfUr59A4Cwm7ZVrfj7DyyDEuvt4aKx5u+JLyCoz03sVzD6vpGDDJCkEsJDE9aphtlMJr+YJ9gRVNty7GaLl6jpoPXIBebudXlxdrZXCWGuKfZ7FxbUy+ZzJlI/wn7xBKXGCrHBZrtc5G4AKe6/jRtaN10imLcJjOz4Z9DQ13+mk0bJmMQUB3M86zRGrEbDT1uL8xNnoRDTdp1rTiXXGKu2q4ZHV1TNffMENJmLrMteIwYoG6ZbJVq9nYDNSmBHJVOEkR8SRQh9jyuO8u0zvTdOB/gKFiiNnjPJ9N0zd0cAjVzqU01M9GTtwnm27XWoaofEWlhqYhyOS6wVEu3bL9KjyBq51KcdluzKTdzrdvpWPZE8t5KRVwd1uhd2Ae1Te0WO6+57SXNVnfIZVk2XLLg5vE497K7GfImhULQ2z5u0V3p6nCIMPDLyCtt6rRZI7UapmysFB/gUFka3IbzWiOVppjAYjbOgKnbjrO4GINbYUsz19LLRXnMlnzogpcP7nxw9zttqV0D/An3P35/1OAoWIOipsIAFDCmduEqCV9qp2FdfiDzUFu0bbqJ+Tc+TAmmEqYypgVMi5iWMC1jqmBawZSI8MA8AQUCGgRUCOgQUCKgRUCNgJ4EehLnAT0J9CTQk4pwQdcZNy54wyU8+pzFj+Mn4XMWL8V/ssElWF/yoxl8isOfHPEbgsX4D1zXpfmsIpCKQnBZKEtgoCKUpHJh1PPnSoJULJcGTUGoSHIFF4UKkRUsCxW5IEJTrIgSlgT4jVHCRJAksTDo9ef6uH5DhFKhUoaGlIFFFEoVBcyFZZUChxelIs7B5b4IkznoKwWZ9xVRKWTxpuSHkAzOJMBdqsBKSkFSgFtUlDKYVizKMqxbIjAoCSKwgqYsSnwlIslk0AznprD04QVBVqCB15UCOF8WTJL9VhLKHJkDNxRg/3NFoSCWRN6WpZKEcwWhqEAcwDwhZb/mD2NsocqTJvQVaw1IJJL1g+9p1nSkfvxlMRwWzIY6xQm4ahggjQN4tA4B0jSAPA7gsZ28QmEcwDMhGVCcAJSSTSqNA3iWJa9QnnjpFIAyDuBJnAyojAN4yicDiDiB4EOJEDIJISmQyHYHB1Cyd0lkx4MDK2WdyKYHB1zKOpF9Dw7ElHVKU94nDRPZ/eDQTbFNmQixEGT6MpEQCM71lGQUp7g6JdKkaMr7dWOIkadiomHg15mUdSJhENSlZLdJkTAI6ljKOpEwCOpeyjqRMAjqZMo60UOgX1cT11Gm+GBquOVDp3N+cFvgl4voTSI/umYcquZVQ19A6NT9DHF5+zR77b/PI/TRV8t+mz+ADqAEGeA8kHD/9aVxniO3yDOQ33tthPajrSTsOyl/9ZoZ9KGRfYMvb6kvPsTbwdvg9/f98uH2UQ/8geZqfnttNfDLEelNv//3H7zht+9F47gH//HT396Ofde8LyD0ntn13yveUxl0fHbt+5l3CqF7Zte+F7zPZtBHZte+r3jnEET41jttR5x83fteBj0ymb/74dkHz8H/qP75NZBOJ8jrX7TG83trLsjTuePj+f2tcpDfvzwZ5PfRrwX5fQ8ax138wEv/mmYf815H6N5J+7ht98Nz5d/j9q22A7v4/APwvB2Z74Tm5+C5GZm/Epo/Ag+OvL94LpgfiOW9lkGPzu7+ft77Kmzi7Np32ftmBj02u/ateFd4Mdq68XLmQS8cZz/8sh8Hp0jQbnwjiIsMCmKH1/H7pvDx8aMx44dixh+IGZ+LGT8cM35kyvidlk97f0Po0Gh/cSZoB/edq5H71qO3e9+K8Dx2Kzx5tDXo34jw5G7z3rZbUvR+g9B9s5sfJ71fZxCZXfsy3p8ROjwZf388Guzbqw+P16ufV4L9fll9y+//6ep4vRrgXjr28TfC/esRnut9npvFoO6J3w94DsbYefXbF/z2c9+9kPg+z6HM5Z/U0NyN698Rw+dR7Punq+xIbv7z2rbsCMvSnTHlXSZ7XrgbJC3/9vL43S57XrgbZLv5N48y1V/V0EG870eHZyGv5z74423ZEZa9iOay54W7QdLy71QGLR6owe+Gvzx/jPffvKwd+z+YtSd7sichwa+MfheH/+91IIPufeGT8Pu6etHPy5t/+OJDUSyXC+hL/v/lru4P+r/rt+jhoHn2xX1+uz+Eed9uGD4hwTr/Aw== ChemAxon{f9a5bdd1-c267-466e-9292-c44e9a2e96b9} RS|emf:transbg,chiral_off,scale18.0,atsiz0.36000,atomFont:Microsoft Sans Serif-PLAIN-10,bondw0.180375,bondl28.00,wireThickness0.066666,stickThickness0.1,ballRadius0.5,boldbondw5.00,bondHashSpacing0.15,marginSize7.00,cpk,cv_inChain,amap,downwedge_mdl,wireframe,H_heteroterm,anybond_auto,coordBondStyle_arrow,coordBondStyleAtMulticenter_hashed ChemAxon{0c512f12-be99-4a1a-8609-399c91a41dac} Version|21.13.0.915 ChemAxon{6fc5b444-492f-4adf-a3b9-ea7d25224fc3} Renderer|Marvin 21.13.0.746">
            <a:extLst>
              <a:ext uri="{FF2B5EF4-FFF2-40B4-BE49-F238E27FC236}">
                <a16:creationId xmlns:a16="http://schemas.microsoft.com/office/drawing/2014/main" id="{99CD9C94-56E8-A7EF-80BF-048717BD2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6" y="4785680"/>
            <a:ext cx="1197918" cy="137007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1EEC41-E9D7-A060-2323-33CF7F44C56D}"/>
              </a:ext>
            </a:extLst>
          </p:cNvPr>
          <p:cNvSpPr txBox="1"/>
          <p:nvPr/>
        </p:nvSpPr>
        <p:spPr>
          <a:xfrm>
            <a:off x="10655399" y="2435521"/>
            <a:ext cx="131174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200" dirty="0" err="1"/>
              <a:t>Пололжительная</a:t>
            </a:r>
            <a:r>
              <a:rPr lang="ru-RU" sz="1200" dirty="0"/>
              <a:t> </a:t>
            </a:r>
            <a:r>
              <a:rPr lang="ru-RU" sz="1200" dirty="0" err="1"/>
              <a:t>сольватохромия</a:t>
            </a:r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16FF8-CAB3-F908-166B-4F292A763889}"/>
              </a:ext>
            </a:extLst>
          </p:cNvPr>
          <p:cNvSpPr txBox="1"/>
          <p:nvPr/>
        </p:nvSpPr>
        <p:spPr>
          <a:xfrm>
            <a:off x="10655399" y="4453999"/>
            <a:ext cx="1353158" cy="461665"/>
          </a:xfrm>
          <a:prstGeom prst="rect">
            <a:avLst/>
          </a:prstGeom>
          <a:solidFill>
            <a:srgbClr val="340CFC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Отрицательная </a:t>
            </a:r>
            <a:r>
              <a:rPr lang="ru-RU" sz="1200" dirty="0" err="1"/>
              <a:t>сольватохромия</a:t>
            </a:r>
            <a:endParaRPr lang="ru-RU" sz="1200" dirty="0"/>
          </a:p>
        </p:txBody>
      </p:sp>
      <p:pic>
        <p:nvPicPr>
          <p:cNvPr id="13" name="CXN Picture 32" descr="ChemAxon{f890c8b9-e92b-43a0-8565-c73ede6d7944} MRV|eAHtWE1v2zYYzrqdehh62pnQro0kUrY+AidF6rZrgCQo6q4ddiloibaJSqRByXG8X7TjDrtsv2LY/k132Uv5246ktMkuBSkbtMn3efj1kC/1dp5cZym6YirnUhxb2HYtxEQsEy6Gx9aUi0RO80NM2th6ctKJwRbsRX5sjYpifOQ40+nUjkcso9dS2LHMrHn90XXOt2ymni3V0CGui52fLs57JeaQi7ygImaAyvlRXhaey5gWZWcqmnAyqq64cObmTqau5mzvias/rn2dJ9Z6SF2oOwUoGvCUoYFUGS3QFXFt+LiP0ZAJpmjBEtSfQTG2sQdzcPKwc/GS0eSkc1E29sOPZyedbKzkGAmasWMrp1dM/2Wq4Cy3UEIL+mY2hhpo/agvZcqogF7QdAJlhZow66TjlAzbRLSQ2eUk6zMFM64Zdrm4KNiQqRWXW0N0QcdjoHnLc95P95g+oVdD6M3VLWkGNM2reJ7/fA8k2fgeSPpSJOdMDIvRPZCBCWwS9lwpqf4fujPxlrPpXUi1HnqzrC/TBaX37A6CUEMlJ+P87srKZNofrgy/H5SpZgg5/2WvuUROyk4sd4Tt+TUML6QodhmyQVm4ILjgsZK5HBSoR0WOerAXB4evzk/PLg+jCuIpV+zNiMcfBMv3tv9e/1xfpwqqvACa23PhKoHTNH1NEz5ppmhXLTITSXkOrWz1MAcKKisQ4B3EO5YM1+xZklathZjpTbiypJNCVk3JB1bEo7NsnPKYFy9XkBErmJLwzSqAqRTsFeXqtkKt20B5TPcJduYSh3bledzPz2mfpfdxPsBR0KUKZq8k4ykvZisgF90R5aJ2Jj8TrJerN6ZxqYgmWYauF1QJK5apVKWXXkPi8Ycq6xFXVHezNxmPpdrbvJ/iEV+tfPQ9rEM8omrI3vFi1OUqviOXlAouWXDzeKpnuZhtzCYFRzC9Pe60uJikcIgwmJf1rIxoPmJJozdsWFhSLXDwLInuwzueNNK0a1hE8hK6emudVWkMboVDLnrN7iLY6ouzccFz5nc+uPs9k/Ekg/mE+5++P3I4Cnrg1GIoAAfG4glcJeHH2TNoVx/IWmqnStEZ0r90McWIEkQ9RFuIthH1EQ0QDRGNEMUufKEegwEGCwwmGGwwGGGwwmCGwY6AHdE8BC7lKdMdmo+qizafS/QUvYDnEnX3nktrfuVNu6V2YQbR9nOIywyj3Qp44FpOjq3QxlGIUWAHhBAU2j4JWgjDSviQr0pLG98m7cBfZi07Il6E2naEvRB5duS1XMjakUsQseGdwkfY9ltRABkhbgsdgifHkb9TuUAs2LYyC81IKQqPeGDejvwIwGGLhMusZbthGEAf2m3PAyofl3VuABm2PRcygBMPL7NVXUm2oL4FZ8v2QshgsASywG75JNQyWynjpKOlvvET8QTkj61SMq/ZICcL1VgItjhT4F00gTbdBJBtgNbYCkBuAnjbAK3I+hZae4B2PaC9DdBqrwf4e4CgfgzBNkDvpPoWwr1ZagBE2wC9UesB2N1GlPu6AYL3IbgBQvYhDQLBOws+P2Xq5xfvrPn8VGpop30DpkEpeGfl56deAya4AdOgF7yz/vNTtaGd6AZMgwiIe8NcN2F2t3x50tePh5C9DUAaxEZ2ZDB3Jg2YHRksnc8C460xzsZh5ixdovagu+7SWfvShx0nztKTg4Oq8o3094ODvx7/+e3Bo4/vv9b/3d8vy3ITnzLxKROfMvEpE58y8SkTnzLxKROfMvEpE58y8SkTn/q8+NTyfevXg+8e6HwZn/r41cG/3/yxfv/67Z/5+5eJT5n4lIlPmfjUFx2fMskkk0wyySSTTDLJpC80/Qc= ChemAxon{a41a352d-68f0-488c-bfe7-54c400f5f57d} RS|emf:transbg,chiral_off,scale18.0,atsiz0.36000,atomFont:Microsoft Sans Serif-PLAIN-10,bondw0.180375,bondl28.00,wireThickness0.066666,stickThickness0.1,ballRadius0.5,boldbondw5.00,bondHashSpacing0.15,marginSize7.00,cpk,cv_inChain,amap,downwedge_mdl,wireframe,H_heteroterm,anybond_auto,coordBondStyle_arrow,coordBondStyleAtMulticenter_hashed ChemAxon{a6217401-4312-4d2d-9feb-75c7f9e8ab5e} Version|21.13.0.915 ChemAxon{dd77acfb-adb6-4930-8fbe-e6ac844877b9} Renderer|Marvin 21.13.0.746">
            <a:extLst>
              <a:ext uri="{FF2B5EF4-FFF2-40B4-BE49-F238E27FC236}">
                <a16:creationId xmlns:a16="http://schemas.microsoft.com/office/drawing/2014/main" id="{1B338998-2BD1-83C0-131A-D747050B99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9" y="2653208"/>
            <a:ext cx="1664113" cy="11467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1B986006-BD3C-EEAD-3520-7EA13F40C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988932"/>
              </p:ext>
            </p:extLst>
          </p:nvPr>
        </p:nvGraphicFramePr>
        <p:xfrm>
          <a:off x="5158361" y="2503206"/>
          <a:ext cx="3337549" cy="195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C5707483-F940-906C-B344-CBE88B9EF9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789801"/>
              </p:ext>
            </p:extLst>
          </p:nvPr>
        </p:nvGraphicFramePr>
        <p:xfrm>
          <a:off x="5342467" y="4481431"/>
          <a:ext cx="3165427" cy="212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8646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5AC82-8B04-3027-BF1B-531A7F51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F71BC8-098E-7DDC-0F69-C4CB4D2F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36" y="2065867"/>
            <a:ext cx="2991267" cy="8859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44A5AA-0F88-295A-C833-1FBC1FEA7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36" y="3239343"/>
            <a:ext cx="2991268" cy="809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62F70-3708-A692-2401-F82A739C9CE2}"/>
              </a:ext>
            </a:extLst>
          </p:cNvPr>
          <p:cNvSpPr txBox="1"/>
          <p:nvPr/>
        </p:nvSpPr>
        <p:spPr>
          <a:xfrm>
            <a:off x="4446270" y="4534234"/>
            <a:ext cx="700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Программа предоставлена д.ф.-м.н. И.И. Баскиным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34B3B-A243-3C3A-AFC2-39CD012BF118}"/>
              </a:ext>
            </a:extLst>
          </p:cNvPr>
          <p:cNvSpPr txBox="1"/>
          <p:nvPr/>
        </p:nvSpPr>
        <p:spPr>
          <a:xfrm>
            <a:off x="4446270" y="3239343"/>
            <a:ext cx="6918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Академическая лицензия для использования программы </a:t>
            </a:r>
            <a:r>
              <a:rPr lang="en-US" sz="2400" dirty="0"/>
              <a:t>J</a:t>
            </a:r>
            <a:r>
              <a:rPr lang="ru-RU" sz="2400" dirty="0"/>
              <a:t>С</a:t>
            </a:r>
            <a:r>
              <a:rPr lang="en-US" sz="2400" dirty="0"/>
              <a:t>hem for Office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3FB65-8DD5-C23F-EFF1-5ABD71969B16}"/>
              </a:ext>
            </a:extLst>
          </p:cNvPr>
          <p:cNvSpPr txBox="1"/>
          <p:nvPr/>
        </p:nvSpPr>
        <p:spPr>
          <a:xfrm>
            <a:off x="824986" y="4433112"/>
            <a:ext cx="2991266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NASAWIN, </a:t>
            </a:r>
            <a:r>
              <a:rPr lang="ru-RU" sz="3200" b="1" dirty="0">
                <a:solidFill>
                  <a:schemeClr val="bg2"/>
                </a:solidFill>
              </a:rPr>
              <a:t>МГУ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B64D7-22AB-5CE1-FC5B-8D1AD86D8265}"/>
              </a:ext>
            </a:extLst>
          </p:cNvPr>
          <p:cNvSpPr txBox="1"/>
          <p:nvPr/>
        </p:nvSpPr>
        <p:spPr>
          <a:xfrm>
            <a:off x="3691890" y="5715106"/>
            <a:ext cx="5084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Благодарю за внимание!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B3BD1A-2A90-2905-703A-DC3B347A1DEC}"/>
              </a:ext>
            </a:extLst>
          </p:cNvPr>
          <p:cNvSpPr txBox="1"/>
          <p:nvPr/>
        </p:nvSpPr>
        <p:spPr>
          <a:xfrm>
            <a:off x="4446270" y="2226935"/>
            <a:ext cx="3497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Грант РНФ №19-73-10107</a:t>
            </a:r>
          </a:p>
        </p:txBody>
      </p:sp>
    </p:spTree>
    <p:extLst>
      <p:ext uri="{BB962C8B-B14F-4D97-AF65-F5344CB8AC3E}">
        <p14:creationId xmlns:p14="http://schemas.microsoft.com/office/powerpoint/2010/main" val="2442148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F9DBC-CC5E-6E30-2DA9-71DDB9AD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Спектральная шкала полярности </a:t>
            </a:r>
            <a:br>
              <a:rPr lang="ru-RU" dirty="0"/>
            </a:br>
            <a:r>
              <a:rPr lang="ru-RU" dirty="0" err="1"/>
              <a:t>Димрота-Рейхардта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3D314C-9B4D-35BB-C76B-B442DB05E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8707"/>
            <a:ext cx="1920144" cy="291186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34324E-17EF-8D6F-4768-6D5EFC2CE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888" y="1908707"/>
            <a:ext cx="6986912" cy="45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5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F9DBC-CC5E-6E30-2DA9-71DDB9AD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Шкала полярности </a:t>
            </a:r>
            <a:r>
              <a:rPr lang="ru-RU" dirty="0" err="1"/>
              <a:t>Камлета</a:t>
            </a:r>
            <a:r>
              <a:rPr lang="ru-RU" dirty="0"/>
              <a:t>-Тафта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C149D-C278-628D-B96C-C586C012708E}"/>
              </a:ext>
            </a:extLst>
          </p:cNvPr>
          <p:cNvSpPr txBox="1"/>
          <p:nvPr/>
        </p:nvSpPr>
        <p:spPr>
          <a:xfrm>
            <a:off x="1154097" y="1819922"/>
            <a:ext cx="4186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a"/>
            </a:pPr>
            <a:r>
              <a:rPr lang="ru-RU" dirty="0">
                <a:sym typeface="Symbol" panose="05050102010706020507" pitchFamily="18" charset="2"/>
              </a:rPr>
              <a:t>- параметр кислотности растворителя</a:t>
            </a:r>
          </a:p>
          <a:p>
            <a:pPr marL="285750" indent="-285750">
              <a:buFont typeface="Symbol" panose="05050102010706020507" pitchFamily="18" charset="2"/>
              <a:buChar char="b"/>
            </a:pPr>
            <a:r>
              <a:rPr lang="ru-RU" dirty="0">
                <a:sym typeface="Symbol" panose="05050102010706020507" pitchFamily="18" charset="2"/>
              </a:rPr>
              <a:t>- параметр основности растворителя</a:t>
            </a:r>
          </a:p>
          <a:p>
            <a:r>
              <a:rPr lang="ru-RU" dirty="0">
                <a:sym typeface="Symbol" panose="05050102010706020507" pitchFamily="18" charset="2"/>
              </a:rPr>
              <a:t>* - смешанный параметр </a:t>
            </a:r>
          </a:p>
          <a:p>
            <a:r>
              <a:rPr lang="ru-RU" dirty="0">
                <a:sym typeface="Symbol" panose="05050102010706020507" pitchFamily="18" charset="2"/>
              </a:rPr>
              <a:t>        </a:t>
            </a:r>
            <a:r>
              <a:rPr lang="ru-RU" dirty="0" err="1">
                <a:sym typeface="Symbol" panose="05050102010706020507" pitchFamily="18" charset="2"/>
              </a:rPr>
              <a:t>диполярности</a:t>
            </a:r>
            <a:r>
              <a:rPr lang="ru-RU" dirty="0">
                <a:sym typeface="Symbol" panose="05050102010706020507" pitchFamily="18" charset="2"/>
              </a:rPr>
              <a:t>/поляризуемости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4E3862-4243-E05F-2246-E6273C601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760" y="1690688"/>
            <a:ext cx="6267328" cy="44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5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BAD13-CD8F-A1E0-269A-15999F62D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82422" cy="1456267"/>
          </a:xfrm>
        </p:spPr>
        <p:txBody>
          <a:bodyPr/>
          <a:lstStyle/>
          <a:p>
            <a:r>
              <a:rPr lang="ru-RU" dirty="0"/>
              <a:t>Публикации и цитирование </a:t>
            </a:r>
            <a:br>
              <a:rPr lang="ru-RU" dirty="0"/>
            </a:br>
            <a:r>
              <a:rPr lang="ru-RU" dirty="0"/>
              <a:t>Ключевых проблем исследования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41EF62D5-8694-1F12-4512-8C7E9506A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743156"/>
              </p:ext>
            </p:extLst>
          </p:nvPr>
        </p:nvGraphicFramePr>
        <p:xfrm>
          <a:off x="907902" y="2346324"/>
          <a:ext cx="4826000" cy="416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E4815440-2C56-0559-EAB7-932681E380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304912"/>
              </p:ext>
            </p:extLst>
          </p:nvPr>
        </p:nvGraphicFramePr>
        <p:xfrm>
          <a:off x="6458100" y="2346324"/>
          <a:ext cx="4572000" cy="416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685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F9DBC-CC5E-6E30-2DA9-71DDB9AD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Шкала полярности Каталана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4BA8F6-F329-0B15-8F17-255C5CE66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5476" y="1838371"/>
            <a:ext cx="5902528" cy="41711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5B8500-7396-0D81-732A-9DDFF6C8E012}"/>
              </a:ext>
            </a:extLst>
          </p:cNvPr>
          <p:cNvSpPr txBox="1"/>
          <p:nvPr/>
        </p:nvSpPr>
        <p:spPr>
          <a:xfrm>
            <a:off x="1154097" y="1819922"/>
            <a:ext cx="4801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ym typeface="Symbol" panose="05050102010706020507" pitchFamily="18" charset="2"/>
              </a:rPr>
              <a:t>SA </a:t>
            </a:r>
            <a:r>
              <a:rPr lang="ru-RU" dirty="0">
                <a:sym typeface="Symbol" panose="05050102010706020507" pitchFamily="18" charset="2"/>
              </a:rPr>
              <a:t>- параметр кислотности растворителя</a:t>
            </a:r>
          </a:p>
          <a:p>
            <a:r>
              <a:rPr lang="en-US" dirty="0">
                <a:sym typeface="Symbol" panose="05050102010706020507" pitchFamily="18" charset="2"/>
              </a:rPr>
              <a:t>SB </a:t>
            </a:r>
            <a:r>
              <a:rPr lang="ru-RU" dirty="0">
                <a:sym typeface="Symbol" panose="05050102010706020507" pitchFamily="18" charset="2"/>
              </a:rPr>
              <a:t>- параметр основности растворителя</a:t>
            </a:r>
          </a:p>
          <a:p>
            <a:r>
              <a:rPr lang="en-US" dirty="0">
                <a:sym typeface="Symbol" panose="05050102010706020507" pitchFamily="18" charset="2"/>
              </a:rPr>
              <a:t>SPP </a:t>
            </a:r>
            <a:r>
              <a:rPr lang="ru-RU" dirty="0">
                <a:sym typeface="Symbol" panose="05050102010706020507" pitchFamily="18" charset="2"/>
              </a:rPr>
              <a:t>- параметр </a:t>
            </a:r>
            <a:r>
              <a:rPr lang="ru-RU" dirty="0" err="1">
                <a:sym typeface="Symbol" panose="05050102010706020507" pitchFamily="18" charset="2"/>
              </a:rPr>
              <a:t>диполярности</a:t>
            </a:r>
            <a:r>
              <a:rPr lang="ru-RU" dirty="0">
                <a:sym typeface="Symbol" panose="05050102010706020507" pitchFamily="18" charset="2"/>
              </a:rPr>
              <a:t>/поляризуемости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16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A3B2C-F985-30E2-4616-BE50C823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71790" cy="1456267"/>
          </a:xfrm>
        </p:spPr>
        <p:txBody>
          <a:bodyPr>
            <a:normAutofit/>
          </a:bodyPr>
          <a:lstStyle/>
          <a:p>
            <a:r>
              <a:rPr lang="ru-RU" dirty="0" err="1"/>
              <a:t>Флуорофоры</a:t>
            </a:r>
            <a:endParaRPr lang="ru-RU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EDB288-1600-4B59-BD45-7315EF9FB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341" y="1759422"/>
            <a:ext cx="6335318" cy="481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A3B2C-F985-30E2-4616-BE50C823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71790" cy="1456267"/>
          </a:xfrm>
        </p:spPr>
        <p:txBody>
          <a:bodyPr>
            <a:normAutofit/>
          </a:bodyPr>
          <a:lstStyle/>
          <a:p>
            <a:r>
              <a:rPr lang="ru-RU" dirty="0" err="1"/>
              <a:t>СОЛЬватохромизм</a:t>
            </a:r>
            <a:r>
              <a:rPr lang="ru-RU" dirty="0"/>
              <a:t> флуорофоров</a:t>
            </a:r>
            <a:endParaRPr lang="ru-RU" sz="4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0F8F76-3FB3-EBEE-73F2-31A544EC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52" y="1897380"/>
            <a:ext cx="5283456" cy="2029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4ACE32-0DF9-FBAF-EAD7-0698166C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51" y="3999770"/>
            <a:ext cx="5283456" cy="20435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117F3A-8AE2-07AB-8E5E-E25DB33D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721" y="2462804"/>
            <a:ext cx="1277736" cy="8987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278BC-EA4D-30F4-7D27-294A637C2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721" y="4565194"/>
            <a:ext cx="1750862" cy="8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716CF-DA1E-4B9F-4CC1-732A3FF7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Диаграмма сольватации хромофора</a:t>
            </a:r>
            <a:r>
              <a:rPr lang="en-US" dirty="0"/>
              <a:t>. </a:t>
            </a:r>
            <a:r>
              <a:rPr lang="ru-RU" dirty="0"/>
              <a:t>Энергия реорганизации</a:t>
            </a:r>
          </a:p>
        </p:txBody>
      </p:sp>
      <p:pic>
        <p:nvPicPr>
          <p:cNvPr id="8" name="Объект 6">
            <a:extLst>
              <a:ext uri="{FF2B5EF4-FFF2-40B4-BE49-F238E27FC236}">
                <a16:creationId xmlns:a16="http://schemas.microsoft.com/office/drawing/2014/main" id="{231E4019-B161-DA1E-86CD-7E3F91A58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761" y="6094899"/>
            <a:ext cx="5335504" cy="4365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575F8C-6BCD-E08A-BB05-5F9415310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811" y="5466435"/>
            <a:ext cx="4169381" cy="5636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5BA784-80A4-26BC-CECC-6D4E909D94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5370" t="1140" r="50197" b="17114"/>
          <a:stretch/>
        </p:blipFill>
        <p:spPr>
          <a:xfrm>
            <a:off x="4232646" y="2023361"/>
            <a:ext cx="7523092" cy="33162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59EC7E-23FC-CEC7-504F-EA5CB6476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74" y="2023361"/>
            <a:ext cx="5872373" cy="32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4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48D57-BB20-3397-C352-2110D8C2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Полярность растворителя. </a:t>
            </a:r>
            <a:br>
              <a:rPr lang="ru-RU" dirty="0"/>
            </a:br>
            <a:r>
              <a:rPr lang="ru-RU" dirty="0"/>
              <a:t>Теория </a:t>
            </a:r>
            <a:r>
              <a:rPr lang="ru-RU" dirty="0" err="1"/>
              <a:t>Липперта</a:t>
            </a:r>
            <a:r>
              <a:rPr lang="ru-RU" dirty="0"/>
              <a:t> и </a:t>
            </a:r>
            <a:r>
              <a:rPr lang="ru-RU" dirty="0" err="1"/>
              <a:t>Матаги</a:t>
            </a:r>
            <a:r>
              <a:rPr lang="en-US" dirty="0"/>
              <a:t>; </a:t>
            </a:r>
            <a:r>
              <a:rPr lang="ru-RU" dirty="0"/>
              <a:t>теория </a:t>
            </a:r>
            <a:r>
              <a:rPr lang="ru-RU" dirty="0" err="1"/>
              <a:t>Липтэя</a:t>
            </a: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239BD39-CCB7-283E-6410-A3C3FD47B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6748" y="4491069"/>
            <a:ext cx="3060331" cy="1894491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059918-71AC-6623-1512-0055988A1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875" y="1906832"/>
            <a:ext cx="5244384" cy="19746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5D2146-A162-8A97-D620-41861FA07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005" y="4491069"/>
            <a:ext cx="2935609" cy="1894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E7AC66-AFF4-A49A-9879-2E44FA3899E5}"/>
              </a:ext>
            </a:extLst>
          </p:cNvPr>
          <p:cNvSpPr txBox="1"/>
          <p:nvPr/>
        </p:nvSpPr>
        <p:spPr>
          <a:xfrm>
            <a:off x="2770453" y="3963821"/>
            <a:ext cx="2920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/>
              <a:t>Липперт</a:t>
            </a:r>
            <a:r>
              <a:rPr lang="ru-RU" sz="2800" dirty="0"/>
              <a:t> и </a:t>
            </a:r>
            <a:r>
              <a:rPr lang="ru-RU" sz="2800" dirty="0" err="1"/>
              <a:t>Матага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B95FC-E171-29C4-653C-C42F6CC07FBA}"/>
              </a:ext>
            </a:extLst>
          </p:cNvPr>
          <p:cNvSpPr txBox="1"/>
          <p:nvPr/>
        </p:nvSpPr>
        <p:spPr>
          <a:xfrm>
            <a:off x="8067956" y="3963821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/>
              <a:t>Липтэй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872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E0A9D-2FA8-D67D-71DE-A71B1908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Обобщенный подход к описанию </a:t>
            </a:r>
            <a:r>
              <a:rPr lang="ru-RU" dirty="0" err="1"/>
              <a:t>сольватохромии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C4FE980-242C-E80D-FFC3-5FAB9955B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2921" y="1933010"/>
            <a:ext cx="3070179" cy="2589212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AEC53A-6809-BD40-1D1D-3EFE6A16B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25" y="1933010"/>
            <a:ext cx="5650183" cy="33914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0F9BF2-F87B-63D2-C8F2-AF954D1669D0}"/>
                  </a:ext>
                </a:extLst>
              </p:cNvPr>
              <p:cNvSpPr txBox="1"/>
              <p:nvPr/>
            </p:nvSpPr>
            <p:spPr>
              <a:xfrm>
                <a:off x="8068225" y="4712477"/>
                <a:ext cx="1552926" cy="725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0F9BF2-F87B-63D2-C8F2-AF954D166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25" y="4712477"/>
                <a:ext cx="1552926" cy="7257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BC1277E-B069-D8D9-B98A-95ECAD535962}"/>
              </a:ext>
            </a:extLst>
          </p:cNvPr>
          <p:cNvSpPr txBox="1"/>
          <p:nvPr/>
        </p:nvSpPr>
        <p:spPr>
          <a:xfrm>
            <a:off x="6933459" y="5628443"/>
            <a:ext cx="382245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A&gt;0 </a:t>
            </a:r>
            <a:r>
              <a:rPr lang="ru-RU" dirty="0">
                <a:solidFill>
                  <a:schemeClr val="bg1"/>
                </a:solidFill>
              </a:rPr>
              <a:t>положительная </a:t>
            </a:r>
            <a:r>
              <a:rPr lang="ru-RU" dirty="0" err="1">
                <a:solidFill>
                  <a:schemeClr val="bg1"/>
                </a:solidFill>
              </a:rPr>
              <a:t>сольватохромия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9AB91-08C6-7EA4-8720-84A2F518CF7E}"/>
              </a:ext>
            </a:extLst>
          </p:cNvPr>
          <p:cNvSpPr txBox="1"/>
          <p:nvPr/>
        </p:nvSpPr>
        <p:spPr>
          <a:xfrm>
            <a:off x="6933460" y="5997775"/>
            <a:ext cx="382245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&lt; 0 </a:t>
            </a:r>
            <a:r>
              <a:rPr lang="ru-RU" dirty="0">
                <a:solidFill>
                  <a:schemeClr val="bg1"/>
                </a:solidFill>
              </a:rPr>
              <a:t>отрицательная </a:t>
            </a:r>
            <a:r>
              <a:rPr lang="ru-RU" dirty="0" err="1">
                <a:solidFill>
                  <a:schemeClr val="bg1"/>
                </a:solidFill>
              </a:rPr>
              <a:t>сольватохромия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E0A9D-2FA8-D67D-71DE-A71B1908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Обобщенный подход к описанию </a:t>
            </a:r>
            <a:r>
              <a:rPr lang="ru-RU" dirty="0" err="1"/>
              <a:t>сольватохромии</a:t>
            </a:r>
            <a:r>
              <a:rPr lang="en-US" dirty="0"/>
              <a:t> – </a:t>
            </a:r>
            <a:r>
              <a:rPr lang="ru-RU" dirty="0" err="1"/>
              <a:t>бордипиррины</a:t>
            </a:r>
            <a:r>
              <a:rPr lang="ru-RU" dirty="0"/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54308D-57BE-3C1A-9CD6-6CC563C47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196" y="2426742"/>
            <a:ext cx="3123604" cy="18386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69F2AB-F711-9F70-18C2-9990B5634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83" y="2426742"/>
            <a:ext cx="1508678" cy="9702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0A6538-FC26-D7C9-E597-72E8D14C9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274" y="2450453"/>
            <a:ext cx="3831053" cy="18295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C39294-9231-F605-3729-7F40A7E38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849" y="4471604"/>
            <a:ext cx="3908379" cy="19019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FC43D43-9933-A5C0-604A-8C48816D2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478" y="4458396"/>
            <a:ext cx="4084629" cy="1915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C9F0A-6B61-B91E-3A4F-E86724E2857E}"/>
              </a:ext>
            </a:extLst>
          </p:cNvPr>
          <p:cNvSpPr txBox="1"/>
          <p:nvPr/>
        </p:nvSpPr>
        <p:spPr>
          <a:xfrm>
            <a:off x="3937000" y="1871924"/>
            <a:ext cx="3742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ighlight>
                  <a:srgbClr val="FF0000"/>
                </a:highlight>
              </a:rPr>
              <a:t>Положительная </a:t>
            </a:r>
            <a:r>
              <a:rPr lang="ru-RU" sz="2000" dirty="0" err="1">
                <a:highlight>
                  <a:srgbClr val="FF0000"/>
                </a:highlight>
              </a:rPr>
              <a:t>сольватохромия</a:t>
            </a:r>
            <a:endParaRPr lang="ru-RU" sz="20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9981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E0A9D-2FA8-D67D-71DE-A71B1908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Обобщенный подход к описанию </a:t>
            </a:r>
            <a:r>
              <a:rPr lang="ru-RU" dirty="0" err="1"/>
              <a:t>сольватохромии</a:t>
            </a:r>
            <a:r>
              <a:rPr lang="en-US" dirty="0"/>
              <a:t> – </a:t>
            </a:r>
            <a:r>
              <a:rPr lang="ru-RU" dirty="0" err="1"/>
              <a:t>бордипиррины</a:t>
            </a:r>
            <a:r>
              <a:rPr lang="ru-RU" dirty="0"/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32647A-ADCF-8FBE-FFB0-4A5595E53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46" y="2261291"/>
            <a:ext cx="1356286" cy="13867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00DD1-D931-939C-497D-A34C4FA65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652" y="2323757"/>
            <a:ext cx="3857861" cy="20088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25AE65-C54D-E7F8-367F-8CEA9283F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703" y="2320265"/>
            <a:ext cx="4582048" cy="20466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D92ECE-6A6F-B5A0-3D95-E3496FE72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019" y="4446696"/>
            <a:ext cx="4556981" cy="20575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075814-39ED-ABBE-5922-BE1DBD278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770" y="4446696"/>
            <a:ext cx="4556981" cy="20476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2FA85F-874C-532A-033D-D7A1E3F556F4}"/>
              </a:ext>
            </a:extLst>
          </p:cNvPr>
          <p:cNvSpPr txBox="1"/>
          <p:nvPr/>
        </p:nvSpPr>
        <p:spPr>
          <a:xfrm>
            <a:off x="3937000" y="1871924"/>
            <a:ext cx="3679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ighlight>
                  <a:srgbClr val="0000FF"/>
                </a:highlight>
              </a:rPr>
              <a:t>Отрицательная </a:t>
            </a:r>
            <a:r>
              <a:rPr lang="ru-RU" sz="2000" dirty="0" err="1">
                <a:highlight>
                  <a:srgbClr val="0000FF"/>
                </a:highlight>
              </a:rPr>
              <a:t>сольватохромия</a:t>
            </a:r>
            <a:endParaRPr lang="ru-RU" sz="2000" dirty="0"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94326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979</TotalTime>
  <Words>446</Words>
  <Application>Microsoft Office PowerPoint</Application>
  <PresentationFormat>Широкоэкранный</PresentationFormat>
  <Paragraphs>83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Небесная</vt:lpstr>
      <vt:lpstr>Сольватохромизм флуорофоров:  Новые полуэмпирические закономерности в исследовании бордипирринов и порфиринов</vt:lpstr>
      <vt:lpstr>Публикации и цитирование  Ключевых проблем исследования</vt:lpstr>
      <vt:lpstr>Флуорофоры</vt:lpstr>
      <vt:lpstr>СОЛЬватохромизм флуорофоров</vt:lpstr>
      <vt:lpstr>Диаграмма сольватации хромофора. Энергия реорганизации</vt:lpstr>
      <vt:lpstr>Полярность растворителя.  Теория Липперта и Матаги; теория Липтэя</vt:lpstr>
      <vt:lpstr>Обобщенный подход к описанию сольватохромии</vt:lpstr>
      <vt:lpstr>Обобщенный подход к описанию сольватохромии – бордипиррины </vt:lpstr>
      <vt:lpstr>Обобщенный подход к описанию сольватохромии – бордипиррины </vt:lpstr>
      <vt:lpstr>Обобщенный подход к описанию сольватохромии – бордипиррины </vt:lpstr>
      <vt:lpstr>Обобщенный подход к описанию сольватохромии – порфирины </vt:lpstr>
      <vt:lpstr>Взгляд на сольватохромию Бордипирринов с «высоты птичьего полета»</vt:lpstr>
      <vt:lpstr>Фрагментный анализ полярности бордипирринов </vt:lpstr>
      <vt:lpstr>Фрагментный анализ полярности бордипирринов </vt:lpstr>
      <vt:lpstr>Поляризация флуорофора и квантовый выход флуоресценции</vt:lpstr>
      <vt:lpstr>Сольватохромизм – новые подходы к пониманию механизма</vt:lpstr>
      <vt:lpstr>благодарности</vt:lpstr>
      <vt:lpstr>Спектральная шкала полярности  Димрота-Рейхардта</vt:lpstr>
      <vt:lpstr>Шкала полярности Камлета-Тафта</vt:lpstr>
      <vt:lpstr>Шкала полярности Каталана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Сольватохромия флуорофоров</dc:title>
  <dc:creator>Felix Telegin</dc:creator>
  <cp:lastModifiedBy>Felix Telegin</cp:lastModifiedBy>
  <cp:revision>59</cp:revision>
  <dcterms:created xsi:type="dcterms:W3CDTF">2022-05-04T07:34:28Z</dcterms:created>
  <dcterms:modified xsi:type="dcterms:W3CDTF">2022-07-02T22:51:33Z</dcterms:modified>
</cp:coreProperties>
</file>