
<file path=[Content_Types].xml><?xml version="1.0" encoding="utf-8"?>
<Types xmlns="http://schemas.openxmlformats.org/package/2006/content-types">
  <Default Extension="png" ContentType="image/png"/>
  <Default Extension="svg" ContentType="image/svg+xml"/>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tif" ContentType="image/tiff"/>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0"/>
  </p:notesMasterIdLst>
  <p:sldIdLst>
    <p:sldId id="276" r:id="rId2"/>
    <p:sldId id="256" r:id="rId3"/>
    <p:sldId id="266" r:id="rId4"/>
    <p:sldId id="259" r:id="rId5"/>
    <p:sldId id="258" r:id="rId6"/>
    <p:sldId id="264" r:id="rId7"/>
    <p:sldId id="260" r:id="rId8"/>
    <p:sldId id="261" r:id="rId9"/>
    <p:sldId id="270" r:id="rId10"/>
    <p:sldId id="265" r:id="rId11"/>
    <p:sldId id="267" r:id="rId12"/>
    <p:sldId id="271" r:id="rId13"/>
    <p:sldId id="268" r:id="rId14"/>
    <p:sldId id="275" r:id="rId15"/>
    <p:sldId id="272" r:id="rId16"/>
    <p:sldId id="274" r:id="rId17"/>
    <p:sldId id="273" r:id="rId18"/>
    <p:sldId id="269" r:id="rId19"/>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C8C8"/>
    <a:srgbClr val="E10585"/>
    <a:srgbClr val="DD2A1B"/>
    <a:srgbClr val="00A658"/>
    <a:srgbClr val="00A557"/>
    <a:srgbClr val="E24536"/>
    <a:srgbClr val="E97165"/>
    <a:srgbClr val="E10584"/>
    <a:srgbClr val="E947A3"/>
    <a:srgbClr val="E034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Светлый стиль 1 — акцент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E171933-4619-4E11-9A3F-F7608DF75F80}" styleName="Средний стиль 1 — акцент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799B23B-EC83-4686-B30A-512413B5E67A}" styleName="Светлый стиль 3 — акцент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65" d="100"/>
          <a:sy n="65" d="100"/>
        </p:scale>
        <p:origin x="90" y="23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1056;&#1086;&#1084;&#1072;&#1085;\Desktop\&#1053;&#1086;&#1074;&#1099;&#1077;%20&#1086;&#1073;&#1088;&#1072;&#1079;&#1094;&#1099;.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1056;&#1086;&#1084;&#1072;&#1085;\Desktop\&#1053;&#1086;&#1074;&#1099;&#1077;%20&#1086;&#1073;&#1088;&#1072;&#1079;&#1094;&#1099;.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926877893733576"/>
          <c:y val="9.7476652627723856E-2"/>
          <c:w val="0.80320207059070425"/>
          <c:h val="0.76142464750045769"/>
        </c:manualLayout>
      </c:layout>
      <c:scatterChart>
        <c:scatterStyle val="lineMarker"/>
        <c:varyColors val="0"/>
        <c:ser>
          <c:idx val="0"/>
          <c:order val="0"/>
          <c:tx>
            <c:strRef>
              <c:f>'PT4 PVP'!$A$7</c:f>
              <c:strCache>
                <c:ptCount val="1"/>
                <c:pt idx="0">
                  <c:v>R2, нм</c:v>
                </c:pt>
              </c:strCache>
            </c:strRef>
          </c:tx>
          <c:spPr>
            <a:ln w="25400" cap="rnd">
              <a:noFill/>
              <a:round/>
            </a:ln>
            <a:effectLst/>
          </c:spPr>
          <c:marker>
            <c:symbol val="circle"/>
            <c:size val="5"/>
            <c:spPr>
              <a:solidFill>
                <a:srgbClr val="002060"/>
              </a:solidFill>
              <a:ln w="9525">
                <a:solidFill>
                  <a:srgbClr val="002060"/>
                </a:solidFill>
              </a:ln>
              <a:effectLst/>
            </c:spPr>
          </c:marker>
          <c:errBars>
            <c:errDir val="x"/>
            <c:errBarType val="both"/>
            <c:errValType val="percentage"/>
            <c:noEndCap val="0"/>
            <c:val val="1"/>
            <c:spPr>
              <a:noFill/>
              <a:ln w="9525" cap="flat" cmpd="sng" algn="ctr">
                <a:solidFill>
                  <a:schemeClr val="tx1">
                    <a:lumMod val="65000"/>
                    <a:lumOff val="35000"/>
                  </a:schemeClr>
                </a:solidFill>
                <a:round/>
              </a:ln>
              <a:effectLst/>
            </c:spPr>
          </c:errBars>
          <c:errBars>
            <c:errDir val="y"/>
            <c:errBarType val="both"/>
            <c:errValType val="cust"/>
            <c:noEndCap val="0"/>
            <c:plus>
              <c:numRef>
                <c:f>'PT4 PVP'!$B$9:$U$9</c:f>
                <c:numCache>
                  <c:formatCode>General</c:formatCode>
                  <c:ptCount val="20"/>
                  <c:pt idx="0">
                    <c:v>15.6</c:v>
                  </c:pt>
                  <c:pt idx="1">
                    <c:v>9.5</c:v>
                  </c:pt>
                  <c:pt idx="2">
                    <c:v>11.3</c:v>
                  </c:pt>
                  <c:pt idx="3">
                    <c:v>8.0399999999999991</c:v>
                  </c:pt>
                  <c:pt idx="4">
                    <c:v>6.76</c:v>
                  </c:pt>
                  <c:pt idx="5">
                    <c:v>7.3</c:v>
                  </c:pt>
                  <c:pt idx="6">
                    <c:v>10.17</c:v>
                  </c:pt>
                  <c:pt idx="7">
                    <c:v>8.0790000000000006</c:v>
                  </c:pt>
                  <c:pt idx="8">
                    <c:v>13.62</c:v>
                  </c:pt>
                  <c:pt idx="9">
                    <c:v>10.73</c:v>
                  </c:pt>
                  <c:pt idx="10">
                    <c:v>6.1</c:v>
                  </c:pt>
                  <c:pt idx="11">
                    <c:v>8.67</c:v>
                  </c:pt>
                  <c:pt idx="12">
                    <c:v>8.3800000000000008</c:v>
                  </c:pt>
                  <c:pt idx="13">
                    <c:v>16</c:v>
                  </c:pt>
                  <c:pt idx="14">
                    <c:v>13.5</c:v>
                  </c:pt>
                  <c:pt idx="15">
                    <c:v>9.58</c:v>
                  </c:pt>
                  <c:pt idx="16">
                    <c:v>9.5399999999999991</c:v>
                  </c:pt>
                  <c:pt idx="17">
                    <c:v>11.08</c:v>
                  </c:pt>
                  <c:pt idx="18">
                    <c:v>12.22</c:v>
                  </c:pt>
                  <c:pt idx="19">
                    <c:v>16.600000000000001</c:v>
                  </c:pt>
                </c:numCache>
              </c:numRef>
            </c:plus>
            <c:minus>
              <c:numRef>
                <c:f>'PT4 PVP'!$B$9:$U$9</c:f>
                <c:numCache>
                  <c:formatCode>General</c:formatCode>
                  <c:ptCount val="20"/>
                  <c:pt idx="0">
                    <c:v>15.6</c:v>
                  </c:pt>
                  <c:pt idx="1">
                    <c:v>9.5</c:v>
                  </c:pt>
                  <c:pt idx="2">
                    <c:v>11.3</c:v>
                  </c:pt>
                  <c:pt idx="3">
                    <c:v>8.0399999999999991</c:v>
                  </c:pt>
                  <c:pt idx="4">
                    <c:v>6.76</c:v>
                  </c:pt>
                  <c:pt idx="5">
                    <c:v>7.3</c:v>
                  </c:pt>
                  <c:pt idx="6">
                    <c:v>10.17</c:v>
                  </c:pt>
                  <c:pt idx="7">
                    <c:v>8.0790000000000006</c:v>
                  </c:pt>
                  <c:pt idx="8">
                    <c:v>13.62</c:v>
                  </c:pt>
                  <c:pt idx="9">
                    <c:v>10.73</c:v>
                  </c:pt>
                  <c:pt idx="10">
                    <c:v>6.1</c:v>
                  </c:pt>
                  <c:pt idx="11">
                    <c:v>8.67</c:v>
                  </c:pt>
                  <c:pt idx="12">
                    <c:v>8.3800000000000008</c:v>
                  </c:pt>
                  <c:pt idx="13">
                    <c:v>16</c:v>
                  </c:pt>
                  <c:pt idx="14">
                    <c:v>13.5</c:v>
                  </c:pt>
                  <c:pt idx="15">
                    <c:v>9.58</c:v>
                  </c:pt>
                  <c:pt idx="16">
                    <c:v>9.5399999999999991</c:v>
                  </c:pt>
                  <c:pt idx="17">
                    <c:v>11.08</c:v>
                  </c:pt>
                  <c:pt idx="18">
                    <c:v>12.22</c:v>
                  </c:pt>
                  <c:pt idx="19">
                    <c:v>16.600000000000001</c:v>
                  </c:pt>
                </c:numCache>
              </c:numRef>
            </c:minus>
            <c:spPr>
              <a:noFill/>
              <a:ln w="9525" cap="flat" cmpd="sng" algn="ctr">
                <a:solidFill>
                  <a:schemeClr val="tx1">
                    <a:lumMod val="65000"/>
                    <a:lumOff val="35000"/>
                  </a:schemeClr>
                </a:solidFill>
                <a:round/>
              </a:ln>
              <a:effectLst/>
            </c:spPr>
          </c:errBars>
          <c:xVal>
            <c:numRef>
              <c:f>'PT4 PVP'!$B$1:$U$1</c:f>
              <c:numCache>
                <c:formatCode>General</c:formatCode>
                <c:ptCount val="20"/>
                <c:pt idx="0">
                  <c:v>5</c:v>
                </c:pt>
                <c:pt idx="1">
                  <c:v>10</c:v>
                </c:pt>
                <c:pt idx="2">
                  <c:v>15</c:v>
                </c:pt>
                <c:pt idx="3">
                  <c:v>20</c:v>
                </c:pt>
                <c:pt idx="4">
                  <c:v>25</c:v>
                </c:pt>
                <c:pt idx="5">
                  <c:v>30</c:v>
                </c:pt>
                <c:pt idx="6">
                  <c:v>35</c:v>
                </c:pt>
                <c:pt idx="7">
                  <c:v>40</c:v>
                </c:pt>
                <c:pt idx="8">
                  <c:v>45</c:v>
                </c:pt>
                <c:pt idx="9">
                  <c:v>50</c:v>
                </c:pt>
                <c:pt idx="10">
                  <c:v>55</c:v>
                </c:pt>
                <c:pt idx="11">
                  <c:v>60</c:v>
                </c:pt>
                <c:pt idx="12">
                  <c:v>65</c:v>
                </c:pt>
                <c:pt idx="13">
                  <c:v>70</c:v>
                </c:pt>
                <c:pt idx="14">
                  <c:v>75</c:v>
                </c:pt>
                <c:pt idx="15">
                  <c:v>80</c:v>
                </c:pt>
                <c:pt idx="16">
                  <c:v>85</c:v>
                </c:pt>
                <c:pt idx="17">
                  <c:v>90</c:v>
                </c:pt>
                <c:pt idx="18">
                  <c:v>95</c:v>
                </c:pt>
                <c:pt idx="19">
                  <c:v>100</c:v>
                </c:pt>
              </c:numCache>
            </c:numRef>
          </c:xVal>
          <c:yVal>
            <c:numRef>
              <c:f>'PT4 PVP'!$B$7:$U$7</c:f>
              <c:numCache>
                <c:formatCode>General</c:formatCode>
                <c:ptCount val="20"/>
                <c:pt idx="0">
                  <c:v>32.04</c:v>
                </c:pt>
                <c:pt idx="1">
                  <c:v>31.77</c:v>
                </c:pt>
                <c:pt idx="2">
                  <c:v>32.729999999999997</c:v>
                </c:pt>
                <c:pt idx="3">
                  <c:v>33.69</c:v>
                </c:pt>
                <c:pt idx="4">
                  <c:v>34.659999999999997</c:v>
                </c:pt>
                <c:pt idx="5">
                  <c:v>36.159999999999997</c:v>
                </c:pt>
                <c:pt idx="6">
                  <c:v>38.83</c:v>
                </c:pt>
                <c:pt idx="7">
                  <c:v>35.44</c:v>
                </c:pt>
                <c:pt idx="8">
                  <c:v>33.840000000000003</c:v>
                </c:pt>
                <c:pt idx="9">
                  <c:v>38.75</c:v>
                </c:pt>
                <c:pt idx="10">
                  <c:v>42.77</c:v>
                </c:pt>
                <c:pt idx="11">
                  <c:v>43.02</c:v>
                </c:pt>
                <c:pt idx="12">
                  <c:v>42.52</c:v>
                </c:pt>
                <c:pt idx="13">
                  <c:v>41.36</c:v>
                </c:pt>
                <c:pt idx="14">
                  <c:v>42.87</c:v>
                </c:pt>
                <c:pt idx="15">
                  <c:v>48.89</c:v>
                </c:pt>
                <c:pt idx="16">
                  <c:v>56.08</c:v>
                </c:pt>
                <c:pt idx="17">
                  <c:v>58.67</c:v>
                </c:pt>
                <c:pt idx="18">
                  <c:v>55.85</c:v>
                </c:pt>
                <c:pt idx="19">
                  <c:v>54.16</c:v>
                </c:pt>
              </c:numCache>
            </c:numRef>
          </c:yVal>
          <c:smooth val="0"/>
          <c:extLst>
            <c:ext xmlns:c16="http://schemas.microsoft.com/office/drawing/2014/chart" uri="{C3380CC4-5D6E-409C-BE32-E72D297353CC}">
              <c16:uniqueId val="{00000000-EF36-4246-9D02-42CAE02B61E3}"/>
            </c:ext>
          </c:extLst>
        </c:ser>
        <c:ser>
          <c:idx val="1"/>
          <c:order val="1"/>
          <c:tx>
            <c:strRef>
              <c:f>'PT4 PVP'!$A$6</c:f>
              <c:strCache>
                <c:ptCount val="1"/>
                <c:pt idx="0">
                  <c:v>R1, нм</c:v>
                </c:pt>
              </c:strCache>
            </c:strRef>
          </c:tx>
          <c:spPr>
            <a:ln w="25400" cap="rnd">
              <a:noFill/>
              <a:round/>
            </a:ln>
            <a:effectLst/>
          </c:spPr>
          <c:marker>
            <c:symbol val="circle"/>
            <c:size val="5"/>
            <c:spPr>
              <a:solidFill>
                <a:schemeClr val="accent2"/>
              </a:solidFill>
              <a:ln w="9525">
                <a:solidFill>
                  <a:schemeClr val="accent2"/>
                </a:solidFill>
              </a:ln>
              <a:effectLst/>
            </c:spPr>
          </c:marker>
          <c:errBars>
            <c:errDir val="x"/>
            <c:errBarType val="both"/>
            <c:errValType val="percentage"/>
            <c:noEndCap val="0"/>
            <c:val val="1"/>
            <c:spPr>
              <a:noFill/>
              <a:ln w="9525" cap="flat" cmpd="sng" algn="ctr">
                <a:solidFill>
                  <a:schemeClr val="tx1">
                    <a:lumMod val="65000"/>
                    <a:lumOff val="35000"/>
                  </a:schemeClr>
                </a:solidFill>
                <a:round/>
              </a:ln>
              <a:effectLst/>
            </c:spPr>
          </c:errBars>
          <c:errBars>
            <c:errDir val="y"/>
            <c:errBarType val="both"/>
            <c:errValType val="cust"/>
            <c:noEndCap val="0"/>
            <c:plus>
              <c:numRef>
                <c:f>'PT4 PVP'!$Q$8:$U$8</c:f>
                <c:numCache>
                  <c:formatCode>General</c:formatCode>
                  <c:ptCount val="5"/>
                </c:numCache>
              </c:numRef>
            </c:plus>
            <c:minus>
              <c:numRef>
                <c:f>'PT4 PVP'!$Q$8:$U$8</c:f>
                <c:numCache>
                  <c:formatCode>General</c:formatCode>
                  <c:ptCount val="5"/>
                </c:numCache>
              </c:numRef>
            </c:minus>
            <c:spPr>
              <a:noFill/>
              <a:ln w="9525" cap="flat" cmpd="sng" algn="ctr">
                <a:solidFill>
                  <a:schemeClr val="tx1">
                    <a:lumMod val="65000"/>
                    <a:lumOff val="35000"/>
                  </a:schemeClr>
                </a:solidFill>
                <a:round/>
              </a:ln>
              <a:effectLst/>
            </c:spPr>
          </c:errBars>
          <c:xVal>
            <c:numRef>
              <c:f>'PT4 PVP'!$B$1:$U$1</c:f>
              <c:numCache>
                <c:formatCode>General</c:formatCode>
                <c:ptCount val="20"/>
                <c:pt idx="0">
                  <c:v>5</c:v>
                </c:pt>
                <c:pt idx="1">
                  <c:v>10</c:v>
                </c:pt>
                <c:pt idx="2">
                  <c:v>15</c:v>
                </c:pt>
                <c:pt idx="3">
                  <c:v>20</c:v>
                </c:pt>
                <c:pt idx="4">
                  <c:v>25</c:v>
                </c:pt>
                <c:pt idx="5">
                  <c:v>30</c:v>
                </c:pt>
                <c:pt idx="6">
                  <c:v>35</c:v>
                </c:pt>
                <c:pt idx="7">
                  <c:v>40</c:v>
                </c:pt>
                <c:pt idx="8">
                  <c:v>45</c:v>
                </c:pt>
                <c:pt idx="9">
                  <c:v>50</c:v>
                </c:pt>
                <c:pt idx="10">
                  <c:v>55</c:v>
                </c:pt>
                <c:pt idx="11">
                  <c:v>60</c:v>
                </c:pt>
                <c:pt idx="12">
                  <c:v>65</c:v>
                </c:pt>
                <c:pt idx="13">
                  <c:v>70</c:v>
                </c:pt>
                <c:pt idx="14">
                  <c:v>75</c:v>
                </c:pt>
                <c:pt idx="15">
                  <c:v>80</c:v>
                </c:pt>
                <c:pt idx="16">
                  <c:v>85</c:v>
                </c:pt>
                <c:pt idx="17">
                  <c:v>90</c:v>
                </c:pt>
                <c:pt idx="18">
                  <c:v>95</c:v>
                </c:pt>
                <c:pt idx="19">
                  <c:v>100</c:v>
                </c:pt>
              </c:numCache>
            </c:numRef>
          </c:xVal>
          <c:yVal>
            <c:numRef>
              <c:f>'PT4 PVP'!$B$6:$U$6</c:f>
              <c:numCache>
                <c:formatCode>General</c:formatCode>
                <c:ptCount val="20"/>
              </c:numCache>
            </c:numRef>
          </c:yVal>
          <c:smooth val="0"/>
          <c:extLst>
            <c:ext xmlns:c16="http://schemas.microsoft.com/office/drawing/2014/chart" uri="{C3380CC4-5D6E-409C-BE32-E72D297353CC}">
              <c16:uniqueId val="{00000001-EF36-4246-9D02-42CAE02B61E3}"/>
            </c:ext>
          </c:extLst>
        </c:ser>
        <c:dLbls>
          <c:showLegendKey val="0"/>
          <c:showVal val="0"/>
          <c:showCatName val="0"/>
          <c:showSerName val="0"/>
          <c:showPercent val="0"/>
          <c:showBubbleSize val="0"/>
        </c:dLbls>
        <c:axId val="2006252352"/>
        <c:axId val="2006246944"/>
      </c:scatterChart>
      <c:valAx>
        <c:axId val="2006252352"/>
        <c:scaling>
          <c:orientation val="minMax"/>
          <c:max val="105"/>
          <c:min val="0"/>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006246944"/>
        <c:crosses val="autoZero"/>
        <c:crossBetween val="midCat"/>
      </c:valAx>
      <c:valAx>
        <c:axId val="2006246944"/>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00625235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521213694442042"/>
          <c:y val="0.10532158727683794"/>
          <c:w val="0.80775489602261241"/>
          <c:h val="0.74304513915958514"/>
        </c:manualLayout>
      </c:layout>
      <c:scatterChart>
        <c:scatterStyle val="lineMarker"/>
        <c:varyColors val="0"/>
        <c:ser>
          <c:idx val="0"/>
          <c:order val="0"/>
          <c:tx>
            <c:strRef>
              <c:f>'PT6 PVP'!$A$9</c:f>
              <c:strCache>
                <c:ptCount val="1"/>
                <c:pt idx="0">
                  <c:v>R2, нм</c:v>
                </c:pt>
              </c:strCache>
            </c:strRef>
          </c:tx>
          <c:spPr>
            <a:ln w="25400" cap="rnd">
              <a:noFill/>
              <a:round/>
            </a:ln>
            <a:effectLst/>
          </c:spPr>
          <c:marker>
            <c:symbol val="circle"/>
            <c:size val="5"/>
            <c:spPr>
              <a:solidFill>
                <a:srgbClr val="002060"/>
              </a:solidFill>
              <a:ln w="9525">
                <a:solidFill>
                  <a:srgbClr val="002060"/>
                </a:solidFill>
              </a:ln>
              <a:effectLst/>
            </c:spPr>
          </c:marker>
          <c:errBars>
            <c:errDir val="x"/>
            <c:errBarType val="both"/>
            <c:errValType val="percentage"/>
            <c:noEndCap val="0"/>
            <c:val val="1"/>
            <c:spPr>
              <a:noFill/>
              <a:ln w="9525" cap="flat" cmpd="sng" algn="ctr">
                <a:solidFill>
                  <a:schemeClr val="tx1">
                    <a:lumMod val="65000"/>
                    <a:lumOff val="35000"/>
                  </a:schemeClr>
                </a:solidFill>
                <a:round/>
              </a:ln>
              <a:effectLst/>
            </c:spPr>
          </c:errBars>
          <c:errBars>
            <c:errDir val="y"/>
            <c:errBarType val="both"/>
            <c:errValType val="cust"/>
            <c:noEndCap val="0"/>
            <c:plus>
              <c:numRef>
                <c:f>'PT6 PVP'!$B$11:$U$11</c:f>
                <c:numCache>
                  <c:formatCode>General</c:formatCode>
                  <c:ptCount val="20"/>
                  <c:pt idx="0">
                    <c:v>7.36</c:v>
                  </c:pt>
                  <c:pt idx="1">
                    <c:v>9.4</c:v>
                  </c:pt>
                  <c:pt idx="2">
                    <c:v>11.3</c:v>
                  </c:pt>
                  <c:pt idx="3">
                    <c:v>8.02</c:v>
                  </c:pt>
                  <c:pt idx="4">
                    <c:v>4.8899999999999997</c:v>
                  </c:pt>
                  <c:pt idx="5">
                    <c:v>7.14</c:v>
                  </c:pt>
                  <c:pt idx="6">
                    <c:v>9.048</c:v>
                  </c:pt>
                  <c:pt idx="7">
                    <c:v>6.2</c:v>
                  </c:pt>
                  <c:pt idx="8">
                    <c:v>6.3</c:v>
                  </c:pt>
                  <c:pt idx="9">
                    <c:v>7.93</c:v>
                  </c:pt>
                  <c:pt idx="10">
                    <c:v>8.59</c:v>
                  </c:pt>
                  <c:pt idx="11">
                    <c:v>9.6999999999999993</c:v>
                  </c:pt>
                  <c:pt idx="12">
                    <c:v>5.72</c:v>
                  </c:pt>
                  <c:pt idx="13">
                    <c:v>10.56</c:v>
                  </c:pt>
                  <c:pt idx="14">
                    <c:v>10.46</c:v>
                  </c:pt>
                  <c:pt idx="15">
                    <c:v>12.08</c:v>
                  </c:pt>
                  <c:pt idx="16">
                    <c:v>9.42</c:v>
                  </c:pt>
                  <c:pt idx="17">
                    <c:v>7.38</c:v>
                  </c:pt>
                  <c:pt idx="18">
                    <c:v>8.0079999999999991</c:v>
                  </c:pt>
                  <c:pt idx="19">
                    <c:v>9.86</c:v>
                  </c:pt>
                </c:numCache>
              </c:numRef>
            </c:plus>
            <c:minus>
              <c:numRef>
                <c:f>'PT6 PVP'!$B$11:$U$11</c:f>
                <c:numCache>
                  <c:formatCode>General</c:formatCode>
                  <c:ptCount val="20"/>
                  <c:pt idx="0">
                    <c:v>7.36</c:v>
                  </c:pt>
                  <c:pt idx="1">
                    <c:v>9.4</c:v>
                  </c:pt>
                  <c:pt idx="2">
                    <c:v>11.3</c:v>
                  </c:pt>
                  <c:pt idx="3">
                    <c:v>8.02</c:v>
                  </c:pt>
                  <c:pt idx="4">
                    <c:v>4.8899999999999997</c:v>
                  </c:pt>
                  <c:pt idx="5">
                    <c:v>7.14</c:v>
                  </c:pt>
                  <c:pt idx="6">
                    <c:v>9.048</c:v>
                  </c:pt>
                  <c:pt idx="7">
                    <c:v>6.2</c:v>
                  </c:pt>
                  <c:pt idx="8">
                    <c:v>6.3</c:v>
                  </c:pt>
                  <c:pt idx="9">
                    <c:v>7.93</c:v>
                  </c:pt>
                  <c:pt idx="10">
                    <c:v>8.59</c:v>
                  </c:pt>
                  <c:pt idx="11">
                    <c:v>9.6999999999999993</c:v>
                  </c:pt>
                  <c:pt idx="12">
                    <c:v>5.72</c:v>
                  </c:pt>
                  <c:pt idx="13">
                    <c:v>10.56</c:v>
                  </c:pt>
                  <c:pt idx="14">
                    <c:v>10.46</c:v>
                  </c:pt>
                  <c:pt idx="15">
                    <c:v>12.08</c:v>
                  </c:pt>
                  <c:pt idx="16">
                    <c:v>9.42</c:v>
                  </c:pt>
                  <c:pt idx="17">
                    <c:v>7.38</c:v>
                  </c:pt>
                  <c:pt idx="18">
                    <c:v>8.0079999999999991</c:v>
                  </c:pt>
                  <c:pt idx="19">
                    <c:v>9.86</c:v>
                  </c:pt>
                </c:numCache>
              </c:numRef>
            </c:minus>
            <c:spPr>
              <a:noFill/>
              <a:ln w="9525" cap="flat" cmpd="sng" algn="ctr">
                <a:solidFill>
                  <a:schemeClr val="tx1">
                    <a:lumMod val="65000"/>
                    <a:lumOff val="35000"/>
                  </a:schemeClr>
                </a:solidFill>
                <a:round/>
              </a:ln>
              <a:effectLst/>
            </c:spPr>
          </c:errBars>
          <c:xVal>
            <c:numRef>
              <c:f>'PT6 PVP'!$B$1:$U$1</c:f>
              <c:numCache>
                <c:formatCode>General</c:formatCode>
                <c:ptCount val="20"/>
                <c:pt idx="0">
                  <c:v>5</c:v>
                </c:pt>
                <c:pt idx="1">
                  <c:v>10</c:v>
                </c:pt>
                <c:pt idx="2">
                  <c:v>15</c:v>
                </c:pt>
                <c:pt idx="3">
                  <c:v>20</c:v>
                </c:pt>
                <c:pt idx="4">
                  <c:v>25</c:v>
                </c:pt>
                <c:pt idx="5">
                  <c:v>30</c:v>
                </c:pt>
                <c:pt idx="6">
                  <c:v>35</c:v>
                </c:pt>
                <c:pt idx="7">
                  <c:v>40</c:v>
                </c:pt>
                <c:pt idx="8">
                  <c:v>45</c:v>
                </c:pt>
                <c:pt idx="9">
                  <c:v>50</c:v>
                </c:pt>
                <c:pt idx="10">
                  <c:v>55</c:v>
                </c:pt>
                <c:pt idx="11">
                  <c:v>60</c:v>
                </c:pt>
                <c:pt idx="12">
                  <c:v>65</c:v>
                </c:pt>
                <c:pt idx="13">
                  <c:v>70</c:v>
                </c:pt>
                <c:pt idx="14">
                  <c:v>75</c:v>
                </c:pt>
                <c:pt idx="15">
                  <c:v>80</c:v>
                </c:pt>
                <c:pt idx="16">
                  <c:v>85</c:v>
                </c:pt>
                <c:pt idx="17">
                  <c:v>90</c:v>
                </c:pt>
                <c:pt idx="18">
                  <c:v>95</c:v>
                </c:pt>
                <c:pt idx="19">
                  <c:v>100</c:v>
                </c:pt>
              </c:numCache>
            </c:numRef>
          </c:xVal>
          <c:yVal>
            <c:numRef>
              <c:f>'PT6 PVP'!$B$9:$U$9</c:f>
              <c:numCache>
                <c:formatCode>General</c:formatCode>
                <c:ptCount val="20"/>
                <c:pt idx="0">
                  <c:v>32.479999999999997</c:v>
                </c:pt>
                <c:pt idx="1">
                  <c:v>34.729999999999997</c:v>
                </c:pt>
                <c:pt idx="2">
                  <c:v>37.42</c:v>
                </c:pt>
                <c:pt idx="3">
                  <c:v>31.51</c:v>
                </c:pt>
                <c:pt idx="4">
                  <c:v>38.340000000000003</c:v>
                </c:pt>
                <c:pt idx="5">
                  <c:v>38.01</c:v>
                </c:pt>
                <c:pt idx="6">
                  <c:v>38.700000000000003</c:v>
                </c:pt>
                <c:pt idx="7">
                  <c:v>37.18</c:v>
                </c:pt>
                <c:pt idx="8">
                  <c:v>37.18</c:v>
                </c:pt>
                <c:pt idx="9">
                  <c:v>37.18</c:v>
                </c:pt>
                <c:pt idx="10">
                  <c:v>43.26</c:v>
                </c:pt>
                <c:pt idx="11">
                  <c:v>43.26</c:v>
                </c:pt>
                <c:pt idx="12">
                  <c:v>43.26</c:v>
                </c:pt>
                <c:pt idx="13">
                  <c:v>48.28</c:v>
                </c:pt>
                <c:pt idx="14">
                  <c:v>49.9</c:v>
                </c:pt>
                <c:pt idx="15">
                  <c:v>48.75</c:v>
                </c:pt>
                <c:pt idx="16">
                  <c:v>45.63</c:v>
                </c:pt>
                <c:pt idx="17">
                  <c:v>43.26</c:v>
                </c:pt>
                <c:pt idx="18">
                  <c:v>43.41</c:v>
                </c:pt>
                <c:pt idx="19">
                  <c:v>45.67</c:v>
                </c:pt>
              </c:numCache>
            </c:numRef>
          </c:yVal>
          <c:smooth val="0"/>
          <c:extLst>
            <c:ext xmlns:c16="http://schemas.microsoft.com/office/drawing/2014/chart" uri="{C3380CC4-5D6E-409C-BE32-E72D297353CC}">
              <c16:uniqueId val="{00000000-6F9D-4405-BB4A-F40A2A6A2917}"/>
            </c:ext>
          </c:extLst>
        </c:ser>
        <c:ser>
          <c:idx val="1"/>
          <c:order val="1"/>
          <c:tx>
            <c:strRef>
              <c:f>'PT6 PVP'!$A$8</c:f>
              <c:strCache>
                <c:ptCount val="1"/>
                <c:pt idx="0">
                  <c:v>R1, нм</c:v>
                </c:pt>
              </c:strCache>
            </c:strRef>
          </c:tx>
          <c:spPr>
            <a:ln w="25400" cap="rnd">
              <a:noFill/>
              <a:round/>
            </a:ln>
            <a:effectLst/>
          </c:spPr>
          <c:marker>
            <c:symbol val="circle"/>
            <c:size val="5"/>
            <c:spPr>
              <a:solidFill>
                <a:srgbClr val="FF0000"/>
              </a:solidFill>
              <a:ln w="9525">
                <a:solidFill>
                  <a:srgbClr val="FF0000"/>
                </a:solidFill>
              </a:ln>
              <a:effectLst/>
            </c:spPr>
          </c:marker>
          <c:errBars>
            <c:errDir val="x"/>
            <c:errBarType val="both"/>
            <c:errValType val="percentage"/>
            <c:noEndCap val="0"/>
            <c:val val="1"/>
            <c:spPr>
              <a:noFill/>
              <a:ln w="9525" cap="flat" cmpd="sng" algn="ctr">
                <a:solidFill>
                  <a:schemeClr val="tx1">
                    <a:lumMod val="65000"/>
                    <a:lumOff val="35000"/>
                  </a:schemeClr>
                </a:solidFill>
                <a:round/>
              </a:ln>
              <a:effectLst/>
            </c:spPr>
          </c:errBars>
          <c:errBars>
            <c:errDir val="y"/>
            <c:errBarType val="both"/>
            <c:errValType val="cust"/>
            <c:noEndCap val="0"/>
            <c:plus>
              <c:numRef>
                <c:f>'PT6 PVP'!$Q$10:$U$10</c:f>
                <c:numCache>
                  <c:formatCode>General</c:formatCode>
                  <c:ptCount val="5"/>
                  <c:pt idx="0">
                    <c:v>1.32</c:v>
                  </c:pt>
                  <c:pt idx="1">
                    <c:v>0.57999999999999996</c:v>
                  </c:pt>
                  <c:pt idx="2">
                    <c:v>0.63</c:v>
                  </c:pt>
                  <c:pt idx="3">
                    <c:v>0.66</c:v>
                  </c:pt>
                  <c:pt idx="4">
                    <c:v>0.76</c:v>
                  </c:pt>
                </c:numCache>
              </c:numRef>
            </c:plus>
            <c:minus>
              <c:numRef>
                <c:f>'PT6 PVP'!$Q$10:$U$10</c:f>
                <c:numCache>
                  <c:formatCode>General</c:formatCode>
                  <c:ptCount val="5"/>
                  <c:pt idx="0">
                    <c:v>1.32</c:v>
                  </c:pt>
                  <c:pt idx="1">
                    <c:v>0.57999999999999996</c:v>
                  </c:pt>
                  <c:pt idx="2">
                    <c:v>0.63</c:v>
                  </c:pt>
                  <c:pt idx="3">
                    <c:v>0.66</c:v>
                  </c:pt>
                  <c:pt idx="4">
                    <c:v>0.76</c:v>
                  </c:pt>
                </c:numCache>
              </c:numRef>
            </c:minus>
            <c:spPr>
              <a:noFill/>
              <a:ln w="9525" cap="flat" cmpd="sng" algn="ctr">
                <a:solidFill>
                  <a:schemeClr val="tx1">
                    <a:lumMod val="65000"/>
                    <a:lumOff val="35000"/>
                  </a:schemeClr>
                </a:solidFill>
                <a:round/>
              </a:ln>
              <a:effectLst/>
            </c:spPr>
          </c:errBars>
          <c:xVal>
            <c:numRef>
              <c:f>'PT6 PVP'!$B$1:$U$1</c:f>
              <c:numCache>
                <c:formatCode>General</c:formatCode>
                <c:ptCount val="20"/>
                <c:pt idx="0">
                  <c:v>5</c:v>
                </c:pt>
                <c:pt idx="1">
                  <c:v>10</c:v>
                </c:pt>
                <c:pt idx="2">
                  <c:v>15</c:v>
                </c:pt>
                <c:pt idx="3">
                  <c:v>20</c:v>
                </c:pt>
                <c:pt idx="4">
                  <c:v>25</c:v>
                </c:pt>
                <c:pt idx="5">
                  <c:v>30</c:v>
                </c:pt>
                <c:pt idx="6">
                  <c:v>35</c:v>
                </c:pt>
                <c:pt idx="7">
                  <c:v>40</c:v>
                </c:pt>
                <c:pt idx="8">
                  <c:v>45</c:v>
                </c:pt>
                <c:pt idx="9">
                  <c:v>50</c:v>
                </c:pt>
                <c:pt idx="10">
                  <c:v>55</c:v>
                </c:pt>
                <c:pt idx="11">
                  <c:v>60</c:v>
                </c:pt>
                <c:pt idx="12">
                  <c:v>65</c:v>
                </c:pt>
                <c:pt idx="13">
                  <c:v>70</c:v>
                </c:pt>
                <c:pt idx="14">
                  <c:v>75</c:v>
                </c:pt>
                <c:pt idx="15">
                  <c:v>80</c:v>
                </c:pt>
                <c:pt idx="16">
                  <c:v>85</c:v>
                </c:pt>
                <c:pt idx="17">
                  <c:v>90</c:v>
                </c:pt>
                <c:pt idx="18">
                  <c:v>95</c:v>
                </c:pt>
                <c:pt idx="19">
                  <c:v>100</c:v>
                </c:pt>
              </c:numCache>
            </c:numRef>
          </c:xVal>
          <c:yVal>
            <c:numRef>
              <c:f>'PT6 PVP'!$B$8:$U$8</c:f>
              <c:numCache>
                <c:formatCode>General</c:formatCode>
                <c:ptCount val="20"/>
                <c:pt idx="15">
                  <c:v>3.74</c:v>
                </c:pt>
                <c:pt idx="16">
                  <c:v>2.1</c:v>
                </c:pt>
                <c:pt idx="17">
                  <c:v>2.0449999999999999</c:v>
                </c:pt>
                <c:pt idx="18">
                  <c:v>2.1</c:v>
                </c:pt>
                <c:pt idx="19">
                  <c:v>2.72</c:v>
                </c:pt>
              </c:numCache>
            </c:numRef>
          </c:yVal>
          <c:smooth val="0"/>
          <c:extLst>
            <c:ext xmlns:c16="http://schemas.microsoft.com/office/drawing/2014/chart" uri="{C3380CC4-5D6E-409C-BE32-E72D297353CC}">
              <c16:uniqueId val="{00000001-6F9D-4405-BB4A-F40A2A6A2917}"/>
            </c:ext>
          </c:extLst>
        </c:ser>
        <c:dLbls>
          <c:showLegendKey val="0"/>
          <c:showVal val="0"/>
          <c:showCatName val="0"/>
          <c:showSerName val="0"/>
          <c:showPercent val="0"/>
          <c:showBubbleSize val="0"/>
        </c:dLbls>
        <c:axId val="2006252352"/>
        <c:axId val="2006246944"/>
      </c:scatterChart>
      <c:valAx>
        <c:axId val="2006252352"/>
        <c:scaling>
          <c:orientation val="minMax"/>
          <c:max val="105"/>
          <c:min val="0"/>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006246944"/>
        <c:crosses val="autoZero"/>
        <c:crossBetween val="midCat"/>
      </c:valAx>
      <c:valAx>
        <c:axId val="2006246944"/>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00625235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image" Target="../media/image30.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image" Target="../media/image3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image" Target="../media/image47.emf"/><Relationship Id="rId6" Type="http://schemas.openxmlformats.org/officeDocument/2006/relationships/image" Target="../media/image51.emf"/><Relationship Id="rId5" Type="http://schemas.openxmlformats.org/officeDocument/2006/relationships/image" Target="../media/image33.emf"/><Relationship Id="rId4" Type="http://schemas.openxmlformats.org/officeDocument/2006/relationships/image" Target="../media/image50.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emf"/><Relationship Id="rId1" Type="http://schemas.openxmlformats.org/officeDocument/2006/relationships/image" Target="../media/image54.emf"/><Relationship Id="rId6" Type="http://schemas.openxmlformats.org/officeDocument/2006/relationships/image" Target="../media/image59.emf"/><Relationship Id="rId5" Type="http://schemas.openxmlformats.org/officeDocument/2006/relationships/image" Target="../media/image58.emf"/><Relationship Id="rId4" Type="http://schemas.openxmlformats.org/officeDocument/2006/relationships/image" Target="../media/image5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3ECB0B-94DD-48B5-B9C1-C3055FAE50E3}" type="datetimeFigureOut">
              <a:rPr lang="ru-RU" smtClean="0"/>
              <a:t>02.07.2022</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9D4FE9-400C-4A6A-839C-EDF69C64624D}" type="slidenum">
              <a:rPr lang="ru-RU" smtClean="0"/>
              <a:t>‹#›</a:t>
            </a:fld>
            <a:endParaRPr lang="ru-RU"/>
          </a:p>
        </p:txBody>
      </p:sp>
    </p:spTree>
    <p:extLst>
      <p:ext uri="{BB962C8B-B14F-4D97-AF65-F5344CB8AC3E}">
        <p14:creationId xmlns:p14="http://schemas.microsoft.com/office/powerpoint/2010/main" val="3451873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1DD6ACE-3A09-4403-85DA-37028AE65139}"/>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DD1783D3-5DC2-4B28-B176-3675143100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B7D0B71B-1E87-4D2E-92D0-D89D62D89A08}"/>
              </a:ext>
            </a:extLst>
          </p:cNvPr>
          <p:cNvSpPr>
            <a:spLocks noGrp="1"/>
          </p:cNvSpPr>
          <p:nvPr>
            <p:ph type="dt" sz="half" idx="10"/>
          </p:nvPr>
        </p:nvSpPr>
        <p:spPr/>
        <p:txBody>
          <a:bodyPr/>
          <a:lstStyle/>
          <a:p>
            <a:fld id="{82D660EA-C391-4718-B3B0-1A12F2C4A5E0}" type="datetime1">
              <a:rPr lang="ru-RU" smtClean="0"/>
              <a:t>02.07.2022</a:t>
            </a:fld>
            <a:endParaRPr lang="ru-RU"/>
          </a:p>
        </p:txBody>
      </p:sp>
      <p:sp>
        <p:nvSpPr>
          <p:cNvPr id="5" name="Нижний колонтитул 4">
            <a:extLst>
              <a:ext uri="{FF2B5EF4-FFF2-40B4-BE49-F238E27FC236}">
                <a16:creationId xmlns:a16="http://schemas.microsoft.com/office/drawing/2014/main" id="{FA111C00-E0F5-4048-B2E0-2454D1B189C7}"/>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A99AE354-4A9E-4924-A68E-E3240E2D3635}"/>
              </a:ext>
            </a:extLst>
          </p:cNvPr>
          <p:cNvSpPr>
            <a:spLocks noGrp="1"/>
          </p:cNvSpPr>
          <p:nvPr>
            <p:ph type="sldNum" sz="quarter" idx="12"/>
          </p:nvPr>
        </p:nvSpPr>
        <p:spPr/>
        <p:txBody>
          <a:bodyPr/>
          <a:lstStyle/>
          <a:p>
            <a:fld id="{149E81C2-F602-449E-8131-FF229EE1DBDA}" type="slidenum">
              <a:rPr lang="ru-RU" smtClean="0"/>
              <a:t>‹#›</a:t>
            </a:fld>
            <a:endParaRPr lang="ru-RU"/>
          </a:p>
        </p:txBody>
      </p:sp>
    </p:spTree>
    <p:extLst>
      <p:ext uri="{BB962C8B-B14F-4D97-AF65-F5344CB8AC3E}">
        <p14:creationId xmlns:p14="http://schemas.microsoft.com/office/powerpoint/2010/main" val="20405488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57BD064-E93F-4913-9789-E2D832228D5C}"/>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0F13D9AD-37F6-4CC7-BE42-B6596A928C62}"/>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64B7AFD7-3724-4C0A-8721-35B31105B0CF}"/>
              </a:ext>
            </a:extLst>
          </p:cNvPr>
          <p:cNvSpPr>
            <a:spLocks noGrp="1"/>
          </p:cNvSpPr>
          <p:nvPr>
            <p:ph type="dt" sz="half" idx="10"/>
          </p:nvPr>
        </p:nvSpPr>
        <p:spPr/>
        <p:txBody>
          <a:bodyPr/>
          <a:lstStyle/>
          <a:p>
            <a:fld id="{17FAD2CB-C647-4F03-9B1B-EC9AF2F583C3}" type="datetime1">
              <a:rPr lang="ru-RU" smtClean="0"/>
              <a:t>02.07.2022</a:t>
            </a:fld>
            <a:endParaRPr lang="ru-RU"/>
          </a:p>
        </p:txBody>
      </p:sp>
      <p:sp>
        <p:nvSpPr>
          <p:cNvPr id="5" name="Нижний колонтитул 4">
            <a:extLst>
              <a:ext uri="{FF2B5EF4-FFF2-40B4-BE49-F238E27FC236}">
                <a16:creationId xmlns:a16="http://schemas.microsoft.com/office/drawing/2014/main" id="{6C5FD173-BD06-4241-9703-F66419CE3B48}"/>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CD92BAA1-8180-4F9D-B3CA-4DC25279A13C}"/>
              </a:ext>
            </a:extLst>
          </p:cNvPr>
          <p:cNvSpPr>
            <a:spLocks noGrp="1"/>
          </p:cNvSpPr>
          <p:nvPr>
            <p:ph type="sldNum" sz="quarter" idx="12"/>
          </p:nvPr>
        </p:nvSpPr>
        <p:spPr/>
        <p:txBody>
          <a:bodyPr/>
          <a:lstStyle/>
          <a:p>
            <a:fld id="{149E81C2-F602-449E-8131-FF229EE1DBDA}" type="slidenum">
              <a:rPr lang="ru-RU" smtClean="0"/>
              <a:t>‹#›</a:t>
            </a:fld>
            <a:endParaRPr lang="ru-RU"/>
          </a:p>
        </p:txBody>
      </p:sp>
    </p:spTree>
    <p:extLst>
      <p:ext uri="{BB962C8B-B14F-4D97-AF65-F5344CB8AC3E}">
        <p14:creationId xmlns:p14="http://schemas.microsoft.com/office/powerpoint/2010/main" val="3441198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47C98713-099E-4FF3-9C61-A01824CA75A2}"/>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DD941569-5E55-4578-9F8F-4D57B75F3551}"/>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66921798-78BB-4682-B078-EE9D3CBE7DAD}"/>
              </a:ext>
            </a:extLst>
          </p:cNvPr>
          <p:cNvSpPr>
            <a:spLocks noGrp="1"/>
          </p:cNvSpPr>
          <p:nvPr>
            <p:ph type="dt" sz="half" idx="10"/>
          </p:nvPr>
        </p:nvSpPr>
        <p:spPr/>
        <p:txBody>
          <a:bodyPr/>
          <a:lstStyle/>
          <a:p>
            <a:fld id="{36900A71-D7A5-499F-9FC1-45A88B375051}" type="datetime1">
              <a:rPr lang="ru-RU" smtClean="0"/>
              <a:t>02.07.2022</a:t>
            </a:fld>
            <a:endParaRPr lang="ru-RU"/>
          </a:p>
        </p:txBody>
      </p:sp>
      <p:sp>
        <p:nvSpPr>
          <p:cNvPr id="5" name="Нижний колонтитул 4">
            <a:extLst>
              <a:ext uri="{FF2B5EF4-FFF2-40B4-BE49-F238E27FC236}">
                <a16:creationId xmlns:a16="http://schemas.microsoft.com/office/drawing/2014/main" id="{9131FF3B-C050-4D51-A0EC-705ABE261C68}"/>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108D7E83-8203-4459-9314-76BDC2FDC310}"/>
              </a:ext>
            </a:extLst>
          </p:cNvPr>
          <p:cNvSpPr>
            <a:spLocks noGrp="1"/>
          </p:cNvSpPr>
          <p:nvPr>
            <p:ph type="sldNum" sz="quarter" idx="12"/>
          </p:nvPr>
        </p:nvSpPr>
        <p:spPr/>
        <p:txBody>
          <a:bodyPr/>
          <a:lstStyle/>
          <a:p>
            <a:fld id="{149E81C2-F602-449E-8131-FF229EE1DBDA}" type="slidenum">
              <a:rPr lang="ru-RU" smtClean="0"/>
              <a:t>‹#›</a:t>
            </a:fld>
            <a:endParaRPr lang="ru-RU"/>
          </a:p>
        </p:txBody>
      </p:sp>
    </p:spTree>
    <p:extLst>
      <p:ext uri="{BB962C8B-B14F-4D97-AF65-F5344CB8AC3E}">
        <p14:creationId xmlns:p14="http://schemas.microsoft.com/office/powerpoint/2010/main" val="3905241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EDAA87A-CF33-41DA-84C7-B587C007A55C}"/>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9ED2B1B8-9D8F-430B-A01F-D2AFEB27FF63}"/>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B07E6CBA-9B2C-47FF-B291-62EF2F199237}"/>
              </a:ext>
            </a:extLst>
          </p:cNvPr>
          <p:cNvSpPr>
            <a:spLocks noGrp="1"/>
          </p:cNvSpPr>
          <p:nvPr>
            <p:ph type="dt" sz="half" idx="10"/>
          </p:nvPr>
        </p:nvSpPr>
        <p:spPr/>
        <p:txBody>
          <a:bodyPr/>
          <a:lstStyle/>
          <a:p>
            <a:fld id="{5285755B-47F6-4BBA-845B-0A32A3692028}" type="datetime1">
              <a:rPr lang="ru-RU" smtClean="0"/>
              <a:t>02.07.2022</a:t>
            </a:fld>
            <a:endParaRPr lang="ru-RU"/>
          </a:p>
        </p:txBody>
      </p:sp>
      <p:sp>
        <p:nvSpPr>
          <p:cNvPr id="5" name="Нижний колонтитул 4">
            <a:extLst>
              <a:ext uri="{FF2B5EF4-FFF2-40B4-BE49-F238E27FC236}">
                <a16:creationId xmlns:a16="http://schemas.microsoft.com/office/drawing/2014/main" id="{27BD3E15-4FBE-49E3-937D-EE819114F275}"/>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628547FC-BD45-4449-92E7-63A589396F24}"/>
              </a:ext>
            </a:extLst>
          </p:cNvPr>
          <p:cNvSpPr>
            <a:spLocks noGrp="1"/>
          </p:cNvSpPr>
          <p:nvPr>
            <p:ph type="sldNum" sz="quarter" idx="12"/>
          </p:nvPr>
        </p:nvSpPr>
        <p:spPr/>
        <p:txBody>
          <a:bodyPr/>
          <a:lstStyle/>
          <a:p>
            <a:fld id="{149E81C2-F602-449E-8131-FF229EE1DBDA}" type="slidenum">
              <a:rPr lang="ru-RU" smtClean="0"/>
              <a:t>‹#›</a:t>
            </a:fld>
            <a:endParaRPr lang="ru-RU"/>
          </a:p>
        </p:txBody>
      </p:sp>
    </p:spTree>
    <p:extLst>
      <p:ext uri="{BB962C8B-B14F-4D97-AF65-F5344CB8AC3E}">
        <p14:creationId xmlns:p14="http://schemas.microsoft.com/office/powerpoint/2010/main" val="3111766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2884372-B1E6-429D-BEB0-358B25B8C8A2}"/>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89F38AC4-41BB-47F0-8E26-6672535A89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F94E6662-D3F4-45C5-A605-603B5DE4289F}"/>
              </a:ext>
            </a:extLst>
          </p:cNvPr>
          <p:cNvSpPr>
            <a:spLocks noGrp="1"/>
          </p:cNvSpPr>
          <p:nvPr>
            <p:ph type="dt" sz="half" idx="10"/>
          </p:nvPr>
        </p:nvSpPr>
        <p:spPr/>
        <p:txBody>
          <a:bodyPr/>
          <a:lstStyle/>
          <a:p>
            <a:fld id="{EB800FF8-F5FA-4CD1-95AE-91A54A79A683}" type="datetime1">
              <a:rPr lang="ru-RU" smtClean="0"/>
              <a:t>02.07.2022</a:t>
            </a:fld>
            <a:endParaRPr lang="ru-RU"/>
          </a:p>
        </p:txBody>
      </p:sp>
      <p:sp>
        <p:nvSpPr>
          <p:cNvPr id="5" name="Нижний колонтитул 4">
            <a:extLst>
              <a:ext uri="{FF2B5EF4-FFF2-40B4-BE49-F238E27FC236}">
                <a16:creationId xmlns:a16="http://schemas.microsoft.com/office/drawing/2014/main" id="{2E5B5421-CB92-4435-86A7-5DD03B9132B4}"/>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43CF835C-130B-433C-A7A0-F2F68E562C00}"/>
              </a:ext>
            </a:extLst>
          </p:cNvPr>
          <p:cNvSpPr>
            <a:spLocks noGrp="1"/>
          </p:cNvSpPr>
          <p:nvPr>
            <p:ph type="sldNum" sz="quarter" idx="12"/>
          </p:nvPr>
        </p:nvSpPr>
        <p:spPr/>
        <p:txBody>
          <a:bodyPr/>
          <a:lstStyle/>
          <a:p>
            <a:fld id="{149E81C2-F602-449E-8131-FF229EE1DBDA}" type="slidenum">
              <a:rPr lang="ru-RU" smtClean="0"/>
              <a:t>‹#›</a:t>
            </a:fld>
            <a:endParaRPr lang="ru-RU"/>
          </a:p>
        </p:txBody>
      </p:sp>
    </p:spTree>
    <p:extLst>
      <p:ext uri="{BB962C8B-B14F-4D97-AF65-F5344CB8AC3E}">
        <p14:creationId xmlns:p14="http://schemas.microsoft.com/office/powerpoint/2010/main" val="267626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F37B498-0B1A-4FCA-BDA7-733547B7D14F}"/>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8E61D2BC-338F-472E-838C-6B75CCFC7E4A}"/>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8A90BE99-A712-4C5C-B3C0-B37815998B29}"/>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27DA3DB6-9C3A-4117-B627-EEA7C316D510}"/>
              </a:ext>
            </a:extLst>
          </p:cNvPr>
          <p:cNvSpPr>
            <a:spLocks noGrp="1"/>
          </p:cNvSpPr>
          <p:nvPr>
            <p:ph type="dt" sz="half" idx="10"/>
          </p:nvPr>
        </p:nvSpPr>
        <p:spPr/>
        <p:txBody>
          <a:bodyPr/>
          <a:lstStyle/>
          <a:p>
            <a:fld id="{19B3F5B0-7D6C-4CC1-A33E-1FB1E96E5E6F}" type="datetime1">
              <a:rPr lang="ru-RU" smtClean="0"/>
              <a:t>02.07.2022</a:t>
            </a:fld>
            <a:endParaRPr lang="ru-RU"/>
          </a:p>
        </p:txBody>
      </p:sp>
      <p:sp>
        <p:nvSpPr>
          <p:cNvPr id="6" name="Нижний колонтитул 5">
            <a:extLst>
              <a:ext uri="{FF2B5EF4-FFF2-40B4-BE49-F238E27FC236}">
                <a16:creationId xmlns:a16="http://schemas.microsoft.com/office/drawing/2014/main" id="{01ECAA71-5E7A-4B0E-8D8D-C2A2A5458BDD}"/>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17FACC1D-F939-4F9E-B967-0B5419581B8C}"/>
              </a:ext>
            </a:extLst>
          </p:cNvPr>
          <p:cNvSpPr>
            <a:spLocks noGrp="1"/>
          </p:cNvSpPr>
          <p:nvPr>
            <p:ph type="sldNum" sz="quarter" idx="12"/>
          </p:nvPr>
        </p:nvSpPr>
        <p:spPr/>
        <p:txBody>
          <a:bodyPr/>
          <a:lstStyle/>
          <a:p>
            <a:fld id="{149E81C2-F602-449E-8131-FF229EE1DBDA}" type="slidenum">
              <a:rPr lang="ru-RU" smtClean="0"/>
              <a:t>‹#›</a:t>
            </a:fld>
            <a:endParaRPr lang="ru-RU"/>
          </a:p>
        </p:txBody>
      </p:sp>
    </p:spTree>
    <p:extLst>
      <p:ext uri="{BB962C8B-B14F-4D97-AF65-F5344CB8AC3E}">
        <p14:creationId xmlns:p14="http://schemas.microsoft.com/office/powerpoint/2010/main" val="4002853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7A06CD4-0FA4-498E-BAC6-A7D54A16D598}"/>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E4CD7EDA-7840-4F07-B938-592036E35A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944D0151-5A8C-4159-8232-2D255B940225}"/>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9B5C2280-6E49-4F4E-B05B-EE81CDC0D7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981985FA-4B5E-4EC7-8453-9B6F285AEF5C}"/>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7D9F1578-A12B-4CE7-9511-935739A65B1D}"/>
              </a:ext>
            </a:extLst>
          </p:cNvPr>
          <p:cNvSpPr>
            <a:spLocks noGrp="1"/>
          </p:cNvSpPr>
          <p:nvPr>
            <p:ph type="dt" sz="half" idx="10"/>
          </p:nvPr>
        </p:nvSpPr>
        <p:spPr/>
        <p:txBody>
          <a:bodyPr/>
          <a:lstStyle/>
          <a:p>
            <a:fld id="{C5606590-A851-46C3-9CA6-CAE63DCAAA22}" type="datetime1">
              <a:rPr lang="ru-RU" smtClean="0"/>
              <a:t>02.07.2022</a:t>
            </a:fld>
            <a:endParaRPr lang="ru-RU"/>
          </a:p>
        </p:txBody>
      </p:sp>
      <p:sp>
        <p:nvSpPr>
          <p:cNvPr id="8" name="Нижний колонтитул 7">
            <a:extLst>
              <a:ext uri="{FF2B5EF4-FFF2-40B4-BE49-F238E27FC236}">
                <a16:creationId xmlns:a16="http://schemas.microsoft.com/office/drawing/2014/main" id="{88B067BB-A208-45B9-B5AD-A77503D232BA}"/>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831084DF-4B92-4AE9-9247-54513B055B20}"/>
              </a:ext>
            </a:extLst>
          </p:cNvPr>
          <p:cNvSpPr>
            <a:spLocks noGrp="1"/>
          </p:cNvSpPr>
          <p:nvPr>
            <p:ph type="sldNum" sz="quarter" idx="12"/>
          </p:nvPr>
        </p:nvSpPr>
        <p:spPr/>
        <p:txBody>
          <a:bodyPr/>
          <a:lstStyle/>
          <a:p>
            <a:fld id="{149E81C2-F602-449E-8131-FF229EE1DBDA}" type="slidenum">
              <a:rPr lang="ru-RU" smtClean="0"/>
              <a:t>‹#›</a:t>
            </a:fld>
            <a:endParaRPr lang="ru-RU"/>
          </a:p>
        </p:txBody>
      </p:sp>
    </p:spTree>
    <p:extLst>
      <p:ext uri="{BB962C8B-B14F-4D97-AF65-F5344CB8AC3E}">
        <p14:creationId xmlns:p14="http://schemas.microsoft.com/office/powerpoint/2010/main" val="1432388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9F23353-8141-419E-956A-C1FE1965F18B}"/>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00CC8659-501A-4520-9A99-282E3C78AF06}"/>
              </a:ext>
            </a:extLst>
          </p:cNvPr>
          <p:cNvSpPr>
            <a:spLocks noGrp="1"/>
          </p:cNvSpPr>
          <p:nvPr>
            <p:ph type="dt" sz="half" idx="10"/>
          </p:nvPr>
        </p:nvSpPr>
        <p:spPr/>
        <p:txBody>
          <a:bodyPr/>
          <a:lstStyle/>
          <a:p>
            <a:fld id="{85B651CD-1304-440C-B62F-13F4620B7C62}" type="datetime1">
              <a:rPr lang="ru-RU" smtClean="0"/>
              <a:t>02.07.2022</a:t>
            </a:fld>
            <a:endParaRPr lang="ru-RU"/>
          </a:p>
        </p:txBody>
      </p:sp>
      <p:sp>
        <p:nvSpPr>
          <p:cNvPr id="4" name="Нижний колонтитул 3">
            <a:extLst>
              <a:ext uri="{FF2B5EF4-FFF2-40B4-BE49-F238E27FC236}">
                <a16:creationId xmlns:a16="http://schemas.microsoft.com/office/drawing/2014/main" id="{CC2FFECB-F17E-45E3-9DF5-3BE90B3E21D3}"/>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126C842F-50FC-4701-89A3-FF0ABD76C7FA}"/>
              </a:ext>
            </a:extLst>
          </p:cNvPr>
          <p:cNvSpPr>
            <a:spLocks noGrp="1"/>
          </p:cNvSpPr>
          <p:nvPr>
            <p:ph type="sldNum" sz="quarter" idx="12"/>
          </p:nvPr>
        </p:nvSpPr>
        <p:spPr/>
        <p:txBody>
          <a:bodyPr/>
          <a:lstStyle/>
          <a:p>
            <a:fld id="{149E81C2-F602-449E-8131-FF229EE1DBDA}" type="slidenum">
              <a:rPr lang="ru-RU" smtClean="0"/>
              <a:t>‹#›</a:t>
            </a:fld>
            <a:endParaRPr lang="ru-RU"/>
          </a:p>
        </p:txBody>
      </p:sp>
    </p:spTree>
    <p:extLst>
      <p:ext uri="{BB962C8B-B14F-4D97-AF65-F5344CB8AC3E}">
        <p14:creationId xmlns:p14="http://schemas.microsoft.com/office/powerpoint/2010/main" val="15851960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3E0F7EE6-CBF1-4918-8CE0-6B5017DE345B}"/>
              </a:ext>
            </a:extLst>
          </p:cNvPr>
          <p:cNvSpPr>
            <a:spLocks noGrp="1"/>
          </p:cNvSpPr>
          <p:nvPr>
            <p:ph type="dt" sz="half" idx="10"/>
          </p:nvPr>
        </p:nvSpPr>
        <p:spPr/>
        <p:txBody>
          <a:bodyPr/>
          <a:lstStyle/>
          <a:p>
            <a:fld id="{85549AA4-2027-4A0D-BBDA-766396684519}" type="datetime1">
              <a:rPr lang="ru-RU" smtClean="0"/>
              <a:t>02.07.2022</a:t>
            </a:fld>
            <a:endParaRPr lang="ru-RU"/>
          </a:p>
        </p:txBody>
      </p:sp>
      <p:sp>
        <p:nvSpPr>
          <p:cNvPr id="3" name="Нижний колонтитул 2">
            <a:extLst>
              <a:ext uri="{FF2B5EF4-FFF2-40B4-BE49-F238E27FC236}">
                <a16:creationId xmlns:a16="http://schemas.microsoft.com/office/drawing/2014/main" id="{30BDD116-43B0-4EFE-AB2A-DBE735021A80}"/>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50CF6B8E-BCB0-417A-AD67-F690A7926FE6}"/>
              </a:ext>
            </a:extLst>
          </p:cNvPr>
          <p:cNvSpPr>
            <a:spLocks noGrp="1"/>
          </p:cNvSpPr>
          <p:nvPr>
            <p:ph type="sldNum" sz="quarter" idx="12"/>
          </p:nvPr>
        </p:nvSpPr>
        <p:spPr/>
        <p:txBody>
          <a:bodyPr/>
          <a:lstStyle/>
          <a:p>
            <a:fld id="{149E81C2-F602-449E-8131-FF229EE1DBDA}" type="slidenum">
              <a:rPr lang="ru-RU" smtClean="0"/>
              <a:t>‹#›</a:t>
            </a:fld>
            <a:endParaRPr lang="ru-RU"/>
          </a:p>
        </p:txBody>
      </p:sp>
    </p:spTree>
    <p:extLst>
      <p:ext uri="{BB962C8B-B14F-4D97-AF65-F5344CB8AC3E}">
        <p14:creationId xmlns:p14="http://schemas.microsoft.com/office/powerpoint/2010/main" val="3269308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C9F555E-8C86-4C90-B28B-9F5B30305BFD}"/>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3C4C96C1-C967-4BC7-BBA7-7D6AC3C2901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D4C549EE-D00E-4245-A6E8-09E878C4B0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4CBB769E-3EC0-4AC0-99B5-2C446C47DE00}"/>
              </a:ext>
            </a:extLst>
          </p:cNvPr>
          <p:cNvSpPr>
            <a:spLocks noGrp="1"/>
          </p:cNvSpPr>
          <p:nvPr>
            <p:ph type="dt" sz="half" idx="10"/>
          </p:nvPr>
        </p:nvSpPr>
        <p:spPr/>
        <p:txBody>
          <a:bodyPr/>
          <a:lstStyle/>
          <a:p>
            <a:fld id="{0FAE7041-E8C6-48D1-9F2C-9922439E8A71}" type="datetime1">
              <a:rPr lang="ru-RU" smtClean="0"/>
              <a:t>02.07.2022</a:t>
            </a:fld>
            <a:endParaRPr lang="ru-RU"/>
          </a:p>
        </p:txBody>
      </p:sp>
      <p:sp>
        <p:nvSpPr>
          <p:cNvPr id="6" name="Нижний колонтитул 5">
            <a:extLst>
              <a:ext uri="{FF2B5EF4-FFF2-40B4-BE49-F238E27FC236}">
                <a16:creationId xmlns:a16="http://schemas.microsoft.com/office/drawing/2014/main" id="{E60D67C2-D556-41B2-85B9-F6190368891E}"/>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4081B392-A6EC-4191-9F66-4A0C5F16A8CA}"/>
              </a:ext>
            </a:extLst>
          </p:cNvPr>
          <p:cNvSpPr>
            <a:spLocks noGrp="1"/>
          </p:cNvSpPr>
          <p:nvPr>
            <p:ph type="sldNum" sz="quarter" idx="12"/>
          </p:nvPr>
        </p:nvSpPr>
        <p:spPr/>
        <p:txBody>
          <a:bodyPr/>
          <a:lstStyle/>
          <a:p>
            <a:fld id="{149E81C2-F602-449E-8131-FF229EE1DBDA}" type="slidenum">
              <a:rPr lang="ru-RU" smtClean="0"/>
              <a:t>‹#›</a:t>
            </a:fld>
            <a:endParaRPr lang="ru-RU"/>
          </a:p>
        </p:txBody>
      </p:sp>
    </p:spTree>
    <p:extLst>
      <p:ext uri="{BB962C8B-B14F-4D97-AF65-F5344CB8AC3E}">
        <p14:creationId xmlns:p14="http://schemas.microsoft.com/office/powerpoint/2010/main" val="3364936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9394F1D-5319-4388-B1F3-7CD0DA4274CA}"/>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37FEED7B-60A5-40FE-8600-022DBDF4C9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0F434E0F-873E-47DE-B4E8-50597C1B47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35459ABD-D4DF-49D6-8F29-D66B97F4B75E}"/>
              </a:ext>
            </a:extLst>
          </p:cNvPr>
          <p:cNvSpPr>
            <a:spLocks noGrp="1"/>
          </p:cNvSpPr>
          <p:nvPr>
            <p:ph type="dt" sz="half" idx="10"/>
          </p:nvPr>
        </p:nvSpPr>
        <p:spPr/>
        <p:txBody>
          <a:bodyPr/>
          <a:lstStyle/>
          <a:p>
            <a:fld id="{2CC0D103-93C5-4834-AEF2-7201728BC128}" type="datetime1">
              <a:rPr lang="ru-RU" smtClean="0"/>
              <a:t>02.07.2022</a:t>
            </a:fld>
            <a:endParaRPr lang="ru-RU"/>
          </a:p>
        </p:txBody>
      </p:sp>
      <p:sp>
        <p:nvSpPr>
          <p:cNvPr id="6" name="Нижний колонтитул 5">
            <a:extLst>
              <a:ext uri="{FF2B5EF4-FFF2-40B4-BE49-F238E27FC236}">
                <a16:creationId xmlns:a16="http://schemas.microsoft.com/office/drawing/2014/main" id="{95E3AFE6-8CF4-467D-82AC-7B94BD961C59}"/>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23747AAD-28F3-4458-8CC6-48F592B35F0F}"/>
              </a:ext>
            </a:extLst>
          </p:cNvPr>
          <p:cNvSpPr>
            <a:spLocks noGrp="1"/>
          </p:cNvSpPr>
          <p:nvPr>
            <p:ph type="sldNum" sz="quarter" idx="12"/>
          </p:nvPr>
        </p:nvSpPr>
        <p:spPr/>
        <p:txBody>
          <a:bodyPr/>
          <a:lstStyle/>
          <a:p>
            <a:fld id="{149E81C2-F602-449E-8131-FF229EE1DBDA}" type="slidenum">
              <a:rPr lang="ru-RU" smtClean="0"/>
              <a:t>‹#›</a:t>
            </a:fld>
            <a:endParaRPr lang="ru-RU"/>
          </a:p>
        </p:txBody>
      </p:sp>
    </p:spTree>
    <p:extLst>
      <p:ext uri="{BB962C8B-B14F-4D97-AF65-F5344CB8AC3E}">
        <p14:creationId xmlns:p14="http://schemas.microsoft.com/office/powerpoint/2010/main" val="10263037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2FA1ABE-3B9F-4217-8047-BBFAC3ACBB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6F9B689B-59D4-45C5-8C20-C5513D7B38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D6F26CCA-17F1-4345-9242-35B36A22DD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024C05-2D58-44F9-925A-FB12EFDBD66A}" type="datetime1">
              <a:rPr lang="ru-RU" smtClean="0"/>
              <a:t>02.07.2022</a:t>
            </a:fld>
            <a:endParaRPr lang="ru-RU"/>
          </a:p>
        </p:txBody>
      </p:sp>
      <p:sp>
        <p:nvSpPr>
          <p:cNvPr id="5" name="Нижний колонтитул 4">
            <a:extLst>
              <a:ext uri="{FF2B5EF4-FFF2-40B4-BE49-F238E27FC236}">
                <a16:creationId xmlns:a16="http://schemas.microsoft.com/office/drawing/2014/main" id="{F3E40E15-C548-46C4-821C-97CED21CE5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1B70BFF8-8A8A-4854-AEC2-001F0EB245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9E81C2-F602-449E-8131-FF229EE1DBDA}" type="slidenum">
              <a:rPr lang="ru-RU" smtClean="0"/>
              <a:t>‹#›</a:t>
            </a:fld>
            <a:endParaRPr lang="ru-RU"/>
          </a:p>
        </p:txBody>
      </p:sp>
    </p:spTree>
    <p:extLst>
      <p:ext uri="{BB962C8B-B14F-4D97-AF65-F5344CB8AC3E}">
        <p14:creationId xmlns:p14="http://schemas.microsoft.com/office/powerpoint/2010/main" val="32032015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39.jpg"/><Relationship Id="rId5" Type="http://schemas.openxmlformats.org/officeDocument/2006/relationships/image" Target="../media/image37.emf"/><Relationship Id="rId4" Type="http://schemas.openxmlformats.org/officeDocument/2006/relationships/oleObject" Target="../embeddings/oleObject8.bin"/></Relationships>
</file>

<file path=ppt/slides/_rels/slide11.xml.rels><?xml version="1.0" encoding="UTF-8" standalone="yes"?>
<Relationships xmlns="http://schemas.openxmlformats.org/package/2006/relationships"><Relationship Id="rId8" Type="http://schemas.openxmlformats.org/officeDocument/2006/relationships/image" Target="../media/image450.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6.jpg"/></Relationships>
</file>

<file path=ppt/slides/_rels/slide12.xml.rels><?xml version="1.0" encoding="UTF-8" standalone="yes"?>
<Relationships xmlns="http://schemas.openxmlformats.org/package/2006/relationships"><Relationship Id="rId8" Type="http://schemas.openxmlformats.org/officeDocument/2006/relationships/image" Target="../media/image49.emf"/><Relationship Id="rId13" Type="http://schemas.openxmlformats.org/officeDocument/2006/relationships/oleObject" Target="../embeddings/oleObject13.bin"/><Relationship Id="rId3" Type="http://schemas.openxmlformats.org/officeDocument/2006/relationships/oleObject" Target="../embeddings/oleObject9.bin"/><Relationship Id="rId7" Type="http://schemas.openxmlformats.org/officeDocument/2006/relationships/oleObject" Target="../embeddings/oleObject11.bin"/><Relationship Id="rId12" Type="http://schemas.openxmlformats.org/officeDocument/2006/relationships/image" Target="../media/image33.emf"/><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48.emf"/><Relationship Id="rId11" Type="http://schemas.openxmlformats.org/officeDocument/2006/relationships/oleObject" Target="../embeddings/oleObject6.bin"/><Relationship Id="rId5" Type="http://schemas.openxmlformats.org/officeDocument/2006/relationships/oleObject" Target="../embeddings/oleObject10.bin"/><Relationship Id="rId15" Type="http://schemas.openxmlformats.org/officeDocument/2006/relationships/image" Target="../media/image52.jpeg"/><Relationship Id="rId10" Type="http://schemas.openxmlformats.org/officeDocument/2006/relationships/image" Target="../media/image50.emf"/><Relationship Id="rId4" Type="http://schemas.openxmlformats.org/officeDocument/2006/relationships/image" Target="../media/image47.emf"/><Relationship Id="rId9" Type="http://schemas.openxmlformats.org/officeDocument/2006/relationships/oleObject" Target="../embeddings/oleObject12.bin"/><Relationship Id="rId14" Type="http://schemas.openxmlformats.org/officeDocument/2006/relationships/image" Target="../media/image51.emf"/></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1.emf"/><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oleObject" Target="../embeddings/oleObject14.bin"/><Relationship Id="rId5" Type="http://schemas.openxmlformats.org/officeDocument/2006/relationships/chart" Target="../charts/chart2.xml"/><Relationship Id="rId4" Type="http://schemas.openxmlformats.org/officeDocument/2006/relationships/chart" Target="../charts/chart1.xml"/></Relationships>
</file>

<file path=ppt/slides/_rels/slide14.xml.rels><?xml version="1.0" encoding="UTF-8" standalone="yes"?>
<Relationships xmlns="http://schemas.openxmlformats.org/package/2006/relationships"><Relationship Id="rId8" Type="http://schemas.openxmlformats.org/officeDocument/2006/relationships/image" Target="../media/image55.emf"/><Relationship Id="rId13" Type="http://schemas.openxmlformats.org/officeDocument/2006/relationships/oleObject" Target="../embeddings/oleObject19.bin"/><Relationship Id="rId3" Type="http://schemas.openxmlformats.org/officeDocument/2006/relationships/image" Target="../media/image60.jpg"/><Relationship Id="rId7" Type="http://schemas.openxmlformats.org/officeDocument/2006/relationships/oleObject" Target="../embeddings/oleObject16.bin"/><Relationship Id="rId12" Type="http://schemas.openxmlformats.org/officeDocument/2006/relationships/image" Target="../media/image57.emf"/><Relationship Id="rId2" Type="http://schemas.openxmlformats.org/officeDocument/2006/relationships/slideLayout" Target="../slideLayouts/slideLayout7.xml"/><Relationship Id="rId16" Type="http://schemas.openxmlformats.org/officeDocument/2006/relationships/image" Target="../media/image59.emf"/><Relationship Id="rId1" Type="http://schemas.openxmlformats.org/officeDocument/2006/relationships/vmlDrawing" Target="../drawings/vmlDrawing9.vml"/><Relationship Id="rId6" Type="http://schemas.openxmlformats.org/officeDocument/2006/relationships/image" Target="../media/image54.emf"/><Relationship Id="rId11" Type="http://schemas.openxmlformats.org/officeDocument/2006/relationships/oleObject" Target="../embeddings/oleObject18.bin"/><Relationship Id="rId5" Type="http://schemas.openxmlformats.org/officeDocument/2006/relationships/oleObject" Target="../embeddings/oleObject15.bin"/><Relationship Id="rId15" Type="http://schemas.openxmlformats.org/officeDocument/2006/relationships/oleObject" Target="../embeddings/oleObject20.bin"/><Relationship Id="rId10" Type="http://schemas.openxmlformats.org/officeDocument/2006/relationships/image" Target="../media/image56.emf"/><Relationship Id="rId4" Type="http://schemas.openxmlformats.org/officeDocument/2006/relationships/image" Target="../media/image61.jpg"/><Relationship Id="rId9" Type="http://schemas.openxmlformats.org/officeDocument/2006/relationships/oleObject" Target="../embeddings/oleObject17.bin"/><Relationship Id="rId14" Type="http://schemas.openxmlformats.org/officeDocument/2006/relationships/image" Target="../media/image58.emf"/></Relationships>
</file>

<file path=ppt/slides/_rels/slide1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5.jpeg"/><Relationship Id="rId1" Type="http://schemas.openxmlformats.org/officeDocument/2006/relationships/slideLayout" Target="../slideLayouts/slideLayout7.xml"/><Relationship Id="rId5" Type="http://schemas.openxmlformats.org/officeDocument/2006/relationships/image" Target="../media/image66.jpg"/><Relationship Id="rId4" Type="http://schemas.openxmlformats.org/officeDocument/2006/relationships/image" Target="../media/image6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3" Type="http://schemas.openxmlformats.org/officeDocument/2006/relationships/image" Target="../media/image9.jpg"/><Relationship Id="rId7" Type="http://schemas.openxmlformats.org/officeDocument/2006/relationships/image" Target="../media/image13.svg"/><Relationship Id="rId12" Type="http://schemas.openxmlformats.org/officeDocument/2006/relationships/image" Target="../media/image18.png"/><Relationship Id="rId2" Type="http://schemas.openxmlformats.org/officeDocument/2006/relationships/image" Target="../media/image8.tif"/><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5" Type="http://schemas.openxmlformats.org/officeDocument/2006/relationships/image" Target="../media/image2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 Id="rId1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22.emf"/></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25.jpg"/><Relationship Id="rId5" Type="http://schemas.openxmlformats.org/officeDocument/2006/relationships/image" Target="../media/image24.tiff"/><Relationship Id="rId4" Type="http://schemas.openxmlformats.org/officeDocument/2006/relationships/image" Target="../media/image23.emf"/></Relationships>
</file>

<file path=ppt/slides/_rels/slide6.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26.wmf"/><Relationship Id="rId5" Type="http://schemas.openxmlformats.org/officeDocument/2006/relationships/oleObject" Target="../embeddings/oleObject3.bin"/><Relationship Id="rId4" Type="http://schemas.openxmlformats.org/officeDocument/2006/relationships/image" Target="../media/image28.tiff"/></Relationships>
</file>

<file path=ppt/slides/_rels/slide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1.emf"/><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5.bin"/><Relationship Id="rId5" Type="http://schemas.openxmlformats.org/officeDocument/2006/relationships/image" Target="../media/image30.emf"/><Relationship Id="rId4" Type="http://schemas.openxmlformats.org/officeDocument/2006/relationships/oleObject" Target="../embeddings/oleObject4.bin"/></Relationships>
</file>

<file path=ppt/slides/_rels/slide9.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oleObject" Target="../embeddings/oleObject6.bin"/><Relationship Id="rId7" Type="http://schemas.openxmlformats.org/officeDocument/2006/relationships/image" Target="../media/image35.jpe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34.emf"/><Relationship Id="rId5" Type="http://schemas.openxmlformats.org/officeDocument/2006/relationships/oleObject" Target="../embeddings/oleObject7.bin"/><Relationship Id="rId4" Type="http://schemas.openxmlformats.org/officeDocument/2006/relationships/image" Target="../media/image3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19F9E5EA-54DF-431F-9224-D429A8ECF2C7}"/>
              </a:ext>
            </a:extLst>
          </p:cNvPr>
          <p:cNvPicPr>
            <a:picLocks noChangeAspect="1"/>
          </p:cNvPicPr>
          <p:nvPr/>
        </p:nvPicPr>
        <p:blipFill rotWithShape="1">
          <a:blip r:embed="rId2">
            <a:extLst>
              <a:ext uri="{28A0092B-C50C-407E-A947-70E740481C1C}">
                <a14:useLocalDpi xmlns:a14="http://schemas.microsoft.com/office/drawing/2010/main" val="0"/>
              </a:ext>
            </a:extLst>
          </a:blip>
          <a:srcRect l="20000" t="22416" r="1739"/>
          <a:stretch/>
        </p:blipFill>
        <p:spPr>
          <a:xfrm>
            <a:off x="285779" y="188994"/>
            <a:ext cx="11620442" cy="6480011"/>
          </a:xfrm>
          <a:prstGeom prst="rect">
            <a:avLst/>
          </a:prstGeom>
        </p:spPr>
      </p:pic>
    </p:spTree>
    <p:extLst>
      <p:ext uri="{BB962C8B-B14F-4D97-AF65-F5344CB8AC3E}">
        <p14:creationId xmlns:p14="http://schemas.microsoft.com/office/powerpoint/2010/main" val="27789721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DEB86C9B-D325-49EB-9468-1BDDA677EABB}"/>
              </a:ext>
            </a:extLst>
          </p:cNvPr>
          <p:cNvSpPr>
            <a:spLocks noGrp="1"/>
          </p:cNvSpPr>
          <p:nvPr>
            <p:ph type="sldNum" sz="quarter" idx="12"/>
          </p:nvPr>
        </p:nvSpPr>
        <p:spPr>
          <a:xfrm>
            <a:off x="9448800" y="6492875"/>
            <a:ext cx="2743200" cy="365125"/>
          </a:xfrm>
        </p:spPr>
        <p:txBody>
          <a:bodyPr/>
          <a:lstStyle/>
          <a:p>
            <a:fld id="{149E81C2-F602-449E-8131-FF229EE1DBDA}" type="slidenum">
              <a:rPr lang="ru-RU" smtClean="0"/>
              <a:t>10</a:t>
            </a:fld>
            <a:endParaRPr lang="ru-RU"/>
          </a:p>
        </p:txBody>
      </p:sp>
      <p:sp>
        <p:nvSpPr>
          <p:cNvPr id="10" name="TextBox 9">
            <a:extLst>
              <a:ext uri="{FF2B5EF4-FFF2-40B4-BE49-F238E27FC236}">
                <a16:creationId xmlns:a16="http://schemas.microsoft.com/office/drawing/2014/main" id="{78C05F98-534B-45D5-A477-B6FE28E1C975}"/>
              </a:ext>
            </a:extLst>
          </p:cNvPr>
          <p:cNvSpPr txBox="1">
            <a:spLocks noChangeArrowheads="1"/>
          </p:cNvSpPr>
          <p:nvPr/>
        </p:nvSpPr>
        <p:spPr bwMode="auto">
          <a:xfrm>
            <a:off x="3066279" y="76511"/>
            <a:ext cx="60594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US" sz="2400" b="1" dirty="0">
                <a:latin typeface="Times New Roman" pitchFamily="18" charset="0"/>
                <a:cs typeface="Times New Roman" pitchFamily="18" charset="0"/>
              </a:rPr>
              <a:t>Photophysical and Photochemical properties</a:t>
            </a:r>
            <a:endParaRPr lang="ru-RU" sz="2400" b="1" dirty="0">
              <a:latin typeface="Times New Roman" pitchFamily="18" charset="0"/>
              <a:cs typeface="Times New Roman" pitchFamily="18" charset="0"/>
            </a:endParaRPr>
          </a:p>
        </p:txBody>
      </p:sp>
      <p:graphicFrame>
        <p:nvGraphicFramePr>
          <p:cNvPr id="5" name="Таблица 4">
            <a:extLst>
              <a:ext uri="{FF2B5EF4-FFF2-40B4-BE49-F238E27FC236}">
                <a16:creationId xmlns:a16="http://schemas.microsoft.com/office/drawing/2014/main" id="{2B5BFB7B-0214-43FF-BA9D-333E0A19CAC6}"/>
              </a:ext>
            </a:extLst>
          </p:cNvPr>
          <p:cNvGraphicFramePr>
            <a:graphicFrameLocks noGrp="1"/>
          </p:cNvGraphicFramePr>
          <p:nvPr>
            <p:extLst>
              <p:ext uri="{D42A27DB-BD31-4B8C-83A1-F6EECF244321}">
                <p14:modId xmlns:p14="http://schemas.microsoft.com/office/powerpoint/2010/main" val="295984993"/>
              </p:ext>
            </p:extLst>
          </p:nvPr>
        </p:nvGraphicFramePr>
        <p:xfrm>
          <a:off x="209550" y="1101002"/>
          <a:ext cx="5090691" cy="1353243"/>
        </p:xfrm>
        <a:graphic>
          <a:graphicData uri="http://schemas.openxmlformats.org/drawingml/2006/table">
            <a:tbl>
              <a:tblPr firstRow="1" firstCol="1" bandRow="1">
                <a:tableStyleId>{2D5ABB26-0587-4C30-8999-92F81FD0307C}</a:tableStyleId>
              </a:tblPr>
              <a:tblGrid>
                <a:gridCol w="1305351">
                  <a:extLst>
                    <a:ext uri="{9D8B030D-6E8A-4147-A177-3AD203B41FA5}">
                      <a16:colId xmlns:a16="http://schemas.microsoft.com/office/drawing/2014/main" val="2439398032"/>
                    </a:ext>
                  </a:extLst>
                </a:gridCol>
                <a:gridCol w="846162">
                  <a:extLst>
                    <a:ext uri="{9D8B030D-6E8A-4147-A177-3AD203B41FA5}">
                      <a16:colId xmlns:a16="http://schemas.microsoft.com/office/drawing/2014/main" val="1807921613"/>
                    </a:ext>
                  </a:extLst>
                </a:gridCol>
                <a:gridCol w="914400">
                  <a:extLst>
                    <a:ext uri="{9D8B030D-6E8A-4147-A177-3AD203B41FA5}">
                      <a16:colId xmlns:a16="http://schemas.microsoft.com/office/drawing/2014/main" val="1287545143"/>
                    </a:ext>
                  </a:extLst>
                </a:gridCol>
                <a:gridCol w="1078173">
                  <a:extLst>
                    <a:ext uri="{9D8B030D-6E8A-4147-A177-3AD203B41FA5}">
                      <a16:colId xmlns:a16="http://schemas.microsoft.com/office/drawing/2014/main" val="2501511468"/>
                    </a:ext>
                  </a:extLst>
                </a:gridCol>
                <a:gridCol w="946605">
                  <a:extLst>
                    <a:ext uri="{9D8B030D-6E8A-4147-A177-3AD203B41FA5}">
                      <a16:colId xmlns:a16="http://schemas.microsoft.com/office/drawing/2014/main" val="3786640610"/>
                    </a:ext>
                  </a:extLst>
                </a:gridCol>
              </a:tblGrid>
              <a:tr h="295081">
                <a:tc rowSpan="3">
                  <a:txBody>
                    <a:bodyPr/>
                    <a:lstStyle/>
                    <a:p>
                      <a:pPr indent="151130" algn="ctr">
                        <a:lnSpc>
                          <a:spcPts val="1200"/>
                        </a:lnSpc>
                        <a:spcAft>
                          <a:spcPts val="0"/>
                        </a:spcAft>
                      </a:pPr>
                      <a:r>
                        <a:rPr lang="en-US" sz="1600" dirty="0">
                          <a:effectLst/>
                          <a:latin typeface="Arial" panose="020B0604020202020204" pitchFamily="34" charset="0"/>
                          <a:cs typeface="Arial" panose="020B0604020202020204" pitchFamily="34" charset="0"/>
                        </a:rPr>
                        <a:t>complexes</a:t>
                      </a:r>
                      <a:endParaRPr lang="ru-RU" sz="1600" dirty="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R w="12700" cap="flat" cmpd="sng" algn="ctr">
                      <a:solidFill>
                        <a:schemeClr val="tx1"/>
                      </a:solidFill>
                      <a:prstDash val="solid"/>
                      <a:round/>
                      <a:headEnd type="none" w="med" len="med"/>
                      <a:tailEnd type="none" w="med" len="med"/>
                    </a:lnR>
                  </a:tcPr>
                </a:tc>
                <a:tc gridSpan="2">
                  <a:txBody>
                    <a:bodyPr/>
                    <a:lstStyle/>
                    <a:p>
                      <a:pPr indent="151130" algn="ctr">
                        <a:lnSpc>
                          <a:spcPts val="1200"/>
                        </a:lnSpc>
                        <a:spcAft>
                          <a:spcPts val="0"/>
                        </a:spcAft>
                      </a:pPr>
                      <a:r>
                        <a:rPr lang="en-US" sz="1600" dirty="0">
                          <a:effectLst/>
                          <a:latin typeface="Symbol" panose="05050102010706020507" pitchFamily="18" charset="2"/>
                          <a:cs typeface="Arial" panose="020B0604020202020204" pitchFamily="34" charset="0"/>
                        </a:rPr>
                        <a:t>F</a:t>
                      </a:r>
                      <a:r>
                        <a:rPr lang="en-US" sz="1600" baseline="-25000" dirty="0">
                          <a:effectLst/>
                          <a:latin typeface="Arial" panose="020B0604020202020204" pitchFamily="34" charset="0"/>
                          <a:cs typeface="Arial" panose="020B0604020202020204" pitchFamily="34" charset="0"/>
                        </a:rPr>
                        <a:t>F</a:t>
                      </a:r>
                      <a:endParaRPr lang="ru-RU" sz="1600" dirty="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lang="ru-RU"/>
                    </a:p>
                  </a:txBody>
                  <a:tcPr/>
                </a:tc>
                <a:tc gridSpan="2">
                  <a:txBody>
                    <a:bodyPr/>
                    <a:lstStyle/>
                    <a:p>
                      <a:pPr indent="151130" algn="ctr">
                        <a:lnSpc>
                          <a:spcPts val="1200"/>
                        </a:lnSpc>
                        <a:spcAft>
                          <a:spcPts val="0"/>
                        </a:spcAft>
                      </a:pPr>
                      <a:r>
                        <a:rPr lang="ru-RU" sz="1600" dirty="0">
                          <a:effectLst/>
                          <a:latin typeface="Arial" panose="020B0604020202020204" pitchFamily="34" charset="0"/>
                          <a:cs typeface="Arial" panose="020B0604020202020204" pitchFamily="34" charset="0"/>
                        </a:rPr>
                        <a:t>Ф</a:t>
                      </a:r>
                      <a:r>
                        <a:rPr lang="en-US" sz="1600" baseline="-25000" dirty="0">
                          <a:effectLst/>
                          <a:latin typeface="Symbol" panose="05050102010706020507" pitchFamily="18" charset="2"/>
                          <a:cs typeface="Arial" panose="020B0604020202020204" pitchFamily="34" charset="0"/>
                        </a:rPr>
                        <a:t>D</a:t>
                      </a:r>
                      <a:endParaRPr lang="ru-RU" sz="1600" dirty="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lang="ru-RU"/>
                    </a:p>
                  </a:txBody>
                  <a:tcPr/>
                </a:tc>
                <a:extLst>
                  <a:ext uri="{0D108BD9-81ED-4DB2-BD59-A6C34878D82A}">
                    <a16:rowId xmlns:a16="http://schemas.microsoft.com/office/drawing/2014/main" val="1537920569"/>
                  </a:ext>
                </a:extLst>
              </a:tr>
              <a:tr h="295081">
                <a:tc vMerge="1">
                  <a:txBody>
                    <a:bodyPr/>
                    <a:lstStyle/>
                    <a:p>
                      <a:endParaRPr lang="ru-RU"/>
                    </a:p>
                  </a:txBody>
                  <a:tcPr/>
                </a:tc>
                <a:tc gridSpan="2">
                  <a:txBody>
                    <a:bodyPr/>
                    <a:lstStyle/>
                    <a:p>
                      <a:pPr indent="151130" algn="ctr">
                        <a:lnSpc>
                          <a:spcPts val="1200"/>
                        </a:lnSpc>
                        <a:spcAft>
                          <a:spcPts val="0"/>
                        </a:spcAft>
                      </a:pPr>
                      <a:r>
                        <a:rPr lang="en-US" sz="1600" dirty="0">
                          <a:effectLst/>
                          <a:latin typeface="Arial" panose="020B0604020202020204" pitchFamily="34" charset="0"/>
                          <a:cs typeface="Arial" panose="020B0604020202020204" pitchFamily="34" charset="0"/>
                        </a:rPr>
                        <a:t>Excited</a:t>
                      </a:r>
                      <a:endParaRPr lang="ru-RU" sz="1600" dirty="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lang="ru-RU"/>
                    </a:p>
                  </a:txBody>
                  <a:tcPr/>
                </a:tc>
                <a:tc gridSpan="2">
                  <a:txBody>
                    <a:bodyPr/>
                    <a:lstStyle/>
                    <a:p>
                      <a:pPr indent="151130" algn="ctr">
                        <a:lnSpc>
                          <a:spcPts val="1200"/>
                        </a:lnSpc>
                        <a:spcAft>
                          <a:spcPts val="0"/>
                        </a:spcAft>
                      </a:pPr>
                      <a:r>
                        <a:rPr lang="en-US" sz="1600" dirty="0">
                          <a:effectLst/>
                          <a:latin typeface="Arial" panose="020B0604020202020204" pitchFamily="34" charset="0"/>
                          <a:cs typeface="Arial" panose="020B0604020202020204" pitchFamily="34" charset="0"/>
                        </a:rPr>
                        <a:t>Excited</a:t>
                      </a:r>
                      <a:endParaRPr lang="ru-RU" sz="1600" dirty="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lang="ru-RU"/>
                    </a:p>
                  </a:txBody>
                  <a:tcPr/>
                </a:tc>
                <a:extLst>
                  <a:ext uri="{0D108BD9-81ED-4DB2-BD59-A6C34878D82A}">
                    <a16:rowId xmlns:a16="http://schemas.microsoft.com/office/drawing/2014/main" val="2425245590"/>
                  </a:ext>
                </a:extLst>
              </a:tr>
              <a:tr h="295081">
                <a:tc vMerge="1">
                  <a:txBody>
                    <a:bodyPr/>
                    <a:lstStyle/>
                    <a:p>
                      <a:endParaRPr lang="ru-RU"/>
                    </a:p>
                  </a:txBody>
                  <a:tcPr/>
                </a:tc>
                <a:tc>
                  <a:txBody>
                    <a:bodyPr/>
                    <a:lstStyle/>
                    <a:p>
                      <a:pPr indent="151130" algn="ctr">
                        <a:lnSpc>
                          <a:spcPts val="1200"/>
                        </a:lnSpc>
                        <a:spcAft>
                          <a:spcPts val="0"/>
                        </a:spcAft>
                      </a:pPr>
                      <a:r>
                        <a:rPr lang="en-US" sz="1600" dirty="0" err="1">
                          <a:effectLst/>
                          <a:latin typeface="Arial" panose="020B0604020202020204" pitchFamily="34" charset="0"/>
                          <a:cs typeface="Arial" panose="020B0604020202020204" pitchFamily="34" charset="0"/>
                        </a:rPr>
                        <a:t>Qx</a:t>
                      </a:r>
                      <a:endParaRPr lang="ru-RU" sz="1600" dirty="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indent="151130" algn="ctr">
                        <a:lnSpc>
                          <a:spcPts val="1200"/>
                        </a:lnSpc>
                        <a:spcAft>
                          <a:spcPts val="0"/>
                        </a:spcAft>
                      </a:pPr>
                      <a:r>
                        <a:rPr lang="en-US" sz="1600" dirty="0" err="1">
                          <a:effectLst/>
                          <a:latin typeface="Arial" panose="020B0604020202020204" pitchFamily="34" charset="0"/>
                          <a:cs typeface="Arial" panose="020B0604020202020204" pitchFamily="34" charset="0"/>
                        </a:rPr>
                        <a:t>Qy</a:t>
                      </a:r>
                      <a:endParaRPr lang="ru-RU" sz="1600" dirty="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indent="151130" algn="ctr">
                        <a:lnSpc>
                          <a:spcPts val="1200"/>
                        </a:lnSpc>
                        <a:spcAft>
                          <a:spcPts val="0"/>
                        </a:spcAft>
                      </a:pPr>
                      <a:r>
                        <a:rPr lang="en-US" sz="1600" dirty="0" err="1">
                          <a:effectLst/>
                          <a:latin typeface="Arial" panose="020B0604020202020204" pitchFamily="34" charset="0"/>
                          <a:cs typeface="Arial" panose="020B0604020202020204" pitchFamily="34" charset="0"/>
                        </a:rPr>
                        <a:t>Qx</a:t>
                      </a:r>
                      <a:endParaRPr lang="ru-RU" sz="1600" dirty="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indent="151130" algn="ctr">
                        <a:lnSpc>
                          <a:spcPts val="1200"/>
                        </a:lnSpc>
                        <a:spcAft>
                          <a:spcPts val="0"/>
                        </a:spcAft>
                      </a:pPr>
                      <a:r>
                        <a:rPr lang="en-US" sz="1600" dirty="0" err="1">
                          <a:effectLst/>
                          <a:latin typeface="Arial" panose="020B0604020202020204" pitchFamily="34" charset="0"/>
                          <a:cs typeface="Arial" panose="020B0604020202020204" pitchFamily="34" charset="0"/>
                        </a:rPr>
                        <a:t>Qy</a:t>
                      </a:r>
                      <a:endParaRPr lang="ru-RU" sz="1600" dirty="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867808684"/>
                  </a:ext>
                </a:extLst>
              </a:tr>
              <a:tr h="468000">
                <a:tc>
                  <a:txBody>
                    <a:bodyPr/>
                    <a:lstStyle/>
                    <a:p>
                      <a:pPr indent="151130" algn="ctr">
                        <a:lnSpc>
                          <a:spcPts val="1200"/>
                        </a:lnSpc>
                        <a:spcAft>
                          <a:spcPts val="0"/>
                        </a:spcAft>
                      </a:pPr>
                      <a:r>
                        <a:rPr lang="en-US" sz="1600" b="1" dirty="0">
                          <a:effectLst/>
                          <a:latin typeface="Arial" panose="020B0604020202020204" pitchFamily="34" charset="0"/>
                          <a:cs typeface="Arial" panose="020B0604020202020204" pitchFamily="34" charset="0"/>
                        </a:rPr>
                        <a:t>4a</a:t>
                      </a:r>
                      <a:endParaRPr lang="ru-RU" sz="1600" b="1" dirty="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indent="151130" algn="ctr">
                        <a:lnSpc>
                          <a:spcPts val="1200"/>
                        </a:lnSpc>
                        <a:spcAft>
                          <a:spcPts val="600"/>
                        </a:spcAft>
                      </a:pPr>
                      <a:r>
                        <a:rPr lang="en-US" sz="1600" b="0" dirty="0">
                          <a:effectLst/>
                          <a:latin typeface="Arial" panose="020B0604020202020204" pitchFamily="34" charset="0"/>
                          <a:cs typeface="Arial" panose="020B0604020202020204" pitchFamily="34" charset="0"/>
                        </a:rPr>
                        <a:t>0.5</a:t>
                      </a:r>
                    </a:p>
                    <a:p>
                      <a:pPr indent="151130" algn="ctr">
                        <a:lnSpc>
                          <a:spcPts val="1200"/>
                        </a:lnSpc>
                        <a:spcAft>
                          <a:spcPts val="600"/>
                        </a:spcAft>
                      </a:pPr>
                      <a:r>
                        <a:rPr lang="en-US" sz="1600" b="0" i="1" dirty="0">
                          <a:effectLst/>
                          <a:latin typeface="Arial" panose="020B0604020202020204" pitchFamily="34" charset="0"/>
                          <a:cs typeface="Arial" panose="020B0604020202020204" pitchFamily="34" charset="0"/>
                        </a:rPr>
                        <a:t>±0.05</a:t>
                      </a:r>
                      <a:endParaRPr lang="ru-RU" sz="1600" b="0" i="1" dirty="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indent="151130" algn="ctr">
                        <a:lnSpc>
                          <a:spcPts val="1200"/>
                        </a:lnSpc>
                        <a:spcAft>
                          <a:spcPts val="600"/>
                        </a:spcAft>
                      </a:pPr>
                      <a:r>
                        <a:rPr lang="en-US" sz="1600" b="0" dirty="0">
                          <a:effectLst/>
                          <a:latin typeface="Arial" panose="020B0604020202020204" pitchFamily="34" charset="0"/>
                          <a:cs typeface="Arial" panose="020B0604020202020204" pitchFamily="34" charset="0"/>
                        </a:rPr>
                        <a:t>0.35</a:t>
                      </a:r>
                    </a:p>
                    <a:p>
                      <a:pPr indent="151130" algn="ctr">
                        <a:lnSpc>
                          <a:spcPts val="1200"/>
                        </a:lnSpc>
                        <a:spcAft>
                          <a:spcPts val="600"/>
                        </a:spcAft>
                      </a:pPr>
                      <a:r>
                        <a:rPr lang="en-US" sz="1600" b="0" i="1" dirty="0">
                          <a:effectLst/>
                          <a:latin typeface="Arial" panose="020B0604020202020204" pitchFamily="34" charset="0"/>
                          <a:cs typeface="Arial" panose="020B0604020202020204" pitchFamily="34" charset="0"/>
                        </a:rPr>
                        <a:t>±0.04</a:t>
                      </a:r>
                      <a:endParaRPr lang="ru-RU" sz="1600" b="0" i="1" dirty="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indent="151130" algn="ctr">
                        <a:lnSpc>
                          <a:spcPts val="1200"/>
                        </a:lnSpc>
                        <a:spcAft>
                          <a:spcPts val="600"/>
                        </a:spcAft>
                      </a:pPr>
                      <a:r>
                        <a:rPr lang="en-US" sz="1600" b="0" dirty="0">
                          <a:effectLst/>
                          <a:latin typeface="Arial" panose="020B0604020202020204" pitchFamily="34" charset="0"/>
                          <a:cs typeface="Arial" panose="020B0604020202020204" pitchFamily="34" charset="0"/>
                        </a:rPr>
                        <a:t>0.34 </a:t>
                      </a:r>
                    </a:p>
                    <a:p>
                      <a:pPr indent="151130" algn="ctr">
                        <a:lnSpc>
                          <a:spcPts val="1200"/>
                        </a:lnSpc>
                        <a:spcAft>
                          <a:spcPts val="600"/>
                        </a:spcAft>
                      </a:pPr>
                      <a:r>
                        <a:rPr lang="en-US" sz="1600" b="0" i="1" dirty="0">
                          <a:effectLst/>
                          <a:latin typeface="Arial" panose="020B0604020202020204" pitchFamily="34" charset="0"/>
                          <a:cs typeface="Arial" panose="020B0604020202020204" pitchFamily="34" charset="0"/>
                        </a:rPr>
                        <a:t>±0.03</a:t>
                      </a:r>
                      <a:endParaRPr lang="ru-RU" sz="1600" b="0" i="1" dirty="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indent="151130" algn="ctr">
                        <a:lnSpc>
                          <a:spcPts val="1200"/>
                        </a:lnSpc>
                        <a:spcAft>
                          <a:spcPts val="600"/>
                        </a:spcAft>
                      </a:pPr>
                      <a:r>
                        <a:rPr lang="en-US" sz="1600" b="0" dirty="0">
                          <a:effectLst/>
                          <a:latin typeface="Arial" panose="020B0604020202020204" pitchFamily="34" charset="0"/>
                          <a:cs typeface="Arial" panose="020B0604020202020204" pitchFamily="34" charset="0"/>
                        </a:rPr>
                        <a:t>0.62</a:t>
                      </a:r>
                    </a:p>
                    <a:p>
                      <a:pPr indent="151130" algn="ctr">
                        <a:lnSpc>
                          <a:spcPts val="1200"/>
                        </a:lnSpc>
                        <a:spcAft>
                          <a:spcPts val="600"/>
                        </a:spcAft>
                      </a:pPr>
                      <a:r>
                        <a:rPr lang="en-US" sz="1600" b="0" i="1" dirty="0">
                          <a:effectLst/>
                          <a:latin typeface="Arial" panose="020B0604020202020204" pitchFamily="34" charset="0"/>
                          <a:cs typeface="Arial" panose="020B0604020202020204" pitchFamily="34" charset="0"/>
                        </a:rPr>
                        <a:t>±0.06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157367611"/>
                  </a:ext>
                </a:extLst>
              </a:tr>
            </a:tbl>
          </a:graphicData>
        </a:graphic>
      </p:graphicFrame>
      <p:sp>
        <p:nvSpPr>
          <p:cNvPr id="11" name="Прямоугольник 10">
            <a:extLst>
              <a:ext uri="{FF2B5EF4-FFF2-40B4-BE49-F238E27FC236}">
                <a16:creationId xmlns:a16="http://schemas.microsoft.com/office/drawing/2014/main" id="{D32BB183-40EC-4B05-8B7F-96EF3560370F}"/>
              </a:ext>
            </a:extLst>
          </p:cNvPr>
          <p:cNvSpPr/>
          <p:nvPr/>
        </p:nvSpPr>
        <p:spPr>
          <a:xfrm>
            <a:off x="291438" y="523010"/>
            <a:ext cx="5090691" cy="584775"/>
          </a:xfrm>
          <a:prstGeom prst="rect">
            <a:avLst/>
          </a:prstGeom>
        </p:spPr>
        <p:txBody>
          <a:bodyPr wrap="square">
            <a:spAutoFit/>
          </a:bodyPr>
          <a:lstStyle/>
          <a:p>
            <a:r>
              <a:rPr lang="en-GB" sz="1600" dirty="0">
                <a:latin typeface="Arial" panose="020B0604020202020204" pitchFamily="34" charset="0"/>
                <a:ea typeface="SimSun" panose="02010600030101010101" pitchFamily="2" charset="-122"/>
                <a:cs typeface="Arial" panose="020B0604020202020204" pitchFamily="34" charset="0"/>
              </a:rPr>
              <a:t>Table 1. The fluorescence and singlet </a:t>
            </a:r>
            <a:r>
              <a:rPr lang="en-GB" sz="1600" dirty="0" err="1">
                <a:latin typeface="Arial" panose="020B0604020202020204" pitchFamily="34" charset="0"/>
                <a:ea typeface="SimSun" panose="02010600030101010101" pitchFamily="2" charset="-122"/>
                <a:cs typeface="Arial" panose="020B0604020202020204" pitchFamily="34" charset="0"/>
              </a:rPr>
              <a:t>oxigen</a:t>
            </a:r>
            <a:r>
              <a:rPr lang="en-GB" sz="1600" dirty="0">
                <a:latin typeface="Arial" panose="020B0604020202020204" pitchFamily="34" charset="0"/>
                <a:ea typeface="SimSun" panose="02010600030101010101" pitchFamily="2" charset="-122"/>
                <a:cs typeface="Arial" panose="020B0604020202020204" pitchFamily="34" charset="0"/>
              </a:rPr>
              <a:t> quantum yields of </a:t>
            </a:r>
            <a:r>
              <a:rPr lang="en-GB" sz="1600" b="1" dirty="0">
                <a:latin typeface="Arial" panose="020B0604020202020204" pitchFamily="34" charset="0"/>
                <a:ea typeface="SimSun" panose="02010600030101010101" pitchFamily="2" charset="-122"/>
                <a:cs typeface="Arial" panose="020B0604020202020204" pitchFamily="34" charset="0"/>
              </a:rPr>
              <a:t>4a </a:t>
            </a:r>
            <a:r>
              <a:rPr lang="en-GB" sz="1600" dirty="0">
                <a:latin typeface="Arial" panose="020B0604020202020204" pitchFamily="34" charset="0"/>
                <a:ea typeface="SimSun" panose="02010600030101010101" pitchFamily="2" charset="-122"/>
                <a:cs typeface="Arial" panose="020B0604020202020204" pitchFamily="34" charset="0"/>
              </a:rPr>
              <a:t>depend on the excitation wavelength</a:t>
            </a:r>
            <a:endParaRPr lang="ru-RU" sz="1600" dirty="0">
              <a:latin typeface="Arial" panose="020B0604020202020204" pitchFamily="34" charset="0"/>
              <a:cs typeface="Arial" panose="020B0604020202020204" pitchFamily="34" charset="0"/>
            </a:endParaRPr>
          </a:p>
        </p:txBody>
      </p:sp>
      <p:pic>
        <p:nvPicPr>
          <p:cNvPr id="45" name="Рисунок 44">
            <a:extLst>
              <a:ext uri="{FF2B5EF4-FFF2-40B4-BE49-F238E27FC236}">
                <a16:creationId xmlns:a16="http://schemas.microsoft.com/office/drawing/2014/main" id="{378D7087-EF72-408C-AE76-C3A5839DEF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088" y="2460647"/>
            <a:ext cx="3733407" cy="3860583"/>
          </a:xfrm>
          <a:prstGeom prst="rect">
            <a:avLst/>
          </a:prstGeom>
        </p:spPr>
      </p:pic>
      <p:graphicFrame>
        <p:nvGraphicFramePr>
          <p:cNvPr id="47" name="Объект 46">
            <a:extLst>
              <a:ext uri="{FF2B5EF4-FFF2-40B4-BE49-F238E27FC236}">
                <a16:creationId xmlns:a16="http://schemas.microsoft.com/office/drawing/2014/main" id="{F1893586-BA65-441E-B1C1-BBB2A3E9B4D8}"/>
              </a:ext>
            </a:extLst>
          </p:cNvPr>
          <p:cNvGraphicFramePr>
            <a:graphicFrameLocks noChangeAspect="1"/>
          </p:cNvGraphicFramePr>
          <p:nvPr>
            <p:extLst>
              <p:ext uri="{D42A27DB-BD31-4B8C-83A1-F6EECF244321}">
                <p14:modId xmlns:p14="http://schemas.microsoft.com/office/powerpoint/2010/main" val="1870631933"/>
              </p:ext>
            </p:extLst>
          </p:nvPr>
        </p:nvGraphicFramePr>
        <p:xfrm>
          <a:off x="6192838" y="523010"/>
          <a:ext cx="4938355" cy="3024860"/>
        </p:xfrm>
        <a:graphic>
          <a:graphicData uri="http://schemas.openxmlformats.org/presentationml/2006/ole">
            <mc:AlternateContent xmlns:mc="http://schemas.openxmlformats.org/markup-compatibility/2006">
              <mc:Choice xmlns:v="urn:schemas-microsoft-com:vml" Requires="v">
                <p:oleObj spid="_x0000_s14700" name="CS ChemDraw Drawing" r:id="rId4" imgW="4294222" imgH="2629927" progId="ChemDraw.Document.6.0">
                  <p:embed/>
                </p:oleObj>
              </mc:Choice>
              <mc:Fallback>
                <p:oleObj name="CS ChemDraw Drawing" r:id="rId4" imgW="4294222" imgH="2629927" progId="ChemDraw.Document.6.0">
                  <p:embed/>
                  <p:pic>
                    <p:nvPicPr>
                      <p:cNvPr id="6" name="Объект 5">
                        <a:extLst>
                          <a:ext uri="{FF2B5EF4-FFF2-40B4-BE49-F238E27FC236}">
                            <a16:creationId xmlns:a16="http://schemas.microsoft.com/office/drawing/2014/main" id="{5EF5756B-3A33-4512-A0DB-F2311415F5DD}"/>
                          </a:ext>
                        </a:extLst>
                      </p:cNvPr>
                      <p:cNvPicPr/>
                      <p:nvPr/>
                    </p:nvPicPr>
                    <p:blipFill>
                      <a:blip r:embed="rId5"/>
                      <a:stretch>
                        <a:fillRect/>
                      </a:stretch>
                    </p:blipFill>
                    <p:spPr>
                      <a:xfrm>
                        <a:off x="6192838" y="523010"/>
                        <a:ext cx="4938355" cy="3024860"/>
                      </a:xfrm>
                      <a:prstGeom prst="rect">
                        <a:avLst/>
                      </a:prstGeom>
                    </p:spPr>
                  </p:pic>
                </p:oleObj>
              </mc:Fallback>
            </mc:AlternateContent>
          </a:graphicData>
        </a:graphic>
      </p:graphicFrame>
      <p:pic>
        <p:nvPicPr>
          <p:cNvPr id="4" name="Рисунок 3">
            <a:extLst>
              <a:ext uri="{FF2B5EF4-FFF2-40B4-BE49-F238E27FC236}">
                <a16:creationId xmlns:a16="http://schemas.microsoft.com/office/drawing/2014/main" id="{9DAE045D-7987-4AE7-AF63-1F03E85E23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06491" y="3609723"/>
            <a:ext cx="7234637" cy="2883201"/>
          </a:xfrm>
          <a:prstGeom prst="rect">
            <a:avLst/>
          </a:prstGeom>
        </p:spPr>
      </p:pic>
      <p:sp>
        <p:nvSpPr>
          <p:cNvPr id="3" name="TextBox 2">
            <a:extLst>
              <a:ext uri="{FF2B5EF4-FFF2-40B4-BE49-F238E27FC236}">
                <a16:creationId xmlns:a16="http://schemas.microsoft.com/office/drawing/2014/main" id="{5B7E6976-A390-4FD0-9BB2-E45850E7F0F3}"/>
              </a:ext>
            </a:extLst>
          </p:cNvPr>
          <p:cNvSpPr txBox="1"/>
          <p:nvPr/>
        </p:nvSpPr>
        <p:spPr>
          <a:xfrm>
            <a:off x="291438" y="6266638"/>
            <a:ext cx="3984945" cy="58477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Normalized absorbance and fluorescence spectra of </a:t>
            </a:r>
            <a:r>
              <a:rPr lang="en-US" sz="1600" b="1" dirty="0">
                <a:latin typeface="Arial" panose="020B0604020202020204" pitchFamily="34" charset="0"/>
                <a:cs typeface="Arial" panose="020B0604020202020204" pitchFamily="34" charset="0"/>
              </a:rPr>
              <a:t>4a</a:t>
            </a:r>
            <a:endParaRPr lang="ru-RU"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0766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a:xfrm>
            <a:off x="9443219" y="6451099"/>
            <a:ext cx="2743200" cy="365125"/>
          </a:xfrm>
        </p:spPr>
        <p:txBody>
          <a:bodyPr/>
          <a:lstStyle/>
          <a:p>
            <a:fld id="{149E81C2-F602-449E-8131-FF229EE1DBDA}" type="slidenum">
              <a:rPr lang="ru-RU" smtClean="0"/>
              <a:t>11</a:t>
            </a:fld>
            <a:endParaRPr lang="ru-RU" dirty="0"/>
          </a:p>
        </p:txBody>
      </p:sp>
      <p:sp>
        <p:nvSpPr>
          <p:cNvPr id="10" name="Прямоугольник 9"/>
          <p:cNvSpPr/>
          <p:nvPr/>
        </p:nvSpPr>
        <p:spPr>
          <a:xfrm>
            <a:off x="2109107" y="52355"/>
            <a:ext cx="7973786" cy="461665"/>
          </a:xfrm>
          <a:prstGeom prst="rect">
            <a:avLst/>
          </a:prstGeom>
        </p:spPr>
        <p:txBody>
          <a:bodyPr wrap="square">
            <a:spAutoFit/>
          </a:bodyPr>
          <a:lstStyle/>
          <a:p>
            <a:pPr algn="ctr"/>
            <a:r>
              <a:rPr lang="en-US" sz="2400" b="1" dirty="0">
                <a:latin typeface="Times New Roman" pitchFamily="18" charset="0"/>
                <a:cs typeface="Times New Roman" pitchFamily="18" charset="0"/>
              </a:rPr>
              <a:t>TD DFT calculations and natural transition orbital analysis</a:t>
            </a:r>
            <a:endParaRPr lang="ru-RU" sz="2400" b="1" dirty="0">
              <a:latin typeface="Times New Roman" pitchFamily="18" charset="0"/>
              <a:cs typeface="Times New Roman" pitchFamily="18" charset="0"/>
            </a:endParaRPr>
          </a:p>
        </p:txBody>
      </p:sp>
      <p:pic>
        <p:nvPicPr>
          <p:cNvPr id="12" name="Рисунок 11">
            <a:extLst>
              <a:ext uri="{FF2B5EF4-FFF2-40B4-BE49-F238E27FC236}">
                <a16:creationId xmlns:a16="http://schemas.microsoft.com/office/drawing/2014/main" id="{B8552E8E-BEF5-409C-96F4-8541F4D11541}"/>
              </a:ext>
            </a:extLst>
          </p:cNvPr>
          <p:cNvPicPr>
            <a:picLocks noChangeAspect="1"/>
          </p:cNvPicPr>
          <p:nvPr/>
        </p:nvPicPr>
        <p:blipFill>
          <a:blip r:embed="rId2"/>
          <a:stretch>
            <a:fillRect/>
          </a:stretch>
        </p:blipFill>
        <p:spPr>
          <a:xfrm rot="5400000">
            <a:off x="2900071" y="4971391"/>
            <a:ext cx="2160000" cy="1601799"/>
          </a:xfrm>
          <a:prstGeom prst="rect">
            <a:avLst/>
          </a:prstGeom>
        </p:spPr>
      </p:pic>
      <p:pic>
        <p:nvPicPr>
          <p:cNvPr id="13" name="Рисунок 12">
            <a:extLst>
              <a:ext uri="{FF2B5EF4-FFF2-40B4-BE49-F238E27FC236}">
                <a16:creationId xmlns:a16="http://schemas.microsoft.com/office/drawing/2014/main" id="{145439B1-F332-4D6E-ADED-26A93D9EC0A5}"/>
              </a:ext>
            </a:extLst>
          </p:cNvPr>
          <p:cNvPicPr>
            <a:picLocks noChangeAspect="1"/>
          </p:cNvPicPr>
          <p:nvPr/>
        </p:nvPicPr>
        <p:blipFill>
          <a:blip r:embed="rId3"/>
          <a:stretch>
            <a:fillRect/>
          </a:stretch>
        </p:blipFill>
        <p:spPr>
          <a:xfrm rot="5400000">
            <a:off x="1312373" y="4977101"/>
            <a:ext cx="2160000" cy="1601799"/>
          </a:xfrm>
          <a:prstGeom prst="rect">
            <a:avLst/>
          </a:prstGeom>
        </p:spPr>
      </p:pic>
      <p:pic>
        <p:nvPicPr>
          <p:cNvPr id="14" name="Рисунок 13">
            <a:extLst>
              <a:ext uri="{FF2B5EF4-FFF2-40B4-BE49-F238E27FC236}">
                <a16:creationId xmlns:a16="http://schemas.microsoft.com/office/drawing/2014/main" id="{829A79FB-E5CA-4E36-A9B5-A12DCD83865B}"/>
              </a:ext>
            </a:extLst>
          </p:cNvPr>
          <p:cNvPicPr>
            <a:picLocks noChangeAspect="1"/>
          </p:cNvPicPr>
          <p:nvPr/>
        </p:nvPicPr>
        <p:blipFill>
          <a:blip r:embed="rId4"/>
          <a:stretch>
            <a:fillRect/>
          </a:stretch>
        </p:blipFill>
        <p:spPr>
          <a:xfrm rot="5400000">
            <a:off x="-241801" y="4973486"/>
            <a:ext cx="2160000" cy="1601799"/>
          </a:xfrm>
          <a:prstGeom prst="rect">
            <a:avLst/>
          </a:prstGeom>
        </p:spPr>
      </p:pic>
      <p:pic>
        <p:nvPicPr>
          <p:cNvPr id="15" name="Рисунок 14">
            <a:extLst>
              <a:ext uri="{FF2B5EF4-FFF2-40B4-BE49-F238E27FC236}">
                <a16:creationId xmlns:a16="http://schemas.microsoft.com/office/drawing/2014/main" id="{C45149FE-9B5E-4F9D-841B-44FF02FA16E0}"/>
              </a:ext>
            </a:extLst>
          </p:cNvPr>
          <p:cNvPicPr>
            <a:picLocks noChangeAspect="1"/>
          </p:cNvPicPr>
          <p:nvPr/>
        </p:nvPicPr>
        <p:blipFill>
          <a:blip r:embed="rId5"/>
          <a:stretch>
            <a:fillRect/>
          </a:stretch>
        </p:blipFill>
        <p:spPr>
          <a:xfrm rot="5400000">
            <a:off x="-275766" y="1796614"/>
            <a:ext cx="2160000" cy="1601799"/>
          </a:xfrm>
          <a:prstGeom prst="rect">
            <a:avLst/>
          </a:prstGeom>
        </p:spPr>
      </p:pic>
      <p:pic>
        <p:nvPicPr>
          <p:cNvPr id="16" name="Рисунок 15">
            <a:extLst>
              <a:ext uri="{FF2B5EF4-FFF2-40B4-BE49-F238E27FC236}">
                <a16:creationId xmlns:a16="http://schemas.microsoft.com/office/drawing/2014/main" id="{252C67DB-F6B3-4F30-9540-73C7E481AC01}"/>
              </a:ext>
            </a:extLst>
          </p:cNvPr>
          <p:cNvPicPr>
            <a:picLocks noChangeAspect="1"/>
          </p:cNvPicPr>
          <p:nvPr/>
        </p:nvPicPr>
        <p:blipFill>
          <a:blip r:embed="rId6"/>
          <a:stretch>
            <a:fillRect/>
          </a:stretch>
        </p:blipFill>
        <p:spPr>
          <a:xfrm rot="5400000">
            <a:off x="1259358" y="1792999"/>
            <a:ext cx="2160000" cy="1601799"/>
          </a:xfrm>
          <a:prstGeom prst="rect">
            <a:avLst/>
          </a:prstGeom>
        </p:spPr>
      </p:pic>
      <p:pic>
        <p:nvPicPr>
          <p:cNvPr id="17" name="Рисунок 16">
            <a:extLst>
              <a:ext uri="{FF2B5EF4-FFF2-40B4-BE49-F238E27FC236}">
                <a16:creationId xmlns:a16="http://schemas.microsoft.com/office/drawing/2014/main" id="{70E9042F-6BC0-46D5-B78D-26E3AD76577C}"/>
              </a:ext>
            </a:extLst>
          </p:cNvPr>
          <p:cNvPicPr>
            <a:picLocks noChangeAspect="1"/>
          </p:cNvPicPr>
          <p:nvPr/>
        </p:nvPicPr>
        <p:blipFill>
          <a:blip r:embed="rId7"/>
          <a:stretch>
            <a:fillRect/>
          </a:stretch>
        </p:blipFill>
        <p:spPr>
          <a:xfrm rot="5400000">
            <a:off x="2831684" y="1793000"/>
            <a:ext cx="2160000" cy="1601799"/>
          </a:xfrm>
          <a:prstGeom prst="rect">
            <a:avLst/>
          </a:prstGeom>
        </p:spPr>
      </p:pic>
      <p:cxnSp>
        <p:nvCxnSpPr>
          <p:cNvPr id="19" name="Прямая соединительная линия 18">
            <a:extLst>
              <a:ext uri="{FF2B5EF4-FFF2-40B4-BE49-F238E27FC236}">
                <a16:creationId xmlns:a16="http://schemas.microsoft.com/office/drawing/2014/main" id="{203448BA-0E59-48AC-B885-2B0FD1B3B6BB}"/>
              </a:ext>
            </a:extLst>
          </p:cNvPr>
          <p:cNvCxnSpPr>
            <a:cxnSpLocks/>
          </p:cNvCxnSpPr>
          <p:nvPr/>
        </p:nvCxnSpPr>
        <p:spPr>
          <a:xfrm>
            <a:off x="58476" y="4210996"/>
            <a:ext cx="4651749" cy="0"/>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168E239E-0C5D-4B9A-9924-D806C37E7618}"/>
              </a:ext>
            </a:extLst>
          </p:cNvPr>
          <p:cNvSpPr txBox="1"/>
          <p:nvPr/>
        </p:nvSpPr>
        <p:spPr>
          <a:xfrm>
            <a:off x="840147" y="4384867"/>
            <a:ext cx="824265"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HOMO</a:t>
            </a:r>
            <a:endParaRPr lang="ru-RU" sz="1600"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91FE1739-7228-4CE5-BA3F-A69AB0AF3CF8}"/>
              </a:ext>
            </a:extLst>
          </p:cNvPr>
          <p:cNvSpPr txBox="1"/>
          <p:nvPr/>
        </p:nvSpPr>
        <p:spPr>
          <a:xfrm>
            <a:off x="1674278" y="4394512"/>
            <a:ext cx="944489"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HOMO</a:t>
            </a:r>
            <a:r>
              <a:rPr lang="en-US" sz="1600" baseline="-25000" dirty="0">
                <a:latin typeface="Arial" panose="020B0604020202020204" pitchFamily="34" charset="0"/>
                <a:cs typeface="Arial" panose="020B0604020202020204" pitchFamily="34" charset="0"/>
              </a:rPr>
              <a:t>-1</a:t>
            </a:r>
            <a:endParaRPr lang="ru-RU" sz="1600" baseline="-25000"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306329E2-624A-48D0-9D7C-2B66B05EE413}"/>
              </a:ext>
            </a:extLst>
          </p:cNvPr>
          <p:cNvSpPr txBox="1"/>
          <p:nvPr/>
        </p:nvSpPr>
        <p:spPr>
          <a:xfrm>
            <a:off x="3562372" y="4394512"/>
            <a:ext cx="944489"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HOMO</a:t>
            </a:r>
            <a:r>
              <a:rPr lang="en-US" sz="1600" baseline="-25000" dirty="0">
                <a:latin typeface="Arial" panose="020B0604020202020204" pitchFamily="34" charset="0"/>
                <a:cs typeface="Arial" panose="020B0604020202020204" pitchFamily="34" charset="0"/>
              </a:rPr>
              <a:t>-3</a:t>
            </a:r>
            <a:endParaRPr lang="ru-RU" sz="1600" baseline="-25000"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BC092EC3-B515-4D91-9CE0-9D0BAD7D47A4}"/>
              </a:ext>
            </a:extLst>
          </p:cNvPr>
          <p:cNvSpPr txBox="1"/>
          <p:nvPr/>
        </p:nvSpPr>
        <p:spPr>
          <a:xfrm>
            <a:off x="404200" y="3656232"/>
            <a:ext cx="777777"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LUMO</a:t>
            </a:r>
            <a:endParaRPr lang="ru-RU" sz="1600" dirty="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2B6DE473-F709-4507-943C-3FA69EE7A0A2}"/>
              </a:ext>
            </a:extLst>
          </p:cNvPr>
          <p:cNvSpPr txBox="1"/>
          <p:nvPr/>
        </p:nvSpPr>
        <p:spPr>
          <a:xfrm>
            <a:off x="1961359" y="3697776"/>
            <a:ext cx="933269"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LUMO</a:t>
            </a:r>
            <a:r>
              <a:rPr lang="en-US" sz="1600" baseline="-25000" dirty="0">
                <a:latin typeface="Arial" panose="020B0604020202020204" pitchFamily="34" charset="0"/>
                <a:cs typeface="Arial" panose="020B0604020202020204" pitchFamily="34" charset="0"/>
              </a:rPr>
              <a:t>+1</a:t>
            </a:r>
            <a:endParaRPr lang="ru-RU" sz="1600" baseline="-25000" dirty="0">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55864780-ACA4-46A6-82CC-3C8E1EF99DFB}"/>
              </a:ext>
            </a:extLst>
          </p:cNvPr>
          <p:cNvSpPr txBox="1"/>
          <p:nvPr/>
        </p:nvSpPr>
        <p:spPr>
          <a:xfrm>
            <a:off x="3574940" y="3698765"/>
            <a:ext cx="933269"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LUMO</a:t>
            </a:r>
            <a:r>
              <a:rPr lang="en-US" sz="1600" baseline="-25000" dirty="0">
                <a:latin typeface="Arial" panose="020B0604020202020204" pitchFamily="34" charset="0"/>
                <a:cs typeface="Arial" panose="020B0604020202020204" pitchFamily="34" charset="0"/>
              </a:rPr>
              <a:t>+2</a:t>
            </a:r>
            <a:endParaRPr lang="ru-RU" sz="1600" baseline="-25000" dirty="0">
              <a:latin typeface="Arial" panose="020B0604020202020204" pitchFamily="34" charset="0"/>
              <a:cs typeface="Arial" panose="020B0604020202020204" pitchFamily="34" charset="0"/>
            </a:endParaRPr>
          </a:p>
        </p:txBody>
      </p:sp>
      <p:sp>
        <p:nvSpPr>
          <p:cNvPr id="30" name="Прямоугольник 29">
            <a:extLst>
              <a:ext uri="{FF2B5EF4-FFF2-40B4-BE49-F238E27FC236}">
                <a16:creationId xmlns:a16="http://schemas.microsoft.com/office/drawing/2014/main" id="{A6CFF551-F3D9-4B03-9CEF-C53CEADFC76E}"/>
              </a:ext>
            </a:extLst>
          </p:cNvPr>
          <p:cNvSpPr/>
          <p:nvPr/>
        </p:nvSpPr>
        <p:spPr>
          <a:xfrm>
            <a:off x="10318159" y="2686021"/>
            <a:ext cx="1620849" cy="984885"/>
          </a:xfrm>
          <a:prstGeom prst="rect">
            <a:avLst/>
          </a:prstGeom>
          <a:noFill/>
          <a:ln w="57150">
            <a:solidFill>
              <a:srgbClr val="E10585"/>
            </a:solidFill>
          </a:ln>
        </p:spPr>
        <p:txBody>
          <a:bodyPr wrap="square" lIns="36000" rIns="36000">
            <a:spAutoFit/>
          </a:bodyPr>
          <a:lstStyle/>
          <a:p>
            <a:pPr>
              <a:spcAft>
                <a:spcPts val="600"/>
              </a:spcAft>
            </a:pPr>
            <a:r>
              <a:rPr lang="en-US" sz="1600" b="1" kern="600" dirty="0">
                <a:latin typeface="Arial" panose="020B0604020202020204" pitchFamily="34" charset="0"/>
                <a:cs typeface="Arial" panose="020B0604020202020204" pitchFamily="34" charset="0"/>
              </a:rPr>
              <a:t>S</a:t>
            </a:r>
            <a:r>
              <a:rPr lang="en-US" sz="1600" b="1" kern="600" baseline="-25000" dirty="0">
                <a:latin typeface="Arial" panose="020B0604020202020204" pitchFamily="34" charset="0"/>
                <a:cs typeface="Arial" panose="020B0604020202020204" pitchFamily="34" charset="0"/>
              </a:rPr>
              <a:t>1x</a:t>
            </a:r>
            <a:r>
              <a:rPr lang="en-US" sz="1600" b="1" kern="600" dirty="0">
                <a:latin typeface="Arial" panose="020B0604020202020204" pitchFamily="34" charset="0"/>
                <a:cs typeface="Arial" panose="020B0604020202020204" pitchFamily="34" charset="0"/>
              </a:rPr>
              <a:t>: E=2.110 eV</a:t>
            </a:r>
          </a:p>
          <a:p>
            <a:pPr>
              <a:spcAft>
                <a:spcPts val="600"/>
              </a:spcAft>
            </a:pPr>
            <a:r>
              <a:rPr lang="en-US" sz="1600" b="1" kern="600" dirty="0">
                <a:latin typeface="Arial" panose="020B0604020202020204" pitchFamily="34" charset="0"/>
                <a:cs typeface="Arial" panose="020B0604020202020204" pitchFamily="34" charset="0"/>
              </a:rPr>
              <a:t>H</a:t>
            </a:r>
            <a:r>
              <a:rPr lang="en-US" sz="1600" b="1" kern="600" baseline="-25000" dirty="0">
                <a:latin typeface="Arial" panose="020B0604020202020204" pitchFamily="34" charset="0"/>
                <a:cs typeface="Arial" panose="020B0604020202020204" pitchFamily="34" charset="0"/>
              </a:rPr>
              <a:t>-3</a:t>
            </a:r>
            <a:r>
              <a:rPr lang="en-US" sz="1600" b="1" kern="600" dirty="0">
                <a:latin typeface="Arial" panose="020B0604020202020204" pitchFamily="34" charset="0"/>
                <a:cs typeface="Arial" panose="020B0604020202020204" pitchFamily="34" charset="0"/>
              </a:rPr>
              <a:t> -&gt; L</a:t>
            </a:r>
            <a:r>
              <a:rPr lang="en-US" sz="1600" b="1" kern="600" baseline="-25000" dirty="0">
                <a:latin typeface="Arial" panose="020B0604020202020204" pitchFamily="34" charset="0"/>
                <a:cs typeface="Arial" panose="020B0604020202020204" pitchFamily="34" charset="0"/>
              </a:rPr>
              <a:t>+1</a:t>
            </a:r>
            <a:r>
              <a:rPr lang="en-US" sz="1600" b="1" kern="600" dirty="0">
                <a:latin typeface="Arial" panose="020B0604020202020204" pitchFamily="34" charset="0"/>
                <a:cs typeface="Arial" panose="020B0604020202020204" pitchFamily="34" charset="0"/>
              </a:rPr>
              <a:t> (0.08) </a:t>
            </a:r>
          </a:p>
          <a:p>
            <a:pPr>
              <a:spcAft>
                <a:spcPts val="600"/>
              </a:spcAft>
            </a:pPr>
            <a:r>
              <a:rPr lang="en-US" sz="1600" b="1" kern="600" dirty="0">
                <a:latin typeface="Arial" panose="020B0604020202020204" pitchFamily="34" charset="0"/>
                <a:cs typeface="Arial" panose="020B0604020202020204" pitchFamily="34" charset="0"/>
              </a:rPr>
              <a:t>H -&gt; L (0.85) </a:t>
            </a:r>
            <a:endParaRPr lang="ru-RU" sz="1600" b="1" kern="600" dirty="0">
              <a:latin typeface="Arial" panose="020B0604020202020204" pitchFamily="34" charset="0"/>
              <a:cs typeface="Arial" panose="020B0604020202020204" pitchFamily="34" charset="0"/>
            </a:endParaRPr>
          </a:p>
        </p:txBody>
      </p:sp>
      <p:sp>
        <p:nvSpPr>
          <p:cNvPr id="31" name="Прямоугольник 30">
            <a:extLst>
              <a:ext uri="{FF2B5EF4-FFF2-40B4-BE49-F238E27FC236}">
                <a16:creationId xmlns:a16="http://schemas.microsoft.com/office/drawing/2014/main" id="{BDF5D3E2-CE21-4E23-9A65-FF7B8C180E42}"/>
              </a:ext>
            </a:extLst>
          </p:cNvPr>
          <p:cNvSpPr/>
          <p:nvPr/>
        </p:nvSpPr>
        <p:spPr>
          <a:xfrm>
            <a:off x="10309295" y="1288060"/>
            <a:ext cx="1601799" cy="1308050"/>
          </a:xfrm>
          <a:prstGeom prst="rect">
            <a:avLst/>
          </a:prstGeom>
          <a:noFill/>
          <a:ln w="57150">
            <a:solidFill>
              <a:srgbClr val="DD2A1B"/>
            </a:solidFill>
          </a:ln>
        </p:spPr>
        <p:txBody>
          <a:bodyPr wrap="square" lIns="36000" rIns="36000">
            <a:spAutoFit/>
          </a:bodyPr>
          <a:lstStyle/>
          <a:p>
            <a:pPr>
              <a:spcAft>
                <a:spcPts val="600"/>
              </a:spcAft>
            </a:pPr>
            <a:r>
              <a:rPr lang="en-US" sz="1600" b="1" kern="600" dirty="0">
                <a:latin typeface="Arial" panose="020B0604020202020204" pitchFamily="34" charset="0"/>
                <a:ea typeface="Calibri" panose="020F0502020204030204" pitchFamily="34" charset="0"/>
                <a:cs typeface="Arial" panose="020B0604020202020204" pitchFamily="34" charset="0"/>
              </a:rPr>
              <a:t>S</a:t>
            </a:r>
            <a:r>
              <a:rPr lang="en-US" sz="1600" b="1" kern="600" baseline="-25000" dirty="0">
                <a:latin typeface="Arial" panose="020B0604020202020204" pitchFamily="34" charset="0"/>
                <a:ea typeface="Calibri" panose="020F0502020204030204" pitchFamily="34" charset="0"/>
                <a:cs typeface="Arial" panose="020B0604020202020204" pitchFamily="34" charset="0"/>
              </a:rPr>
              <a:t>1y</a:t>
            </a:r>
            <a:r>
              <a:rPr lang="en-US" sz="1600" b="1" kern="600" dirty="0">
                <a:latin typeface="Arial" panose="020B0604020202020204" pitchFamily="34" charset="0"/>
                <a:ea typeface="Calibri" panose="020F0502020204030204" pitchFamily="34" charset="0"/>
                <a:cs typeface="Arial" panose="020B0604020202020204" pitchFamily="34" charset="0"/>
              </a:rPr>
              <a:t>: E=2.255 eV</a:t>
            </a:r>
          </a:p>
          <a:p>
            <a:pPr>
              <a:spcAft>
                <a:spcPts val="600"/>
              </a:spcAft>
            </a:pPr>
            <a:r>
              <a:rPr lang="en-US" sz="1600" b="1" kern="600" dirty="0">
                <a:latin typeface="Arial" panose="020B0604020202020204" pitchFamily="34" charset="0"/>
                <a:ea typeface="Calibri" panose="020F0502020204030204" pitchFamily="34" charset="0"/>
                <a:cs typeface="Arial" panose="020B0604020202020204" pitchFamily="34" charset="0"/>
              </a:rPr>
              <a:t>H</a:t>
            </a:r>
            <a:r>
              <a:rPr lang="en-US" sz="1600" b="1" kern="600" baseline="-25000" dirty="0">
                <a:latin typeface="Arial" panose="020B0604020202020204" pitchFamily="34" charset="0"/>
                <a:ea typeface="Calibri" panose="020F0502020204030204" pitchFamily="34" charset="0"/>
                <a:cs typeface="Arial" panose="020B0604020202020204" pitchFamily="34" charset="0"/>
              </a:rPr>
              <a:t>-3</a:t>
            </a:r>
            <a:r>
              <a:rPr lang="en-US" sz="1600" b="1" kern="600" dirty="0">
                <a:latin typeface="Arial" panose="020B0604020202020204" pitchFamily="34" charset="0"/>
                <a:ea typeface="Calibri" panose="020F0502020204030204" pitchFamily="34" charset="0"/>
                <a:cs typeface="Arial" panose="020B0604020202020204" pitchFamily="34" charset="0"/>
              </a:rPr>
              <a:t> -&gt; L (0.10) </a:t>
            </a:r>
          </a:p>
          <a:p>
            <a:pPr>
              <a:spcAft>
                <a:spcPts val="600"/>
              </a:spcAft>
            </a:pPr>
            <a:r>
              <a:rPr lang="en-US" sz="1600" b="1" kern="600" dirty="0">
                <a:highlight>
                  <a:srgbClr val="FFFF00"/>
                </a:highlight>
                <a:latin typeface="Arial" panose="020B0604020202020204" pitchFamily="34" charset="0"/>
                <a:ea typeface="Calibri" panose="020F0502020204030204" pitchFamily="34" charset="0"/>
                <a:cs typeface="Arial" panose="020B0604020202020204" pitchFamily="34" charset="0"/>
              </a:rPr>
              <a:t>H</a:t>
            </a:r>
            <a:r>
              <a:rPr lang="en-US" sz="1600" b="1" kern="600" baseline="-25000" dirty="0">
                <a:highlight>
                  <a:srgbClr val="FFFF00"/>
                </a:highlight>
                <a:latin typeface="Arial" panose="020B0604020202020204" pitchFamily="34" charset="0"/>
                <a:ea typeface="Calibri" panose="020F0502020204030204" pitchFamily="34" charset="0"/>
                <a:cs typeface="Arial" panose="020B0604020202020204" pitchFamily="34" charset="0"/>
              </a:rPr>
              <a:t>-1</a:t>
            </a:r>
            <a:r>
              <a:rPr lang="en-US" sz="1600" b="1" kern="600" dirty="0">
                <a:highlight>
                  <a:srgbClr val="FFFF00"/>
                </a:highlight>
                <a:latin typeface="Arial" panose="020B0604020202020204" pitchFamily="34" charset="0"/>
                <a:ea typeface="Calibri" panose="020F0502020204030204" pitchFamily="34" charset="0"/>
                <a:cs typeface="Arial" panose="020B0604020202020204" pitchFamily="34" charset="0"/>
              </a:rPr>
              <a:t> -&gt; L (0.05) </a:t>
            </a:r>
          </a:p>
          <a:p>
            <a:pPr>
              <a:spcAft>
                <a:spcPts val="600"/>
              </a:spcAft>
            </a:pPr>
            <a:r>
              <a:rPr lang="en-US" sz="1600" b="1" kern="600" dirty="0">
                <a:latin typeface="Arial" panose="020B0604020202020204" pitchFamily="34" charset="0"/>
                <a:ea typeface="Calibri" panose="020F0502020204030204" pitchFamily="34" charset="0"/>
                <a:cs typeface="Arial" panose="020B0604020202020204" pitchFamily="34" charset="0"/>
              </a:rPr>
              <a:t>H -&gt; L</a:t>
            </a:r>
            <a:r>
              <a:rPr lang="en-US" sz="1600" b="1" kern="600" baseline="-25000" dirty="0">
                <a:latin typeface="Arial" panose="020B0604020202020204" pitchFamily="34" charset="0"/>
                <a:ea typeface="Calibri" panose="020F0502020204030204" pitchFamily="34" charset="0"/>
                <a:cs typeface="Arial" panose="020B0604020202020204" pitchFamily="34" charset="0"/>
              </a:rPr>
              <a:t>+1</a:t>
            </a:r>
            <a:r>
              <a:rPr lang="en-US" sz="1600" b="1" kern="600" dirty="0">
                <a:latin typeface="Arial" panose="020B0604020202020204" pitchFamily="34" charset="0"/>
                <a:ea typeface="Calibri" panose="020F0502020204030204" pitchFamily="34" charset="0"/>
                <a:cs typeface="Arial" panose="020B0604020202020204" pitchFamily="34" charset="0"/>
              </a:rPr>
              <a:t> (0.79) </a:t>
            </a:r>
            <a:endParaRPr lang="ru-RU" sz="1600" b="1" kern="600" dirty="0"/>
          </a:p>
        </p:txBody>
      </p:sp>
      <p:sp>
        <p:nvSpPr>
          <p:cNvPr id="32" name="Прямоугольник 31">
            <a:extLst>
              <a:ext uri="{FF2B5EF4-FFF2-40B4-BE49-F238E27FC236}">
                <a16:creationId xmlns:a16="http://schemas.microsoft.com/office/drawing/2014/main" id="{544FC96F-83C4-42D5-B0E4-0F1F2ED002F2}"/>
              </a:ext>
            </a:extLst>
          </p:cNvPr>
          <p:cNvSpPr/>
          <p:nvPr/>
        </p:nvSpPr>
        <p:spPr>
          <a:xfrm>
            <a:off x="10318002" y="5645939"/>
            <a:ext cx="1601800" cy="984885"/>
          </a:xfrm>
          <a:prstGeom prst="rect">
            <a:avLst/>
          </a:prstGeom>
          <a:noFill/>
          <a:ln w="57150">
            <a:solidFill>
              <a:srgbClr val="E10585"/>
            </a:solidFill>
          </a:ln>
        </p:spPr>
        <p:txBody>
          <a:bodyPr wrap="square" lIns="36000" rIns="36000">
            <a:spAutoFit/>
          </a:bodyPr>
          <a:lstStyle/>
          <a:p>
            <a:pPr>
              <a:spcAft>
                <a:spcPts val="600"/>
              </a:spcAft>
            </a:pPr>
            <a:r>
              <a:rPr lang="en-US" sz="1600" b="1" dirty="0">
                <a:latin typeface="Arial" panose="020B0604020202020204" pitchFamily="34" charset="0"/>
                <a:ea typeface="Calibri" panose="020F0502020204030204" pitchFamily="34" charset="0"/>
                <a:cs typeface="Arial" panose="020B0604020202020204" pitchFamily="34" charset="0"/>
              </a:rPr>
              <a:t>T</a:t>
            </a:r>
            <a:r>
              <a:rPr lang="en-US" sz="1600" b="1" baseline="-25000" dirty="0">
                <a:latin typeface="Arial" panose="020B0604020202020204" pitchFamily="34" charset="0"/>
                <a:ea typeface="Calibri" panose="020F0502020204030204" pitchFamily="34" charset="0"/>
                <a:cs typeface="Arial" panose="020B0604020202020204" pitchFamily="34" charset="0"/>
              </a:rPr>
              <a:t>1x</a:t>
            </a:r>
            <a:r>
              <a:rPr lang="en-US" sz="1600" b="1" dirty="0">
                <a:latin typeface="Arial" panose="020B0604020202020204" pitchFamily="34" charset="0"/>
                <a:ea typeface="Calibri" panose="020F0502020204030204" pitchFamily="34" charset="0"/>
                <a:cs typeface="Arial" panose="020B0604020202020204" pitchFamily="34" charset="0"/>
              </a:rPr>
              <a:t>: E=1.044 eV</a:t>
            </a:r>
          </a:p>
          <a:p>
            <a:pPr>
              <a:spcAft>
                <a:spcPts val="600"/>
              </a:spcAft>
            </a:pPr>
            <a:r>
              <a:rPr lang="en-US" sz="1600" b="1" dirty="0">
                <a:latin typeface="Arial" panose="020B0604020202020204" pitchFamily="34" charset="0"/>
                <a:ea typeface="Calibri" panose="020F0502020204030204" pitchFamily="34" charset="0"/>
                <a:cs typeface="Arial" panose="020B0604020202020204" pitchFamily="34" charset="0"/>
              </a:rPr>
              <a:t>H -&gt; L (0.91) </a:t>
            </a:r>
          </a:p>
          <a:p>
            <a:pPr>
              <a:spcAft>
                <a:spcPts val="600"/>
              </a:spcAft>
            </a:pPr>
            <a:r>
              <a:rPr lang="en-US" sz="1600" b="1" dirty="0">
                <a:latin typeface="Arial" panose="020B0604020202020204" pitchFamily="34" charset="0"/>
                <a:ea typeface="Calibri" panose="020F0502020204030204" pitchFamily="34" charset="0"/>
                <a:cs typeface="Arial" panose="020B0604020202020204" pitchFamily="34" charset="0"/>
              </a:rPr>
              <a:t>H -&gt; L</a:t>
            </a:r>
            <a:r>
              <a:rPr lang="en-US" sz="1600" b="1" baseline="-25000" dirty="0">
                <a:latin typeface="Arial" panose="020B0604020202020204" pitchFamily="34" charset="0"/>
                <a:ea typeface="Calibri" panose="020F0502020204030204" pitchFamily="34" charset="0"/>
                <a:cs typeface="Arial" panose="020B0604020202020204" pitchFamily="34" charset="0"/>
              </a:rPr>
              <a:t>+2 </a:t>
            </a:r>
            <a:r>
              <a:rPr lang="en-US" sz="1600" b="1" dirty="0">
                <a:latin typeface="Arial" panose="020B0604020202020204" pitchFamily="34" charset="0"/>
                <a:ea typeface="Calibri" panose="020F0502020204030204" pitchFamily="34" charset="0"/>
                <a:cs typeface="Arial" panose="020B0604020202020204" pitchFamily="34" charset="0"/>
              </a:rPr>
              <a:t>(0.05) </a:t>
            </a:r>
          </a:p>
        </p:txBody>
      </p:sp>
      <p:sp>
        <p:nvSpPr>
          <p:cNvPr id="33" name="Прямоугольник 32">
            <a:extLst>
              <a:ext uri="{FF2B5EF4-FFF2-40B4-BE49-F238E27FC236}">
                <a16:creationId xmlns:a16="http://schemas.microsoft.com/office/drawing/2014/main" id="{5F22F073-E2AE-4693-B69A-888D8634BF6B}"/>
              </a:ext>
            </a:extLst>
          </p:cNvPr>
          <p:cNvSpPr/>
          <p:nvPr/>
        </p:nvSpPr>
        <p:spPr>
          <a:xfrm>
            <a:off x="10318002" y="4889168"/>
            <a:ext cx="1601800" cy="661720"/>
          </a:xfrm>
          <a:prstGeom prst="rect">
            <a:avLst/>
          </a:prstGeom>
          <a:noFill/>
          <a:ln w="57150">
            <a:solidFill>
              <a:srgbClr val="DD2A1B"/>
            </a:solidFill>
          </a:ln>
        </p:spPr>
        <p:txBody>
          <a:bodyPr wrap="square" lIns="36000" rIns="36000">
            <a:spAutoFit/>
          </a:bodyPr>
          <a:lstStyle/>
          <a:p>
            <a:pPr>
              <a:spcAft>
                <a:spcPts val="600"/>
              </a:spcAft>
            </a:pPr>
            <a:r>
              <a:rPr lang="en-US" sz="1600" b="1" dirty="0">
                <a:latin typeface="Arial" panose="020B0604020202020204" pitchFamily="34" charset="0"/>
                <a:ea typeface="Calibri" panose="020F0502020204030204" pitchFamily="34" charset="0"/>
                <a:cs typeface="Arial" panose="020B0604020202020204" pitchFamily="34" charset="0"/>
              </a:rPr>
              <a:t>T</a:t>
            </a:r>
            <a:r>
              <a:rPr lang="en-US" sz="1600" b="1" baseline="-25000" dirty="0">
                <a:latin typeface="Arial" panose="020B0604020202020204" pitchFamily="34" charset="0"/>
                <a:ea typeface="Calibri" panose="020F0502020204030204" pitchFamily="34" charset="0"/>
                <a:cs typeface="Arial" panose="020B0604020202020204" pitchFamily="34" charset="0"/>
              </a:rPr>
              <a:t>1y</a:t>
            </a:r>
            <a:r>
              <a:rPr lang="en-US" sz="1600" b="1" dirty="0">
                <a:latin typeface="Arial" panose="020B0604020202020204" pitchFamily="34" charset="0"/>
                <a:ea typeface="Calibri" panose="020F0502020204030204" pitchFamily="34" charset="0"/>
                <a:cs typeface="Arial" panose="020B0604020202020204" pitchFamily="34" charset="0"/>
              </a:rPr>
              <a:t>: E=1.178 eV</a:t>
            </a:r>
          </a:p>
          <a:p>
            <a:pPr>
              <a:spcAft>
                <a:spcPts val="600"/>
              </a:spcAft>
            </a:pPr>
            <a:r>
              <a:rPr lang="en-US" sz="1600" b="1" dirty="0">
                <a:latin typeface="Arial" panose="020B0604020202020204" pitchFamily="34" charset="0"/>
                <a:ea typeface="Calibri" panose="020F0502020204030204" pitchFamily="34" charset="0"/>
                <a:cs typeface="Arial" panose="020B0604020202020204" pitchFamily="34" charset="0"/>
              </a:rPr>
              <a:t>H -&gt; L</a:t>
            </a:r>
            <a:r>
              <a:rPr lang="en-US" sz="1600" b="1" baseline="-25000" dirty="0">
                <a:latin typeface="Arial" panose="020B0604020202020204" pitchFamily="34" charset="0"/>
                <a:ea typeface="Calibri" panose="020F0502020204030204" pitchFamily="34" charset="0"/>
                <a:cs typeface="Arial" panose="020B0604020202020204" pitchFamily="34" charset="0"/>
              </a:rPr>
              <a:t>+1</a:t>
            </a:r>
            <a:r>
              <a:rPr lang="en-US" sz="1600" b="1" dirty="0">
                <a:latin typeface="Arial" panose="020B0604020202020204" pitchFamily="34" charset="0"/>
                <a:ea typeface="Calibri" panose="020F0502020204030204" pitchFamily="34" charset="0"/>
                <a:cs typeface="Arial" panose="020B0604020202020204" pitchFamily="34" charset="0"/>
              </a:rPr>
              <a:t> (0.95)</a:t>
            </a:r>
            <a:endParaRPr lang="ru-RU" sz="1600" dirty="0"/>
          </a:p>
        </p:txBody>
      </p:sp>
      <p:sp>
        <p:nvSpPr>
          <p:cNvPr id="34" name="Прямоугольник 33">
            <a:extLst>
              <a:ext uri="{FF2B5EF4-FFF2-40B4-BE49-F238E27FC236}">
                <a16:creationId xmlns:a16="http://schemas.microsoft.com/office/drawing/2014/main" id="{4A03C049-F138-4CA6-835F-B96789B7AD53}"/>
              </a:ext>
            </a:extLst>
          </p:cNvPr>
          <p:cNvSpPr/>
          <p:nvPr/>
        </p:nvSpPr>
        <p:spPr>
          <a:xfrm>
            <a:off x="10318002" y="3777281"/>
            <a:ext cx="1610374" cy="984885"/>
          </a:xfrm>
          <a:prstGeom prst="rect">
            <a:avLst/>
          </a:prstGeom>
          <a:noFill/>
          <a:ln w="57150">
            <a:solidFill>
              <a:srgbClr val="00A658"/>
            </a:solidFill>
          </a:ln>
        </p:spPr>
        <p:txBody>
          <a:bodyPr wrap="square" lIns="36000" rIns="36000">
            <a:spAutoFit/>
          </a:bodyPr>
          <a:lstStyle/>
          <a:p>
            <a:pPr>
              <a:spcAft>
                <a:spcPts val="600"/>
              </a:spcAft>
            </a:pPr>
            <a:r>
              <a:rPr lang="en-US" sz="1600" b="1" dirty="0">
                <a:latin typeface="Arial" panose="020B0604020202020204" pitchFamily="34" charset="0"/>
                <a:ea typeface="Calibri" panose="020F0502020204030204" pitchFamily="34" charset="0"/>
                <a:cs typeface="Arial" panose="020B0604020202020204" pitchFamily="34" charset="0"/>
              </a:rPr>
              <a:t>T</a:t>
            </a:r>
            <a:r>
              <a:rPr lang="en-US" sz="1600" b="1" baseline="-25000" dirty="0">
                <a:latin typeface="Arial" panose="020B0604020202020204" pitchFamily="34" charset="0"/>
                <a:ea typeface="Calibri" panose="020F0502020204030204" pitchFamily="34" charset="0"/>
                <a:cs typeface="Arial" panose="020B0604020202020204" pitchFamily="34" charset="0"/>
              </a:rPr>
              <a:t>2</a:t>
            </a:r>
            <a:r>
              <a:rPr lang="en-US" sz="1600" b="1" dirty="0">
                <a:latin typeface="Arial" panose="020B0604020202020204" pitchFamily="34" charset="0"/>
                <a:ea typeface="Calibri" panose="020F0502020204030204" pitchFamily="34" charset="0"/>
                <a:cs typeface="Arial" panose="020B0604020202020204" pitchFamily="34" charset="0"/>
              </a:rPr>
              <a:t>: E=1.825 eV</a:t>
            </a:r>
          </a:p>
          <a:p>
            <a:pPr>
              <a:spcAft>
                <a:spcPts val="600"/>
              </a:spcAft>
            </a:pPr>
            <a:r>
              <a:rPr lang="en-US" sz="1600" b="1" dirty="0">
                <a:highlight>
                  <a:srgbClr val="FFFF00"/>
                </a:highlight>
                <a:latin typeface="Arial" panose="020B0604020202020204" pitchFamily="34" charset="0"/>
                <a:ea typeface="Calibri" panose="020F0502020204030204" pitchFamily="34" charset="0"/>
                <a:cs typeface="Arial" panose="020B0604020202020204" pitchFamily="34" charset="0"/>
              </a:rPr>
              <a:t>H</a:t>
            </a:r>
            <a:r>
              <a:rPr lang="en-US" sz="1600" b="1" baseline="-25000" dirty="0">
                <a:highlight>
                  <a:srgbClr val="FFFF00"/>
                </a:highlight>
                <a:latin typeface="Arial" panose="020B0604020202020204" pitchFamily="34" charset="0"/>
                <a:ea typeface="Calibri" panose="020F0502020204030204" pitchFamily="34" charset="0"/>
                <a:cs typeface="Arial" panose="020B0604020202020204" pitchFamily="34" charset="0"/>
              </a:rPr>
              <a:t>-1</a:t>
            </a:r>
            <a:r>
              <a:rPr lang="en-US" sz="1600" b="1" dirty="0">
                <a:highlight>
                  <a:srgbClr val="FFFF00"/>
                </a:highlight>
                <a:latin typeface="Arial" panose="020B0604020202020204" pitchFamily="34" charset="0"/>
                <a:ea typeface="Calibri" panose="020F0502020204030204" pitchFamily="34" charset="0"/>
                <a:cs typeface="Arial" panose="020B0604020202020204" pitchFamily="34" charset="0"/>
              </a:rPr>
              <a:t> -&gt; L (0.60) </a:t>
            </a:r>
          </a:p>
          <a:p>
            <a:pPr>
              <a:spcAft>
                <a:spcPts val="600"/>
              </a:spcAft>
            </a:pPr>
            <a:r>
              <a:rPr lang="en-US" sz="1600" b="1" dirty="0">
                <a:latin typeface="Arial" panose="020B0604020202020204" pitchFamily="34" charset="0"/>
                <a:ea typeface="Calibri" panose="020F0502020204030204" pitchFamily="34" charset="0"/>
                <a:cs typeface="Arial" panose="020B0604020202020204" pitchFamily="34" charset="0"/>
              </a:rPr>
              <a:t>H</a:t>
            </a:r>
            <a:r>
              <a:rPr lang="en-US" sz="1600" b="1" baseline="-25000" dirty="0">
                <a:latin typeface="Arial" panose="020B0604020202020204" pitchFamily="34" charset="0"/>
                <a:ea typeface="Calibri" panose="020F0502020204030204" pitchFamily="34" charset="0"/>
                <a:cs typeface="Arial" panose="020B0604020202020204" pitchFamily="34" charset="0"/>
              </a:rPr>
              <a:t>-1</a:t>
            </a:r>
            <a:r>
              <a:rPr lang="en-US" sz="1600" b="1" dirty="0">
                <a:latin typeface="Arial" panose="020B0604020202020204" pitchFamily="34" charset="0"/>
                <a:ea typeface="Calibri" panose="020F0502020204030204" pitchFamily="34" charset="0"/>
                <a:cs typeface="Arial" panose="020B0604020202020204" pitchFamily="34" charset="0"/>
              </a:rPr>
              <a:t> -&gt; L</a:t>
            </a:r>
            <a:r>
              <a:rPr lang="en-US" sz="1600" b="1" baseline="-25000" dirty="0">
                <a:latin typeface="Arial" panose="020B0604020202020204" pitchFamily="34" charset="0"/>
                <a:ea typeface="Calibri" panose="020F0502020204030204" pitchFamily="34" charset="0"/>
                <a:cs typeface="Arial" panose="020B0604020202020204" pitchFamily="34" charset="0"/>
              </a:rPr>
              <a:t>+2</a:t>
            </a:r>
            <a:r>
              <a:rPr lang="en-US" sz="1600" b="1" dirty="0">
                <a:latin typeface="Arial" panose="020B0604020202020204" pitchFamily="34" charset="0"/>
                <a:ea typeface="Calibri" panose="020F0502020204030204" pitchFamily="34" charset="0"/>
                <a:cs typeface="Arial" panose="020B0604020202020204" pitchFamily="34" charset="0"/>
              </a:rPr>
              <a:t> (0.24) </a:t>
            </a:r>
          </a:p>
        </p:txBody>
      </p:sp>
      <mc:AlternateContent xmlns:mc="http://schemas.openxmlformats.org/markup-compatibility/2006" xmlns:a14="http://schemas.microsoft.com/office/drawing/2010/main">
        <mc:Choice Requires="a14">
          <p:sp>
            <p:nvSpPr>
              <p:cNvPr id="36" name="Прямоугольник 35">
                <a:extLst>
                  <a:ext uri="{FF2B5EF4-FFF2-40B4-BE49-F238E27FC236}">
                    <a16:creationId xmlns:a16="http://schemas.microsoft.com/office/drawing/2014/main" id="{6A997FE7-B7B8-4DBC-92E9-EB675C7ABCBE}"/>
                  </a:ext>
                </a:extLst>
              </p:cNvPr>
              <p:cNvSpPr/>
              <p:nvPr/>
            </p:nvSpPr>
            <p:spPr>
              <a:xfrm>
                <a:off x="6596939" y="465812"/>
                <a:ext cx="3485954" cy="809709"/>
              </a:xfrm>
              <a:prstGeom prst="rect">
                <a:avLst/>
              </a:prstGeom>
            </p:spPr>
            <p:txBody>
              <a:bodyPr wrap="none">
                <a:spAutoFit/>
              </a:bodyPr>
              <a:lstStyle/>
              <a:p>
                <a:r>
                  <a:rPr lang="en-GB" sz="1600" dirty="0">
                    <a:latin typeface="Arial" panose="020B0604020202020204" pitchFamily="34" charset="0"/>
                    <a:ea typeface="SimSun" panose="02010600030101010101" pitchFamily="2" charset="-122"/>
                    <a:cs typeface="Arial" panose="020B0604020202020204" pitchFamily="34" charset="0"/>
                  </a:rPr>
                  <a:t>Fermi golden rule</a:t>
                </a:r>
                <a:r>
                  <a:rPr lang="ru-RU" sz="1600" dirty="0">
                    <a:latin typeface="Arial" panose="020B0604020202020204" pitchFamily="34" charset="0"/>
                    <a:ea typeface="SimSun" panose="02010600030101010101" pitchFamily="2" charset="-122"/>
                    <a:cs typeface="Arial" panose="020B0604020202020204" pitchFamily="34" charset="0"/>
                  </a:rPr>
                  <a:t>:</a:t>
                </a:r>
                <a:r>
                  <a:rPr lang="en-GB" sz="1600" dirty="0">
                    <a:latin typeface="Arial" panose="020B0604020202020204" pitchFamily="34" charset="0"/>
                    <a:ea typeface="SimSun" panose="02010600030101010101" pitchFamily="2" charset="-122"/>
                    <a:cs typeface="Arial" panose="020B0604020202020204" pitchFamily="34" charset="0"/>
                  </a:rPr>
                  <a:t> </a:t>
                </a:r>
                <a14:m>
                  <m:oMath xmlns:m="http://schemas.openxmlformats.org/officeDocument/2006/math">
                    <m:sSub>
                      <m:sSubPr>
                        <m:ctrlPr>
                          <a:rPr lang="ru-RU" sz="1600" i="1">
                            <a:latin typeface="Cambria Math" panose="02040503050406030204" pitchFamily="18" charset="0"/>
                          </a:rPr>
                        </m:ctrlPr>
                      </m:sSubPr>
                      <m:e>
                        <m:r>
                          <a:rPr lang="en-GB" sz="1600" i="1">
                            <a:latin typeface="Cambria Math" panose="02040503050406030204" pitchFamily="18" charset="0"/>
                          </a:rPr>
                          <m:t>𝑘</m:t>
                        </m:r>
                      </m:e>
                      <m:sub>
                        <m:r>
                          <a:rPr lang="en-GB" sz="1600" i="1">
                            <a:latin typeface="Cambria Math" panose="02040503050406030204" pitchFamily="18" charset="0"/>
                          </a:rPr>
                          <m:t>𝐼𝑆𝐶</m:t>
                        </m:r>
                      </m:sub>
                    </m:sSub>
                    <m:r>
                      <a:rPr lang="en-GB" sz="1600">
                        <a:latin typeface="Cambria Math" panose="02040503050406030204" pitchFamily="18" charset="0"/>
                      </a:rPr>
                      <m:t>∝</m:t>
                    </m:r>
                    <m:f>
                      <m:fPr>
                        <m:ctrlPr>
                          <a:rPr lang="ru-RU" sz="1600" i="1">
                            <a:latin typeface="Cambria Math" panose="02040503050406030204" pitchFamily="18" charset="0"/>
                          </a:rPr>
                        </m:ctrlPr>
                      </m:fPr>
                      <m:num>
                        <m:sSup>
                          <m:sSupPr>
                            <m:ctrlPr>
                              <a:rPr lang="ru-RU" sz="1600" i="1">
                                <a:latin typeface="Cambria Math" panose="02040503050406030204" pitchFamily="18" charset="0"/>
                              </a:rPr>
                            </m:ctrlPr>
                          </m:sSupPr>
                          <m:e>
                            <m:d>
                              <m:dPr>
                                <m:begChr m:val="⟨"/>
                                <m:endChr m:val="⟩"/>
                                <m:ctrlPr>
                                  <a:rPr lang="ru-RU" sz="1600" i="1">
                                    <a:latin typeface="Cambria Math" panose="02040503050406030204" pitchFamily="18" charset="0"/>
                                  </a:rPr>
                                </m:ctrlPr>
                              </m:dPr>
                              <m:e>
                                <m:sSub>
                                  <m:sSubPr>
                                    <m:ctrlPr>
                                      <a:rPr lang="ru-RU" sz="1600" i="1">
                                        <a:latin typeface="Cambria Math" panose="02040503050406030204" pitchFamily="18" charset="0"/>
                                      </a:rPr>
                                    </m:ctrlPr>
                                  </m:sSubPr>
                                  <m:e>
                                    <m:r>
                                      <a:rPr lang="en-GB" sz="1600" i="1">
                                        <a:latin typeface="Cambria Math" panose="02040503050406030204" pitchFamily="18" charset="0"/>
                                      </a:rPr>
                                      <m:t>𝑇</m:t>
                                    </m:r>
                                  </m:e>
                                  <m:sub>
                                    <m:r>
                                      <a:rPr lang="en-GB" sz="1600" i="1">
                                        <a:latin typeface="Cambria Math" panose="02040503050406030204" pitchFamily="18" charset="0"/>
                                      </a:rPr>
                                      <m:t>𝑖</m:t>
                                    </m:r>
                                  </m:sub>
                                </m:sSub>
                              </m:e>
                              <m:e>
                                <m:sSub>
                                  <m:sSubPr>
                                    <m:ctrlPr>
                                      <a:rPr lang="ru-RU" sz="1600" i="1">
                                        <a:latin typeface="Cambria Math" panose="02040503050406030204" pitchFamily="18" charset="0"/>
                                      </a:rPr>
                                    </m:ctrlPr>
                                  </m:sSubPr>
                                  <m:e>
                                    <m:r>
                                      <a:rPr lang="en-GB" sz="1600" i="1">
                                        <a:latin typeface="Cambria Math" panose="02040503050406030204" pitchFamily="18" charset="0"/>
                                      </a:rPr>
                                      <m:t>𝐻</m:t>
                                    </m:r>
                                  </m:e>
                                  <m:sub>
                                    <m:r>
                                      <a:rPr lang="en-GB" sz="1600" i="1">
                                        <a:latin typeface="Cambria Math" panose="02040503050406030204" pitchFamily="18" charset="0"/>
                                      </a:rPr>
                                      <m:t>𝑆𝑂</m:t>
                                    </m:r>
                                  </m:sub>
                                </m:sSub>
                              </m:e>
                              <m:e>
                                <m:sSub>
                                  <m:sSubPr>
                                    <m:ctrlPr>
                                      <a:rPr lang="ru-RU" sz="1600" i="1">
                                        <a:latin typeface="Cambria Math" panose="02040503050406030204" pitchFamily="18" charset="0"/>
                                      </a:rPr>
                                    </m:ctrlPr>
                                  </m:sSubPr>
                                  <m:e>
                                    <m:r>
                                      <a:rPr lang="en-GB" sz="1600" i="1">
                                        <a:latin typeface="Cambria Math" panose="02040503050406030204" pitchFamily="18" charset="0"/>
                                      </a:rPr>
                                      <m:t>𝑆</m:t>
                                    </m:r>
                                  </m:e>
                                  <m:sub>
                                    <m:r>
                                      <a:rPr lang="en-GB" sz="1600" i="1">
                                        <a:latin typeface="Cambria Math" panose="02040503050406030204" pitchFamily="18" charset="0"/>
                                      </a:rPr>
                                      <m:t>𝑗</m:t>
                                    </m:r>
                                  </m:sub>
                                </m:sSub>
                              </m:e>
                            </m:d>
                          </m:e>
                          <m:sup>
                            <m:r>
                              <a:rPr lang="en-GB" sz="1600">
                                <a:latin typeface="Cambria Math" panose="02040503050406030204" pitchFamily="18" charset="0"/>
                              </a:rPr>
                              <m:t>2</m:t>
                            </m:r>
                          </m:sup>
                        </m:sSup>
                      </m:num>
                      <m:den>
                        <m:sSup>
                          <m:sSupPr>
                            <m:ctrlPr>
                              <a:rPr lang="ru-RU" sz="1600" i="1">
                                <a:latin typeface="Cambria Math" panose="02040503050406030204" pitchFamily="18" charset="0"/>
                              </a:rPr>
                            </m:ctrlPr>
                          </m:sSupPr>
                          <m:e>
                            <m:d>
                              <m:dPr>
                                <m:ctrlPr>
                                  <a:rPr lang="ru-RU" sz="1600" i="1">
                                    <a:latin typeface="Cambria Math" panose="02040503050406030204" pitchFamily="18" charset="0"/>
                                  </a:rPr>
                                </m:ctrlPr>
                              </m:dPr>
                              <m:e>
                                <m:sSub>
                                  <m:sSubPr>
                                    <m:ctrlPr>
                                      <a:rPr lang="ru-RU" sz="1600" i="1">
                                        <a:latin typeface="Cambria Math" panose="02040503050406030204" pitchFamily="18" charset="0"/>
                                      </a:rPr>
                                    </m:ctrlPr>
                                  </m:sSubPr>
                                  <m:e>
                                    <m:r>
                                      <a:rPr lang="en-GB" sz="1600" i="1">
                                        <a:latin typeface="Cambria Math" panose="02040503050406030204" pitchFamily="18" charset="0"/>
                                      </a:rPr>
                                      <m:t>∆</m:t>
                                    </m:r>
                                    <m:r>
                                      <a:rPr lang="en-GB" sz="1600" i="1">
                                        <a:latin typeface="Cambria Math" panose="02040503050406030204" pitchFamily="18" charset="0"/>
                                      </a:rPr>
                                      <m:t>𝐸</m:t>
                                    </m:r>
                                  </m:e>
                                  <m:sub>
                                    <m:sSub>
                                      <m:sSubPr>
                                        <m:ctrlPr>
                                          <a:rPr lang="ru-RU" sz="1600" i="1">
                                            <a:latin typeface="Cambria Math" panose="02040503050406030204" pitchFamily="18" charset="0"/>
                                          </a:rPr>
                                        </m:ctrlPr>
                                      </m:sSubPr>
                                      <m:e>
                                        <m:r>
                                          <a:rPr lang="en-GB" sz="1600" i="1">
                                            <a:latin typeface="Cambria Math" panose="02040503050406030204" pitchFamily="18" charset="0"/>
                                          </a:rPr>
                                          <m:t>𝑆</m:t>
                                        </m:r>
                                      </m:e>
                                      <m:sub>
                                        <m:r>
                                          <a:rPr lang="en-GB" sz="1600" i="1">
                                            <a:latin typeface="Cambria Math" panose="02040503050406030204" pitchFamily="18" charset="0"/>
                                          </a:rPr>
                                          <m:t>𝑗</m:t>
                                        </m:r>
                                      </m:sub>
                                    </m:sSub>
                                    <m:r>
                                      <a:rPr lang="en-GB" sz="1600" i="1">
                                        <a:latin typeface="Cambria Math" panose="02040503050406030204" pitchFamily="18" charset="0"/>
                                      </a:rPr>
                                      <m:t>−</m:t>
                                    </m:r>
                                    <m:sSub>
                                      <m:sSubPr>
                                        <m:ctrlPr>
                                          <a:rPr lang="ru-RU" sz="1600" i="1">
                                            <a:latin typeface="Cambria Math" panose="02040503050406030204" pitchFamily="18" charset="0"/>
                                          </a:rPr>
                                        </m:ctrlPr>
                                      </m:sSubPr>
                                      <m:e>
                                        <m:r>
                                          <a:rPr lang="en-GB" sz="1600" i="1">
                                            <a:latin typeface="Cambria Math" panose="02040503050406030204" pitchFamily="18" charset="0"/>
                                          </a:rPr>
                                          <m:t>𝑇</m:t>
                                        </m:r>
                                      </m:e>
                                      <m:sub>
                                        <m:r>
                                          <a:rPr lang="en-GB" sz="1600" i="1">
                                            <a:latin typeface="Cambria Math" panose="02040503050406030204" pitchFamily="18" charset="0"/>
                                          </a:rPr>
                                          <m:t>𝑗</m:t>
                                        </m:r>
                                      </m:sub>
                                    </m:sSub>
                                  </m:sub>
                                </m:sSub>
                              </m:e>
                            </m:d>
                          </m:e>
                          <m:sup>
                            <m:r>
                              <a:rPr lang="en-GB" sz="1600" i="1">
                                <a:latin typeface="Cambria Math" panose="02040503050406030204" pitchFamily="18" charset="0"/>
                              </a:rPr>
                              <m:t>2</m:t>
                            </m:r>
                          </m:sup>
                        </m:sSup>
                      </m:den>
                    </m:f>
                    <m:r>
                      <a:rPr lang="en-GB" sz="1600" i="1">
                        <a:latin typeface="Cambria Math" panose="02040503050406030204" pitchFamily="18" charset="0"/>
                      </a:rPr>
                      <m:t> </m:t>
                    </m:r>
                  </m:oMath>
                </a14:m>
                <a:endParaRPr lang="ru-RU" sz="1600" dirty="0">
                  <a:latin typeface="Arial" panose="020B0604020202020204" pitchFamily="34" charset="0"/>
                  <a:cs typeface="Arial" panose="020B0604020202020204" pitchFamily="34" charset="0"/>
                </a:endParaRPr>
              </a:p>
            </p:txBody>
          </p:sp>
        </mc:Choice>
        <mc:Fallback xmlns="">
          <p:sp>
            <p:nvSpPr>
              <p:cNvPr id="36" name="Прямоугольник 35">
                <a:extLst>
                  <a:ext uri="{FF2B5EF4-FFF2-40B4-BE49-F238E27FC236}">
                    <a16:creationId xmlns:a16="http://schemas.microsoft.com/office/drawing/2014/main" id="{6A997FE7-B7B8-4DBC-92E9-EB675C7ABCBE}"/>
                  </a:ext>
                </a:extLst>
              </p:cNvPr>
              <p:cNvSpPr>
                <a:spLocks noRot="1" noChangeAspect="1" noMove="1" noResize="1" noEditPoints="1" noAdjustHandles="1" noChangeArrowheads="1" noChangeShapeType="1" noTextEdit="1"/>
              </p:cNvSpPr>
              <p:nvPr/>
            </p:nvSpPr>
            <p:spPr>
              <a:xfrm>
                <a:off x="6596939" y="465812"/>
                <a:ext cx="3485954" cy="809709"/>
              </a:xfrm>
              <a:prstGeom prst="rect">
                <a:avLst/>
              </a:prstGeom>
              <a:blipFill>
                <a:blip r:embed="rId8"/>
                <a:stretch>
                  <a:fillRect l="-874"/>
                </a:stretch>
              </a:blipFill>
            </p:spPr>
            <p:txBody>
              <a:bodyPr/>
              <a:lstStyle/>
              <a:p>
                <a:r>
                  <a:rPr lang="ru-RU">
                    <a:noFill/>
                  </a:rPr>
                  <a:t> </a:t>
                </a:r>
              </a:p>
            </p:txBody>
          </p:sp>
        </mc:Fallback>
      </mc:AlternateContent>
      <p:sp>
        <p:nvSpPr>
          <p:cNvPr id="37" name="Прямоугольник 36">
            <a:extLst>
              <a:ext uri="{FF2B5EF4-FFF2-40B4-BE49-F238E27FC236}">
                <a16:creationId xmlns:a16="http://schemas.microsoft.com/office/drawing/2014/main" id="{73E891EA-FBE4-40ED-A6ED-D35A9369164D}"/>
              </a:ext>
            </a:extLst>
          </p:cNvPr>
          <p:cNvSpPr/>
          <p:nvPr/>
        </p:nvSpPr>
        <p:spPr>
          <a:xfrm>
            <a:off x="6204269" y="1234699"/>
            <a:ext cx="4026345" cy="584775"/>
          </a:xfrm>
          <a:prstGeom prst="rect">
            <a:avLst/>
          </a:prstGeom>
        </p:spPr>
        <p:txBody>
          <a:bodyPr wrap="square">
            <a:spAutoFit/>
          </a:bodyPr>
          <a:lstStyle/>
          <a:p>
            <a:pPr>
              <a:spcAft>
                <a:spcPts val="600"/>
              </a:spcAft>
            </a:pPr>
            <a:r>
              <a:rPr lang="en-GB" sz="1600" dirty="0">
                <a:latin typeface="Symbol" panose="05050102010706020507" pitchFamily="18" charset="2"/>
                <a:ea typeface="SimSun" panose="02010600030101010101" pitchFamily="2" charset="-122"/>
                <a:cs typeface="Arial" panose="020B0604020202020204" pitchFamily="34" charset="0"/>
              </a:rPr>
              <a:t>D</a:t>
            </a:r>
            <a:r>
              <a:rPr lang="en-GB" sz="1600" dirty="0">
                <a:latin typeface="Arial" panose="020B0604020202020204" pitchFamily="34" charset="0"/>
                <a:ea typeface="SimSun" panose="02010600030101010101" pitchFamily="2" charset="-122"/>
                <a:cs typeface="Arial" panose="020B0604020202020204" pitchFamily="34" charset="0"/>
              </a:rPr>
              <a:t>E: (S</a:t>
            </a:r>
            <a:r>
              <a:rPr lang="en-GB" sz="1600" baseline="-25000" dirty="0">
                <a:latin typeface="Arial" panose="020B0604020202020204" pitchFamily="34" charset="0"/>
                <a:ea typeface="SimSun" panose="02010600030101010101" pitchFamily="2" charset="-122"/>
                <a:cs typeface="Arial" panose="020B0604020202020204" pitchFamily="34" charset="0"/>
              </a:rPr>
              <a:t>1x</a:t>
            </a:r>
            <a:r>
              <a:rPr lang="en-GB" sz="1600" dirty="0">
                <a:latin typeface="Arial" panose="020B0604020202020204" pitchFamily="34" charset="0"/>
                <a:ea typeface="SimSun" panose="02010600030101010101" pitchFamily="2" charset="-122"/>
                <a:cs typeface="Arial" panose="020B0604020202020204" pitchFamily="34" charset="0"/>
              </a:rPr>
              <a:t>-T</a:t>
            </a:r>
            <a:r>
              <a:rPr lang="en-GB" sz="1600" baseline="-25000" dirty="0">
                <a:latin typeface="Arial" panose="020B0604020202020204" pitchFamily="34" charset="0"/>
                <a:ea typeface="SimSun" panose="02010600030101010101" pitchFamily="2" charset="-122"/>
                <a:cs typeface="Arial" panose="020B0604020202020204" pitchFamily="34" charset="0"/>
              </a:rPr>
              <a:t>2</a:t>
            </a:r>
            <a:r>
              <a:rPr lang="en-GB" sz="1600" dirty="0">
                <a:latin typeface="Arial" panose="020B0604020202020204" pitchFamily="34" charset="0"/>
                <a:ea typeface="SimSun" panose="02010600030101010101" pitchFamily="2" charset="-122"/>
                <a:cs typeface="Arial" panose="020B0604020202020204" pitchFamily="34" charset="0"/>
              </a:rPr>
              <a:t>) = 0.29 eV; (S</a:t>
            </a:r>
            <a:r>
              <a:rPr lang="en-GB" sz="1600" baseline="-25000" dirty="0">
                <a:latin typeface="Arial" panose="020B0604020202020204" pitchFamily="34" charset="0"/>
                <a:ea typeface="SimSun" panose="02010600030101010101" pitchFamily="2" charset="-122"/>
                <a:cs typeface="Arial" panose="020B0604020202020204" pitchFamily="34" charset="0"/>
              </a:rPr>
              <a:t>1y</a:t>
            </a:r>
            <a:r>
              <a:rPr lang="en-GB" sz="1600" dirty="0">
                <a:latin typeface="Arial" panose="020B0604020202020204" pitchFamily="34" charset="0"/>
                <a:ea typeface="SimSun" panose="02010600030101010101" pitchFamily="2" charset="-122"/>
                <a:cs typeface="Arial" panose="020B0604020202020204" pitchFamily="34" charset="0"/>
              </a:rPr>
              <a:t>-T</a:t>
            </a:r>
            <a:r>
              <a:rPr lang="en-GB" sz="1600" baseline="-25000" dirty="0">
                <a:latin typeface="Arial" panose="020B0604020202020204" pitchFamily="34" charset="0"/>
                <a:ea typeface="SimSun" panose="02010600030101010101" pitchFamily="2" charset="-122"/>
                <a:cs typeface="Arial" panose="020B0604020202020204" pitchFamily="34" charset="0"/>
              </a:rPr>
              <a:t>2</a:t>
            </a:r>
            <a:r>
              <a:rPr lang="en-GB" sz="1600" dirty="0">
                <a:latin typeface="Arial" panose="020B0604020202020204" pitchFamily="34" charset="0"/>
                <a:ea typeface="SimSun" panose="02010600030101010101" pitchFamily="2" charset="-122"/>
                <a:cs typeface="Arial" panose="020B0604020202020204" pitchFamily="34" charset="0"/>
              </a:rPr>
              <a:t>) = 0.43 eV; (S</a:t>
            </a:r>
            <a:r>
              <a:rPr lang="en-GB" sz="1600" baseline="-25000" dirty="0">
                <a:latin typeface="Arial" panose="020B0604020202020204" pitchFamily="34" charset="0"/>
                <a:ea typeface="SimSun" panose="02010600030101010101" pitchFamily="2" charset="-122"/>
                <a:cs typeface="Arial" panose="020B0604020202020204" pitchFamily="34" charset="0"/>
              </a:rPr>
              <a:t>1x</a:t>
            </a:r>
            <a:r>
              <a:rPr lang="en-GB" sz="1600" dirty="0">
                <a:latin typeface="Arial" panose="020B0604020202020204" pitchFamily="34" charset="0"/>
                <a:ea typeface="SimSun" panose="02010600030101010101" pitchFamily="2" charset="-122"/>
                <a:cs typeface="Arial" panose="020B0604020202020204" pitchFamily="34" charset="0"/>
              </a:rPr>
              <a:t>-T</a:t>
            </a:r>
            <a:r>
              <a:rPr lang="en-GB" sz="1600" baseline="-25000" dirty="0">
                <a:latin typeface="Arial" panose="020B0604020202020204" pitchFamily="34" charset="0"/>
                <a:ea typeface="SimSun" panose="02010600030101010101" pitchFamily="2" charset="-122"/>
                <a:cs typeface="Arial" panose="020B0604020202020204" pitchFamily="34" charset="0"/>
              </a:rPr>
              <a:t>1y</a:t>
            </a:r>
            <a:r>
              <a:rPr lang="en-GB" sz="1600" dirty="0">
                <a:latin typeface="Arial" panose="020B0604020202020204" pitchFamily="34" charset="0"/>
                <a:ea typeface="SimSun" panose="02010600030101010101" pitchFamily="2" charset="-122"/>
                <a:cs typeface="Arial" panose="020B0604020202020204" pitchFamily="34" charset="0"/>
              </a:rPr>
              <a:t>) = 0.93 eV</a:t>
            </a:r>
          </a:p>
        </p:txBody>
      </p:sp>
      <p:cxnSp>
        <p:nvCxnSpPr>
          <p:cNvPr id="39" name="Прямая со стрелкой 38">
            <a:extLst>
              <a:ext uri="{FF2B5EF4-FFF2-40B4-BE49-F238E27FC236}">
                <a16:creationId xmlns:a16="http://schemas.microsoft.com/office/drawing/2014/main" id="{A44EC743-9DC9-4F74-A0A9-AD1A4AF7D9F9}"/>
              </a:ext>
            </a:extLst>
          </p:cNvPr>
          <p:cNvCxnSpPr>
            <a:cxnSpLocks/>
            <a:stCxn id="22" idx="0"/>
            <a:endCxn id="24" idx="2"/>
          </p:cNvCxnSpPr>
          <p:nvPr/>
        </p:nvCxnSpPr>
        <p:spPr>
          <a:xfrm flipH="1" flipV="1">
            <a:off x="793089" y="3994786"/>
            <a:ext cx="1353434" cy="399726"/>
          </a:xfrm>
          <a:prstGeom prst="straightConnector1">
            <a:avLst/>
          </a:prstGeom>
          <a:ln w="38100">
            <a:solidFill>
              <a:srgbClr val="00A658"/>
            </a:solidFill>
            <a:tailEnd type="triangle"/>
          </a:ln>
        </p:spPr>
        <p:style>
          <a:lnRef idx="1">
            <a:schemeClr val="accent1"/>
          </a:lnRef>
          <a:fillRef idx="0">
            <a:schemeClr val="accent1"/>
          </a:fillRef>
          <a:effectRef idx="0">
            <a:schemeClr val="accent1"/>
          </a:effectRef>
          <a:fontRef idx="minor">
            <a:schemeClr val="tx1"/>
          </a:fontRef>
        </p:style>
      </p:cxnSp>
      <p:cxnSp>
        <p:nvCxnSpPr>
          <p:cNvPr id="43" name="Прямая со стрелкой 42">
            <a:extLst>
              <a:ext uri="{FF2B5EF4-FFF2-40B4-BE49-F238E27FC236}">
                <a16:creationId xmlns:a16="http://schemas.microsoft.com/office/drawing/2014/main" id="{57C4EA0D-5AF4-4EA8-AB05-20F46C7F300C}"/>
              </a:ext>
            </a:extLst>
          </p:cNvPr>
          <p:cNvCxnSpPr>
            <a:cxnSpLocks/>
            <a:stCxn id="21" idx="0"/>
            <a:endCxn id="25" idx="1"/>
          </p:cNvCxnSpPr>
          <p:nvPr/>
        </p:nvCxnSpPr>
        <p:spPr>
          <a:xfrm flipV="1">
            <a:off x="1252280" y="3867053"/>
            <a:ext cx="709079" cy="517814"/>
          </a:xfrm>
          <a:prstGeom prst="straightConnector1">
            <a:avLst/>
          </a:prstGeom>
          <a:ln w="38100">
            <a:solidFill>
              <a:srgbClr val="DD2A1B"/>
            </a:solidFill>
            <a:tailEnd type="triangle"/>
          </a:ln>
        </p:spPr>
        <p:style>
          <a:lnRef idx="1">
            <a:schemeClr val="accent1"/>
          </a:lnRef>
          <a:fillRef idx="0">
            <a:schemeClr val="accent1"/>
          </a:fillRef>
          <a:effectRef idx="0">
            <a:schemeClr val="accent1"/>
          </a:effectRef>
          <a:fontRef idx="minor">
            <a:schemeClr val="tx1"/>
          </a:fontRef>
        </p:style>
      </p:cxnSp>
      <p:grpSp>
        <p:nvGrpSpPr>
          <p:cNvPr id="61" name="Группа 60">
            <a:extLst>
              <a:ext uri="{FF2B5EF4-FFF2-40B4-BE49-F238E27FC236}">
                <a16:creationId xmlns:a16="http://schemas.microsoft.com/office/drawing/2014/main" id="{687463B1-FEA7-4A5F-B1A7-C0906CC9869A}"/>
              </a:ext>
            </a:extLst>
          </p:cNvPr>
          <p:cNvGrpSpPr/>
          <p:nvPr/>
        </p:nvGrpSpPr>
        <p:grpSpPr>
          <a:xfrm>
            <a:off x="1269019" y="1718908"/>
            <a:ext cx="576535" cy="2226148"/>
            <a:chOff x="1225669" y="1687009"/>
            <a:chExt cx="726216" cy="2226148"/>
          </a:xfrm>
        </p:grpSpPr>
        <p:sp>
          <p:nvSpPr>
            <p:cNvPr id="47" name="Стрелка: вправо 46">
              <a:extLst>
                <a:ext uri="{FF2B5EF4-FFF2-40B4-BE49-F238E27FC236}">
                  <a16:creationId xmlns:a16="http://schemas.microsoft.com/office/drawing/2014/main" id="{A25E8392-F532-4C3A-8C54-1D6161B12455}"/>
                </a:ext>
              </a:extLst>
            </p:cNvPr>
            <p:cNvSpPr/>
            <p:nvPr/>
          </p:nvSpPr>
          <p:spPr>
            <a:xfrm rot="16200000">
              <a:off x="475703" y="2436975"/>
              <a:ext cx="2226148" cy="726216"/>
            </a:xfrm>
            <a:prstGeom prst="rightArrow">
              <a:avLst>
                <a:gd name="adj1" fmla="val 50000"/>
                <a:gd name="adj2" fmla="val 9009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4" name="TextBox 43">
              <a:extLst>
                <a:ext uri="{FF2B5EF4-FFF2-40B4-BE49-F238E27FC236}">
                  <a16:creationId xmlns:a16="http://schemas.microsoft.com/office/drawing/2014/main" id="{DF8ADE53-AD16-4009-AD12-A27D6AC1A424}"/>
                </a:ext>
              </a:extLst>
            </p:cNvPr>
            <p:cNvSpPr txBox="1"/>
            <p:nvPr/>
          </p:nvSpPr>
          <p:spPr>
            <a:xfrm rot="16200000">
              <a:off x="470549" y="2676901"/>
              <a:ext cx="2113079" cy="338554"/>
            </a:xfrm>
            <a:prstGeom prst="rect">
              <a:avLst/>
            </a:prstGeom>
            <a:noFill/>
            <a:ln w="6350">
              <a:noFill/>
            </a:ln>
          </p:spPr>
          <p:txBody>
            <a:bodyPr wrap="none" rtlCol="0">
              <a:spAutoFit/>
            </a:bodyPr>
            <a:lstStyle/>
            <a:p>
              <a:r>
                <a:rPr lang="en-US" sz="1600" dirty="0">
                  <a:latin typeface="Arial" panose="020B0604020202020204" pitchFamily="34" charset="0"/>
                  <a:cs typeface="Arial" panose="020B0604020202020204" pitchFamily="34" charset="0"/>
                </a:rPr>
                <a:t>Charge transfer SOC</a:t>
              </a:r>
              <a:endParaRPr lang="ru-RU" sz="1600" dirty="0">
                <a:latin typeface="Arial" panose="020B0604020202020204" pitchFamily="34" charset="0"/>
                <a:cs typeface="Arial" panose="020B0604020202020204" pitchFamily="34" charset="0"/>
              </a:endParaRPr>
            </a:p>
          </p:txBody>
        </p:sp>
      </p:grpSp>
      <p:sp>
        <p:nvSpPr>
          <p:cNvPr id="48" name="Прямоугольник 47">
            <a:extLst>
              <a:ext uri="{FF2B5EF4-FFF2-40B4-BE49-F238E27FC236}">
                <a16:creationId xmlns:a16="http://schemas.microsoft.com/office/drawing/2014/main" id="{1FB9C36F-2B48-4787-AA6D-F305889FF14C}"/>
              </a:ext>
            </a:extLst>
          </p:cNvPr>
          <p:cNvSpPr/>
          <p:nvPr/>
        </p:nvSpPr>
        <p:spPr>
          <a:xfrm>
            <a:off x="7725" y="411941"/>
            <a:ext cx="6332039" cy="1077218"/>
          </a:xfrm>
          <a:prstGeom prst="rect">
            <a:avLst/>
          </a:prstGeom>
        </p:spPr>
        <p:txBody>
          <a:bodyPr wrap="square">
            <a:spAutoFit/>
          </a:bodyPr>
          <a:lstStyle/>
          <a:p>
            <a:pPr algn="just"/>
            <a:r>
              <a:rPr lang="en-GB" sz="1600" dirty="0">
                <a:latin typeface="Arial" panose="020B0604020202020204" pitchFamily="34" charset="0"/>
                <a:ea typeface="SimSun" panose="02010600030101010101" pitchFamily="2" charset="-122"/>
                <a:cs typeface="Arial" panose="020B0604020202020204" pitchFamily="34" charset="0"/>
              </a:rPr>
              <a:t>The mechanism responsible for triplet generation in these system (S (</a:t>
            </a:r>
            <a:r>
              <a:rPr lang="en-GB" sz="1600" dirty="0">
                <a:latin typeface="Symbol" panose="05050102010706020507" pitchFamily="18" charset="2"/>
                <a:ea typeface="SimSun" panose="02010600030101010101" pitchFamily="2" charset="-122"/>
                <a:cs typeface="Arial" panose="020B0604020202020204" pitchFamily="34" charset="0"/>
              </a:rPr>
              <a:t>pp</a:t>
            </a:r>
            <a:r>
              <a:rPr lang="en-GB" sz="1600" dirty="0">
                <a:latin typeface="Arial" panose="020B0604020202020204" pitchFamily="34" charset="0"/>
                <a:ea typeface="SimSun" panose="02010600030101010101" pitchFamily="2" charset="-122"/>
                <a:cs typeface="Arial" panose="020B0604020202020204" pitchFamily="34" charset="0"/>
              </a:rPr>
              <a:t>*) </a:t>
            </a:r>
            <a:r>
              <a:rPr lang="en-US" sz="1600" dirty="0">
                <a:latin typeface="Arial" panose="020B0604020202020204" pitchFamily="34" charset="0"/>
                <a:cs typeface="Arial" panose="020B0604020202020204" pitchFamily="34" charset="0"/>
              </a:rPr>
              <a:t>→</a:t>
            </a:r>
            <a:r>
              <a:rPr lang="en-GB" sz="1600" dirty="0">
                <a:latin typeface="Arial" panose="020B0604020202020204" pitchFamily="34" charset="0"/>
                <a:ea typeface="SimSun" panose="02010600030101010101" pitchFamily="2" charset="-122"/>
                <a:cs typeface="Arial" panose="020B0604020202020204" pitchFamily="34" charset="0"/>
              </a:rPr>
              <a:t> T (CT*)) is similar to the ISC involving S (</a:t>
            </a:r>
            <a:r>
              <a:rPr lang="en-GB" sz="1600" dirty="0">
                <a:latin typeface="Symbol" panose="05050102010706020507" pitchFamily="18" charset="2"/>
                <a:ea typeface="SimSun" panose="02010600030101010101" pitchFamily="2" charset="-122"/>
                <a:cs typeface="Arial" panose="020B0604020202020204" pitchFamily="34" charset="0"/>
              </a:rPr>
              <a:t>pp</a:t>
            </a:r>
            <a:r>
              <a:rPr lang="en-GB" sz="1600" dirty="0">
                <a:latin typeface="Arial" panose="020B0604020202020204" pitchFamily="34" charset="0"/>
                <a:ea typeface="SimSun" panose="02010600030101010101" pitchFamily="2" charset="-122"/>
                <a:cs typeface="Arial" panose="020B0604020202020204" pitchFamily="34" charset="0"/>
              </a:rPr>
              <a:t>*) </a:t>
            </a:r>
            <a:r>
              <a:rPr lang="en-US" sz="1600" dirty="0">
                <a:latin typeface="Arial" panose="020B0604020202020204" pitchFamily="34" charset="0"/>
                <a:cs typeface="Arial" panose="020B0604020202020204" pitchFamily="34" charset="0"/>
              </a:rPr>
              <a:t>→</a:t>
            </a:r>
            <a:r>
              <a:rPr lang="en-GB" sz="1600" dirty="0">
                <a:latin typeface="Arial" panose="020B0604020202020204" pitchFamily="34" charset="0"/>
                <a:ea typeface="SimSun" panose="02010600030101010101" pitchFamily="2" charset="-122"/>
                <a:cs typeface="Arial" panose="020B0604020202020204" pitchFamily="34" charset="0"/>
              </a:rPr>
              <a:t> T (n</a:t>
            </a:r>
            <a:r>
              <a:rPr lang="en-GB" sz="1600" dirty="0">
                <a:latin typeface="Symbol" panose="05050102010706020507" pitchFamily="18" charset="2"/>
                <a:ea typeface="SimSun" panose="02010600030101010101" pitchFamily="2" charset="-122"/>
                <a:cs typeface="Arial" panose="020B0604020202020204" pitchFamily="34" charset="0"/>
              </a:rPr>
              <a:t>p</a:t>
            </a:r>
            <a:r>
              <a:rPr lang="en-GB" sz="1600" dirty="0">
                <a:latin typeface="Arial" panose="020B0604020202020204" pitchFamily="34" charset="0"/>
                <a:ea typeface="SimSun" panose="02010600030101010101" pitchFamily="2" charset="-122"/>
                <a:cs typeface="Arial" panose="020B0604020202020204" pitchFamily="34" charset="0"/>
              </a:rPr>
              <a:t>*) transitions and hence greatly enhancing the ISC (El-Sayed’s rule). </a:t>
            </a:r>
            <a:r>
              <a:rPr lang="en-GB" sz="1600" baseline="30000" dirty="0">
                <a:latin typeface="Arial" panose="020B0604020202020204" pitchFamily="34" charset="0"/>
                <a:cs typeface="Arial" panose="020B0604020202020204" pitchFamily="34" charset="0"/>
              </a:rPr>
              <a:t>1y-2</a:t>
            </a:r>
            <a:r>
              <a:rPr lang="en-GB" sz="1600" i="1" dirty="0">
                <a:latin typeface="Arial" panose="020B0604020202020204" pitchFamily="34" charset="0"/>
                <a:cs typeface="Arial" panose="020B0604020202020204" pitchFamily="34" charset="0"/>
              </a:rPr>
              <a:t>k</a:t>
            </a:r>
            <a:r>
              <a:rPr lang="en-GB" sz="1600" baseline="-25000" dirty="0">
                <a:latin typeface="Arial" panose="020B0604020202020204" pitchFamily="34" charset="0"/>
                <a:cs typeface="Arial" panose="020B0604020202020204" pitchFamily="34" charset="0"/>
              </a:rPr>
              <a:t>ISC</a:t>
            </a:r>
            <a:r>
              <a:rPr lang="en-GB" sz="1600" dirty="0">
                <a:latin typeface="Arial" panose="020B0604020202020204" pitchFamily="34" charset="0"/>
                <a:cs typeface="Arial" panose="020B0604020202020204" pitchFamily="34" charset="0"/>
              </a:rPr>
              <a:t> &gt; </a:t>
            </a:r>
            <a:r>
              <a:rPr lang="en-GB" sz="1600" baseline="30000" dirty="0">
                <a:latin typeface="Arial" panose="020B0604020202020204" pitchFamily="34" charset="0"/>
                <a:cs typeface="Arial" panose="020B0604020202020204" pitchFamily="34" charset="0"/>
              </a:rPr>
              <a:t>1y-x</a:t>
            </a:r>
            <a:r>
              <a:rPr lang="en-GB" sz="1600" i="1" dirty="0">
                <a:latin typeface="Arial" panose="020B0604020202020204" pitchFamily="34" charset="0"/>
                <a:cs typeface="Arial" panose="020B0604020202020204" pitchFamily="34" charset="0"/>
              </a:rPr>
              <a:t>k</a:t>
            </a:r>
            <a:r>
              <a:rPr lang="en-GB" sz="1600" baseline="-25000" dirty="0">
                <a:latin typeface="Arial" panose="020B0604020202020204" pitchFamily="34" charset="0"/>
                <a:cs typeface="Arial" panose="020B0604020202020204" pitchFamily="34" charset="0"/>
              </a:rPr>
              <a:t>IC </a:t>
            </a:r>
            <a:r>
              <a:rPr lang="en-GB" sz="1600" dirty="0">
                <a:latin typeface="Arial" panose="020B0604020202020204" pitchFamily="34" charset="0"/>
                <a:cs typeface="Arial" panose="020B0604020202020204" pitchFamily="34" charset="0"/>
              </a:rPr>
              <a:t>that lead to anti-Kasha effect.</a:t>
            </a:r>
            <a:endParaRPr lang="ru-RU" sz="1600" dirty="0">
              <a:latin typeface="Arial" panose="020B0604020202020204" pitchFamily="34" charset="0"/>
              <a:cs typeface="Arial" panose="020B0604020202020204" pitchFamily="34" charset="0"/>
            </a:endParaRPr>
          </a:p>
        </p:txBody>
      </p:sp>
      <p:cxnSp>
        <p:nvCxnSpPr>
          <p:cNvPr id="52" name="Прямая со стрелкой 51">
            <a:extLst>
              <a:ext uri="{FF2B5EF4-FFF2-40B4-BE49-F238E27FC236}">
                <a16:creationId xmlns:a16="http://schemas.microsoft.com/office/drawing/2014/main" id="{BC554A8C-3FD2-4B6C-96AE-EA6C48F1F422}"/>
              </a:ext>
            </a:extLst>
          </p:cNvPr>
          <p:cNvCxnSpPr>
            <a:cxnSpLocks/>
            <a:stCxn id="21" idx="0"/>
            <a:endCxn id="24" idx="3"/>
          </p:cNvCxnSpPr>
          <p:nvPr/>
        </p:nvCxnSpPr>
        <p:spPr>
          <a:xfrm flipH="1" flipV="1">
            <a:off x="1181977" y="3825509"/>
            <a:ext cx="70303" cy="559358"/>
          </a:xfrm>
          <a:prstGeom prst="straightConnector1">
            <a:avLst/>
          </a:prstGeom>
          <a:ln w="38100">
            <a:solidFill>
              <a:srgbClr val="E10585"/>
            </a:solidFill>
            <a:tailEnd type="triangle"/>
          </a:ln>
        </p:spPr>
        <p:style>
          <a:lnRef idx="1">
            <a:schemeClr val="accent1"/>
          </a:lnRef>
          <a:fillRef idx="0">
            <a:schemeClr val="accent1"/>
          </a:fillRef>
          <a:effectRef idx="0">
            <a:schemeClr val="accent1"/>
          </a:effectRef>
          <a:fontRef idx="minor">
            <a:schemeClr val="tx1"/>
          </a:fontRef>
        </p:style>
      </p:cxnSp>
      <p:sp>
        <p:nvSpPr>
          <p:cNvPr id="35" name="Прямоугольник 34">
            <a:extLst>
              <a:ext uri="{FF2B5EF4-FFF2-40B4-BE49-F238E27FC236}">
                <a16:creationId xmlns:a16="http://schemas.microsoft.com/office/drawing/2014/main" id="{C232F337-DB62-4F0B-9CEB-B966720551FB}"/>
              </a:ext>
            </a:extLst>
          </p:cNvPr>
          <p:cNvSpPr/>
          <p:nvPr/>
        </p:nvSpPr>
        <p:spPr>
          <a:xfrm>
            <a:off x="10300720" y="205032"/>
            <a:ext cx="1610374" cy="984885"/>
          </a:xfrm>
          <a:prstGeom prst="rect">
            <a:avLst/>
          </a:prstGeom>
          <a:noFill/>
          <a:ln w="57150">
            <a:solidFill>
              <a:srgbClr val="00A658"/>
            </a:solidFill>
          </a:ln>
        </p:spPr>
        <p:txBody>
          <a:bodyPr wrap="square" lIns="36000" rIns="36000">
            <a:spAutoFit/>
          </a:bodyPr>
          <a:lstStyle/>
          <a:p>
            <a:pPr>
              <a:spcAft>
                <a:spcPts val="600"/>
              </a:spcAft>
            </a:pPr>
            <a:r>
              <a:rPr lang="en-US" sz="1600" b="1" dirty="0">
                <a:latin typeface="Arial" panose="020B0604020202020204" pitchFamily="34" charset="0"/>
                <a:ea typeface="Calibri" panose="020F0502020204030204" pitchFamily="34" charset="0"/>
                <a:cs typeface="Arial" panose="020B0604020202020204" pitchFamily="34" charset="0"/>
              </a:rPr>
              <a:t>S</a:t>
            </a:r>
            <a:r>
              <a:rPr lang="en-US" sz="1600" b="1" baseline="-25000" dirty="0">
                <a:latin typeface="Arial" panose="020B0604020202020204" pitchFamily="34" charset="0"/>
                <a:ea typeface="Calibri" panose="020F0502020204030204" pitchFamily="34" charset="0"/>
                <a:cs typeface="Arial" panose="020B0604020202020204" pitchFamily="34" charset="0"/>
              </a:rPr>
              <a:t>2</a:t>
            </a:r>
            <a:r>
              <a:rPr lang="en-US" sz="1600" b="1" dirty="0">
                <a:latin typeface="Arial" panose="020B0604020202020204" pitchFamily="34" charset="0"/>
                <a:ea typeface="Calibri" panose="020F0502020204030204" pitchFamily="34" charset="0"/>
                <a:cs typeface="Arial" panose="020B0604020202020204" pitchFamily="34" charset="0"/>
              </a:rPr>
              <a:t>: E=2.702 eV</a:t>
            </a:r>
          </a:p>
          <a:p>
            <a:pPr>
              <a:spcAft>
                <a:spcPts val="600"/>
              </a:spcAft>
            </a:pPr>
            <a:r>
              <a:rPr lang="en-US" sz="1600" b="1" dirty="0">
                <a:latin typeface="Arial" panose="020B0604020202020204" pitchFamily="34" charset="0"/>
                <a:ea typeface="Calibri" panose="020F0502020204030204" pitchFamily="34" charset="0"/>
                <a:cs typeface="Arial" panose="020B0604020202020204" pitchFamily="34" charset="0"/>
              </a:rPr>
              <a:t>H</a:t>
            </a:r>
            <a:r>
              <a:rPr lang="en-US" sz="1600" b="1" baseline="-25000" dirty="0">
                <a:latin typeface="Arial" panose="020B0604020202020204" pitchFamily="34" charset="0"/>
                <a:ea typeface="Calibri" panose="020F0502020204030204" pitchFamily="34" charset="0"/>
                <a:cs typeface="Arial" panose="020B0604020202020204" pitchFamily="34" charset="0"/>
              </a:rPr>
              <a:t>-1</a:t>
            </a:r>
            <a:r>
              <a:rPr lang="en-US" sz="1600" b="1" dirty="0">
                <a:latin typeface="Arial" panose="020B0604020202020204" pitchFamily="34" charset="0"/>
                <a:ea typeface="Calibri" panose="020F0502020204030204" pitchFamily="34" charset="0"/>
                <a:cs typeface="Arial" panose="020B0604020202020204" pitchFamily="34" charset="0"/>
              </a:rPr>
              <a:t> -&gt; L (0.80) </a:t>
            </a:r>
          </a:p>
          <a:p>
            <a:pPr>
              <a:spcAft>
                <a:spcPts val="600"/>
              </a:spcAft>
            </a:pPr>
            <a:r>
              <a:rPr lang="en-US" sz="1600" b="1" dirty="0">
                <a:latin typeface="Arial" panose="020B0604020202020204" pitchFamily="34" charset="0"/>
                <a:ea typeface="Calibri" panose="020F0502020204030204" pitchFamily="34" charset="0"/>
                <a:cs typeface="Arial" panose="020B0604020202020204" pitchFamily="34" charset="0"/>
              </a:rPr>
              <a:t>H</a:t>
            </a:r>
            <a:r>
              <a:rPr lang="en-US" sz="1600" b="1" baseline="-25000" dirty="0">
                <a:latin typeface="Arial" panose="020B0604020202020204" pitchFamily="34" charset="0"/>
                <a:ea typeface="Calibri" panose="020F0502020204030204" pitchFamily="34" charset="0"/>
                <a:cs typeface="Arial" panose="020B0604020202020204" pitchFamily="34" charset="0"/>
              </a:rPr>
              <a:t>-1</a:t>
            </a:r>
            <a:r>
              <a:rPr lang="en-US" sz="1600" b="1" dirty="0">
                <a:latin typeface="Arial" panose="020B0604020202020204" pitchFamily="34" charset="0"/>
                <a:ea typeface="Calibri" panose="020F0502020204030204" pitchFamily="34" charset="0"/>
                <a:cs typeface="Arial" panose="020B0604020202020204" pitchFamily="34" charset="0"/>
              </a:rPr>
              <a:t> -&gt; L</a:t>
            </a:r>
            <a:r>
              <a:rPr lang="en-US" sz="1600" b="1" baseline="-25000" dirty="0">
                <a:latin typeface="Arial" panose="020B0604020202020204" pitchFamily="34" charset="0"/>
                <a:ea typeface="Calibri" panose="020F0502020204030204" pitchFamily="34" charset="0"/>
                <a:cs typeface="Arial" panose="020B0604020202020204" pitchFamily="34" charset="0"/>
              </a:rPr>
              <a:t>+2</a:t>
            </a:r>
            <a:r>
              <a:rPr lang="en-US" sz="1600" b="1" dirty="0">
                <a:latin typeface="Arial" panose="020B0604020202020204" pitchFamily="34" charset="0"/>
                <a:ea typeface="Calibri" panose="020F0502020204030204" pitchFamily="34" charset="0"/>
                <a:cs typeface="Arial" panose="020B0604020202020204" pitchFamily="34" charset="0"/>
              </a:rPr>
              <a:t> (0.04) </a:t>
            </a:r>
          </a:p>
        </p:txBody>
      </p:sp>
      <p:pic>
        <p:nvPicPr>
          <p:cNvPr id="4" name="Рисунок 3">
            <a:extLst>
              <a:ext uri="{FF2B5EF4-FFF2-40B4-BE49-F238E27FC236}">
                <a16:creationId xmlns:a16="http://schemas.microsoft.com/office/drawing/2014/main" id="{FDE06401-46E4-4040-A62C-41D80AE2B3A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34664" y="1981400"/>
            <a:ext cx="5407408" cy="4811350"/>
          </a:xfrm>
          <a:prstGeom prst="rect">
            <a:avLst/>
          </a:prstGeom>
        </p:spPr>
      </p:pic>
      <p:sp>
        <p:nvSpPr>
          <p:cNvPr id="5" name="Звезда: 5 точек 4">
            <a:extLst>
              <a:ext uri="{FF2B5EF4-FFF2-40B4-BE49-F238E27FC236}">
                <a16:creationId xmlns:a16="http://schemas.microsoft.com/office/drawing/2014/main" id="{9A45BEB0-45FD-46A9-9A17-B8DDB24754A8}"/>
              </a:ext>
            </a:extLst>
          </p:cNvPr>
          <p:cNvSpPr/>
          <p:nvPr/>
        </p:nvSpPr>
        <p:spPr>
          <a:xfrm>
            <a:off x="1047855" y="3973421"/>
            <a:ext cx="297732" cy="277375"/>
          </a:xfrm>
          <a:prstGeom prst="star5">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ru-RU"/>
          </a:p>
        </p:txBody>
      </p:sp>
      <p:sp>
        <p:nvSpPr>
          <p:cNvPr id="38" name="Звезда: 5 точек 37">
            <a:extLst>
              <a:ext uri="{FF2B5EF4-FFF2-40B4-BE49-F238E27FC236}">
                <a16:creationId xmlns:a16="http://schemas.microsoft.com/office/drawing/2014/main" id="{B2013F12-2F9F-4083-AD95-3BA82483B282}"/>
              </a:ext>
            </a:extLst>
          </p:cNvPr>
          <p:cNvSpPr/>
          <p:nvPr/>
        </p:nvSpPr>
        <p:spPr>
          <a:xfrm>
            <a:off x="1343178" y="4051215"/>
            <a:ext cx="297732" cy="277375"/>
          </a:xfrm>
          <a:prstGeom prst="star5">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4011056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861BBC81-488D-4CF6-B4E9-00A50FC8C2BF}"/>
              </a:ext>
            </a:extLst>
          </p:cNvPr>
          <p:cNvSpPr>
            <a:spLocks noGrp="1"/>
          </p:cNvSpPr>
          <p:nvPr>
            <p:ph type="sldNum" sz="quarter" idx="12"/>
          </p:nvPr>
        </p:nvSpPr>
        <p:spPr/>
        <p:txBody>
          <a:bodyPr/>
          <a:lstStyle/>
          <a:p>
            <a:fld id="{149E81C2-F602-449E-8131-FF229EE1DBDA}" type="slidenum">
              <a:rPr lang="ru-RU" smtClean="0"/>
              <a:t>12</a:t>
            </a:fld>
            <a:endParaRPr lang="ru-RU"/>
          </a:p>
        </p:txBody>
      </p:sp>
      <p:sp>
        <p:nvSpPr>
          <p:cNvPr id="3" name="Прямоугольник 2">
            <a:extLst>
              <a:ext uri="{FF2B5EF4-FFF2-40B4-BE49-F238E27FC236}">
                <a16:creationId xmlns:a16="http://schemas.microsoft.com/office/drawing/2014/main" id="{ECF2E77A-BB98-42EC-9898-102E74DC8943}"/>
              </a:ext>
            </a:extLst>
          </p:cNvPr>
          <p:cNvSpPr/>
          <p:nvPr/>
        </p:nvSpPr>
        <p:spPr>
          <a:xfrm>
            <a:off x="2109107" y="52355"/>
            <a:ext cx="7973786" cy="461665"/>
          </a:xfrm>
          <a:prstGeom prst="rect">
            <a:avLst/>
          </a:prstGeom>
        </p:spPr>
        <p:txBody>
          <a:bodyPr wrap="square">
            <a:spAutoFit/>
          </a:bodyPr>
          <a:lstStyle/>
          <a:p>
            <a:pPr algn="ctr"/>
            <a:r>
              <a:rPr lang="en-US" sz="2400" b="1" dirty="0">
                <a:latin typeface="Times New Roman" pitchFamily="18" charset="0"/>
                <a:cs typeface="Times New Roman" pitchFamily="18" charset="0"/>
              </a:rPr>
              <a:t>Nano-construction of PSs in water solutions</a:t>
            </a:r>
          </a:p>
        </p:txBody>
      </p:sp>
      <p:grpSp>
        <p:nvGrpSpPr>
          <p:cNvPr id="4" name="Группа 3">
            <a:extLst>
              <a:ext uri="{FF2B5EF4-FFF2-40B4-BE49-F238E27FC236}">
                <a16:creationId xmlns:a16="http://schemas.microsoft.com/office/drawing/2014/main" id="{23309B5B-0639-4EF4-A776-5EB1BC4709BF}"/>
              </a:ext>
            </a:extLst>
          </p:cNvPr>
          <p:cNvGrpSpPr>
            <a:grpSpLocks noChangeAspect="1"/>
          </p:cNvGrpSpPr>
          <p:nvPr/>
        </p:nvGrpSpPr>
        <p:grpSpPr>
          <a:xfrm>
            <a:off x="718754" y="2612072"/>
            <a:ext cx="2751553" cy="2016000"/>
            <a:chOff x="1299668" y="971384"/>
            <a:chExt cx="3439441" cy="2520000"/>
          </a:xfrm>
        </p:grpSpPr>
        <p:graphicFrame>
          <p:nvGraphicFramePr>
            <p:cNvPr id="21" name="Объект 20">
              <a:extLst>
                <a:ext uri="{FF2B5EF4-FFF2-40B4-BE49-F238E27FC236}">
                  <a16:creationId xmlns:a16="http://schemas.microsoft.com/office/drawing/2014/main" id="{FE16CDD7-CAF9-4B13-A78D-CB1A438FA046}"/>
                </a:ext>
              </a:extLst>
            </p:cNvPr>
            <p:cNvGraphicFramePr>
              <a:graphicFrameLocks noChangeAspect="1"/>
            </p:cNvGraphicFramePr>
            <p:nvPr>
              <p:extLst>
                <p:ext uri="{D42A27DB-BD31-4B8C-83A1-F6EECF244321}">
                  <p14:modId xmlns:p14="http://schemas.microsoft.com/office/powerpoint/2010/main" val="3701891542"/>
                </p:ext>
              </p:extLst>
            </p:nvPr>
          </p:nvGraphicFramePr>
          <p:xfrm>
            <a:off x="1299668" y="971384"/>
            <a:ext cx="3439441" cy="2520000"/>
          </p:xfrm>
          <a:graphic>
            <a:graphicData uri="http://schemas.openxmlformats.org/presentationml/2006/ole">
              <mc:AlternateContent xmlns:mc="http://schemas.openxmlformats.org/markup-compatibility/2006">
                <mc:Choice xmlns:v="urn:schemas-microsoft-com:vml" Requires="v">
                  <p:oleObj spid="_x0000_s17070" name="CS ChemDraw Drawing" r:id="rId3" imgW="2797757" imgH="2049309" progId="ChemDraw.Document.6.0">
                    <p:embed/>
                  </p:oleObj>
                </mc:Choice>
                <mc:Fallback>
                  <p:oleObj name="CS ChemDraw Drawing" r:id="rId3" imgW="2797757" imgH="2049309" progId="ChemDraw.Document.6.0">
                    <p:embed/>
                    <p:pic>
                      <p:nvPicPr>
                        <p:cNvPr id="8" name="Объект 7">
                          <a:extLst>
                            <a:ext uri="{FF2B5EF4-FFF2-40B4-BE49-F238E27FC236}">
                              <a16:creationId xmlns:a16="http://schemas.microsoft.com/office/drawing/2014/main" id="{A9C303C0-AFC5-4688-97FA-6A3DB623A37C}"/>
                            </a:ext>
                          </a:extLst>
                        </p:cNvPr>
                        <p:cNvPicPr/>
                        <p:nvPr/>
                      </p:nvPicPr>
                      <p:blipFill>
                        <a:blip r:embed="rId4"/>
                        <a:stretch>
                          <a:fillRect/>
                        </a:stretch>
                      </p:blipFill>
                      <p:spPr>
                        <a:xfrm>
                          <a:off x="1299668" y="971384"/>
                          <a:ext cx="3439441" cy="2520000"/>
                        </a:xfrm>
                        <a:prstGeom prst="rect">
                          <a:avLst/>
                        </a:prstGeom>
                      </p:spPr>
                    </p:pic>
                  </p:oleObj>
                </mc:Fallback>
              </mc:AlternateContent>
            </a:graphicData>
          </a:graphic>
        </p:graphicFrame>
        <p:sp>
          <p:nvSpPr>
            <p:cNvPr id="28" name="Прямоугольник: скругленные углы 27">
              <a:extLst>
                <a:ext uri="{FF2B5EF4-FFF2-40B4-BE49-F238E27FC236}">
                  <a16:creationId xmlns:a16="http://schemas.microsoft.com/office/drawing/2014/main" id="{B3F6E751-7D3E-4977-AF63-04BCE59DE9FD}"/>
                </a:ext>
              </a:extLst>
            </p:cNvPr>
            <p:cNvSpPr/>
            <p:nvPr/>
          </p:nvSpPr>
          <p:spPr>
            <a:xfrm>
              <a:off x="1655514" y="2010331"/>
              <a:ext cx="724117" cy="636243"/>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Прямоугольник: скругленные углы 28">
              <a:extLst>
                <a:ext uri="{FF2B5EF4-FFF2-40B4-BE49-F238E27FC236}">
                  <a16:creationId xmlns:a16="http://schemas.microsoft.com/office/drawing/2014/main" id="{ABD70F52-8D8F-4854-AF36-728FF43B833B}"/>
                </a:ext>
              </a:extLst>
            </p:cNvPr>
            <p:cNvSpPr/>
            <p:nvPr/>
          </p:nvSpPr>
          <p:spPr>
            <a:xfrm>
              <a:off x="3322010" y="2071014"/>
              <a:ext cx="540000" cy="540000"/>
            </a:xfrm>
            <a:prstGeom prst="roundRect">
              <a:avLst>
                <a:gd name="adj" fmla="val 50000"/>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a:extLst>
                <a:ext uri="{FF2B5EF4-FFF2-40B4-BE49-F238E27FC236}">
                  <a16:creationId xmlns:a16="http://schemas.microsoft.com/office/drawing/2014/main" id="{8129E563-23C5-4511-B5B8-8CEBB98DB85A}"/>
                </a:ext>
              </a:extLst>
            </p:cNvPr>
            <p:cNvSpPr/>
            <p:nvPr/>
          </p:nvSpPr>
          <p:spPr>
            <a:xfrm>
              <a:off x="2428040" y="3231056"/>
              <a:ext cx="576120" cy="254429"/>
            </a:xfrm>
            <a:prstGeom prst="rect">
              <a:avLst/>
            </a:prstGeom>
          </p:spPr>
          <p:txBody>
            <a:bodyPr wrap="none">
              <a:spAutoFit/>
            </a:bodyPr>
            <a:lstStyle/>
            <a:p>
              <a:pPr indent="151130" algn="ctr">
                <a:lnSpc>
                  <a:spcPts val="1200"/>
                </a:lnSpc>
                <a:spcAft>
                  <a:spcPts val="0"/>
                </a:spcAft>
              </a:pPr>
              <a:r>
                <a:rPr lang="en-US" sz="1600" b="1" dirty="0">
                  <a:latin typeface="Arial" panose="020B0604020202020204" pitchFamily="34" charset="0"/>
                  <a:cs typeface="Arial" panose="020B0604020202020204" pitchFamily="34" charset="0"/>
                </a:rPr>
                <a:t>4b</a:t>
              </a:r>
              <a:endParaRPr lang="ru-RU" sz="1600" b="1" dirty="0">
                <a:latin typeface="Arial" panose="020B0604020202020204" pitchFamily="34" charset="0"/>
                <a:ea typeface="SimSun" panose="02010600030101010101" pitchFamily="2" charset="-122"/>
                <a:cs typeface="Arial" panose="020B0604020202020204" pitchFamily="34" charset="0"/>
              </a:endParaRPr>
            </a:p>
          </p:txBody>
        </p:sp>
        <p:sp>
          <p:nvSpPr>
            <p:cNvPr id="14" name="Овал 13">
              <a:extLst>
                <a:ext uri="{FF2B5EF4-FFF2-40B4-BE49-F238E27FC236}">
                  <a16:creationId xmlns:a16="http://schemas.microsoft.com/office/drawing/2014/main" id="{23AC02AF-0964-4231-AA42-81C8C483E907}"/>
                </a:ext>
              </a:extLst>
            </p:cNvPr>
            <p:cNvSpPr/>
            <p:nvPr/>
          </p:nvSpPr>
          <p:spPr>
            <a:xfrm rot="21001346">
              <a:off x="1684435" y="2324829"/>
              <a:ext cx="713875" cy="324974"/>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6" name="Группа 5">
            <a:extLst>
              <a:ext uri="{FF2B5EF4-FFF2-40B4-BE49-F238E27FC236}">
                <a16:creationId xmlns:a16="http://schemas.microsoft.com/office/drawing/2014/main" id="{23D26AC4-FC8C-4B81-860D-57EAC1E3CB23}"/>
              </a:ext>
            </a:extLst>
          </p:cNvPr>
          <p:cNvGrpSpPr>
            <a:grpSpLocks noChangeAspect="1"/>
          </p:cNvGrpSpPr>
          <p:nvPr/>
        </p:nvGrpSpPr>
        <p:grpSpPr>
          <a:xfrm>
            <a:off x="718755" y="4698886"/>
            <a:ext cx="2751553" cy="2017018"/>
            <a:chOff x="7177655" y="964856"/>
            <a:chExt cx="3439441" cy="2521273"/>
          </a:xfrm>
        </p:grpSpPr>
        <p:graphicFrame>
          <p:nvGraphicFramePr>
            <p:cNvPr id="27" name="Объект 26">
              <a:extLst>
                <a:ext uri="{FF2B5EF4-FFF2-40B4-BE49-F238E27FC236}">
                  <a16:creationId xmlns:a16="http://schemas.microsoft.com/office/drawing/2014/main" id="{C3B308BD-0AD0-41C0-AA8D-F9A68CD2D49F}"/>
                </a:ext>
              </a:extLst>
            </p:cNvPr>
            <p:cNvGraphicFramePr>
              <a:graphicFrameLocks noChangeAspect="1"/>
            </p:cNvGraphicFramePr>
            <p:nvPr>
              <p:extLst>
                <p:ext uri="{D42A27DB-BD31-4B8C-83A1-F6EECF244321}">
                  <p14:modId xmlns:p14="http://schemas.microsoft.com/office/powerpoint/2010/main" val="3024617440"/>
                </p:ext>
              </p:extLst>
            </p:nvPr>
          </p:nvGraphicFramePr>
          <p:xfrm>
            <a:off x="7177655" y="964856"/>
            <a:ext cx="3439441" cy="2520000"/>
          </p:xfrm>
          <a:graphic>
            <a:graphicData uri="http://schemas.openxmlformats.org/presentationml/2006/ole">
              <mc:AlternateContent xmlns:mc="http://schemas.openxmlformats.org/markup-compatibility/2006">
                <mc:Choice xmlns:v="urn:schemas-microsoft-com:vml" Requires="v">
                  <p:oleObj spid="_x0000_s17071" name="CS ChemDraw Drawing" r:id="rId5" imgW="2797757" imgH="2049309" progId="ChemDraw.Document.6.0">
                    <p:embed/>
                  </p:oleObj>
                </mc:Choice>
                <mc:Fallback>
                  <p:oleObj name="CS ChemDraw Drawing" r:id="rId5" imgW="2797757" imgH="2049309" progId="ChemDraw.Document.6.0">
                    <p:embed/>
                    <p:pic>
                      <p:nvPicPr>
                        <p:cNvPr id="21" name="Объект 20">
                          <a:extLst>
                            <a:ext uri="{FF2B5EF4-FFF2-40B4-BE49-F238E27FC236}">
                              <a16:creationId xmlns:a16="http://schemas.microsoft.com/office/drawing/2014/main" id="{FE16CDD7-CAF9-4B13-A78D-CB1A438FA046}"/>
                            </a:ext>
                          </a:extLst>
                        </p:cNvPr>
                        <p:cNvPicPr/>
                        <p:nvPr/>
                      </p:nvPicPr>
                      <p:blipFill>
                        <a:blip r:embed="rId6"/>
                        <a:stretch>
                          <a:fillRect/>
                        </a:stretch>
                      </p:blipFill>
                      <p:spPr>
                        <a:xfrm>
                          <a:off x="7177655" y="964856"/>
                          <a:ext cx="3439441" cy="2520000"/>
                        </a:xfrm>
                        <a:prstGeom prst="rect">
                          <a:avLst/>
                        </a:prstGeom>
                      </p:spPr>
                    </p:pic>
                  </p:oleObj>
                </mc:Fallback>
              </mc:AlternateContent>
            </a:graphicData>
          </a:graphic>
        </p:graphicFrame>
        <p:sp>
          <p:nvSpPr>
            <p:cNvPr id="23" name="Прямоугольник: скругленные углы 22">
              <a:extLst>
                <a:ext uri="{FF2B5EF4-FFF2-40B4-BE49-F238E27FC236}">
                  <a16:creationId xmlns:a16="http://schemas.microsoft.com/office/drawing/2014/main" id="{E83142A2-0179-4D2B-9D33-8C4795E7A80A}"/>
                </a:ext>
              </a:extLst>
            </p:cNvPr>
            <p:cNvSpPr/>
            <p:nvPr/>
          </p:nvSpPr>
          <p:spPr>
            <a:xfrm>
              <a:off x="7547484" y="2010331"/>
              <a:ext cx="724117" cy="636420"/>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Прямоугольник: скругленные углы 23">
              <a:extLst>
                <a:ext uri="{FF2B5EF4-FFF2-40B4-BE49-F238E27FC236}">
                  <a16:creationId xmlns:a16="http://schemas.microsoft.com/office/drawing/2014/main" id="{16B5EC57-30C2-4323-90EA-DB073BCAC73E}"/>
                </a:ext>
              </a:extLst>
            </p:cNvPr>
            <p:cNvSpPr/>
            <p:nvPr/>
          </p:nvSpPr>
          <p:spPr>
            <a:xfrm>
              <a:off x="9205591" y="2070750"/>
              <a:ext cx="540000" cy="540000"/>
            </a:xfrm>
            <a:prstGeom prst="roundRect">
              <a:avLst>
                <a:gd name="adj" fmla="val 50000"/>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Прямоугольник 29">
              <a:extLst>
                <a:ext uri="{FF2B5EF4-FFF2-40B4-BE49-F238E27FC236}">
                  <a16:creationId xmlns:a16="http://schemas.microsoft.com/office/drawing/2014/main" id="{5F529A8C-6E6E-447F-A39F-EF7254DFBB4E}"/>
                </a:ext>
              </a:extLst>
            </p:cNvPr>
            <p:cNvSpPr/>
            <p:nvPr/>
          </p:nvSpPr>
          <p:spPr>
            <a:xfrm>
              <a:off x="8410788" y="3231700"/>
              <a:ext cx="576120" cy="254429"/>
            </a:xfrm>
            <a:prstGeom prst="rect">
              <a:avLst/>
            </a:prstGeom>
          </p:spPr>
          <p:txBody>
            <a:bodyPr wrap="none">
              <a:spAutoFit/>
            </a:bodyPr>
            <a:lstStyle/>
            <a:p>
              <a:pPr indent="151130" algn="ctr">
                <a:lnSpc>
                  <a:spcPts val="1200"/>
                </a:lnSpc>
                <a:spcAft>
                  <a:spcPts val="0"/>
                </a:spcAft>
              </a:pPr>
              <a:r>
                <a:rPr lang="en-US" sz="1600" b="1" dirty="0">
                  <a:latin typeface="Arial" panose="020B0604020202020204" pitchFamily="34" charset="0"/>
                  <a:cs typeface="Arial" panose="020B0604020202020204" pitchFamily="34" charset="0"/>
                </a:rPr>
                <a:t>5b</a:t>
              </a:r>
              <a:endParaRPr lang="ru-RU" sz="1600" b="1" dirty="0">
                <a:latin typeface="Arial" panose="020B0604020202020204" pitchFamily="34" charset="0"/>
                <a:ea typeface="SimSun" panose="02010600030101010101" pitchFamily="2" charset="-122"/>
                <a:cs typeface="Arial" panose="020B0604020202020204" pitchFamily="34" charset="0"/>
              </a:endParaRPr>
            </a:p>
          </p:txBody>
        </p:sp>
        <p:sp>
          <p:nvSpPr>
            <p:cNvPr id="15" name="Овал 14">
              <a:extLst>
                <a:ext uri="{FF2B5EF4-FFF2-40B4-BE49-F238E27FC236}">
                  <a16:creationId xmlns:a16="http://schemas.microsoft.com/office/drawing/2014/main" id="{2C9179CF-3007-49E8-87DC-D7A38556A1F6}"/>
                </a:ext>
              </a:extLst>
            </p:cNvPr>
            <p:cNvSpPr/>
            <p:nvPr/>
          </p:nvSpPr>
          <p:spPr>
            <a:xfrm rot="21001346">
              <a:off x="7570239" y="2317208"/>
              <a:ext cx="713875" cy="324974"/>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8" name="TextBox 7">
            <a:extLst>
              <a:ext uri="{FF2B5EF4-FFF2-40B4-BE49-F238E27FC236}">
                <a16:creationId xmlns:a16="http://schemas.microsoft.com/office/drawing/2014/main" id="{1B8CA1E9-A31E-4D82-861E-EE95DF201A40}"/>
              </a:ext>
            </a:extLst>
          </p:cNvPr>
          <p:cNvSpPr txBox="1"/>
          <p:nvPr/>
        </p:nvSpPr>
        <p:spPr>
          <a:xfrm>
            <a:off x="7633389" y="5774936"/>
            <a:ext cx="3885073" cy="830997"/>
          </a:xfrm>
          <a:prstGeom prst="rect">
            <a:avLst/>
          </a:prstGeom>
          <a:noFill/>
        </p:spPr>
        <p:txBody>
          <a:bodyPr wrap="square" rtlCol="0">
            <a:spAutoFit/>
          </a:bodyPr>
          <a:lstStyle/>
          <a:p>
            <a:pPr algn="just"/>
            <a:r>
              <a:rPr lang="en-US" sz="1600" dirty="0">
                <a:latin typeface="Arial" panose="020B0604020202020204" pitchFamily="34" charset="0"/>
                <a:cs typeface="Arial" panose="020B0604020202020204" pitchFamily="34" charset="0"/>
              </a:rPr>
              <a:t>The micellar forms of PSs based on polyvinylpyrrolidone (PVP) contain 3-4% of complexes.</a:t>
            </a:r>
          </a:p>
        </p:txBody>
      </p:sp>
      <p:graphicFrame>
        <p:nvGraphicFramePr>
          <p:cNvPr id="10" name="Объект 9">
            <a:extLst>
              <a:ext uri="{FF2B5EF4-FFF2-40B4-BE49-F238E27FC236}">
                <a16:creationId xmlns:a16="http://schemas.microsoft.com/office/drawing/2014/main" id="{E1A5A65A-08DA-4DC2-A5E8-0A3BB397C418}"/>
              </a:ext>
            </a:extLst>
          </p:cNvPr>
          <p:cNvGraphicFramePr>
            <a:graphicFrameLocks noChangeAspect="1"/>
          </p:cNvGraphicFramePr>
          <p:nvPr>
            <p:extLst>
              <p:ext uri="{D42A27DB-BD31-4B8C-83A1-F6EECF244321}">
                <p14:modId xmlns:p14="http://schemas.microsoft.com/office/powerpoint/2010/main" val="410201938"/>
              </p:ext>
            </p:extLst>
          </p:nvPr>
        </p:nvGraphicFramePr>
        <p:xfrm>
          <a:off x="9872663" y="876300"/>
          <a:ext cx="1690687" cy="1692275"/>
        </p:xfrm>
        <a:graphic>
          <a:graphicData uri="http://schemas.openxmlformats.org/presentationml/2006/ole">
            <mc:AlternateContent xmlns:mc="http://schemas.openxmlformats.org/markup-compatibility/2006">
              <mc:Choice xmlns:v="urn:schemas-microsoft-com:vml" Requires="v">
                <p:oleObj spid="_x0000_s17072" name="CS ChemDraw Drawing" r:id="rId7" imgW="2003612" imgH="2005293" progId="ChemDraw.Document.6.0">
                  <p:embed/>
                </p:oleObj>
              </mc:Choice>
              <mc:Fallback>
                <p:oleObj name="CS ChemDraw Drawing" r:id="rId7" imgW="2003612" imgH="2005293" progId="ChemDraw.Document.6.0">
                  <p:embed/>
                  <p:pic>
                    <p:nvPicPr>
                      <p:cNvPr id="0" name=""/>
                      <p:cNvPicPr/>
                      <p:nvPr/>
                    </p:nvPicPr>
                    <p:blipFill>
                      <a:blip r:embed="rId8"/>
                      <a:stretch>
                        <a:fillRect/>
                      </a:stretch>
                    </p:blipFill>
                    <p:spPr>
                      <a:xfrm>
                        <a:off x="9872663" y="876300"/>
                        <a:ext cx="1690687" cy="1692275"/>
                      </a:xfrm>
                      <a:prstGeom prst="rect">
                        <a:avLst/>
                      </a:prstGeom>
                    </p:spPr>
                  </p:pic>
                </p:oleObj>
              </mc:Fallback>
            </mc:AlternateContent>
          </a:graphicData>
        </a:graphic>
      </p:graphicFrame>
      <p:graphicFrame>
        <p:nvGraphicFramePr>
          <p:cNvPr id="11" name="Объект 10">
            <a:extLst>
              <a:ext uri="{FF2B5EF4-FFF2-40B4-BE49-F238E27FC236}">
                <a16:creationId xmlns:a16="http://schemas.microsoft.com/office/drawing/2014/main" id="{4C068D76-B654-4673-9AF2-6F6B131FE3F3}"/>
              </a:ext>
            </a:extLst>
          </p:cNvPr>
          <p:cNvGraphicFramePr>
            <a:graphicFrameLocks noChangeAspect="1"/>
          </p:cNvGraphicFramePr>
          <p:nvPr>
            <p:extLst>
              <p:ext uri="{D42A27DB-BD31-4B8C-83A1-F6EECF244321}">
                <p14:modId xmlns:p14="http://schemas.microsoft.com/office/powerpoint/2010/main" val="1677367602"/>
              </p:ext>
            </p:extLst>
          </p:nvPr>
        </p:nvGraphicFramePr>
        <p:xfrm>
          <a:off x="7515225" y="876300"/>
          <a:ext cx="2154238" cy="1943100"/>
        </p:xfrm>
        <a:graphic>
          <a:graphicData uri="http://schemas.openxmlformats.org/presentationml/2006/ole">
            <mc:AlternateContent xmlns:mc="http://schemas.openxmlformats.org/markup-compatibility/2006">
              <mc:Choice xmlns:v="urn:schemas-microsoft-com:vml" Requires="v">
                <p:oleObj spid="_x0000_s17073" name="CS ChemDraw Drawing" r:id="rId9" imgW="2750260" imgH="2480646" progId="ChemDraw.Document.6.0">
                  <p:embed/>
                </p:oleObj>
              </mc:Choice>
              <mc:Fallback>
                <p:oleObj name="CS ChemDraw Drawing" r:id="rId9" imgW="2750260" imgH="2480646" progId="ChemDraw.Document.6.0">
                  <p:embed/>
                  <p:pic>
                    <p:nvPicPr>
                      <p:cNvPr id="0" name=""/>
                      <p:cNvPicPr/>
                      <p:nvPr/>
                    </p:nvPicPr>
                    <p:blipFill>
                      <a:blip r:embed="rId10"/>
                      <a:stretch>
                        <a:fillRect/>
                      </a:stretch>
                    </p:blipFill>
                    <p:spPr>
                      <a:xfrm>
                        <a:off x="7515225" y="876300"/>
                        <a:ext cx="2154238" cy="1943100"/>
                      </a:xfrm>
                      <a:prstGeom prst="rect">
                        <a:avLst/>
                      </a:prstGeom>
                    </p:spPr>
                  </p:pic>
                </p:oleObj>
              </mc:Fallback>
            </mc:AlternateContent>
          </a:graphicData>
        </a:graphic>
      </p:graphicFrame>
      <p:grpSp>
        <p:nvGrpSpPr>
          <p:cNvPr id="5" name="Группа 4">
            <a:extLst>
              <a:ext uri="{FF2B5EF4-FFF2-40B4-BE49-F238E27FC236}">
                <a16:creationId xmlns:a16="http://schemas.microsoft.com/office/drawing/2014/main" id="{F59C21CC-A949-4FF5-8007-2B8BF664B337}"/>
              </a:ext>
            </a:extLst>
          </p:cNvPr>
          <p:cNvGrpSpPr>
            <a:grpSpLocks noChangeAspect="1"/>
          </p:cNvGrpSpPr>
          <p:nvPr/>
        </p:nvGrpSpPr>
        <p:grpSpPr>
          <a:xfrm>
            <a:off x="724335" y="511509"/>
            <a:ext cx="2751553" cy="2016000"/>
            <a:chOff x="219367" y="595623"/>
            <a:chExt cx="3439441" cy="2520000"/>
          </a:xfrm>
        </p:grpSpPr>
        <p:grpSp>
          <p:nvGrpSpPr>
            <p:cNvPr id="20" name="Группа 19">
              <a:extLst>
                <a:ext uri="{FF2B5EF4-FFF2-40B4-BE49-F238E27FC236}">
                  <a16:creationId xmlns:a16="http://schemas.microsoft.com/office/drawing/2014/main" id="{F2F9DB75-ED96-44C2-9B43-8D80CFEC74A6}"/>
                </a:ext>
              </a:extLst>
            </p:cNvPr>
            <p:cNvGrpSpPr>
              <a:grpSpLocks noChangeAspect="1"/>
            </p:cNvGrpSpPr>
            <p:nvPr/>
          </p:nvGrpSpPr>
          <p:grpSpPr>
            <a:xfrm>
              <a:off x="219367" y="595623"/>
              <a:ext cx="3439441" cy="2520000"/>
              <a:chOff x="778231" y="296863"/>
              <a:chExt cx="3871912" cy="2836862"/>
            </a:xfrm>
          </p:grpSpPr>
          <p:graphicFrame>
            <p:nvGraphicFramePr>
              <p:cNvPr id="25" name="Объект 24">
                <a:extLst>
                  <a:ext uri="{FF2B5EF4-FFF2-40B4-BE49-F238E27FC236}">
                    <a16:creationId xmlns:a16="http://schemas.microsoft.com/office/drawing/2014/main" id="{E23DDB6E-BD09-45C6-A517-580082DECD21}"/>
                  </a:ext>
                </a:extLst>
              </p:cNvPr>
              <p:cNvGraphicFramePr>
                <a:graphicFrameLocks noChangeAspect="1"/>
              </p:cNvGraphicFramePr>
              <p:nvPr>
                <p:extLst>
                  <p:ext uri="{D42A27DB-BD31-4B8C-83A1-F6EECF244321}">
                    <p14:modId xmlns:p14="http://schemas.microsoft.com/office/powerpoint/2010/main" val="1617704334"/>
                  </p:ext>
                </p:extLst>
              </p:nvPr>
            </p:nvGraphicFramePr>
            <p:xfrm>
              <a:off x="778231" y="296863"/>
              <a:ext cx="3871912" cy="2836862"/>
            </p:xfrm>
            <a:graphic>
              <a:graphicData uri="http://schemas.openxmlformats.org/presentationml/2006/ole">
                <mc:AlternateContent xmlns:mc="http://schemas.openxmlformats.org/markup-compatibility/2006">
                  <mc:Choice xmlns:v="urn:schemas-microsoft-com:vml" Requires="v">
                    <p:oleObj spid="_x0000_s17074" name="CS ChemDraw Drawing" r:id="rId11" imgW="2797757" imgH="2049309" progId="ChemDraw.Document.6.0">
                      <p:embed/>
                    </p:oleObj>
                  </mc:Choice>
                  <mc:Fallback>
                    <p:oleObj name="CS ChemDraw Drawing" r:id="rId11" imgW="2797757" imgH="2049309" progId="ChemDraw.Document.6.0">
                      <p:embed/>
                      <p:pic>
                        <p:nvPicPr>
                          <p:cNvPr id="6" name="Объект 5">
                            <a:extLst>
                              <a:ext uri="{FF2B5EF4-FFF2-40B4-BE49-F238E27FC236}">
                                <a16:creationId xmlns:a16="http://schemas.microsoft.com/office/drawing/2014/main" id="{5EF5756B-3A33-4512-A0DB-F2311415F5DD}"/>
                              </a:ext>
                            </a:extLst>
                          </p:cNvPr>
                          <p:cNvPicPr/>
                          <p:nvPr/>
                        </p:nvPicPr>
                        <p:blipFill>
                          <a:blip r:embed="rId12"/>
                          <a:stretch>
                            <a:fillRect/>
                          </a:stretch>
                        </p:blipFill>
                        <p:spPr>
                          <a:xfrm>
                            <a:off x="778231" y="296863"/>
                            <a:ext cx="3871912" cy="2836862"/>
                          </a:xfrm>
                          <a:prstGeom prst="rect">
                            <a:avLst/>
                          </a:prstGeom>
                        </p:spPr>
                      </p:pic>
                    </p:oleObj>
                  </mc:Fallback>
                </mc:AlternateContent>
              </a:graphicData>
            </a:graphic>
          </p:graphicFrame>
          <p:sp>
            <p:nvSpPr>
              <p:cNvPr id="26" name="Прямоугольник: скругленные углы 25">
                <a:extLst>
                  <a:ext uri="{FF2B5EF4-FFF2-40B4-BE49-F238E27FC236}">
                    <a16:creationId xmlns:a16="http://schemas.microsoft.com/office/drawing/2014/main" id="{35904C1A-1D63-4BDA-9FEB-4B3F1872F006}"/>
                  </a:ext>
                </a:extLst>
              </p:cNvPr>
              <p:cNvSpPr/>
              <p:nvPr/>
            </p:nvSpPr>
            <p:spPr>
              <a:xfrm>
                <a:off x="1419226" y="1515624"/>
                <a:ext cx="562978" cy="654695"/>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1" name="Прямоугольник 30">
              <a:extLst>
                <a:ext uri="{FF2B5EF4-FFF2-40B4-BE49-F238E27FC236}">
                  <a16:creationId xmlns:a16="http://schemas.microsoft.com/office/drawing/2014/main" id="{294587FD-A14E-43EF-89D5-F0D8081B907F}"/>
                </a:ext>
              </a:extLst>
            </p:cNvPr>
            <p:cNvSpPr/>
            <p:nvPr/>
          </p:nvSpPr>
          <p:spPr>
            <a:xfrm>
              <a:off x="1519821" y="2777069"/>
              <a:ext cx="412292" cy="338554"/>
            </a:xfrm>
            <a:prstGeom prst="rect">
              <a:avLst/>
            </a:prstGeom>
          </p:spPr>
          <p:txBody>
            <a:bodyPr wrap="none">
              <a:spAutoFit/>
            </a:bodyPr>
            <a:lstStyle/>
            <a:p>
              <a:r>
                <a:rPr lang="en-US" sz="1600" b="1" dirty="0">
                  <a:latin typeface="Arial" panose="020B0604020202020204" pitchFamily="34" charset="0"/>
                  <a:cs typeface="Arial" panose="020B0604020202020204" pitchFamily="34" charset="0"/>
                </a:rPr>
                <a:t>4a</a:t>
              </a:r>
              <a:endParaRPr lang="ru-RU" sz="1600" dirty="0"/>
            </a:p>
          </p:txBody>
        </p:sp>
      </p:grpSp>
      <p:sp>
        <p:nvSpPr>
          <p:cNvPr id="32" name="Прямоугольник 31">
            <a:extLst>
              <a:ext uri="{FF2B5EF4-FFF2-40B4-BE49-F238E27FC236}">
                <a16:creationId xmlns:a16="http://schemas.microsoft.com/office/drawing/2014/main" id="{E2454ACC-875F-4BB5-B4CB-034E5B2980A8}"/>
              </a:ext>
            </a:extLst>
          </p:cNvPr>
          <p:cNvSpPr/>
          <p:nvPr/>
        </p:nvSpPr>
        <p:spPr>
          <a:xfrm>
            <a:off x="7187566" y="2780970"/>
            <a:ext cx="4776718" cy="646331"/>
          </a:xfrm>
          <a:prstGeom prst="rect">
            <a:avLst/>
          </a:prstGeom>
        </p:spPr>
        <p:txBody>
          <a:bodyPr wrap="square">
            <a:spAutoFit/>
          </a:bodyPr>
          <a:lstStyle/>
          <a:p>
            <a:pPr algn="just"/>
            <a:r>
              <a:rPr lang="en-US" dirty="0">
                <a:latin typeface="Arial" panose="020B0604020202020204" pitchFamily="34" charset="0"/>
                <a:cs typeface="Arial" panose="020B0604020202020204" pitchFamily="34" charset="0"/>
              </a:rPr>
              <a:t>The liposomal forms of PSs based on lecithin from egg yolk contain 1% of complexes.</a:t>
            </a:r>
          </a:p>
        </p:txBody>
      </p:sp>
      <p:graphicFrame>
        <p:nvGraphicFramePr>
          <p:cNvPr id="33" name="Объект 32">
            <a:extLst>
              <a:ext uri="{FF2B5EF4-FFF2-40B4-BE49-F238E27FC236}">
                <a16:creationId xmlns:a16="http://schemas.microsoft.com/office/drawing/2014/main" id="{A61C2BCB-E644-4AF7-BC17-15BD3A09BD20}"/>
              </a:ext>
            </a:extLst>
          </p:cNvPr>
          <p:cNvGraphicFramePr>
            <a:graphicFrameLocks noChangeAspect="1"/>
          </p:cNvGraphicFramePr>
          <p:nvPr>
            <p:extLst>
              <p:ext uri="{D42A27DB-BD31-4B8C-83A1-F6EECF244321}">
                <p14:modId xmlns:p14="http://schemas.microsoft.com/office/powerpoint/2010/main" val="1952690443"/>
              </p:ext>
            </p:extLst>
          </p:nvPr>
        </p:nvGraphicFramePr>
        <p:xfrm>
          <a:off x="8374063" y="3576638"/>
          <a:ext cx="2403475" cy="2241550"/>
        </p:xfrm>
        <a:graphic>
          <a:graphicData uri="http://schemas.openxmlformats.org/presentationml/2006/ole">
            <mc:AlternateContent xmlns:mc="http://schemas.openxmlformats.org/markup-compatibility/2006">
              <mc:Choice xmlns:v="urn:schemas-microsoft-com:vml" Requires="v">
                <p:oleObj spid="_x0000_s17075" name="CS ChemDraw Drawing" r:id="rId13" imgW="2902884" imgH="2709582" progId="ChemDraw.Document.6.0">
                  <p:embed/>
                </p:oleObj>
              </mc:Choice>
              <mc:Fallback>
                <p:oleObj name="CS ChemDraw Drawing" r:id="rId13" imgW="2902884" imgH="2709582" progId="ChemDraw.Document.6.0">
                  <p:embed/>
                  <p:pic>
                    <p:nvPicPr>
                      <p:cNvPr id="0" name=""/>
                      <p:cNvPicPr/>
                      <p:nvPr/>
                    </p:nvPicPr>
                    <p:blipFill>
                      <a:blip r:embed="rId14"/>
                      <a:stretch>
                        <a:fillRect/>
                      </a:stretch>
                    </p:blipFill>
                    <p:spPr>
                      <a:xfrm>
                        <a:off x="8374063" y="3576638"/>
                        <a:ext cx="2403475" cy="2241550"/>
                      </a:xfrm>
                      <a:prstGeom prst="rect">
                        <a:avLst/>
                      </a:prstGeom>
                    </p:spPr>
                  </p:pic>
                </p:oleObj>
              </mc:Fallback>
            </mc:AlternateContent>
          </a:graphicData>
        </a:graphic>
      </p:graphicFrame>
      <p:pic>
        <p:nvPicPr>
          <p:cNvPr id="35" name="Рисунок 34">
            <a:extLst>
              <a:ext uri="{FF2B5EF4-FFF2-40B4-BE49-F238E27FC236}">
                <a16:creationId xmlns:a16="http://schemas.microsoft.com/office/drawing/2014/main" id="{F60E2AA6-6B36-427F-BB1A-F41C971F2E8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624526" y="447866"/>
            <a:ext cx="3194304" cy="6344412"/>
          </a:xfrm>
          <a:prstGeom prst="rect">
            <a:avLst/>
          </a:prstGeom>
        </p:spPr>
      </p:pic>
    </p:spTree>
    <p:extLst>
      <p:ext uri="{BB962C8B-B14F-4D97-AF65-F5344CB8AC3E}">
        <p14:creationId xmlns:p14="http://schemas.microsoft.com/office/powerpoint/2010/main" val="6156428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a:xfrm>
            <a:off x="8908316" y="6452047"/>
            <a:ext cx="2743200" cy="365125"/>
          </a:xfrm>
        </p:spPr>
        <p:txBody>
          <a:bodyPr/>
          <a:lstStyle/>
          <a:p>
            <a:fld id="{149E81C2-F602-449E-8131-FF229EE1DBDA}" type="slidenum">
              <a:rPr lang="ru-RU" smtClean="0"/>
              <a:t>13</a:t>
            </a:fld>
            <a:endParaRPr lang="ru-RU" dirty="0"/>
          </a:p>
        </p:txBody>
      </p:sp>
      <p:sp>
        <p:nvSpPr>
          <p:cNvPr id="20" name="Прямоугольник 19">
            <a:extLst>
              <a:ext uri="{FF2B5EF4-FFF2-40B4-BE49-F238E27FC236}">
                <a16:creationId xmlns:a16="http://schemas.microsoft.com/office/drawing/2014/main" id="{4637FA38-0497-422D-BB49-48B11D2BBF9E}"/>
              </a:ext>
            </a:extLst>
          </p:cNvPr>
          <p:cNvSpPr/>
          <p:nvPr/>
        </p:nvSpPr>
        <p:spPr>
          <a:xfrm>
            <a:off x="1245729" y="52355"/>
            <a:ext cx="9700542" cy="461665"/>
          </a:xfrm>
          <a:prstGeom prst="rect">
            <a:avLst/>
          </a:prstGeom>
        </p:spPr>
        <p:txBody>
          <a:bodyPr wrap="square">
            <a:spAutoFit/>
          </a:bodyPr>
          <a:lstStyle/>
          <a:p>
            <a:pPr algn="ctr"/>
            <a:r>
              <a:rPr lang="en-GB" sz="2400" b="1" dirty="0">
                <a:latin typeface="Times New Roman" panose="02020603050405020304" pitchFamily="18" charset="0"/>
                <a:ea typeface="SimSun" panose="02010600030101010101" pitchFamily="2" charset="-122"/>
              </a:rPr>
              <a:t>Dynamic light scattering of </a:t>
            </a:r>
            <a:r>
              <a:rPr lang="en-US" sz="2400" b="1" dirty="0" err="1">
                <a:latin typeface="Times New Roman" pitchFamily="18" charset="0"/>
                <a:cs typeface="Times New Roman" pitchFamily="18" charset="0"/>
              </a:rPr>
              <a:t>nano</a:t>
            </a:r>
            <a:r>
              <a:rPr lang="en-US" sz="2400" b="1" dirty="0">
                <a:latin typeface="Times New Roman" pitchFamily="18" charset="0"/>
                <a:cs typeface="Times New Roman" pitchFamily="18" charset="0"/>
              </a:rPr>
              <a:t>-construction of PSs in water solutions</a:t>
            </a:r>
          </a:p>
        </p:txBody>
      </p:sp>
      <p:sp>
        <p:nvSpPr>
          <p:cNvPr id="6" name="Прямоугольник 5">
            <a:extLst>
              <a:ext uri="{FF2B5EF4-FFF2-40B4-BE49-F238E27FC236}">
                <a16:creationId xmlns:a16="http://schemas.microsoft.com/office/drawing/2014/main" id="{6094FB4E-B75D-4170-B239-72FC86DA494D}"/>
              </a:ext>
            </a:extLst>
          </p:cNvPr>
          <p:cNvSpPr/>
          <p:nvPr/>
        </p:nvSpPr>
        <p:spPr>
          <a:xfrm>
            <a:off x="7541138" y="5491752"/>
            <a:ext cx="4604230" cy="830997"/>
          </a:xfrm>
          <a:prstGeom prst="rect">
            <a:avLst/>
          </a:prstGeom>
        </p:spPr>
        <p:txBody>
          <a:bodyPr wrap="square">
            <a:spAutoFit/>
          </a:bodyPr>
          <a:lstStyle/>
          <a:p>
            <a:pPr algn="just"/>
            <a:r>
              <a:rPr lang="en-US" sz="1600" dirty="0">
                <a:latin typeface="Arial" panose="020B0604020202020204" pitchFamily="34" charset="0"/>
                <a:cs typeface="Arial" panose="020B0604020202020204" pitchFamily="34" charset="0"/>
              </a:rPr>
              <a:t>Comparison of the micellar solutions samples of </a:t>
            </a:r>
            <a:r>
              <a:rPr lang="en-US" sz="1600" b="1" dirty="0">
                <a:latin typeface="Arial" panose="020B0604020202020204" pitchFamily="34" charset="0"/>
                <a:cs typeface="Arial" panose="020B0604020202020204" pitchFamily="34" charset="0"/>
              </a:rPr>
              <a:t>4b</a:t>
            </a:r>
            <a:r>
              <a:rPr lang="en-US" sz="1600" dirty="0">
                <a:latin typeface="Arial" panose="020B0604020202020204" pitchFamily="34" charset="0"/>
                <a:cs typeface="Arial" panose="020B0604020202020204" pitchFamily="34" charset="0"/>
              </a:rPr>
              <a:t>-PVP size distributions obtained by processing </a:t>
            </a:r>
            <a:r>
              <a:rPr lang="ru-RU" sz="1600" dirty="0" err="1">
                <a:latin typeface="Arial" panose="020B0604020202020204" pitchFamily="34" charset="0"/>
                <a:cs typeface="Arial" panose="020B0604020202020204" pitchFamily="34" charset="0"/>
              </a:rPr>
              <a:t>correlation</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functions</a:t>
            </a:r>
            <a:r>
              <a:rPr lang="en-US" sz="1600" dirty="0">
                <a:latin typeface="Arial" panose="020B0604020202020204" pitchFamily="34" charset="0"/>
                <a:cs typeface="Arial" panose="020B0604020202020204" pitchFamily="34" charset="0"/>
              </a:rPr>
              <a:t> in the </a:t>
            </a:r>
            <a:r>
              <a:rPr lang="en-US" sz="1600" dirty="0" err="1">
                <a:latin typeface="Arial" panose="020B0604020202020204" pitchFamily="34" charset="0"/>
                <a:cs typeface="Arial" panose="020B0604020202020204" pitchFamily="34" charset="0"/>
              </a:rPr>
              <a:t>DynaLS</a:t>
            </a:r>
            <a:r>
              <a:rPr lang="en-US" sz="1600" dirty="0">
                <a:latin typeface="Arial" panose="020B0604020202020204" pitchFamily="34" charset="0"/>
                <a:cs typeface="Arial" panose="020B0604020202020204" pitchFamily="34" charset="0"/>
              </a:rPr>
              <a:t> program.</a:t>
            </a:r>
            <a:endParaRPr lang="ru-RU" sz="1600" dirty="0">
              <a:latin typeface="Arial" panose="020B0604020202020204" pitchFamily="34" charset="0"/>
              <a:cs typeface="Arial" panose="020B0604020202020204" pitchFamily="34" charset="0"/>
            </a:endParaRPr>
          </a:p>
        </p:txBody>
      </p:sp>
      <p:grpSp>
        <p:nvGrpSpPr>
          <p:cNvPr id="3" name="Группа 2">
            <a:extLst>
              <a:ext uri="{FF2B5EF4-FFF2-40B4-BE49-F238E27FC236}">
                <a16:creationId xmlns:a16="http://schemas.microsoft.com/office/drawing/2014/main" id="{A769F525-EADE-4DBA-822F-F9F5B6FA1B86}"/>
              </a:ext>
            </a:extLst>
          </p:cNvPr>
          <p:cNvGrpSpPr/>
          <p:nvPr/>
        </p:nvGrpSpPr>
        <p:grpSpPr>
          <a:xfrm>
            <a:off x="7929727" y="3106002"/>
            <a:ext cx="4018224" cy="2386643"/>
            <a:chOff x="8052559" y="3242482"/>
            <a:chExt cx="4018224" cy="2386643"/>
          </a:xfrm>
        </p:grpSpPr>
        <p:pic>
          <p:nvPicPr>
            <p:cNvPr id="7" name="Рисунок 6">
              <a:extLst>
                <a:ext uri="{FF2B5EF4-FFF2-40B4-BE49-F238E27FC236}">
                  <a16:creationId xmlns:a16="http://schemas.microsoft.com/office/drawing/2014/main" id="{4E90D3AC-5DC9-4C46-AA1F-7D9D92E38896}"/>
                </a:ext>
              </a:extLst>
            </p:cNvPr>
            <p:cNvPicPr>
              <a:picLocks noChangeAspect="1"/>
            </p:cNvPicPr>
            <p:nvPr/>
          </p:nvPicPr>
          <p:blipFill rotWithShape="1">
            <a:blip r:embed="rId3">
              <a:extLst>
                <a:ext uri="{28A0092B-C50C-407E-A947-70E740481C1C}">
                  <a14:useLocalDpi xmlns:a14="http://schemas.microsoft.com/office/drawing/2010/main" val="0"/>
                </a:ext>
              </a:extLst>
            </a:blip>
            <a:srcRect l="29595" r="602" b="48254"/>
            <a:stretch/>
          </p:blipFill>
          <p:spPr bwMode="auto">
            <a:xfrm>
              <a:off x="8052560" y="3242482"/>
              <a:ext cx="4018223" cy="2176148"/>
            </a:xfrm>
            <a:prstGeom prst="rect">
              <a:avLst/>
            </a:prstGeom>
            <a:noFill/>
          </p:spPr>
        </p:pic>
        <p:sp>
          <p:nvSpPr>
            <p:cNvPr id="11" name="TextBox 10">
              <a:extLst>
                <a:ext uri="{FF2B5EF4-FFF2-40B4-BE49-F238E27FC236}">
                  <a16:creationId xmlns:a16="http://schemas.microsoft.com/office/drawing/2014/main" id="{6F1F1202-C0AA-4F8C-B4D8-4251083942FD}"/>
                </a:ext>
              </a:extLst>
            </p:cNvPr>
            <p:cNvSpPr txBox="1"/>
            <p:nvPr/>
          </p:nvSpPr>
          <p:spPr>
            <a:xfrm>
              <a:off x="8164289" y="3483454"/>
              <a:ext cx="433893" cy="33855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4b</a:t>
              </a:r>
              <a:endParaRPr lang="ru-RU" sz="1600" b="1" dirty="0">
                <a:latin typeface="Arial" panose="020B0604020202020204" pitchFamily="34" charset="0"/>
                <a:cs typeface="Arial" panose="020B0604020202020204" pitchFamily="34" charset="0"/>
              </a:endParaRPr>
            </a:p>
          </p:txBody>
        </p:sp>
        <p:sp>
          <p:nvSpPr>
            <p:cNvPr id="34" name="Прямоугольник 33">
              <a:extLst>
                <a:ext uri="{FF2B5EF4-FFF2-40B4-BE49-F238E27FC236}">
                  <a16:creationId xmlns:a16="http://schemas.microsoft.com/office/drawing/2014/main" id="{F3E86A1E-FA3F-446F-A18E-760A63AD396C}"/>
                </a:ext>
              </a:extLst>
            </p:cNvPr>
            <p:cNvSpPr/>
            <p:nvPr/>
          </p:nvSpPr>
          <p:spPr>
            <a:xfrm>
              <a:off x="8052559" y="5244851"/>
              <a:ext cx="4018223" cy="384274"/>
            </a:xfrm>
            <a:prstGeom prst="rect">
              <a:avLst/>
            </a:prstGeom>
            <a:solidFill>
              <a:srgbClr val="C8C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TextBox 34">
              <a:extLst>
                <a:ext uri="{FF2B5EF4-FFF2-40B4-BE49-F238E27FC236}">
                  <a16:creationId xmlns:a16="http://schemas.microsoft.com/office/drawing/2014/main" id="{D10D5B37-C53E-4B52-9DAB-1D65281670CE}"/>
                </a:ext>
              </a:extLst>
            </p:cNvPr>
            <p:cNvSpPr txBox="1"/>
            <p:nvPr/>
          </p:nvSpPr>
          <p:spPr>
            <a:xfrm>
              <a:off x="10453687" y="5332739"/>
              <a:ext cx="1593706" cy="276999"/>
            </a:xfrm>
            <a:prstGeom prst="rect">
              <a:avLst/>
            </a:prstGeom>
            <a:solidFill>
              <a:srgbClr val="C8C8C8"/>
            </a:solidFill>
          </p:spPr>
          <p:txBody>
            <a:bodyPr wrap="none" rtlCol="0">
              <a:spAutoFit/>
            </a:bodyPr>
            <a:lstStyle/>
            <a:p>
              <a:r>
                <a:rPr lang="en-US" sz="1200" dirty="0">
                  <a:latin typeface="Arial" panose="020B0604020202020204" pitchFamily="34" charset="0"/>
                  <a:cs typeface="Arial" panose="020B0604020202020204" pitchFamily="34" charset="0"/>
                </a:rPr>
                <a:t>Intensity </a:t>
              </a:r>
              <a:r>
                <a:rPr lang="en-US" sz="1200" dirty="0" err="1">
                  <a:latin typeface="Arial" panose="020B0604020202020204" pitchFamily="34" charset="0"/>
                  <a:cs typeface="Arial" panose="020B0604020202020204" pitchFamily="34" charset="0"/>
                </a:rPr>
                <a:t>Distrib</a:t>
              </a:r>
              <a:r>
                <a:rPr lang="en-US" sz="1200" dirty="0">
                  <a:latin typeface="Arial" panose="020B0604020202020204" pitchFamily="34" charset="0"/>
                  <a:cs typeface="Arial" panose="020B0604020202020204" pitchFamily="34" charset="0"/>
                </a:rPr>
                <a:t> (nm)</a:t>
              </a:r>
              <a:endParaRPr lang="ru-RU" sz="1200" dirty="0">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D6260C7E-73FF-405C-89E6-7873D2C72BA9}"/>
                </a:ext>
              </a:extLst>
            </p:cNvPr>
            <p:cNvSpPr txBox="1"/>
            <p:nvPr/>
          </p:nvSpPr>
          <p:spPr>
            <a:xfrm>
              <a:off x="10412410" y="5178999"/>
              <a:ext cx="529312"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1e+6</a:t>
              </a:r>
              <a:endParaRPr lang="ru-RU" sz="1200" dirty="0">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0AB1405F-BCB1-4CD3-AC3C-65F4A474AEAC}"/>
                </a:ext>
              </a:extLst>
            </p:cNvPr>
            <p:cNvSpPr txBox="1"/>
            <p:nvPr/>
          </p:nvSpPr>
          <p:spPr>
            <a:xfrm>
              <a:off x="9653017" y="5169402"/>
              <a:ext cx="529312"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1e+4</a:t>
              </a:r>
              <a:endParaRPr lang="ru-RU" sz="1200" dirty="0">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A58BA933-5B63-4A6A-8FBF-25C9E294BFBF}"/>
                </a:ext>
              </a:extLst>
            </p:cNvPr>
            <p:cNvSpPr txBox="1"/>
            <p:nvPr/>
          </p:nvSpPr>
          <p:spPr>
            <a:xfrm>
              <a:off x="8889093" y="5167576"/>
              <a:ext cx="439544"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100</a:t>
              </a:r>
              <a:endParaRPr lang="ru-RU" sz="1200" dirty="0">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A7E3EE35-05A5-470D-B1FD-B16560015F29}"/>
                </a:ext>
              </a:extLst>
            </p:cNvPr>
            <p:cNvSpPr txBox="1"/>
            <p:nvPr/>
          </p:nvSpPr>
          <p:spPr>
            <a:xfrm>
              <a:off x="8263463" y="5167576"/>
              <a:ext cx="269626"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1</a:t>
              </a:r>
              <a:endParaRPr lang="ru-RU" sz="1200" dirty="0">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A7D72C05-5386-4F97-B3B2-C3AF61FA124E}"/>
                </a:ext>
              </a:extLst>
            </p:cNvPr>
            <p:cNvSpPr txBox="1"/>
            <p:nvPr/>
          </p:nvSpPr>
          <p:spPr>
            <a:xfrm>
              <a:off x="11153247" y="5159989"/>
              <a:ext cx="529312"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1e+8</a:t>
              </a:r>
              <a:endParaRPr lang="ru-RU" sz="1200" dirty="0">
                <a:latin typeface="Arial" panose="020B0604020202020204" pitchFamily="34" charset="0"/>
                <a:cs typeface="Arial" panose="020B0604020202020204" pitchFamily="34" charset="0"/>
              </a:endParaRPr>
            </a:p>
          </p:txBody>
        </p:sp>
      </p:grpSp>
      <p:graphicFrame>
        <p:nvGraphicFramePr>
          <p:cNvPr id="12" name="Таблица 11">
            <a:extLst>
              <a:ext uri="{FF2B5EF4-FFF2-40B4-BE49-F238E27FC236}">
                <a16:creationId xmlns:a16="http://schemas.microsoft.com/office/drawing/2014/main" id="{E9E3FBC9-ACE2-4085-AD23-AAAFFE9A30EA}"/>
              </a:ext>
            </a:extLst>
          </p:cNvPr>
          <p:cNvGraphicFramePr>
            <a:graphicFrameLocks noGrp="1"/>
          </p:cNvGraphicFramePr>
          <p:nvPr>
            <p:extLst>
              <p:ext uri="{D42A27DB-BD31-4B8C-83A1-F6EECF244321}">
                <p14:modId xmlns:p14="http://schemas.microsoft.com/office/powerpoint/2010/main" val="193710389"/>
              </p:ext>
            </p:extLst>
          </p:nvPr>
        </p:nvGraphicFramePr>
        <p:xfrm>
          <a:off x="656400" y="1464207"/>
          <a:ext cx="6571420" cy="1588565"/>
        </p:xfrm>
        <a:graphic>
          <a:graphicData uri="http://schemas.openxmlformats.org/drawingml/2006/table">
            <a:tbl>
              <a:tblPr firstRow="1" firstCol="1" bandRow="1">
                <a:tableStyleId>{2D5ABB26-0587-4C30-8999-92F81FD0307C}</a:tableStyleId>
              </a:tblPr>
              <a:tblGrid>
                <a:gridCol w="1494435">
                  <a:extLst>
                    <a:ext uri="{9D8B030D-6E8A-4147-A177-3AD203B41FA5}">
                      <a16:colId xmlns:a16="http://schemas.microsoft.com/office/drawing/2014/main" val="1385653552"/>
                    </a:ext>
                  </a:extLst>
                </a:gridCol>
                <a:gridCol w="2876719">
                  <a:extLst>
                    <a:ext uri="{9D8B030D-6E8A-4147-A177-3AD203B41FA5}">
                      <a16:colId xmlns:a16="http://schemas.microsoft.com/office/drawing/2014/main" val="3030411608"/>
                    </a:ext>
                  </a:extLst>
                </a:gridCol>
                <a:gridCol w="2200266">
                  <a:extLst>
                    <a:ext uri="{9D8B030D-6E8A-4147-A177-3AD203B41FA5}">
                      <a16:colId xmlns:a16="http://schemas.microsoft.com/office/drawing/2014/main" val="1133205905"/>
                    </a:ext>
                  </a:extLst>
                </a:gridCol>
              </a:tblGrid>
              <a:tr h="826565">
                <a:tc>
                  <a:txBody>
                    <a:bodyPr/>
                    <a:lstStyle/>
                    <a:p>
                      <a:pPr algn="ctr">
                        <a:spcAft>
                          <a:spcPts val="0"/>
                        </a:spcAft>
                      </a:pPr>
                      <a:r>
                        <a:rPr lang="ru-RU" sz="1600" dirty="0" err="1">
                          <a:effectLst/>
                          <a:latin typeface="Arial" panose="020B0604020202020204" pitchFamily="34" charset="0"/>
                          <a:cs typeface="Arial" panose="020B0604020202020204" pitchFamily="34" charset="0"/>
                        </a:rPr>
                        <a:t>Sample</a:t>
                      </a:r>
                      <a:endParaRPr lang="ru-RU"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600" dirty="0" err="1">
                          <a:effectLst/>
                          <a:latin typeface="Arial" panose="020B0604020202020204" pitchFamily="34" charset="0"/>
                          <a:cs typeface="Arial" panose="020B0604020202020204" pitchFamily="34" charset="0"/>
                        </a:rPr>
                        <a:t>Average</a:t>
                      </a:r>
                      <a:r>
                        <a:rPr lang="ru-RU" sz="1600" dirty="0">
                          <a:effectLst/>
                          <a:latin typeface="Arial" panose="020B0604020202020204" pitchFamily="34" charset="0"/>
                          <a:cs typeface="Arial" panose="020B0604020202020204" pitchFamily="34" charset="0"/>
                        </a:rPr>
                        <a:t> </a:t>
                      </a:r>
                      <a:r>
                        <a:rPr lang="ru-RU" sz="1600" dirty="0" err="1">
                          <a:effectLst/>
                          <a:latin typeface="Arial" panose="020B0604020202020204" pitchFamily="34" charset="0"/>
                          <a:cs typeface="Arial" panose="020B0604020202020204" pitchFamily="34" charset="0"/>
                        </a:rPr>
                        <a:t>hydrodynamic</a:t>
                      </a:r>
                      <a:r>
                        <a:rPr lang="ru-RU" sz="1600" dirty="0">
                          <a:effectLst/>
                          <a:latin typeface="Arial" panose="020B0604020202020204" pitchFamily="34" charset="0"/>
                          <a:cs typeface="Arial" panose="020B0604020202020204" pitchFamily="34" charset="0"/>
                        </a:rPr>
                        <a:t> </a:t>
                      </a:r>
                      <a:r>
                        <a:rPr lang="ru-RU" sz="1600" dirty="0" err="1">
                          <a:effectLst/>
                          <a:latin typeface="Arial" panose="020B0604020202020204" pitchFamily="34" charset="0"/>
                          <a:cs typeface="Arial" panose="020B0604020202020204" pitchFamily="34" charset="0"/>
                        </a:rPr>
                        <a:t>radius</a:t>
                      </a:r>
                      <a:r>
                        <a:rPr lang="ru-RU" sz="1600" dirty="0">
                          <a:effectLst/>
                          <a:latin typeface="Arial" panose="020B0604020202020204" pitchFamily="34" charset="0"/>
                          <a:cs typeface="Arial" panose="020B0604020202020204" pitchFamily="34" charset="0"/>
                        </a:rPr>
                        <a:t> </a:t>
                      </a:r>
                      <a:r>
                        <a:rPr lang="ru-RU" sz="1600" dirty="0" err="1">
                          <a:effectLst/>
                          <a:latin typeface="Arial" panose="020B0604020202020204" pitchFamily="34" charset="0"/>
                          <a:cs typeface="Arial" panose="020B0604020202020204" pitchFamily="34" charset="0"/>
                        </a:rPr>
                        <a:t>of</a:t>
                      </a:r>
                      <a:r>
                        <a:rPr lang="ru-RU" sz="1600" dirty="0">
                          <a:effectLst/>
                          <a:latin typeface="Arial" panose="020B0604020202020204" pitchFamily="34" charset="0"/>
                          <a:cs typeface="Arial" panose="020B0604020202020204" pitchFamily="34" charset="0"/>
                        </a:rPr>
                        <a:t> </a:t>
                      </a:r>
                      <a:r>
                        <a:rPr lang="ru-RU" sz="1600" dirty="0" err="1">
                          <a:effectLst/>
                          <a:latin typeface="Arial" panose="020B0604020202020204" pitchFamily="34" charset="0"/>
                          <a:cs typeface="Arial" panose="020B0604020202020204" pitchFamily="34" charset="0"/>
                        </a:rPr>
                        <a:t>the</a:t>
                      </a:r>
                      <a:r>
                        <a:rPr lang="ru-RU" sz="1600" dirty="0">
                          <a:effectLst/>
                          <a:latin typeface="Arial" panose="020B0604020202020204" pitchFamily="34" charset="0"/>
                          <a:cs typeface="Arial" panose="020B0604020202020204" pitchFamily="34" charset="0"/>
                        </a:rPr>
                        <a:t> </a:t>
                      </a:r>
                      <a:r>
                        <a:rPr lang="ru-RU" sz="1600" dirty="0" err="1">
                          <a:effectLst/>
                          <a:latin typeface="Arial" panose="020B0604020202020204" pitchFamily="34" charset="0"/>
                          <a:cs typeface="Arial" panose="020B0604020202020204" pitchFamily="34" charset="0"/>
                        </a:rPr>
                        <a:t>component</a:t>
                      </a:r>
                      <a:r>
                        <a:rPr lang="ru-RU" sz="1600" dirty="0">
                          <a:effectLst/>
                          <a:latin typeface="Arial" panose="020B0604020202020204" pitchFamily="34" charset="0"/>
                          <a:cs typeface="Arial" panose="020B0604020202020204" pitchFamily="34" charset="0"/>
                        </a:rPr>
                        <a:t>, </a:t>
                      </a:r>
                      <a:r>
                        <a:rPr lang="ru-RU" sz="1600" dirty="0" err="1">
                          <a:effectLst/>
                          <a:latin typeface="Arial" panose="020B0604020202020204" pitchFamily="34" charset="0"/>
                          <a:cs typeface="Arial" panose="020B0604020202020204" pitchFamily="34" charset="0"/>
                        </a:rPr>
                        <a:t>nm</a:t>
                      </a:r>
                      <a:endParaRPr lang="ru-RU"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600" dirty="0" err="1">
                          <a:effectLst/>
                          <a:latin typeface="Arial" panose="020B0604020202020204" pitchFamily="34" charset="0"/>
                          <a:cs typeface="Arial" panose="020B0604020202020204" pitchFamily="34" charset="0"/>
                        </a:rPr>
                        <a:t>Average</a:t>
                      </a:r>
                      <a:r>
                        <a:rPr lang="ru-RU" sz="1600" dirty="0">
                          <a:effectLst/>
                          <a:latin typeface="Arial" panose="020B0604020202020204" pitchFamily="34" charset="0"/>
                          <a:cs typeface="Arial" panose="020B0604020202020204" pitchFamily="34" charset="0"/>
                        </a:rPr>
                        <a:t> </a:t>
                      </a:r>
                      <a:r>
                        <a:rPr lang="ru-RU" sz="1600" dirty="0" err="1">
                          <a:effectLst/>
                          <a:latin typeface="Arial" panose="020B0604020202020204" pitchFamily="34" charset="0"/>
                          <a:cs typeface="Arial" panose="020B0604020202020204" pitchFamily="34" charset="0"/>
                        </a:rPr>
                        <a:t>contribution</a:t>
                      </a:r>
                      <a:r>
                        <a:rPr lang="ru-RU" sz="1600" dirty="0">
                          <a:effectLst/>
                          <a:latin typeface="Arial" panose="020B0604020202020204" pitchFamily="34" charset="0"/>
                          <a:cs typeface="Arial" panose="020B0604020202020204" pitchFamily="34" charset="0"/>
                        </a:rPr>
                        <a:t> </a:t>
                      </a:r>
                      <a:r>
                        <a:rPr lang="ru-RU" sz="1600" dirty="0" err="1">
                          <a:effectLst/>
                          <a:latin typeface="Arial" panose="020B0604020202020204" pitchFamily="34" charset="0"/>
                          <a:cs typeface="Arial" panose="020B0604020202020204" pitchFamily="34" charset="0"/>
                        </a:rPr>
                        <a:t>of</a:t>
                      </a:r>
                      <a:r>
                        <a:rPr lang="ru-RU" sz="1600" dirty="0">
                          <a:effectLst/>
                          <a:latin typeface="Arial" panose="020B0604020202020204" pitchFamily="34" charset="0"/>
                          <a:cs typeface="Arial" panose="020B0604020202020204" pitchFamily="34" charset="0"/>
                        </a:rPr>
                        <a:t> </a:t>
                      </a:r>
                      <a:r>
                        <a:rPr lang="ru-RU" sz="1600" dirty="0" err="1">
                          <a:effectLst/>
                          <a:latin typeface="Arial" panose="020B0604020202020204" pitchFamily="34" charset="0"/>
                          <a:cs typeface="Arial" panose="020B0604020202020204" pitchFamily="34" charset="0"/>
                        </a:rPr>
                        <a:t>component</a:t>
                      </a:r>
                      <a:r>
                        <a:rPr lang="ru-RU" sz="1600" dirty="0">
                          <a:effectLst/>
                          <a:latin typeface="Arial" panose="020B0604020202020204" pitchFamily="34" charset="0"/>
                          <a:cs typeface="Arial" panose="020B0604020202020204" pitchFamily="34" charset="0"/>
                        </a:rPr>
                        <a:t> </a:t>
                      </a:r>
                      <a:r>
                        <a:rPr lang="ru-RU" sz="1600" dirty="0" err="1">
                          <a:effectLst/>
                          <a:latin typeface="Arial" panose="020B0604020202020204" pitchFamily="34" charset="0"/>
                          <a:cs typeface="Arial" panose="020B0604020202020204" pitchFamily="34" charset="0"/>
                        </a:rPr>
                        <a:t>intensity</a:t>
                      </a:r>
                      <a:r>
                        <a:rPr lang="ru-RU" sz="1600" dirty="0">
                          <a:effectLst/>
                          <a:latin typeface="Arial" panose="020B0604020202020204" pitchFamily="34" charset="0"/>
                          <a:cs typeface="Arial" panose="020B0604020202020204" pitchFamily="34" charset="0"/>
                        </a:rPr>
                        <a:t>*, %</a:t>
                      </a:r>
                      <a:endParaRPr lang="ru-RU"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03871990"/>
                  </a:ext>
                </a:extLst>
              </a:tr>
              <a:tr h="206641">
                <a:tc>
                  <a:txBody>
                    <a:bodyPr/>
                    <a:lstStyle/>
                    <a:p>
                      <a:pPr algn="ctr">
                        <a:spcAft>
                          <a:spcPts val="0"/>
                        </a:spcAft>
                      </a:pPr>
                      <a:r>
                        <a:rPr lang="en-US" sz="1600" b="1" dirty="0">
                          <a:effectLst/>
                          <a:latin typeface="Arial" panose="020B0604020202020204" pitchFamily="34" charset="0"/>
                          <a:cs typeface="Arial" panose="020B0604020202020204" pitchFamily="34" charset="0"/>
                        </a:rPr>
                        <a:t>4a</a:t>
                      </a:r>
                      <a:r>
                        <a:rPr lang="en-US" sz="1600" dirty="0">
                          <a:effectLst/>
                          <a:latin typeface="Arial" panose="020B0604020202020204" pitchFamily="34" charset="0"/>
                          <a:cs typeface="Arial" panose="020B0604020202020204" pitchFamily="34" charset="0"/>
                        </a:rPr>
                        <a:t>-PVP</a:t>
                      </a:r>
                      <a:endParaRPr lang="ru-RU"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spcAft>
                          <a:spcPts val="0"/>
                        </a:spcAft>
                      </a:pPr>
                      <a:r>
                        <a:rPr lang="ru-RU" sz="1600" b="0" dirty="0">
                          <a:effectLst/>
                          <a:latin typeface="Arial" panose="020B0604020202020204" pitchFamily="34" charset="0"/>
                          <a:cs typeface="Arial" panose="020B0604020202020204" pitchFamily="34" charset="0"/>
                        </a:rPr>
                        <a:t>56 ± </a:t>
                      </a:r>
                      <a:r>
                        <a:rPr lang="ru-RU" sz="1600" b="0" i="1" dirty="0">
                          <a:effectLst/>
                          <a:latin typeface="Arial" panose="020B0604020202020204" pitchFamily="34" charset="0"/>
                          <a:cs typeface="Arial" panose="020B0604020202020204" pitchFamily="34" charset="0"/>
                        </a:rPr>
                        <a:t>12</a:t>
                      </a:r>
                      <a:endParaRPr lang="ru-RU" sz="1600" b="0" i="1"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spcAft>
                          <a:spcPts val="0"/>
                        </a:spcAft>
                      </a:pPr>
                      <a:r>
                        <a:rPr lang="en-US" sz="1800" kern="1200" dirty="0">
                          <a:solidFill>
                            <a:schemeClr val="tx1"/>
                          </a:solidFill>
                          <a:effectLst/>
                          <a:latin typeface="+mn-lt"/>
                          <a:ea typeface="+mn-ea"/>
                          <a:cs typeface="+mn-cs"/>
                        </a:rPr>
                        <a:t>25</a:t>
                      </a:r>
                      <a:endParaRPr lang="ru-RU" sz="1600" b="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387338966"/>
                  </a:ext>
                </a:extLst>
              </a:tr>
              <a:tr h="206641">
                <a:tc>
                  <a:txBody>
                    <a:bodyPr/>
                    <a:lstStyle/>
                    <a:p>
                      <a:pPr algn="ctr">
                        <a:spcAft>
                          <a:spcPts val="0"/>
                        </a:spcAft>
                      </a:pPr>
                      <a:r>
                        <a:rPr lang="en-US" sz="1600" b="1" dirty="0">
                          <a:effectLst/>
                          <a:latin typeface="Arial" panose="020B0604020202020204" pitchFamily="34" charset="0"/>
                          <a:cs typeface="Arial" panose="020B0604020202020204" pitchFamily="34" charset="0"/>
                        </a:rPr>
                        <a:t>4b</a:t>
                      </a:r>
                      <a:r>
                        <a:rPr lang="en-US" sz="1600" dirty="0">
                          <a:effectLst/>
                          <a:latin typeface="Arial" panose="020B0604020202020204" pitchFamily="34" charset="0"/>
                          <a:cs typeface="Arial" panose="020B0604020202020204" pitchFamily="34" charset="0"/>
                        </a:rPr>
                        <a:t>-PVP</a:t>
                      </a:r>
                      <a:endParaRPr lang="ru-RU"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algn="ctr">
                        <a:spcAft>
                          <a:spcPts val="0"/>
                        </a:spcAft>
                      </a:pPr>
                      <a:r>
                        <a:rPr lang="ru-RU" sz="1600" b="0" dirty="0">
                          <a:effectLst/>
                          <a:latin typeface="Arial" panose="020B0604020202020204" pitchFamily="34" charset="0"/>
                          <a:cs typeface="Arial" panose="020B0604020202020204" pitchFamily="34" charset="0"/>
                        </a:rPr>
                        <a:t>50 — 450</a:t>
                      </a:r>
                      <a:endParaRPr lang="ru-RU" sz="1600" b="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spcAft>
                          <a:spcPts val="0"/>
                        </a:spcAft>
                      </a:pPr>
                      <a:r>
                        <a:rPr lang="ru-RU" sz="1600" b="0" dirty="0">
                          <a:effectLst/>
                          <a:latin typeface="Arial" panose="020B0604020202020204" pitchFamily="34" charset="0"/>
                          <a:cs typeface="Arial" panose="020B0604020202020204" pitchFamily="34" charset="0"/>
                        </a:rPr>
                        <a:t>—</a:t>
                      </a:r>
                      <a:endParaRPr lang="ru-RU" sz="1600" b="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530937720"/>
                  </a:ext>
                </a:extLst>
              </a:tr>
              <a:tr h="206641">
                <a:tc>
                  <a:txBody>
                    <a:bodyPr/>
                    <a:lstStyle/>
                    <a:p>
                      <a:pPr algn="ctr">
                        <a:spcAft>
                          <a:spcPts val="0"/>
                        </a:spcAft>
                      </a:pPr>
                      <a:r>
                        <a:rPr lang="en-US" sz="1600" b="1" dirty="0">
                          <a:effectLst/>
                          <a:latin typeface="Arial" panose="020B0604020202020204" pitchFamily="34" charset="0"/>
                          <a:cs typeface="Arial" panose="020B0604020202020204" pitchFamily="34" charset="0"/>
                        </a:rPr>
                        <a:t>5b</a:t>
                      </a:r>
                      <a:r>
                        <a:rPr lang="en-US" sz="1600" dirty="0">
                          <a:effectLst/>
                          <a:latin typeface="Arial" panose="020B0604020202020204" pitchFamily="34" charset="0"/>
                          <a:cs typeface="Arial" panose="020B0604020202020204" pitchFamily="34" charset="0"/>
                        </a:rPr>
                        <a:t>-PVP</a:t>
                      </a:r>
                      <a:endParaRPr lang="ru-RU"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algn="ctr">
                        <a:spcAft>
                          <a:spcPts val="0"/>
                        </a:spcAft>
                      </a:pPr>
                      <a:r>
                        <a:rPr lang="en-US" sz="1600" b="0" dirty="0">
                          <a:effectLst/>
                          <a:latin typeface="Arial" panose="020B0604020202020204" pitchFamily="34" charset="0"/>
                          <a:cs typeface="Arial" panose="020B0604020202020204" pitchFamily="34" charset="0"/>
                        </a:rPr>
                        <a:t>46 </a:t>
                      </a:r>
                      <a:r>
                        <a:rPr lang="en-US" sz="1600" b="0" i="1" dirty="0">
                          <a:effectLst/>
                          <a:latin typeface="Arial" panose="020B0604020202020204" pitchFamily="34" charset="0"/>
                          <a:cs typeface="Arial" panose="020B0604020202020204" pitchFamily="34" charset="0"/>
                        </a:rPr>
                        <a:t>± 9</a:t>
                      </a:r>
                      <a:r>
                        <a:rPr lang="en-US" sz="1600" b="0" dirty="0">
                          <a:effectLst/>
                          <a:latin typeface="Arial" panose="020B0604020202020204" pitchFamily="34" charset="0"/>
                          <a:cs typeface="Arial" panose="020B0604020202020204" pitchFamily="34" charset="0"/>
                        </a:rPr>
                        <a:t>; 2.5 </a:t>
                      </a:r>
                      <a:r>
                        <a:rPr lang="en-US" sz="1600" b="0" i="1" dirty="0">
                          <a:effectLst/>
                          <a:latin typeface="Arial" panose="020B0604020202020204" pitchFamily="34" charset="0"/>
                          <a:cs typeface="Arial" panose="020B0604020202020204" pitchFamily="34" charset="0"/>
                        </a:rPr>
                        <a:t>± 0.8</a:t>
                      </a:r>
                      <a:endParaRPr lang="ru-RU" sz="1600" b="0" i="1"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spcAft>
                          <a:spcPts val="0"/>
                        </a:spcAft>
                      </a:pPr>
                      <a:r>
                        <a:rPr lang="en-US" sz="1600" b="0" dirty="0">
                          <a:effectLst/>
                          <a:latin typeface="Arial" panose="020B0604020202020204" pitchFamily="34" charset="0"/>
                          <a:cs typeface="Arial" panose="020B0604020202020204" pitchFamily="34" charset="0"/>
                        </a:rPr>
                        <a:t>42; 18</a:t>
                      </a:r>
                      <a:endParaRPr lang="ru-RU" sz="1600" b="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59321053"/>
                  </a:ext>
                </a:extLst>
              </a:tr>
            </a:tbl>
          </a:graphicData>
        </a:graphic>
      </p:graphicFrame>
      <p:sp>
        <p:nvSpPr>
          <p:cNvPr id="15" name="Rectangle 77">
            <a:extLst>
              <a:ext uri="{FF2B5EF4-FFF2-40B4-BE49-F238E27FC236}">
                <a16:creationId xmlns:a16="http://schemas.microsoft.com/office/drawing/2014/main" id="{CD5DA443-EAA3-471D-B83F-C7CE5EE286DB}"/>
              </a:ext>
            </a:extLst>
          </p:cNvPr>
          <p:cNvSpPr>
            <a:spLocks noChangeArrowheads="1"/>
          </p:cNvSpPr>
          <p:nvPr/>
        </p:nvSpPr>
        <p:spPr bwMode="auto">
          <a:xfrm>
            <a:off x="204720" y="1094221"/>
            <a:ext cx="722391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ru-RU" sz="1600" b="0"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Table 2. </a:t>
            </a:r>
            <a:r>
              <a:rPr kumimoji="0" lang="ru-RU" altLang="ru-RU" sz="1600" b="0" i="0" u="none" strike="noStrike" cap="none" normalizeH="0" baseline="0" dirty="0" err="1">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Hydrodynamic</a:t>
            </a:r>
            <a:r>
              <a:rPr kumimoji="0" lang="ru-RU" altLang="ru-RU" sz="1600" b="0"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 </a:t>
            </a:r>
            <a:r>
              <a:rPr kumimoji="0" lang="ru-RU" altLang="ru-RU" sz="1600" b="0" i="0" u="none" strike="noStrike" cap="none" normalizeH="0" baseline="0" dirty="0" err="1">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radius</a:t>
            </a:r>
            <a:r>
              <a:rPr kumimoji="0" lang="ru-RU" altLang="ru-RU" sz="1600" b="0"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 </a:t>
            </a:r>
            <a:r>
              <a:rPr kumimoji="0" lang="ru-RU" altLang="ru-RU" sz="1600" b="0" i="0" u="none" strike="noStrike" cap="none" normalizeH="0" baseline="0" dirty="0" err="1">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of</a:t>
            </a:r>
            <a:r>
              <a:rPr kumimoji="0" lang="ru-RU" altLang="ru-RU" sz="1600" b="0"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 </a:t>
            </a:r>
            <a:r>
              <a:rPr kumimoji="0" lang="ru-RU" altLang="ru-RU" sz="1600" b="0" i="0" u="none" strike="noStrike" cap="none" normalizeH="0" baseline="0" dirty="0" err="1">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nanoparticles</a:t>
            </a:r>
            <a:r>
              <a:rPr kumimoji="0" lang="ru-RU" altLang="ru-RU" sz="1600" b="0"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 </a:t>
            </a:r>
            <a:r>
              <a:rPr kumimoji="0" lang="ru-RU" altLang="ru-RU" sz="1600" b="0" i="0" u="none" strike="noStrike" cap="none" normalizeH="0" baseline="0" dirty="0" err="1">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in</a:t>
            </a:r>
            <a:r>
              <a:rPr kumimoji="0" lang="ru-RU" altLang="ru-RU" sz="1600" b="0"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 </a:t>
            </a:r>
            <a:r>
              <a:rPr kumimoji="0" lang="ru-RU" altLang="ru-RU" sz="1600" b="0" i="0" u="none" strike="noStrike" cap="none" normalizeH="0" baseline="0" dirty="0" err="1">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micellar</a:t>
            </a:r>
            <a:r>
              <a:rPr kumimoji="0" lang="ru-RU" altLang="ru-RU" sz="1600" b="0"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 </a:t>
            </a:r>
            <a:r>
              <a:rPr kumimoji="0" lang="ru-RU" altLang="ru-RU" sz="1600" b="0" i="0" u="none" strike="noStrike" cap="none" normalizeH="0" baseline="0" dirty="0" err="1">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forms</a:t>
            </a:r>
            <a:r>
              <a:rPr kumimoji="0" lang="ru-RU" altLang="ru-RU" sz="1600" b="0"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 </a:t>
            </a:r>
            <a:r>
              <a:rPr kumimoji="0" lang="ru-RU" altLang="ru-RU" sz="1600" b="0" i="0" u="none" strike="noStrike" cap="none" normalizeH="0" baseline="0" dirty="0" err="1">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of</a:t>
            </a:r>
            <a:r>
              <a:rPr kumimoji="0" lang="ru-RU" altLang="ru-RU" sz="1600" b="0"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ru-RU" sz="1600" b="0"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complexes</a:t>
            </a:r>
            <a:endParaRPr kumimoji="0" lang="ru-RU" altLang="ru-RU"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23" name="Rectangle 93">
            <a:extLst>
              <a:ext uri="{FF2B5EF4-FFF2-40B4-BE49-F238E27FC236}">
                <a16:creationId xmlns:a16="http://schemas.microsoft.com/office/drawing/2014/main" id="{09C616C1-5981-4DEF-A18C-E3E8CB180B95}"/>
              </a:ext>
            </a:extLst>
          </p:cNvPr>
          <p:cNvSpPr>
            <a:spLocks noChangeArrowheads="1"/>
          </p:cNvSpPr>
          <p:nvPr/>
        </p:nvSpPr>
        <p:spPr bwMode="auto">
          <a:xfrm>
            <a:off x="664462" y="5737974"/>
            <a:ext cx="657142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kumimoji="0" lang="en-US" altLang="ru-RU" sz="1600" b="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Dependence of the hydrodynamic radius R</a:t>
            </a:r>
            <a:r>
              <a:rPr kumimoji="0" lang="en-US" altLang="ru-RU" sz="1600" b="0" u="none" strike="noStrike" cap="none" normalizeH="0" baseline="-3000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h</a:t>
            </a:r>
            <a:r>
              <a:rPr kumimoji="0" lang="en-US" altLang="ru-RU" sz="1600" b="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ru-RU" sz="1600" b="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4a</a:t>
            </a:r>
            <a:r>
              <a:rPr kumimoji="0" lang="en-US" altLang="ru-RU" sz="1600" b="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-PVP, </a:t>
            </a:r>
            <a:r>
              <a:rPr lang="en-US" altLang="ru-RU" sz="1600" b="1" dirty="0">
                <a:latin typeface="Arial" panose="020B0604020202020204" pitchFamily="34" charset="0"/>
                <a:ea typeface="Calibri" panose="020F0502020204030204" pitchFamily="34" charset="0"/>
                <a:cs typeface="Arial" panose="020B0604020202020204" pitchFamily="34" charset="0"/>
              </a:rPr>
              <a:t>5b</a:t>
            </a:r>
            <a:r>
              <a:rPr lang="en-US" altLang="ru-RU" sz="1600" dirty="0">
                <a:latin typeface="Arial" panose="020B0604020202020204" pitchFamily="34" charset="0"/>
                <a:ea typeface="Calibri" panose="020F0502020204030204" pitchFamily="34" charset="0"/>
                <a:cs typeface="Arial" panose="020B0604020202020204" pitchFamily="34" charset="0"/>
              </a:rPr>
              <a:t>-PVP </a:t>
            </a:r>
            <a:r>
              <a:rPr kumimoji="0" lang="en-US" altLang="ru-RU" sz="1600" b="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on the concentration of </a:t>
            </a:r>
            <a:r>
              <a:rPr lang="en-US" altLang="ru-RU" sz="1600" dirty="0">
                <a:latin typeface="Arial" panose="020B0604020202020204" pitchFamily="34" charset="0"/>
                <a:ea typeface="Calibri" panose="020F0502020204030204" pitchFamily="34" charset="0"/>
                <a:cs typeface="Arial" panose="020B0604020202020204" pitchFamily="34" charset="0"/>
              </a:rPr>
              <a:t>complexes</a:t>
            </a:r>
            <a:r>
              <a:rPr kumimoji="0" lang="en-US" altLang="ru-RU" sz="1600" b="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in an aqueous solution.</a:t>
            </a:r>
            <a:endParaRPr kumimoji="0" lang="ru-RU" altLang="ru-RU" sz="1600" b="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grpSp>
        <p:nvGrpSpPr>
          <p:cNvPr id="74" name="Группа 73">
            <a:extLst>
              <a:ext uri="{FF2B5EF4-FFF2-40B4-BE49-F238E27FC236}">
                <a16:creationId xmlns:a16="http://schemas.microsoft.com/office/drawing/2014/main" id="{D46ADB29-1B2C-495C-BB4D-975FD233367E}"/>
              </a:ext>
            </a:extLst>
          </p:cNvPr>
          <p:cNvGrpSpPr/>
          <p:nvPr/>
        </p:nvGrpSpPr>
        <p:grpSpPr>
          <a:xfrm>
            <a:off x="4023064" y="3410502"/>
            <a:ext cx="3553321" cy="2398922"/>
            <a:chOff x="4281702" y="3998974"/>
            <a:chExt cx="3553321" cy="2398922"/>
          </a:xfrm>
        </p:grpSpPr>
        <p:graphicFrame>
          <p:nvGraphicFramePr>
            <p:cNvPr id="43" name="Диаграмма 42">
              <a:extLst>
                <a:ext uri="{FF2B5EF4-FFF2-40B4-BE49-F238E27FC236}">
                  <a16:creationId xmlns:a16="http://schemas.microsoft.com/office/drawing/2014/main" id="{008BAACF-1FB1-4736-8DA9-5906254B2567}"/>
                </a:ext>
              </a:extLst>
            </p:cNvPr>
            <p:cNvGraphicFramePr/>
            <p:nvPr>
              <p:extLst>
                <p:ext uri="{D42A27DB-BD31-4B8C-83A1-F6EECF244321}">
                  <p14:modId xmlns:p14="http://schemas.microsoft.com/office/powerpoint/2010/main" val="90700468"/>
                </p:ext>
              </p:extLst>
            </p:nvPr>
          </p:nvGraphicFramePr>
          <p:xfrm>
            <a:off x="4404118" y="3998974"/>
            <a:ext cx="3430905" cy="2184400"/>
          </p:xfrm>
          <a:graphic>
            <a:graphicData uri="http://schemas.openxmlformats.org/drawingml/2006/chart">
              <c:chart xmlns:c="http://schemas.openxmlformats.org/drawingml/2006/chart" xmlns:r="http://schemas.openxmlformats.org/officeDocument/2006/relationships" r:id="rId4"/>
            </a:graphicData>
          </a:graphic>
        </p:graphicFrame>
        <p:grpSp>
          <p:nvGrpSpPr>
            <p:cNvPr id="28" name="Группа 27">
              <a:extLst>
                <a:ext uri="{FF2B5EF4-FFF2-40B4-BE49-F238E27FC236}">
                  <a16:creationId xmlns:a16="http://schemas.microsoft.com/office/drawing/2014/main" id="{3312B76F-5199-49CA-9DE7-48C4A93EB117}"/>
                </a:ext>
              </a:extLst>
            </p:cNvPr>
            <p:cNvGrpSpPr/>
            <p:nvPr/>
          </p:nvGrpSpPr>
          <p:grpSpPr>
            <a:xfrm>
              <a:off x="4767406" y="5835785"/>
              <a:ext cx="2919867" cy="562111"/>
              <a:chOff x="4767406" y="6224405"/>
              <a:chExt cx="2919867" cy="562111"/>
            </a:xfrm>
            <a:noFill/>
          </p:grpSpPr>
          <p:sp>
            <p:nvSpPr>
              <p:cNvPr id="45" name="TextBox 44">
                <a:extLst>
                  <a:ext uri="{FF2B5EF4-FFF2-40B4-BE49-F238E27FC236}">
                    <a16:creationId xmlns:a16="http://schemas.microsoft.com/office/drawing/2014/main" id="{0318E395-F2C6-4333-B683-019720EF75C2}"/>
                  </a:ext>
                </a:extLst>
              </p:cNvPr>
              <p:cNvSpPr txBox="1"/>
              <p:nvPr/>
            </p:nvSpPr>
            <p:spPr>
              <a:xfrm>
                <a:off x="6268653" y="6235828"/>
                <a:ext cx="470000" cy="338554"/>
              </a:xfrm>
              <a:prstGeom prst="rect">
                <a:avLst/>
              </a:prstGeom>
              <a:grpFill/>
            </p:spPr>
            <p:txBody>
              <a:bodyPr wrap="none" rtlCol="0">
                <a:spAutoFit/>
              </a:bodyPr>
              <a:lstStyle/>
              <a:p>
                <a:r>
                  <a:rPr lang="en-US" sz="1600" dirty="0">
                    <a:latin typeface="Arial" panose="020B0604020202020204" pitchFamily="34" charset="0"/>
                    <a:cs typeface="Arial" panose="020B0604020202020204" pitchFamily="34" charset="0"/>
                  </a:rPr>
                  <a:t>1.2</a:t>
                </a:r>
                <a:endParaRPr lang="ru-RU" sz="1600" dirty="0">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0B9AE75D-8D68-4884-BED2-79382061245E}"/>
                  </a:ext>
                </a:extLst>
              </p:cNvPr>
              <p:cNvSpPr txBox="1"/>
              <p:nvPr/>
            </p:nvSpPr>
            <p:spPr>
              <a:xfrm>
                <a:off x="5737860" y="6226231"/>
                <a:ext cx="470000" cy="338554"/>
              </a:xfrm>
              <a:prstGeom prst="rect">
                <a:avLst/>
              </a:prstGeom>
              <a:grpFill/>
            </p:spPr>
            <p:txBody>
              <a:bodyPr wrap="none" rtlCol="0">
                <a:spAutoFit/>
              </a:bodyPr>
              <a:lstStyle/>
              <a:p>
                <a:r>
                  <a:rPr lang="en-US" sz="1600" dirty="0">
                    <a:latin typeface="Arial" panose="020B0604020202020204" pitchFamily="34" charset="0"/>
                    <a:cs typeface="Arial" panose="020B0604020202020204" pitchFamily="34" charset="0"/>
                  </a:rPr>
                  <a:t>0.8</a:t>
                </a:r>
                <a:endParaRPr lang="ru-RU" sz="1600" dirty="0">
                  <a:latin typeface="Arial" panose="020B06040202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id="{66DA71D4-5BFD-4A87-A057-5138A9A0132A}"/>
                  </a:ext>
                </a:extLst>
              </p:cNvPr>
              <p:cNvSpPr txBox="1"/>
              <p:nvPr/>
            </p:nvSpPr>
            <p:spPr>
              <a:xfrm>
                <a:off x="5210156" y="6224405"/>
                <a:ext cx="470000" cy="338554"/>
              </a:xfrm>
              <a:prstGeom prst="rect">
                <a:avLst/>
              </a:prstGeom>
              <a:grpFill/>
            </p:spPr>
            <p:txBody>
              <a:bodyPr wrap="none" rtlCol="0">
                <a:spAutoFit/>
              </a:bodyPr>
              <a:lstStyle/>
              <a:p>
                <a:r>
                  <a:rPr lang="en-US" sz="1600" dirty="0">
                    <a:latin typeface="Arial" panose="020B0604020202020204" pitchFamily="34" charset="0"/>
                    <a:cs typeface="Arial" panose="020B0604020202020204" pitchFamily="34" charset="0"/>
                  </a:rPr>
                  <a:t>0.4</a:t>
                </a:r>
                <a:endParaRPr lang="ru-RU" sz="1600" dirty="0">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7D06473C-716F-4F2E-BF90-3E01BFECC28D}"/>
                  </a:ext>
                </a:extLst>
              </p:cNvPr>
              <p:cNvSpPr txBox="1"/>
              <p:nvPr/>
            </p:nvSpPr>
            <p:spPr>
              <a:xfrm>
                <a:off x="4767406" y="6224405"/>
                <a:ext cx="298480" cy="338554"/>
              </a:xfrm>
              <a:prstGeom prst="rect">
                <a:avLst/>
              </a:prstGeom>
              <a:grpFill/>
            </p:spPr>
            <p:txBody>
              <a:bodyPr wrap="none" rtlCol="0">
                <a:spAutoFit/>
              </a:bodyPr>
              <a:lstStyle/>
              <a:p>
                <a:r>
                  <a:rPr lang="en-US" sz="1600" dirty="0">
                    <a:latin typeface="Arial" panose="020B0604020202020204" pitchFamily="34" charset="0"/>
                    <a:cs typeface="Arial" panose="020B0604020202020204" pitchFamily="34" charset="0"/>
                  </a:rPr>
                  <a:t>0</a:t>
                </a:r>
                <a:endParaRPr lang="ru-RU" sz="1600" dirty="0">
                  <a:latin typeface="Arial" panose="020B0604020202020204" pitchFamily="34" charset="0"/>
                  <a:cs typeface="Arial" panose="020B0604020202020204" pitchFamily="34" charset="0"/>
                </a:endParaRPr>
              </a:p>
            </p:txBody>
          </p:sp>
          <p:sp>
            <p:nvSpPr>
              <p:cNvPr id="50" name="TextBox 49">
                <a:extLst>
                  <a:ext uri="{FF2B5EF4-FFF2-40B4-BE49-F238E27FC236}">
                    <a16:creationId xmlns:a16="http://schemas.microsoft.com/office/drawing/2014/main" id="{99AD00F6-2329-494D-914F-2DFF944A5FAA}"/>
                  </a:ext>
                </a:extLst>
              </p:cNvPr>
              <p:cNvSpPr txBox="1"/>
              <p:nvPr/>
            </p:nvSpPr>
            <p:spPr>
              <a:xfrm>
                <a:off x="5871112" y="6447962"/>
                <a:ext cx="737702" cy="338554"/>
              </a:xfrm>
              <a:prstGeom prst="rect">
                <a:avLst/>
              </a:prstGeom>
              <a:grpFill/>
            </p:spPr>
            <p:txBody>
              <a:bodyPr wrap="none" rtlCol="0">
                <a:spAutoFit/>
              </a:bodyPr>
              <a:lstStyle/>
              <a:p>
                <a:r>
                  <a:rPr lang="ru-RU" sz="1600" dirty="0">
                    <a:latin typeface="Arial" panose="020B0604020202020204" pitchFamily="34" charset="0"/>
                    <a:cs typeface="Arial" panose="020B0604020202020204" pitchFamily="34" charset="0"/>
                  </a:rPr>
                  <a:t>С</a:t>
                </a:r>
                <a:r>
                  <a:rPr lang="en-US" sz="1600" dirty="0">
                    <a:latin typeface="Arial" panose="020B0604020202020204" pitchFamily="34" charset="0"/>
                    <a:cs typeface="Arial" panose="020B0604020202020204" pitchFamily="34" charset="0"/>
                  </a:rPr>
                  <a:t>, </a:t>
                </a:r>
                <a:r>
                  <a:rPr lang="en-US" sz="1600" dirty="0">
                    <a:latin typeface="Symbol" panose="05050102010706020507" pitchFamily="18" charset="2"/>
                    <a:cs typeface="Arial" panose="020B0604020202020204" pitchFamily="34" charset="0"/>
                  </a:rPr>
                  <a:t>m</a:t>
                </a:r>
                <a:r>
                  <a:rPr lang="en-US" sz="1600" dirty="0">
                    <a:latin typeface="Arial" panose="020B0604020202020204" pitchFamily="34" charset="0"/>
                    <a:cs typeface="Arial" panose="020B0604020202020204" pitchFamily="34" charset="0"/>
                  </a:rPr>
                  <a:t>M</a:t>
                </a:r>
                <a:endParaRPr lang="ru-RU" sz="1600" dirty="0">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44DC808E-6C9F-445F-B2E4-509A7365C6EA}"/>
                  </a:ext>
                </a:extLst>
              </p:cNvPr>
              <p:cNvSpPr txBox="1"/>
              <p:nvPr/>
            </p:nvSpPr>
            <p:spPr>
              <a:xfrm>
                <a:off x="6802053" y="6228208"/>
                <a:ext cx="470000" cy="338554"/>
              </a:xfrm>
              <a:prstGeom prst="rect">
                <a:avLst/>
              </a:prstGeom>
              <a:grpFill/>
            </p:spPr>
            <p:txBody>
              <a:bodyPr wrap="none" rtlCol="0">
                <a:spAutoFit/>
              </a:bodyPr>
              <a:lstStyle/>
              <a:p>
                <a:r>
                  <a:rPr lang="en-US" sz="1600" dirty="0">
                    <a:latin typeface="Arial" panose="020B0604020202020204" pitchFamily="34" charset="0"/>
                    <a:cs typeface="Arial" panose="020B0604020202020204" pitchFamily="34" charset="0"/>
                  </a:rPr>
                  <a:t>1.6</a:t>
                </a:r>
                <a:endParaRPr lang="ru-RU" sz="1600" dirty="0">
                  <a:latin typeface="Arial" panose="020B0604020202020204" pitchFamily="34" charset="0"/>
                  <a:cs typeface="Arial" panose="020B0604020202020204" pitchFamily="34" charset="0"/>
                </a:endParaRPr>
              </a:p>
            </p:txBody>
          </p:sp>
          <p:sp>
            <p:nvSpPr>
              <p:cNvPr id="52" name="TextBox 51">
                <a:extLst>
                  <a:ext uri="{FF2B5EF4-FFF2-40B4-BE49-F238E27FC236}">
                    <a16:creationId xmlns:a16="http://schemas.microsoft.com/office/drawing/2014/main" id="{262D3A12-C398-4E85-87B1-8B2BB3AFCBD7}"/>
                  </a:ext>
                </a:extLst>
              </p:cNvPr>
              <p:cNvSpPr txBox="1"/>
              <p:nvPr/>
            </p:nvSpPr>
            <p:spPr>
              <a:xfrm>
                <a:off x="7388793" y="6228208"/>
                <a:ext cx="298480" cy="338554"/>
              </a:xfrm>
              <a:prstGeom prst="rect">
                <a:avLst/>
              </a:prstGeom>
              <a:grpFill/>
            </p:spPr>
            <p:txBody>
              <a:bodyPr wrap="none" rtlCol="0">
                <a:spAutoFit/>
              </a:bodyPr>
              <a:lstStyle/>
              <a:p>
                <a:r>
                  <a:rPr lang="en-US" sz="1600" dirty="0">
                    <a:latin typeface="Arial" panose="020B0604020202020204" pitchFamily="34" charset="0"/>
                    <a:cs typeface="Arial" panose="020B0604020202020204" pitchFamily="34" charset="0"/>
                  </a:rPr>
                  <a:t>2</a:t>
                </a:r>
                <a:endParaRPr lang="ru-RU" sz="1600" dirty="0">
                  <a:latin typeface="Arial" panose="020B0604020202020204" pitchFamily="34" charset="0"/>
                  <a:cs typeface="Arial" panose="020B0604020202020204" pitchFamily="34" charset="0"/>
                </a:endParaRPr>
              </a:p>
            </p:txBody>
          </p:sp>
        </p:grpSp>
        <p:grpSp>
          <p:nvGrpSpPr>
            <p:cNvPr id="66" name="Группа 65">
              <a:extLst>
                <a:ext uri="{FF2B5EF4-FFF2-40B4-BE49-F238E27FC236}">
                  <a16:creationId xmlns:a16="http://schemas.microsoft.com/office/drawing/2014/main" id="{EB7D57D7-CF4D-4759-B463-A9F0B3543425}"/>
                </a:ext>
              </a:extLst>
            </p:cNvPr>
            <p:cNvGrpSpPr/>
            <p:nvPr/>
          </p:nvGrpSpPr>
          <p:grpSpPr>
            <a:xfrm>
              <a:off x="4281702" y="4043800"/>
              <a:ext cx="712745" cy="1590433"/>
              <a:chOff x="4281702" y="4043800"/>
              <a:chExt cx="712745" cy="1590433"/>
            </a:xfrm>
          </p:grpSpPr>
          <p:sp>
            <p:nvSpPr>
              <p:cNvPr id="53" name="TextBox 52">
                <a:extLst>
                  <a:ext uri="{FF2B5EF4-FFF2-40B4-BE49-F238E27FC236}">
                    <a16:creationId xmlns:a16="http://schemas.microsoft.com/office/drawing/2014/main" id="{20ACD4B2-14FA-4EC4-A269-2705DF8B9F4F}"/>
                  </a:ext>
                </a:extLst>
              </p:cNvPr>
              <p:cNvSpPr txBox="1">
                <a:spLocks noChangeAspect="1"/>
              </p:cNvSpPr>
              <p:nvPr/>
            </p:nvSpPr>
            <p:spPr>
              <a:xfrm rot="16200000">
                <a:off x="4046861" y="4877026"/>
                <a:ext cx="808235"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R</a:t>
                </a:r>
                <a:r>
                  <a:rPr lang="en-US" sz="1600" baseline="-25000" dirty="0">
                    <a:latin typeface="Arial" panose="020B0604020202020204" pitchFamily="34" charset="0"/>
                    <a:cs typeface="Arial" panose="020B0604020202020204" pitchFamily="34" charset="0"/>
                  </a:rPr>
                  <a:t>h</a:t>
                </a:r>
                <a:r>
                  <a:rPr lang="en-US" sz="1600" dirty="0">
                    <a:latin typeface="Arial" panose="020B0604020202020204" pitchFamily="34" charset="0"/>
                    <a:cs typeface="Arial" panose="020B0604020202020204" pitchFamily="34" charset="0"/>
                  </a:rPr>
                  <a:t>, nm</a:t>
                </a:r>
                <a:endParaRPr lang="ru-RU" sz="1600" dirty="0">
                  <a:latin typeface="Arial" panose="020B0604020202020204" pitchFamily="34" charset="0"/>
                  <a:cs typeface="Arial" panose="020B0604020202020204" pitchFamily="34" charset="0"/>
                </a:endParaRPr>
              </a:p>
            </p:txBody>
          </p:sp>
          <p:sp>
            <p:nvSpPr>
              <p:cNvPr id="54" name="TextBox 53">
                <a:extLst>
                  <a:ext uri="{FF2B5EF4-FFF2-40B4-BE49-F238E27FC236}">
                    <a16:creationId xmlns:a16="http://schemas.microsoft.com/office/drawing/2014/main" id="{D62DA3F6-CA3E-49EE-AC4E-9F026DC43941}"/>
                  </a:ext>
                </a:extLst>
              </p:cNvPr>
              <p:cNvSpPr txBox="1"/>
              <p:nvPr/>
            </p:nvSpPr>
            <p:spPr>
              <a:xfrm>
                <a:off x="4576860" y="5295679"/>
                <a:ext cx="412292"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20</a:t>
                </a:r>
                <a:endParaRPr lang="ru-RU" sz="1600" dirty="0">
                  <a:latin typeface="Arial" panose="020B0604020202020204" pitchFamily="34" charset="0"/>
                  <a:cs typeface="Arial" panose="020B0604020202020204" pitchFamily="34" charset="0"/>
                </a:endParaRPr>
              </a:p>
            </p:txBody>
          </p:sp>
          <p:sp>
            <p:nvSpPr>
              <p:cNvPr id="55" name="TextBox 54">
                <a:extLst>
                  <a:ext uri="{FF2B5EF4-FFF2-40B4-BE49-F238E27FC236}">
                    <a16:creationId xmlns:a16="http://schemas.microsoft.com/office/drawing/2014/main" id="{C9BF83BD-A77E-4C5F-A2D9-C63F9E838F16}"/>
                  </a:ext>
                </a:extLst>
              </p:cNvPr>
              <p:cNvSpPr txBox="1"/>
              <p:nvPr/>
            </p:nvSpPr>
            <p:spPr>
              <a:xfrm>
                <a:off x="4576860" y="4880756"/>
                <a:ext cx="412292"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40</a:t>
                </a:r>
                <a:endParaRPr lang="ru-RU" sz="1600" dirty="0">
                  <a:latin typeface="Arial" panose="020B0604020202020204" pitchFamily="34" charset="0"/>
                  <a:cs typeface="Arial" panose="020B0604020202020204" pitchFamily="34" charset="0"/>
                </a:endParaRPr>
              </a:p>
            </p:txBody>
          </p:sp>
          <p:sp>
            <p:nvSpPr>
              <p:cNvPr id="56" name="TextBox 55">
                <a:extLst>
                  <a:ext uri="{FF2B5EF4-FFF2-40B4-BE49-F238E27FC236}">
                    <a16:creationId xmlns:a16="http://schemas.microsoft.com/office/drawing/2014/main" id="{085A16A9-729E-41E2-BFDE-95B93473481B}"/>
                  </a:ext>
                </a:extLst>
              </p:cNvPr>
              <p:cNvSpPr txBox="1"/>
              <p:nvPr/>
            </p:nvSpPr>
            <p:spPr>
              <a:xfrm>
                <a:off x="4575479" y="4463023"/>
                <a:ext cx="412292"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60</a:t>
                </a:r>
                <a:endParaRPr lang="ru-RU" sz="1600" dirty="0">
                  <a:latin typeface="Arial" panose="020B0604020202020204" pitchFamily="34" charset="0"/>
                  <a:cs typeface="Arial" panose="020B0604020202020204" pitchFamily="34" charset="0"/>
                </a:endParaRPr>
              </a:p>
            </p:txBody>
          </p:sp>
          <p:sp>
            <p:nvSpPr>
              <p:cNvPr id="57" name="TextBox 56">
                <a:extLst>
                  <a:ext uri="{FF2B5EF4-FFF2-40B4-BE49-F238E27FC236}">
                    <a16:creationId xmlns:a16="http://schemas.microsoft.com/office/drawing/2014/main" id="{F38D1B63-E676-4B48-97D8-75A7A3D3B45A}"/>
                  </a:ext>
                </a:extLst>
              </p:cNvPr>
              <p:cNvSpPr txBox="1"/>
              <p:nvPr/>
            </p:nvSpPr>
            <p:spPr>
              <a:xfrm>
                <a:off x="4582155" y="4043800"/>
                <a:ext cx="412292"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80</a:t>
                </a:r>
                <a:endParaRPr lang="ru-RU" sz="1600" dirty="0">
                  <a:latin typeface="Arial" panose="020B0604020202020204" pitchFamily="34" charset="0"/>
                  <a:cs typeface="Arial" panose="020B0604020202020204" pitchFamily="34" charset="0"/>
                </a:endParaRPr>
              </a:p>
            </p:txBody>
          </p:sp>
        </p:grpSp>
      </p:grpSp>
      <p:grpSp>
        <p:nvGrpSpPr>
          <p:cNvPr id="73" name="Группа 72">
            <a:extLst>
              <a:ext uri="{FF2B5EF4-FFF2-40B4-BE49-F238E27FC236}">
                <a16:creationId xmlns:a16="http://schemas.microsoft.com/office/drawing/2014/main" id="{E18B71F8-1C26-4C57-A673-C860B25E6088}"/>
              </a:ext>
            </a:extLst>
          </p:cNvPr>
          <p:cNvGrpSpPr/>
          <p:nvPr/>
        </p:nvGrpSpPr>
        <p:grpSpPr>
          <a:xfrm>
            <a:off x="293438" y="3356206"/>
            <a:ext cx="3593712" cy="2425427"/>
            <a:chOff x="621363" y="3913135"/>
            <a:chExt cx="3593712" cy="2425427"/>
          </a:xfrm>
        </p:grpSpPr>
        <p:graphicFrame>
          <p:nvGraphicFramePr>
            <p:cNvPr id="42" name="Диаграмма 41">
              <a:extLst>
                <a:ext uri="{FF2B5EF4-FFF2-40B4-BE49-F238E27FC236}">
                  <a16:creationId xmlns:a16="http://schemas.microsoft.com/office/drawing/2014/main" id="{576FC31C-E4AD-4A1B-89AA-6564D1C1A883}"/>
                </a:ext>
              </a:extLst>
            </p:cNvPr>
            <p:cNvGraphicFramePr/>
            <p:nvPr>
              <p:extLst>
                <p:ext uri="{D42A27DB-BD31-4B8C-83A1-F6EECF244321}">
                  <p14:modId xmlns:p14="http://schemas.microsoft.com/office/powerpoint/2010/main" val="1990825276"/>
                </p:ext>
              </p:extLst>
            </p:nvPr>
          </p:nvGraphicFramePr>
          <p:xfrm>
            <a:off x="747975" y="3913135"/>
            <a:ext cx="3467100" cy="2244725"/>
          </p:xfrm>
          <a:graphic>
            <a:graphicData uri="http://schemas.openxmlformats.org/drawingml/2006/chart">
              <c:chart xmlns:c="http://schemas.openxmlformats.org/drawingml/2006/chart" xmlns:r="http://schemas.openxmlformats.org/officeDocument/2006/relationships" r:id="rId5"/>
            </a:graphicData>
          </a:graphic>
        </p:graphicFrame>
        <p:grpSp>
          <p:nvGrpSpPr>
            <p:cNvPr id="58" name="Группа 57">
              <a:extLst>
                <a:ext uri="{FF2B5EF4-FFF2-40B4-BE49-F238E27FC236}">
                  <a16:creationId xmlns:a16="http://schemas.microsoft.com/office/drawing/2014/main" id="{74EF737E-FA82-4410-A708-7B831FABAA9F}"/>
                </a:ext>
              </a:extLst>
            </p:cNvPr>
            <p:cNvGrpSpPr/>
            <p:nvPr/>
          </p:nvGrpSpPr>
          <p:grpSpPr>
            <a:xfrm>
              <a:off x="1102096" y="5776451"/>
              <a:ext cx="2965587" cy="562111"/>
              <a:chOff x="4721686" y="6224405"/>
              <a:chExt cx="2965587" cy="562111"/>
            </a:xfrm>
            <a:noFill/>
          </p:grpSpPr>
          <p:sp>
            <p:nvSpPr>
              <p:cNvPr id="59" name="TextBox 58">
                <a:extLst>
                  <a:ext uri="{FF2B5EF4-FFF2-40B4-BE49-F238E27FC236}">
                    <a16:creationId xmlns:a16="http://schemas.microsoft.com/office/drawing/2014/main" id="{37E441CC-3B2E-49BD-8B89-1025F9855FFA}"/>
                  </a:ext>
                </a:extLst>
              </p:cNvPr>
              <p:cNvSpPr txBox="1"/>
              <p:nvPr/>
            </p:nvSpPr>
            <p:spPr>
              <a:xfrm>
                <a:off x="6238173" y="6235828"/>
                <a:ext cx="470000" cy="338554"/>
              </a:xfrm>
              <a:prstGeom prst="rect">
                <a:avLst/>
              </a:prstGeom>
              <a:grpFill/>
            </p:spPr>
            <p:txBody>
              <a:bodyPr wrap="none" rtlCol="0">
                <a:spAutoFit/>
              </a:bodyPr>
              <a:lstStyle/>
              <a:p>
                <a:r>
                  <a:rPr lang="en-US" sz="1600" dirty="0">
                    <a:latin typeface="Arial" panose="020B0604020202020204" pitchFamily="34" charset="0"/>
                    <a:cs typeface="Arial" panose="020B0604020202020204" pitchFamily="34" charset="0"/>
                  </a:rPr>
                  <a:t>1.2</a:t>
                </a:r>
                <a:endParaRPr lang="ru-RU" sz="1600" dirty="0">
                  <a:latin typeface="Arial" panose="020B0604020202020204" pitchFamily="34" charset="0"/>
                  <a:cs typeface="Arial" panose="020B0604020202020204" pitchFamily="34" charset="0"/>
                </a:endParaRPr>
              </a:p>
            </p:txBody>
          </p:sp>
          <p:sp>
            <p:nvSpPr>
              <p:cNvPr id="60" name="TextBox 59">
                <a:extLst>
                  <a:ext uri="{FF2B5EF4-FFF2-40B4-BE49-F238E27FC236}">
                    <a16:creationId xmlns:a16="http://schemas.microsoft.com/office/drawing/2014/main" id="{B312B03F-CF6A-4249-B8B5-9A9E78E905DD}"/>
                  </a:ext>
                </a:extLst>
              </p:cNvPr>
              <p:cNvSpPr txBox="1"/>
              <p:nvPr/>
            </p:nvSpPr>
            <p:spPr>
              <a:xfrm>
                <a:off x="5707380" y="6226231"/>
                <a:ext cx="470000" cy="338554"/>
              </a:xfrm>
              <a:prstGeom prst="rect">
                <a:avLst/>
              </a:prstGeom>
              <a:grpFill/>
            </p:spPr>
            <p:txBody>
              <a:bodyPr wrap="none" rtlCol="0">
                <a:spAutoFit/>
              </a:bodyPr>
              <a:lstStyle/>
              <a:p>
                <a:r>
                  <a:rPr lang="en-US" sz="1600" dirty="0">
                    <a:latin typeface="Arial" panose="020B0604020202020204" pitchFamily="34" charset="0"/>
                    <a:cs typeface="Arial" panose="020B0604020202020204" pitchFamily="34" charset="0"/>
                  </a:rPr>
                  <a:t>0.8</a:t>
                </a:r>
                <a:endParaRPr lang="ru-RU" sz="1600" dirty="0">
                  <a:latin typeface="Arial" panose="020B0604020202020204" pitchFamily="34" charset="0"/>
                  <a:cs typeface="Arial" panose="020B0604020202020204" pitchFamily="34" charset="0"/>
                </a:endParaRPr>
              </a:p>
            </p:txBody>
          </p:sp>
          <p:sp>
            <p:nvSpPr>
              <p:cNvPr id="61" name="TextBox 60">
                <a:extLst>
                  <a:ext uri="{FF2B5EF4-FFF2-40B4-BE49-F238E27FC236}">
                    <a16:creationId xmlns:a16="http://schemas.microsoft.com/office/drawing/2014/main" id="{FC2F65DA-3341-4795-B060-1A69EF3F610C}"/>
                  </a:ext>
                </a:extLst>
              </p:cNvPr>
              <p:cNvSpPr txBox="1"/>
              <p:nvPr/>
            </p:nvSpPr>
            <p:spPr>
              <a:xfrm>
                <a:off x="5172056" y="6224405"/>
                <a:ext cx="470000" cy="338554"/>
              </a:xfrm>
              <a:prstGeom prst="rect">
                <a:avLst/>
              </a:prstGeom>
              <a:grpFill/>
            </p:spPr>
            <p:txBody>
              <a:bodyPr wrap="none" rtlCol="0">
                <a:spAutoFit/>
              </a:bodyPr>
              <a:lstStyle/>
              <a:p>
                <a:r>
                  <a:rPr lang="en-US" sz="1600" dirty="0">
                    <a:latin typeface="Arial" panose="020B0604020202020204" pitchFamily="34" charset="0"/>
                    <a:cs typeface="Arial" panose="020B0604020202020204" pitchFamily="34" charset="0"/>
                  </a:rPr>
                  <a:t>0.4</a:t>
                </a:r>
                <a:endParaRPr lang="ru-RU" sz="1600" dirty="0">
                  <a:latin typeface="Arial" panose="020B0604020202020204" pitchFamily="34" charset="0"/>
                  <a:cs typeface="Arial" panose="020B0604020202020204" pitchFamily="34" charset="0"/>
                </a:endParaRPr>
              </a:p>
            </p:txBody>
          </p:sp>
          <p:sp>
            <p:nvSpPr>
              <p:cNvPr id="62" name="TextBox 61">
                <a:extLst>
                  <a:ext uri="{FF2B5EF4-FFF2-40B4-BE49-F238E27FC236}">
                    <a16:creationId xmlns:a16="http://schemas.microsoft.com/office/drawing/2014/main" id="{53554F9A-1FB7-4618-B793-03686E050F9F}"/>
                  </a:ext>
                </a:extLst>
              </p:cNvPr>
              <p:cNvSpPr txBox="1"/>
              <p:nvPr/>
            </p:nvSpPr>
            <p:spPr>
              <a:xfrm>
                <a:off x="4721686" y="6224405"/>
                <a:ext cx="298480" cy="338554"/>
              </a:xfrm>
              <a:prstGeom prst="rect">
                <a:avLst/>
              </a:prstGeom>
              <a:grpFill/>
            </p:spPr>
            <p:txBody>
              <a:bodyPr wrap="none" rtlCol="0">
                <a:spAutoFit/>
              </a:bodyPr>
              <a:lstStyle/>
              <a:p>
                <a:r>
                  <a:rPr lang="en-US" sz="1600" dirty="0">
                    <a:latin typeface="Arial" panose="020B0604020202020204" pitchFamily="34" charset="0"/>
                    <a:cs typeface="Arial" panose="020B0604020202020204" pitchFamily="34" charset="0"/>
                  </a:rPr>
                  <a:t>0</a:t>
                </a:r>
                <a:endParaRPr lang="ru-RU" sz="1600" dirty="0">
                  <a:latin typeface="Arial" panose="020B0604020202020204" pitchFamily="34" charset="0"/>
                  <a:cs typeface="Arial" panose="020B0604020202020204" pitchFamily="34" charset="0"/>
                </a:endParaRPr>
              </a:p>
            </p:txBody>
          </p:sp>
          <p:sp>
            <p:nvSpPr>
              <p:cNvPr id="63" name="TextBox 62">
                <a:extLst>
                  <a:ext uri="{FF2B5EF4-FFF2-40B4-BE49-F238E27FC236}">
                    <a16:creationId xmlns:a16="http://schemas.microsoft.com/office/drawing/2014/main" id="{2583D13C-04C7-4935-8B6C-FC5CC2684212}"/>
                  </a:ext>
                </a:extLst>
              </p:cNvPr>
              <p:cNvSpPr txBox="1"/>
              <p:nvPr/>
            </p:nvSpPr>
            <p:spPr>
              <a:xfrm>
                <a:off x="5871112" y="6447962"/>
                <a:ext cx="737702" cy="338554"/>
              </a:xfrm>
              <a:prstGeom prst="rect">
                <a:avLst/>
              </a:prstGeom>
              <a:grpFill/>
            </p:spPr>
            <p:txBody>
              <a:bodyPr wrap="none" rtlCol="0">
                <a:spAutoFit/>
              </a:bodyPr>
              <a:lstStyle/>
              <a:p>
                <a:r>
                  <a:rPr lang="ru-RU" sz="1600" dirty="0">
                    <a:latin typeface="Arial" panose="020B0604020202020204" pitchFamily="34" charset="0"/>
                    <a:cs typeface="Arial" panose="020B0604020202020204" pitchFamily="34" charset="0"/>
                  </a:rPr>
                  <a:t>С</a:t>
                </a:r>
                <a:r>
                  <a:rPr lang="en-US" sz="1600" dirty="0">
                    <a:latin typeface="Arial" panose="020B0604020202020204" pitchFamily="34" charset="0"/>
                    <a:cs typeface="Arial" panose="020B0604020202020204" pitchFamily="34" charset="0"/>
                  </a:rPr>
                  <a:t>, </a:t>
                </a:r>
                <a:r>
                  <a:rPr lang="en-US" sz="1600" dirty="0">
                    <a:latin typeface="Symbol" panose="05050102010706020507" pitchFamily="18" charset="2"/>
                    <a:cs typeface="Arial" panose="020B0604020202020204" pitchFamily="34" charset="0"/>
                  </a:rPr>
                  <a:t>m</a:t>
                </a:r>
                <a:r>
                  <a:rPr lang="en-US" sz="1600" dirty="0">
                    <a:latin typeface="Arial" panose="020B0604020202020204" pitchFamily="34" charset="0"/>
                    <a:cs typeface="Arial" panose="020B0604020202020204" pitchFamily="34" charset="0"/>
                  </a:rPr>
                  <a:t>M</a:t>
                </a:r>
                <a:endParaRPr lang="ru-RU" sz="1600" dirty="0">
                  <a:latin typeface="Arial" panose="020B0604020202020204" pitchFamily="34" charset="0"/>
                  <a:cs typeface="Arial" panose="020B0604020202020204" pitchFamily="34" charset="0"/>
                </a:endParaRPr>
              </a:p>
            </p:txBody>
          </p:sp>
          <p:sp>
            <p:nvSpPr>
              <p:cNvPr id="64" name="TextBox 63">
                <a:extLst>
                  <a:ext uri="{FF2B5EF4-FFF2-40B4-BE49-F238E27FC236}">
                    <a16:creationId xmlns:a16="http://schemas.microsoft.com/office/drawing/2014/main" id="{E39A5A99-0311-4D68-A000-C0C0D0187176}"/>
                  </a:ext>
                </a:extLst>
              </p:cNvPr>
              <p:cNvSpPr txBox="1"/>
              <p:nvPr/>
            </p:nvSpPr>
            <p:spPr>
              <a:xfrm>
                <a:off x="6779193" y="6228208"/>
                <a:ext cx="470000" cy="338554"/>
              </a:xfrm>
              <a:prstGeom prst="rect">
                <a:avLst/>
              </a:prstGeom>
              <a:grpFill/>
            </p:spPr>
            <p:txBody>
              <a:bodyPr wrap="none" rtlCol="0">
                <a:spAutoFit/>
              </a:bodyPr>
              <a:lstStyle/>
              <a:p>
                <a:r>
                  <a:rPr lang="en-US" sz="1600" dirty="0">
                    <a:latin typeface="Arial" panose="020B0604020202020204" pitchFamily="34" charset="0"/>
                    <a:cs typeface="Arial" panose="020B0604020202020204" pitchFamily="34" charset="0"/>
                  </a:rPr>
                  <a:t>1.6</a:t>
                </a:r>
                <a:endParaRPr lang="ru-RU" sz="1600" dirty="0">
                  <a:latin typeface="Arial" panose="020B0604020202020204" pitchFamily="34" charset="0"/>
                  <a:cs typeface="Arial" panose="020B0604020202020204" pitchFamily="34" charset="0"/>
                </a:endParaRPr>
              </a:p>
            </p:txBody>
          </p:sp>
          <p:sp>
            <p:nvSpPr>
              <p:cNvPr id="65" name="TextBox 64">
                <a:extLst>
                  <a:ext uri="{FF2B5EF4-FFF2-40B4-BE49-F238E27FC236}">
                    <a16:creationId xmlns:a16="http://schemas.microsoft.com/office/drawing/2014/main" id="{FBB2CF0E-1627-4ADA-A24A-3A5FAE3F234F}"/>
                  </a:ext>
                </a:extLst>
              </p:cNvPr>
              <p:cNvSpPr txBox="1"/>
              <p:nvPr/>
            </p:nvSpPr>
            <p:spPr>
              <a:xfrm>
                <a:off x="7388793" y="6228208"/>
                <a:ext cx="298480" cy="338554"/>
              </a:xfrm>
              <a:prstGeom prst="rect">
                <a:avLst/>
              </a:prstGeom>
              <a:grpFill/>
            </p:spPr>
            <p:txBody>
              <a:bodyPr wrap="none" rtlCol="0">
                <a:spAutoFit/>
              </a:bodyPr>
              <a:lstStyle/>
              <a:p>
                <a:r>
                  <a:rPr lang="en-US" sz="1600" dirty="0">
                    <a:latin typeface="Arial" panose="020B0604020202020204" pitchFamily="34" charset="0"/>
                    <a:cs typeface="Arial" panose="020B0604020202020204" pitchFamily="34" charset="0"/>
                  </a:rPr>
                  <a:t>2</a:t>
                </a:r>
                <a:endParaRPr lang="ru-RU" sz="1600" dirty="0">
                  <a:latin typeface="Arial" panose="020B0604020202020204" pitchFamily="34" charset="0"/>
                  <a:cs typeface="Arial" panose="020B0604020202020204" pitchFamily="34" charset="0"/>
                </a:endParaRPr>
              </a:p>
            </p:txBody>
          </p:sp>
        </p:grpSp>
        <p:grpSp>
          <p:nvGrpSpPr>
            <p:cNvPr id="67" name="Группа 66">
              <a:extLst>
                <a:ext uri="{FF2B5EF4-FFF2-40B4-BE49-F238E27FC236}">
                  <a16:creationId xmlns:a16="http://schemas.microsoft.com/office/drawing/2014/main" id="{2B3571BA-DC63-417A-9C3B-AB2FFA0E8182}"/>
                </a:ext>
              </a:extLst>
            </p:cNvPr>
            <p:cNvGrpSpPr/>
            <p:nvPr/>
          </p:nvGrpSpPr>
          <p:grpSpPr>
            <a:xfrm>
              <a:off x="621363" y="3981688"/>
              <a:ext cx="712745" cy="1765693"/>
              <a:chOff x="4281702" y="3830440"/>
              <a:chExt cx="712745" cy="1765693"/>
            </a:xfrm>
          </p:grpSpPr>
          <p:sp>
            <p:nvSpPr>
              <p:cNvPr id="68" name="TextBox 67">
                <a:extLst>
                  <a:ext uri="{FF2B5EF4-FFF2-40B4-BE49-F238E27FC236}">
                    <a16:creationId xmlns:a16="http://schemas.microsoft.com/office/drawing/2014/main" id="{D247E6B2-1D33-4BEF-B146-CDBF29147F17}"/>
                  </a:ext>
                </a:extLst>
              </p:cNvPr>
              <p:cNvSpPr txBox="1">
                <a:spLocks noChangeAspect="1"/>
              </p:cNvSpPr>
              <p:nvPr/>
            </p:nvSpPr>
            <p:spPr>
              <a:xfrm rot="16200000">
                <a:off x="4046861" y="4800826"/>
                <a:ext cx="808235"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R</a:t>
                </a:r>
                <a:r>
                  <a:rPr lang="en-US" sz="1600" baseline="-25000" dirty="0">
                    <a:latin typeface="Arial" panose="020B0604020202020204" pitchFamily="34" charset="0"/>
                    <a:cs typeface="Arial" panose="020B0604020202020204" pitchFamily="34" charset="0"/>
                  </a:rPr>
                  <a:t>h</a:t>
                </a:r>
                <a:r>
                  <a:rPr lang="en-US" sz="1600" dirty="0">
                    <a:latin typeface="Arial" panose="020B0604020202020204" pitchFamily="34" charset="0"/>
                    <a:cs typeface="Arial" panose="020B0604020202020204" pitchFamily="34" charset="0"/>
                  </a:rPr>
                  <a:t>, nm</a:t>
                </a:r>
                <a:endParaRPr lang="ru-RU" sz="1600" dirty="0">
                  <a:latin typeface="Arial" panose="020B0604020202020204" pitchFamily="34" charset="0"/>
                  <a:cs typeface="Arial" panose="020B0604020202020204" pitchFamily="34" charset="0"/>
                </a:endParaRPr>
              </a:p>
            </p:txBody>
          </p:sp>
          <p:sp>
            <p:nvSpPr>
              <p:cNvPr id="69" name="TextBox 68">
                <a:extLst>
                  <a:ext uri="{FF2B5EF4-FFF2-40B4-BE49-F238E27FC236}">
                    <a16:creationId xmlns:a16="http://schemas.microsoft.com/office/drawing/2014/main" id="{0977CE57-D7B0-4331-A35F-E71D83DA2ECE}"/>
                  </a:ext>
                </a:extLst>
              </p:cNvPr>
              <p:cNvSpPr txBox="1"/>
              <p:nvPr/>
            </p:nvSpPr>
            <p:spPr>
              <a:xfrm>
                <a:off x="4576860" y="5257579"/>
                <a:ext cx="412292"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10</a:t>
                </a:r>
                <a:endParaRPr lang="ru-RU" sz="1600" dirty="0">
                  <a:latin typeface="Arial" panose="020B0604020202020204" pitchFamily="34" charset="0"/>
                  <a:cs typeface="Arial" panose="020B0604020202020204" pitchFamily="34" charset="0"/>
                </a:endParaRPr>
              </a:p>
            </p:txBody>
          </p:sp>
          <p:sp>
            <p:nvSpPr>
              <p:cNvPr id="70" name="TextBox 69">
                <a:extLst>
                  <a:ext uri="{FF2B5EF4-FFF2-40B4-BE49-F238E27FC236}">
                    <a16:creationId xmlns:a16="http://schemas.microsoft.com/office/drawing/2014/main" id="{31D95C5C-8E3E-46FC-A030-B6633F8EDCFF}"/>
                  </a:ext>
                </a:extLst>
              </p:cNvPr>
              <p:cNvSpPr txBox="1"/>
              <p:nvPr/>
            </p:nvSpPr>
            <p:spPr>
              <a:xfrm>
                <a:off x="4576860" y="4781696"/>
                <a:ext cx="412292"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30</a:t>
                </a:r>
                <a:endParaRPr lang="ru-RU" sz="1600" dirty="0">
                  <a:latin typeface="Arial" panose="020B0604020202020204" pitchFamily="34" charset="0"/>
                  <a:cs typeface="Arial" panose="020B0604020202020204" pitchFamily="34" charset="0"/>
                </a:endParaRPr>
              </a:p>
            </p:txBody>
          </p:sp>
          <p:sp>
            <p:nvSpPr>
              <p:cNvPr id="71" name="TextBox 70">
                <a:extLst>
                  <a:ext uri="{FF2B5EF4-FFF2-40B4-BE49-F238E27FC236}">
                    <a16:creationId xmlns:a16="http://schemas.microsoft.com/office/drawing/2014/main" id="{9B040504-A3CD-4E27-A61B-1C759A4041C1}"/>
                  </a:ext>
                </a:extLst>
              </p:cNvPr>
              <p:cNvSpPr txBox="1"/>
              <p:nvPr/>
            </p:nvSpPr>
            <p:spPr>
              <a:xfrm>
                <a:off x="4575479" y="4303003"/>
                <a:ext cx="412292"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50</a:t>
                </a:r>
                <a:endParaRPr lang="ru-RU" sz="1600" dirty="0">
                  <a:latin typeface="Arial" panose="020B0604020202020204" pitchFamily="34" charset="0"/>
                  <a:cs typeface="Arial" panose="020B0604020202020204" pitchFamily="34" charset="0"/>
                </a:endParaRPr>
              </a:p>
            </p:txBody>
          </p:sp>
          <p:sp>
            <p:nvSpPr>
              <p:cNvPr id="72" name="TextBox 71">
                <a:extLst>
                  <a:ext uri="{FF2B5EF4-FFF2-40B4-BE49-F238E27FC236}">
                    <a16:creationId xmlns:a16="http://schemas.microsoft.com/office/drawing/2014/main" id="{C6D6EC61-E2D1-455A-86AC-34A5BD587C02}"/>
                  </a:ext>
                </a:extLst>
              </p:cNvPr>
              <p:cNvSpPr txBox="1"/>
              <p:nvPr/>
            </p:nvSpPr>
            <p:spPr>
              <a:xfrm>
                <a:off x="4582155" y="3830440"/>
                <a:ext cx="412292"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70</a:t>
                </a:r>
                <a:endParaRPr lang="ru-RU" sz="1600" dirty="0">
                  <a:latin typeface="Arial" panose="020B0604020202020204" pitchFamily="34" charset="0"/>
                  <a:cs typeface="Arial" panose="020B0604020202020204" pitchFamily="34" charset="0"/>
                </a:endParaRPr>
              </a:p>
            </p:txBody>
          </p:sp>
        </p:grpSp>
      </p:grpSp>
      <p:sp>
        <p:nvSpPr>
          <p:cNvPr id="75" name="TextBox 74">
            <a:extLst>
              <a:ext uri="{FF2B5EF4-FFF2-40B4-BE49-F238E27FC236}">
                <a16:creationId xmlns:a16="http://schemas.microsoft.com/office/drawing/2014/main" id="{619E1979-F8B0-4612-8D04-E2AD8B5B5CA7}"/>
              </a:ext>
            </a:extLst>
          </p:cNvPr>
          <p:cNvSpPr txBox="1"/>
          <p:nvPr/>
        </p:nvSpPr>
        <p:spPr>
          <a:xfrm>
            <a:off x="1083559" y="3558768"/>
            <a:ext cx="964334" cy="33855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4a</a:t>
            </a:r>
            <a:r>
              <a:rPr lang="en-US" sz="1600" dirty="0">
                <a:latin typeface="Arial" panose="020B0604020202020204" pitchFamily="34" charset="0"/>
                <a:cs typeface="Arial" panose="020B0604020202020204" pitchFamily="34" charset="0"/>
              </a:rPr>
              <a:t>-PVP</a:t>
            </a:r>
            <a:endParaRPr lang="ru-RU" sz="1600" dirty="0">
              <a:latin typeface="Arial" panose="020B0604020202020204" pitchFamily="34" charset="0"/>
              <a:cs typeface="Arial" panose="020B0604020202020204" pitchFamily="34" charset="0"/>
            </a:endParaRPr>
          </a:p>
        </p:txBody>
      </p:sp>
      <p:sp>
        <p:nvSpPr>
          <p:cNvPr id="76" name="TextBox 75">
            <a:extLst>
              <a:ext uri="{FF2B5EF4-FFF2-40B4-BE49-F238E27FC236}">
                <a16:creationId xmlns:a16="http://schemas.microsoft.com/office/drawing/2014/main" id="{5D6E9FA5-7B4B-4B01-A10E-03241F01E16E}"/>
              </a:ext>
            </a:extLst>
          </p:cNvPr>
          <p:cNvSpPr txBox="1"/>
          <p:nvPr/>
        </p:nvSpPr>
        <p:spPr>
          <a:xfrm>
            <a:off x="4873544" y="3594036"/>
            <a:ext cx="934817" cy="33855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5b</a:t>
            </a:r>
            <a:r>
              <a:rPr lang="en-US" sz="1600" dirty="0">
                <a:latin typeface="Arial" panose="020B0604020202020204" pitchFamily="34" charset="0"/>
                <a:cs typeface="Arial" panose="020B0604020202020204" pitchFamily="34" charset="0"/>
              </a:rPr>
              <a:t>-PVP</a:t>
            </a:r>
            <a:endParaRPr lang="ru-RU" sz="1600" dirty="0">
              <a:latin typeface="Arial" panose="020B0604020202020204" pitchFamily="34" charset="0"/>
              <a:cs typeface="Arial" panose="020B0604020202020204" pitchFamily="34" charset="0"/>
            </a:endParaRPr>
          </a:p>
        </p:txBody>
      </p:sp>
      <p:graphicFrame>
        <p:nvGraphicFramePr>
          <p:cNvPr id="78" name="Объект 77">
            <a:extLst>
              <a:ext uri="{FF2B5EF4-FFF2-40B4-BE49-F238E27FC236}">
                <a16:creationId xmlns:a16="http://schemas.microsoft.com/office/drawing/2014/main" id="{7B69466A-CAF2-4A3B-812F-E5778AD3F361}"/>
              </a:ext>
            </a:extLst>
          </p:cNvPr>
          <p:cNvGraphicFramePr>
            <a:graphicFrameLocks noChangeAspect="1"/>
          </p:cNvGraphicFramePr>
          <p:nvPr>
            <p:extLst>
              <p:ext uri="{D42A27DB-BD31-4B8C-83A1-F6EECF244321}">
                <p14:modId xmlns:p14="http://schemas.microsoft.com/office/powerpoint/2010/main" val="1947859492"/>
              </p:ext>
            </p:extLst>
          </p:nvPr>
        </p:nvGraphicFramePr>
        <p:xfrm>
          <a:off x="8857759" y="695851"/>
          <a:ext cx="2403475" cy="2241550"/>
        </p:xfrm>
        <a:graphic>
          <a:graphicData uri="http://schemas.openxmlformats.org/presentationml/2006/ole">
            <mc:AlternateContent xmlns:mc="http://schemas.openxmlformats.org/markup-compatibility/2006">
              <mc:Choice xmlns:v="urn:schemas-microsoft-com:vml" Requires="v">
                <p:oleObj spid="_x0000_s19527" name="CS ChemDraw Drawing" r:id="rId6" imgW="2902884" imgH="2709582" progId="ChemDraw.Document.6.0">
                  <p:embed/>
                </p:oleObj>
              </mc:Choice>
              <mc:Fallback>
                <p:oleObj name="CS ChemDraw Drawing" r:id="rId6" imgW="2902884" imgH="2709582" progId="ChemDraw.Document.6.0">
                  <p:embed/>
                  <p:pic>
                    <p:nvPicPr>
                      <p:cNvPr id="33" name="Объект 32">
                        <a:extLst>
                          <a:ext uri="{FF2B5EF4-FFF2-40B4-BE49-F238E27FC236}">
                            <a16:creationId xmlns:a16="http://schemas.microsoft.com/office/drawing/2014/main" id="{A61C2BCB-E644-4AF7-BC17-15BD3A09BD20}"/>
                          </a:ext>
                        </a:extLst>
                      </p:cNvPr>
                      <p:cNvPicPr/>
                      <p:nvPr/>
                    </p:nvPicPr>
                    <p:blipFill>
                      <a:blip r:embed="rId7"/>
                      <a:stretch>
                        <a:fillRect/>
                      </a:stretch>
                    </p:blipFill>
                    <p:spPr>
                      <a:xfrm>
                        <a:off x="8857759" y="695851"/>
                        <a:ext cx="2403475" cy="2241550"/>
                      </a:xfrm>
                      <a:prstGeom prst="rect">
                        <a:avLst/>
                      </a:prstGeom>
                    </p:spPr>
                  </p:pic>
                </p:oleObj>
              </mc:Fallback>
            </mc:AlternateContent>
          </a:graphicData>
        </a:graphic>
      </p:graphicFrame>
    </p:spTree>
    <p:extLst>
      <p:ext uri="{BB962C8B-B14F-4D97-AF65-F5344CB8AC3E}">
        <p14:creationId xmlns:p14="http://schemas.microsoft.com/office/powerpoint/2010/main" val="6069966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Рисунок 59">
            <a:extLst>
              <a:ext uri="{FF2B5EF4-FFF2-40B4-BE49-F238E27FC236}">
                <a16:creationId xmlns:a16="http://schemas.microsoft.com/office/drawing/2014/main" id="{87E239D8-A6A2-426D-BEE4-52AE3BC00A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34" y="2827703"/>
            <a:ext cx="4341388" cy="3072338"/>
          </a:xfrm>
          <a:prstGeom prst="rect">
            <a:avLst/>
          </a:prstGeom>
        </p:spPr>
      </p:pic>
      <p:sp>
        <p:nvSpPr>
          <p:cNvPr id="2" name="Номер слайда 1">
            <a:extLst>
              <a:ext uri="{FF2B5EF4-FFF2-40B4-BE49-F238E27FC236}">
                <a16:creationId xmlns:a16="http://schemas.microsoft.com/office/drawing/2014/main" id="{1C76C697-64AE-4981-995F-946ADAF8DEB5}"/>
              </a:ext>
            </a:extLst>
          </p:cNvPr>
          <p:cNvSpPr>
            <a:spLocks noGrp="1"/>
          </p:cNvSpPr>
          <p:nvPr>
            <p:ph type="sldNum" sz="quarter" idx="12"/>
          </p:nvPr>
        </p:nvSpPr>
        <p:spPr/>
        <p:txBody>
          <a:bodyPr/>
          <a:lstStyle/>
          <a:p>
            <a:fld id="{149E81C2-F602-449E-8131-FF229EE1DBDA}" type="slidenum">
              <a:rPr lang="ru-RU" smtClean="0"/>
              <a:t>14</a:t>
            </a:fld>
            <a:endParaRPr lang="ru-RU"/>
          </a:p>
        </p:txBody>
      </p:sp>
      <p:sp>
        <p:nvSpPr>
          <p:cNvPr id="11" name="Прямоугольник 10">
            <a:extLst>
              <a:ext uri="{FF2B5EF4-FFF2-40B4-BE49-F238E27FC236}">
                <a16:creationId xmlns:a16="http://schemas.microsoft.com/office/drawing/2014/main" id="{6BC91998-913C-4960-95AD-2EA35782822B}"/>
              </a:ext>
            </a:extLst>
          </p:cNvPr>
          <p:cNvSpPr/>
          <p:nvPr/>
        </p:nvSpPr>
        <p:spPr>
          <a:xfrm>
            <a:off x="331286" y="5875757"/>
            <a:ext cx="5278940" cy="830997"/>
          </a:xfrm>
          <a:prstGeom prst="rect">
            <a:avLst/>
          </a:prstGeom>
        </p:spPr>
        <p:txBody>
          <a:bodyPr wrap="square">
            <a:spAutoFit/>
          </a:bodyPr>
          <a:lstStyle/>
          <a:p>
            <a:pPr algn="just"/>
            <a:r>
              <a:rPr lang="en-US" sz="1600" dirty="0">
                <a:latin typeface="Arial" panose="020B0604020202020204" pitchFamily="34" charset="0"/>
                <a:cs typeface="Arial" panose="020B0604020202020204" pitchFamily="34" charset="0"/>
              </a:rPr>
              <a:t>Time dependence of degree of dissociation of the complexes in fetal bovine serum  (FBS) obtained by fluorescence </a:t>
            </a:r>
            <a:r>
              <a:rPr lang="en-GB" sz="1600" dirty="0">
                <a:latin typeface="Arial" panose="020B0604020202020204" pitchFamily="34" charset="0"/>
                <a:cs typeface="Arial" panose="020B0604020202020204" pitchFamily="34" charset="0"/>
              </a:rPr>
              <a:t>measurements </a:t>
            </a:r>
            <a:r>
              <a:rPr lang="en-US" sz="1600" dirty="0">
                <a:latin typeface="Arial" panose="020B0604020202020204" pitchFamily="34" charset="0"/>
                <a:cs typeface="Arial" panose="020B0604020202020204" pitchFamily="34" charset="0"/>
              </a:rPr>
              <a:t>(C= 10 mM)</a:t>
            </a:r>
            <a:endParaRPr lang="ru-RU" sz="1600" dirty="0">
              <a:latin typeface="Arial" panose="020B0604020202020204" pitchFamily="34" charset="0"/>
              <a:cs typeface="Arial" panose="020B0604020202020204" pitchFamily="34" charset="0"/>
            </a:endParaRPr>
          </a:p>
        </p:txBody>
      </p:sp>
      <p:sp>
        <p:nvSpPr>
          <p:cNvPr id="50" name="Прямоугольник 49">
            <a:extLst>
              <a:ext uri="{FF2B5EF4-FFF2-40B4-BE49-F238E27FC236}">
                <a16:creationId xmlns:a16="http://schemas.microsoft.com/office/drawing/2014/main" id="{CD44261B-B9AE-4E59-B311-C26833D143C3}"/>
              </a:ext>
            </a:extLst>
          </p:cNvPr>
          <p:cNvSpPr/>
          <p:nvPr/>
        </p:nvSpPr>
        <p:spPr>
          <a:xfrm>
            <a:off x="6715125" y="5881216"/>
            <a:ext cx="4908973" cy="830997"/>
          </a:xfrm>
          <a:prstGeom prst="rect">
            <a:avLst/>
          </a:prstGeom>
        </p:spPr>
        <p:txBody>
          <a:bodyPr wrap="square">
            <a:spAutoFit/>
          </a:bodyPr>
          <a:lstStyle/>
          <a:p>
            <a:pPr algn="just"/>
            <a:r>
              <a:rPr lang="en-GB" sz="1600" dirty="0">
                <a:latin typeface="Arial" panose="020B0604020202020204" pitchFamily="34" charset="0"/>
                <a:cs typeface="Arial" panose="020B0604020202020204" pitchFamily="34" charset="0"/>
              </a:rPr>
              <a:t>Time dependence of degree of dissociation of complexes in rat brain homogenate (RBH) </a:t>
            </a:r>
            <a:r>
              <a:rPr lang="en-US" sz="1600" dirty="0">
                <a:latin typeface="Arial" panose="020B0604020202020204" pitchFamily="34" charset="0"/>
                <a:cs typeface="Arial" panose="020B0604020202020204" pitchFamily="34" charset="0"/>
              </a:rPr>
              <a:t>obtained </a:t>
            </a:r>
            <a:r>
              <a:rPr lang="en-GB" sz="1600" dirty="0">
                <a:latin typeface="Arial" panose="020B0604020202020204" pitchFamily="34" charset="0"/>
                <a:cs typeface="Arial" panose="020B0604020202020204" pitchFamily="34" charset="0"/>
              </a:rPr>
              <a:t>by fluorescence measurements  (C= 10 </a:t>
            </a:r>
            <a:r>
              <a:rPr lang="en-GB" sz="1600" dirty="0">
                <a:latin typeface="Symbol" panose="05050102010706020507" pitchFamily="18" charset="2"/>
                <a:cs typeface="Arial" panose="020B0604020202020204" pitchFamily="34" charset="0"/>
              </a:rPr>
              <a:t>m</a:t>
            </a:r>
            <a:r>
              <a:rPr lang="en-GB" sz="1600" dirty="0">
                <a:latin typeface="Arial" panose="020B0604020202020204" pitchFamily="34" charset="0"/>
                <a:cs typeface="Arial" panose="020B0604020202020204" pitchFamily="34" charset="0"/>
              </a:rPr>
              <a:t>M) </a:t>
            </a:r>
            <a:endParaRPr lang="ru-RU" sz="1600" dirty="0">
              <a:latin typeface="Arial" panose="020B0604020202020204" pitchFamily="34" charset="0"/>
              <a:cs typeface="Arial" panose="020B0604020202020204" pitchFamily="34" charset="0"/>
            </a:endParaRPr>
          </a:p>
        </p:txBody>
      </p:sp>
      <p:sp>
        <p:nvSpPr>
          <p:cNvPr id="56" name="Прямоугольник 55">
            <a:extLst>
              <a:ext uri="{FF2B5EF4-FFF2-40B4-BE49-F238E27FC236}">
                <a16:creationId xmlns:a16="http://schemas.microsoft.com/office/drawing/2014/main" id="{02CE4CFF-3A6C-41E1-80C5-F79F65069DA8}"/>
              </a:ext>
            </a:extLst>
          </p:cNvPr>
          <p:cNvSpPr/>
          <p:nvPr/>
        </p:nvSpPr>
        <p:spPr>
          <a:xfrm>
            <a:off x="1764727" y="52355"/>
            <a:ext cx="8662546" cy="461665"/>
          </a:xfrm>
          <a:prstGeom prst="rect">
            <a:avLst/>
          </a:prstGeom>
        </p:spPr>
        <p:txBody>
          <a:bodyPr wrap="square">
            <a:spAutoFit/>
          </a:bodyPr>
          <a:lstStyle/>
          <a:p>
            <a:r>
              <a:rPr lang="en-US" sz="2400" b="1" dirty="0">
                <a:latin typeface="Arial" panose="020B0604020202020204" pitchFamily="34" charset="0"/>
                <a:cs typeface="Arial" panose="020B0604020202020204" pitchFamily="34" charset="0"/>
              </a:rPr>
              <a:t>Interaction with</a:t>
            </a:r>
            <a:r>
              <a:rPr lang="ru-RU" sz="2400" b="1"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blood serum and with tissue homogenate </a:t>
            </a:r>
            <a:endParaRPr lang="ru-RU" sz="2400" b="1" dirty="0">
              <a:latin typeface="Arial" panose="020B0604020202020204" pitchFamily="34" charset="0"/>
              <a:cs typeface="Arial" panose="020B0604020202020204" pitchFamily="34" charset="0"/>
            </a:endParaRPr>
          </a:p>
        </p:txBody>
      </p:sp>
      <p:pic>
        <p:nvPicPr>
          <p:cNvPr id="62" name="Рисунок 61">
            <a:extLst>
              <a:ext uri="{FF2B5EF4-FFF2-40B4-BE49-F238E27FC236}">
                <a16:creationId xmlns:a16="http://schemas.microsoft.com/office/drawing/2014/main" id="{6036DE69-770F-459E-AF7D-4AEB7C9069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6271" y="2840824"/>
            <a:ext cx="4341388" cy="3059217"/>
          </a:xfrm>
          <a:prstGeom prst="rect">
            <a:avLst/>
          </a:prstGeom>
        </p:spPr>
      </p:pic>
      <p:sp>
        <p:nvSpPr>
          <p:cNvPr id="51" name="TextBox 50">
            <a:extLst>
              <a:ext uri="{FF2B5EF4-FFF2-40B4-BE49-F238E27FC236}">
                <a16:creationId xmlns:a16="http://schemas.microsoft.com/office/drawing/2014/main" id="{52ACBEC8-6ACD-4F92-89CE-B68F3D80BB71}"/>
              </a:ext>
            </a:extLst>
          </p:cNvPr>
          <p:cNvSpPr txBox="1"/>
          <p:nvPr/>
        </p:nvSpPr>
        <p:spPr>
          <a:xfrm>
            <a:off x="3522841" y="632456"/>
            <a:ext cx="1324402" cy="338554"/>
          </a:xfrm>
          <a:prstGeom prst="rect">
            <a:avLst/>
          </a:prstGeom>
          <a:noFill/>
        </p:spPr>
        <p:txBody>
          <a:bodyPr wrap="none" rtlCol="0">
            <a:spAutoFit/>
          </a:bodyPr>
          <a:lstStyle/>
          <a:p>
            <a:r>
              <a:rPr lang="en-US" sz="1600" b="1" dirty="0">
                <a:latin typeface="Arial" panose="020B0604020202020204" pitchFamily="34" charset="0"/>
                <a:cs typeface="Arial" panose="020B0604020202020204" pitchFamily="34" charset="0"/>
              </a:rPr>
              <a:t>Membranes</a:t>
            </a:r>
            <a:endParaRPr lang="ru-RU" sz="1600" b="1" dirty="0">
              <a:latin typeface="Arial" panose="020B0604020202020204" pitchFamily="34" charset="0"/>
              <a:cs typeface="Arial" panose="020B0604020202020204" pitchFamily="34" charset="0"/>
            </a:endParaRPr>
          </a:p>
        </p:txBody>
      </p:sp>
      <p:sp>
        <p:nvSpPr>
          <p:cNvPr id="30" name="Крест 29">
            <a:extLst>
              <a:ext uri="{FF2B5EF4-FFF2-40B4-BE49-F238E27FC236}">
                <a16:creationId xmlns:a16="http://schemas.microsoft.com/office/drawing/2014/main" id="{1A238EAF-2BEB-4684-AC94-33E4EE9EBC82}"/>
              </a:ext>
            </a:extLst>
          </p:cNvPr>
          <p:cNvSpPr>
            <a:spLocks noChangeAspect="1"/>
          </p:cNvSpPr>
          <p:nvPr/>
        </p:nvSpPr>
        <p:spPr>
          <a:xfrm>
            <a:off x="2660485" y="1551903"/>
            <a:ext cx="625731" cy="625731"/>
          </a:xfrm>
          <a:prstGeom prst="plus">
            <a:avLst>
              <a:gd name="adj" fmla="val 3571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 name="Стрелка: вправо 30">
            <a:extLst>
              <a:ext uri="{FF2B5EF4-FFF2-40B4-BE49-F238E27FC236}">
                <a16:creationId xmlns:a16="http://schemas.microsoft.com/office/drawing/2014/main" id="{70408735-8B6F-4102-AA0F-756AD4F2F86C}"/>
              </a:ext>
            </a:extLst>
          </p:cNvPr>
          <p:cNvSpPr>
            <a:spLocks noChangeAspect="1"/>
          </p:cNvSpPr>
          <p:nvPr/>
        </p:nvSpPr>
        <p:spPr>
          <a:xfrm>
            <a:off x="5106432" y="1551903"/>
            <a:ext cx="2429635" cy="625732"/>
          </a:xfrm>
          <a:prstGeom prst="rightArrow">
            <a:avLst>
              <a:gd name="adj1" fmla="val 30952"/>
              <a:gd name="adj2" fmla="val 69048"/>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32" name="Объект 31">
            <a:extLst>
              <a:ext uri="{FF2B5EF4-FFF2-40B4-BE49-F238E27FC236}">
                <a16:creationId xmlns:a16="http://schemas.microsoft.com/office/drawing/2014/main" id="{574D760B-EF55-4289-B04C-DEF2B91A2724}"/>
              </a:ext>
            </a:extLst>
          </p:cNvPr>
          <p:cNvGraphicFramePr>
            <a:graphicFrameLocks noChangeAspect="1"/>
          </p:cNvGraphicFramePr>
          <p:nvPr>
            <p:extLst>
              <p:ext uri="{D42A27DB-BD31-4B8C-83A1-F6EECF244321}">
                <p14:modId xmlns:p14="http://schemas.microsoft.com/office/powerpoint/2010/main" val="2854670082"/>
              </p:ext>
            </p:extLst>
          </p:nvPr>
        </p:nvGraphicFramePr>
        <p:xfrm>
          <a:off x="7530331" y="898525"/>
          <a:ext cx="1957387" cy="1830388"/>
        </p:xfrm>
        <a:graphic>
          <a:graphicData uri="http://schemas.openxmlformats.org/presentationml/2006/ole">
            <mc:AlternateContent xmlns:mc="http://schemas.openxmlformats.org/markup-compatibility/2006">
              <mc:Choice xmlns:v="urn:schemas-microsoft-com:vml" Requires="v">
                <p:oleObj spid="_x0000_s18900" name="CS ChemDraw Drawing" r:id="rId5" imgW="2902884" imgH="2710927" progId="ChemDraw.Document.6.0">
                  <p:embed/>
                </p:oleObj>
              </mc:Choice>
              <mc:Fallback>
                <p:oleObj name="CS ChemDraw Drawing" r:id="rId5" imgW="2902884" imgH="2710927" progId="ChemDraw.Document.6.0">
                  <p:embed/>
                  <p:pic>
                    <p:nvPicPr>
                      <p:cNvPr id="0" name=""/>
                      <p:cNvPicPr/>
                      <p:nvPr/>
                    </p:nvPicPr>
                    <p:blipFill>
                      <a:blip r:embed="rId6"/>
                      <a:stretch>
                        <a:fillRect/>
                      </a:stretch>
                    </p:blipFill>
                    <p:spPr>
                      <a:xfrm>
                        <a:off x="7530331" y="898525"/>
                        <a:ext cx="1957387" cy="1830388"/>
                      </a:xfrm>
                      <a:prstGeom prst="rect">
                        <a:avLst/>
                      </a:prstGeom>
                    </p:spPr>
                  </p:pic>
                </p:oleObj>
              </mc:Fallback>
            </mc:AlternateContent>
          </a:graphicData>
        </a:graphic>
      </p:graphicFrame>
      <p:sp>
        <p:nvSpPr>
          <p:cNvPr id="34" name="Крест 33">
            <a:extLst>
              <a:ext uri="{FF2B5EF4-FFF2-40B4-BE49-F238E27FC236}">
                <a16:creationId xmlns:a16="http://schemas.microsoft.com/office/drawing/2014/main" id="{59A32C2A-8797-4EB7-B8BD-B411946101D3}"/>
              </a:ext>
            </a:extLst>
          </p:cNvPr>
          <p:cNvSpPr>
            <a:spLocks noChangeAspect="1"/>
          </p:cNvSpPr>
          <p:nvPr/>
        </p:nvSpPr>
        <p:spPr>
          <a:xfrm>
            <a:off x="9593830" y="1474206"/>
            <a:ext cx="625731" cy="625731"/>
          </a:xfrm>
          <a:prstGeom prst="plus">
            <a:avLst>
              <a:gd name="adj" fmla="val 3571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44" name="Объект 43">
            <a:extLst>
              <a:ext uri="{FF2B5EF4-FFF2-40B4-BE49-F238E27FC236}">
                <a16:creationId xmlns:a16="http://schemas.microsoft.com/office/drawing/2014/main" id="{60DA1C8A-BA48-44A3-A853-31EAC12CD457}"/>
              </a:ext>
            </a:extLst>
          </p:cNvPr>
          <p:cNvGraphicFramePr>
            <a:graphicFrameLocks noChangeAspect="1"/>
          </p:cNvGraphicFramePr>
          <p:nvPr>
            <p:extLst>
              <p:ext uri="{D42A27DB-BD31-4B8C-83A1-F6EECF244321}">
                <p14:modId xmlns:p14="http://schemas.microsoft.com/office/powerpoint/2010/main" val="2254838606"/>
              </p:ext>
            </p:extLst>
          </p:nvPr>
        </p:nvGraphicFramePr>
        <p:xfrm>
          <a:off x="3461453" y="1924253"/>
          <a:ext cx="1161523" cy="874697"/>
        </p:xfrm>
        <a:graphic>
          <a:graphicData uri="http://schemas.openxmlformats.org/presentationml/2006/ole">
            <mc:AlternateContent xmlns:mc="http://schemas.openxmlformats.org/markup-compatibility/2006">
              <mc:Choice xmlns:v="urn:schemas-microsoft-com:vml" Requires="v">
                <p:oleObj spid="_x0000_s18901" name="CS ChemDraw Drawing" r:id="rId7" imgW="1290581" imgH="971886" progId="ChemDraw.Document.6.0">
                  <p:embed/>
                </p:oleObj>
              </mc:Choice>
              <mc:Fallback>
                <p:oleObj name="CS ChemDraw Drawing" r:id="rId7" imgW="1290581" imgH="971886" progId="ChemDraw.Document.6.0">
                  <p:embed/>
                  <p:pic>
                    <p:nvPicPr>
                      <p:cNvPr id="0" name=""/>
                      <p:cNvPicPr/>
                      <p:nvPr/>
                    </p:nvPicPr>
                    <p:blipFill>
                      <a:blip r:embed="rId8"/>
                      <a:stretch>
                        <a:fillRect/>
                      </a:stretch>
                    </p:blipFill>
                    <p:spPr>
                      <a:xfrm>
                        <a:off x="3461453" y="1924253"/>
                        <a:ext cx="1161523" cy="874697"/>
                      </a:xfrm>
                      <a:prstGeom prst="rect">
                        <a:avLst/>
                      </a:prstGeom>
                    </p:spPr>
                  </p:pic>
                </p:oleObj>
              </mc:Fallback>
            </mc:AlternateContent>
          </a:graphicData>
        </a:graphic>
      </p:graphicFrame>
      <p:graphicFrame>
        <p:nvGraphicFramePr>
          <p:cNvPr id="45" name="Объект 44">
            <a:extLst>
              <a:ext uri="{FF2B5EF4-FFF2-40B4-BE49-F238E27FC236}">
                <a16:creationId xmlns:a16="http://schemas.microsoft.com/office/drawing/2014/main" id="{44DDE199-4D69-4D3A-9783-13CAB7F5BF84}"/>
              </a:ext>
            </a:extLst>
          </p:cNvPr>
          <p:cNvGraphicFramePr>
            <a:graphicFrameLocks noChangeAspect="1"/>
          </p:cNvGraphicFramePr>
          <p:nvPr>
            <p:extLst>
              <p:ext uri="{D42A27DB-BD31-4B8C-83A1-F6EECF244321}">
                <p14:modId xmlns:p14="http://schemas.microsoft.com/office/powerpoint/2010/main" val="3773602192"/>
              </p:ext>
            </p:extLst>
          </p:nvPr>
        </p:nvGraphicFramePr>
        <p:xfrm>
          <a:off x="10495781" y="1909763"/>
          <a:ext cx="1270000" cy="876300"/>
        </p:xfrm>
        <a:graphic>
          <a:graphicData uri="http://schemas.openxmlformats.org/presentationml/2006/ole">
            <mc:AlternateContent xmlns:mc="http://schemas.openxmlformats.org/markup-compatibility/2006">
              <mc:Choice xmlns:v="urn:schemas-microsoft-com:vml" Requires="v">
                <p:oleObj spid="_x0000_s18902" name="CS ChemDraw Drawing" r:id="rId9" imgW="1410933" imgH="973567" progId="ChemDraw.Document.6.0">
                  <p:embed/>
                </p:oleObj>
              </mc:Choice>
              <mc:Fallback>
                <p:oleObj name="CS ChemDraw Drawing" r:id="rId9" imgW="1410933" imgH="973567" progId="ChemDraw.Document.6.0">
                  <p:embed/>
                  <p:pic>
                    <p:nvPicPr>
                      <p:cNvPr id="0" name=""/>
                      <p:cNvPicPr/>
                      <p:nvPr/>
                    </p:nvPicPr>
                    <p:blipFill>
                      <a:blip r:embed="rId10"/>
                      <a:stretch>
                        <a:fillRect/>
                      </a:stretch>
                    </p:blipFill>
                    <p:spPr>
                      <a:xfrm>
                        <a:off x="10495781" y="1909763"/>
                        <a:ext cx="1270000" cy="876300"/>
                      </a:xfrm>
                      <a:prstGeom prst="rect">
                        <a:avLst/>
                      </a:prstGeom>
                    </p:spPr>
                  </p:pic>
                </p:oleObj>
              </mc:Fallback>
            </mc:AlternateContent>
          </a:graphicData>
        </a:graphic>
      </p:graphicFrame>
      <p:graphicFrame>
        <p:nvGraphicFramePr>
          <p:cNvPr id="52" name="Объект 51">
            <a:extLst>
              <a:ext uri="{FF2B5EF4-FFF2-40B4-BE49-F238E27FC236}">
                <a16:creationId xmlns:a16="http://schemas.microsoft.com/office/drawing/2014/main" id="{71EEA3FD-9572-4C3C-AF9C-7DB115CB0D3D}"/>
              </a:ext>
            </a:extLst>
          </p:cNvPr>
          <p:cNvGraphicFramePr>
            <a:graphicFrameLocks noChangeAspect="1"/>
          </p:cNvGraphicFramePr>
          <p:nvPr>
            <p:extLst>
              <p:ext uri="{D42A27DB-BD31-4B8C-83A1-F6EECF244321}">
                <p14:modId xmlns:p14="http://schemas.microsoft.com/office/powerpoint/2010/main" val="4140238361"/>
              </p:ext>
            </p:extLst>
          </p:nvPr>
        </p:nvGraphicFramePr>
        <p:xfrm>
          <a:off x="3338282" y="940259"/>
          <a:ext cx="1497667" cy="731890"/>
        </p:xfrm>
        <a:graphic>
          <a:graphicData uri="http://schemas.openxmlformats.org/presentationml/2006/ole">
            <mc:AlternateContent xmlns:mc="http://schemas.openxmlformats.org/markup-compatibility/2006">
              <mc:Choice xmlns:v="urn:schemas-microsoft-com:vml" Requires="v">
                <p:oleObj spid="_x0000_s18903" name="CS ChemDraw Drawing" r:id="rId11" imgW="1664074" imgH="813211" progId="ChemDraw.Document.6.0">
                  <p:embed/>
                </p:oleObj>
              </mc:Choice>
              <mc:Fallback>
                <p:oleObj name="CS ChemDraw Drawing" r:id="rId11" imgW="1664074" imgH="813211" progId="ChemDraw.Document.6.0">
                  <p:embed/>
                  <p:pic>
                    <p:nvPicPr>
                      <p:cNvPr id="0" name=""/>
                      <p:cNvPicPr/>
                      <p:nvPr/>
                    </p:nvPicPr>
                    <p:blipFill>
                      <a:blip r:embed="rId12"/>
                      <a:stretch>
                        <a:fillRect/>
                      </a:stretch>
                    </p:blipFill>
                    <p:spPr>
                      <a:xfrm>
                        <a:off x="3338282" y="940259"/>
                        <a:ext cx="1497667" cy="731890"/>
                      </a:xfrm>
                      <a:prstGeom prst="rect">
                        <a:avLst/>
                      </a:prstGeom>
                    </p:spPr>
                  </p:pic>
                </p:oleObj>
              </mc:Fallback>
            </mc:AlternateContent>
          </a:graphicData>
        </a:graphic>
      </p:graphicFrame>
      <p:sp>
        <p:nvSpPr>
          <p:cNvPr id="54" name="TextBox 53">
            <a:extLst>
              <a:ext uri="{FF2B5EF4-FFF2-40B4-BE49-F238E27FC236}">
                <a16:creationId xmlns:a16="http://schemas.microsoft.com/office/drawing/2014/main" id="{1F6F716B-4EFA-446B-8B4C-9961A9C0ADD7}"/>
              </a:ext>
            </a:extLst>
          </p:cNvPr>
          <p:cNvSpPr txBox="1"/>
          <p:nvPr/>
        </p:nvSpPr>
        <p:spPr>
          <a:xfrm>
            <a:off x="3824809" y="1704769"/>
            <a:ext cx="1005403" cy="338554"/>
          </a:xfrm>
          <a:prstGeom prst="rect">
            <a:avLst/>
          </a:prstGeom>
          <a:noFill/>
        </p:spPr>
        <p:txBody>
          <a:bodyPr wrap="none" rtlCol="0">
            <a:spAutoFit/>
          </a:bodyPr>
          <a:lstStyle/>
          <a:p>
            <a:r>
              <a:rPr lang="en-US" sz="1600" b="1" dirty="0">
                <a:latin typeface="Arial" panose="020B0604020202020204" pitchFamily="34" charset="0"/>
                <a:cs typeface="Arial" panose="020B0604020202020204" pitchFamily="34" charset="0"/>
              </a:rPr>
              <a:t>Proteins</a:t>
            </a:r>
            <a:endParaRPr lang="ru-RU" sz="1600" b="1" dirty="0">
              <a:latin typeface="Arial" panose="020B0604020202020204" pitchFamily="34" charset="0"/>
              <a:cs typeface="Arial" panose="020B0604020202020204" pitchFamily="34" charset="0"/>
            </a:endParaRPr>
          </a:p>
        </p:txBody>
      </p:sp>
      <p:graphicFrame>
        <p:nvGraphicFramePr>
          <p:cNvPr id="55" name="Объект 54">
            <a:extLst>
              <a:ext uri="{FF2B5EF4-FFF2-40B4-BE49-F238E27FC236}">
                <a16:creationId xmlns:a16="http://schemas.microsoft.com/office/drawing/2014/main" id="{524E8851-700D-4E1A-987D-401E59BF6DA7}"/>
              </a:ext>
            </a:extLst>
          </p:cNvPr>
          <p:cNvGraphicFramePr>
            <a:graphicFrameLocks noChangeAspect="1"/>
          </p:cNvGraphicFramePr>
          <p:nvPr>
            <p:extLst>
              <p:ext uri="{D42A27DB-BD31-4B8C-83A1-F6EECF244321}">
                <p14:modId xmlns:p14="http://schemas.microsoft.com/office/powerpoint/2010/main" val="3316890906"/>
              </p:ext>
            </p:extLst>
          </p:nvPr>
        </p:nvGraphicFramePr>
        <p:xfrm>
          <a:off x="10497368" y="1041400"/>
          <a:ext cx="1493838" cy="893763"/>
        </p:xfrm>
        <a:graphic>
          <a:graphicData uri="http://schemas.openxmlformats.org/presentationml/2006/ole">
            <mc:AlternateContent xmlns:mc="http://schemas.openxmlformats.org/markup-compatibility/2006">
              <mc:Choice xmlns:v="urn:schemas-microsoft-com:vml" Requires="v">
                <p:oleObj spid="_x0000_s18904" name="CS ChemDraw Drawing" r:id="rId13" imgW="1662393" imgH="996091" progId="ChemDraw.Document.6.0">
                  <p:embed/>
                </p:oleObj>
              </mc:Choice>
              <mc:Fallback>
                <p:oleObj name="CS ChemDraw Drawing" r:id="rId13" imgW="1662393" imgH="996091" progId="ChemDraw.Document.6.0">
                  <p:embed/>
                  <p:pic>
                    <p:nvPicPr>
                      <p:cNvPr id="0" name=""/>
                      <p:cNvPicPr/>
                      <p:nvPr/>
                    </p:nvPicPr>
                    <p:blipFill>
                      <a:blip r:embed="rId14"/>
                      <a:stretch>
                        <a:fillRect/>
                      </a:stretch>
                    </p:blipFill>
                    <p:spPr>
                      <a:xfrm>
                        <a:off x="10497368" y="1041400"/>
                        <a:ext cx="1493838" cy="893763"/>
                      </a:xfrm>
                      <a:prstGeom prst="rect">
                        <a:avLst/>
                      </a:prstGeom>
                    </p:spPr>
                  </p:pic>
                </p:oleObj>
              </mc:Fallback>
            </mc:AlternateContent>
          </a:graphicData>
        </a:graphic>
      </p:graphicFrame>
      <p:graphicFrame>
        <p:nvGraphicFramePr>
          <p:cNvPr id="63" name="Объект 62">
            <a:extLst>
              <a:ext uri="{FF2B5EF4-FFF2-40B4-BE49-F238E27FC236}">
                <a16:creationId xmlns:a16="http://schemas.microsoft.com/office/drawing/2014/main" id="{7ECA9446-7A1C-41F3-A490-F744E67CEAE8}"/>
              </a:ext>
            </a:extLst>
          </p:cNvPr>
          <p:cNvGraphicFramePr>
            <a:graphicFrameLocks noChangeAspect="1"/>
          </p:cNvGraphicFramePr>
          <p:nvPr>
            <p:extLst>
              <p:ext uri="{D42A27DB-BD31-4B8C-83A1-F6EECF244321}">
                <p14:modId xmlns:p14="http://schemas.microsoft.com/office/powerpoint/2010/main" val="3741567842"/>
              </p:ext>
            </p:extLst>
          </p:nvPr>
        </p:nvGraphicFramePr>
        <p:xfrm>
          <a:off x="198455" y="632456"/>
          <a:ext cx="2403475" cy="2241550"/>
        </p:xfrm>
        <a:graphic>
          <a:graphicData uri="http://schemas.openxmlformats.org/presentationml/2006/ole">
            <mc:AlternateContent xmlns:mc="http://schemas.openxmlformats.org/markup-compatibility/2006">
              <mc:Choice xmlns:v="urn:schemas-microsoft-com:vml" Requires="v">
                <p:oleObj spid="_x0000_s18905" name="CS ChemDraw Drawing" r:id="rId15" imgW="2902884" imgH="2709582" progId="ChemDraw.Document.6.0">
                  <p:embed/>
                </p:oleObj>
              </mc:Choice>
              <mc:Fallback>
                <p:oleObj name="CS ChemDraw Drawing" r:id="rId15" imgW="2902884" imgH="2709582" progId="ChemDraw.Document.6.0">
                  <p:embed/>
                  <p:pic>
                    <p:nvPicPr>
                      <p:cNvPr id="78" name="Объект 77">
                        <a:extLst>
                          <a:ext uri="{FF2B5EF4-FFF2-40B4-BE49-F238E27FC236}">
                            <a16:creationId xmlns:a16="http://schemas.microsoft.com/office/drawing/2014/main" id="{7B69466A-CAF2-4A3B-812F-E5778AD3F361}"/>
                          </a:ext>
                        </a:extLst>
                      </p:cNvPr>
                      <p:cNvPicPr/>
                      <p:nvPr/>
                    </p:nvPicPr>
                    <p:blipFill>
                      <a:blip r:embed="rId16"/>
                      <a:stretch>
                        <a:fillRect/>
                      </a:stretch>
                    </p:blipFill>
                    <p:spPr>
                      <a:xfrm>
                        <a:off x="198455" y="632456"/>
                        <a:ext cx="2403475" cy="2241550"/>
                      </a:xfrm>
                      <a:prstGeom prst="rect">
                        <a:avLst/>
                      </a:prstGeom>
                    </p:spPr>
                  </p:pic>
                </p:oleObj>
              </mc:Fallback>
            </mc:AlternateContent>
          </a:graphicData>
        </a:graphic>
      </p:graphicFrame>
    </p:spTree>
    <p:extLst>
      <p:ext uri="{BB962C8B-B14F-4D97-AF65-F5344CB8AC3E}">
        <p14:creationId xmlns:p14="http://schemas.microsoft.com/office/powerpoint/2010/main" val="41826001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8DFD2702-8FC1-413B-B4A5-1B497B8AF844}"/>
              </a:ext>
            </a:extLst>
          </p:cNvPr>
          <p:cNvSpPr>
            <a:spLocks noGrp="1"/>
          </p:cNvSpPr>
          <p:nvPr>
            <p:ph type="sldNum" sz="quarter" idx="12"/>
          </p:nvPr>
        </p:nvSpPr>
        <p:spPr/>
        <p:txBody>
          <a:bodyPr/>
          <a:lstStyle/>
          <a:p>
            <a:r>
              <a:rPr lang="en-US" dirty="0"/>
              <a:t> </a:t>
            </a:r>
            <a:fld id="{149E81C2-F602-449E-8131-FF229EE1DBDA}" type="slidenum">
              <a:rPr lang="ru-RU" smtClean="0"/>
              <a:t>15</a:t>
            </a:fld>
            <a:endParaRPr lang="ru-RU" dirty="0"/>
          </a:p>
        </p:txBody>
      </p:sp>
      <p:sp>
        <p:nvSpPr>
          <p:cNvPr id="27" name="Прямоугольник 26">
            <a:extLst>
              <a:ext uri="{FF2B5EF4-FFF2-40B4-BE49-F238E27FC236}">
                <a16:creationId xmlns:a16="http://schemas.microsoft.com/office/drawing/2014/main" id="{076BA914-321F-4522-BE54-F5CF3951F0E3}"/>
              </a:ext>
            </a:extLst>
          </p:cNvPr>
          <p:cNvSpPr/>
          <p:nvPr/>
        </p:nvSpPr>
        <p:spPr>
          <a:xfrm>
            <a:off x="2864106" y="52355"/>
            <a:ext cx="6463789" cy="461665"/>
          </a:xfrm>
          <a:prstGeom prst="rect">
            <a:avLst/>
          </a:prstGeom>
        </p:spPr>
        <p:txBody>
          <a:bodyPr wrap="square">
            <a:spAutoFit/>
          </a:bodyPr>
          <a:lstStyle/>
          <a:p>
            <a:pPr algn="ctr"/>
            <a:r>
              <a:rPr lang="en-US" sz="2400" b="1" dirty="0">
                <a:latin typeface="Times New Roman" panose="02020603050405020304" pitchFamily="18" charset="0"/>
                <a:cs typeface="Times New Roman" panose="02020603050405020304" pitchFamily="18" charset="0"/>
              </a:rPr>
              <a:t>The extent of aggregation of PSs in</a:t>
            </a:r>
            <a:r>
              <a:rPr lang="en-US" sz="2400" b="1" dirty="0">
                <a:latin typeface="Times New Roman" panose="02020603050405020304" pitchFamily="18" charset="0"/>
                <a:ea typeface="SimSun" panose="02010600030101010101" pitchFamily="2" charset="-122"/>
              </a:rPr>
              <a:t> MCF-7 cells</a:t>
            </a:r>
            <a:endParaRPr lang="ru-RU" sz="2400" b="1" dirty="0">
              <a:latin typeface="Times New Roman" pitchFamily="18" charset="0"/>
              <a:cs typeface="Times New Roman" pitchFamily="18" charset="0"/>
            </a:endParaRPr>
          </a:p>
        </p:txBody>
      </p:sp>
      <p:sp>
        <p:nvSpPr>
          <p:cNvPr id="34" name="Прямоугольник 33">
            <a:extLst>
              <a:ext uri="{FF2B5EF4-FFF2-40B4-BE49-F238E27FC236}">
                <a16:creationId xmlns:a16="http://schemas.microsoft.com/office/drawing/2014/main" id="{62F632F6-CEB0-4C7D-9902-F46D9787E374}"/>
              </a:ext>
            </a:extLst>
          </p:cNvPr>
          <p:cNvSpPr/>
          <p:nvPr/>
        </p:nvSpPr>
        <p:spPr>
          <a:xfrm>
            <a:off x="1593436" y="6449217"/>
            <a:ext cx="9005128" cy="338554"/>
          </a:xfrm>
          <a:prstGeom prst="rect">
            <a:avLst/>
          </a:prstGeom>
        </p:spPr>
        <p:txBody>
          <a:bodyPr wrap="square">
            <a:spAutoFit/>
          </a:bodyPr>
          <a:lstStyle/>
          <a:p>
            <a:r>
              <a:rPr lang="en-GB" sz="1600" dirty="0">
                <a:latin typeface="Arial" panose="020B0604020202020204" pitchFamily="34" charset="0"/>
                <a:cs typeface="Arial" panose="020B0604020202020204" pitchFamily="34" charset="0"/>
              </a:rPr>
              <a:t>Fluorescence image of MCF-7 cells with micellar forms of complexes10 </a:t>
            </a:r>
            <a:r>
              <a:rPr lang="en-GB" sz="1600" dirty="0">
                <a:latin typeface="Symbol" panose="05050102010706020507" pitchFamily="18" charset="2"/>
                <a:cs typeface="Arial" panose="020B0604020202020204" pitchFamily="34" charset="0"/>
              </a:rPr>
              <a:t>m</a:t>
            </a:r>
            <a:r>
              <a:rPr lang="en-GB" sz="1600" dirty="0">
                <a:latin typeface="Arial" panose="020B0604020202020204" pitchFamily="34" charset="0"/>
                <a:cs typeface="Arial" panose="020B0604020202020204" pitchFamily="34" charset="0"/>
              </a:rPr>
              <a:t>M (</a:t>
            </a:r>
            <a:r>
              <a:rPr lang="en-GB" sz="1600" b="1" dirty="0">
                <a:latin typeface="Arial" panose="020B0604020202020204" pitchFamily="34" charset="0"/>
                <a:cs typeface="Arial" panose="020B0604020202020204" pitchFamily="34" charset="0"/>
              </a:rPr>
              <a:t>A</a:t>
            </a:r>
            <a:r>
              <a:rPr lang="ru-RU" sz="1600" b="1" dirty="0">
                <a:latin typeface="Arial" panose="020B0604020202020204" pitchFamily="34" charset="0"/>
                <a:cs typeface="Arial" panose="020B0604020202020204" pitchFamily="34" charset="0"/>
              </a:rPr>
              <a:t>- 4</a:t>
            </a:r>
            <a:r>
              <a:rPr lang="en-US" sz="1600" b="1" dirty="0">
                <a:latin typeface="Arial" panose="020B0604020202020204" pitchFamily="34" charset="0"/>
                <a:cs typeface="Arial" panose="020B0604020202020204" pitchFamily="34" charset="0"/>
              </a:rPr>
              <a:t>a</a:t>
            </a:r>
            <a:r>
              <a:rPr lang="en-GB" sz="1600" dirty="0">
                <a:latin typeface="Arial" panose="020B0604020202020204" pitchFamily="34" charset="0"/>
                <a:cs typeface="Arial" panose="020B0604020202020204" pitchFamily="34" charset="0"/>
              </a:rPr>
              <a:t>, </a:t>
            </a:r>
            <a:r>
              <a:rPr lang="en-GB" sz="1600" b="1" dirty="0">
                <a:latin typeface="Arial" panose="020B0604020202020204" pitchFamily="34" charset="0"/>
                <a:cs typeface="Arial" panose="020B0604020202020204" pitchFamily="34" charset="0"/>
              </a:rPr>
              <a:t>B- 4b, C- 5b</a:t>
            </a:r>
            <a:r>
              <a:rPr lang="en-GB" sz="1600" dirty="0">
                <a:latin typeface="Arial" panose="020B0604020202020204" pitchFamily="34" charset="0"/>
                <a:cs typeface="Arial" panose="020B0604020202020204" pitchFamily="34" charset="0"/>
              </a:rPr>
              <a:t>) </a:t>
            </a:r>
            <a:endParaRPr lang="ru-RU" sz="1600" dirty="0">
              <a:latin typeface="Arial" panose="020B0604020202020204" pitchFamily="34" charset="0"/>
              <a:cs typeface="Arial" panose="020B0604020202020204" pitchFamily="34" charset="0"/>
            </a:endParaRPr>
          </a:p>
        </p:txBody>
      </p:sp>
      <p:sp>
        <p:nvSpPr>
          <p:cNvPr id="3" name="Прямоугольник 2">
            <a:extLst>
              <a:ext uri="{FF2B5EF4-FFF2-40B4-BE49-F238E27FC236}">
                <a16:creationId xmlns:a16="http://schemas.microsoft.com/office/drawing/2014/main" id="{1A825F82-03A7-4378-9639-D49A93FE988A}"/>
              </a:ext>
            </a:extLst>
          </p:cNvPr>
          <p:cNvSpPr/>
          <p:nvPr/>
        </p:nvSpPr>
        <p:spPr>
          <a:xfrm>
            <a:off x="227756" y="667503"/>
            <a:ext cx="4449413" cy="584775"/>
          </a:xfrm>
          <a:prstGeom prst="rect">
            <a:avLst/>
          </a:prstGeom>
        </p:spPr>
        <p:txBody>
          <a:bodyPr wrap="square">
            <a:spAutoFit/>
          </a:bodyPr>
          <a:lstStyle/>
          <a:p>
            <a:pPr algn="just"/>
            <a:r>
              <a:rPr lang="en-GB" sz="1600" dirty="0">
                <a:latin typeface="Arial" panose="020B0604020202020204" pitchFamily="34" charset="0"/>
                <a:ea typeface="SimSun" panose="02010600030101010101" pitchFamily="2" charset="-122"/>
                <a:cs typeface="Arial" panose="020B0604020202020204" pitchFamily="34" charset="0"/>
              </a:rPr>
              <a:t>The fluorescence quantum yields and </a:t>
            </a:r>
            <a:r>
              <a:rPr lang="en-US" sz="1600" dirty="0">
                <a:latin typeface="Arial" panose="020B0604020202020204" pitchFamily="34" charset="0"/>
                <a:ea typeface="SimSun" panose="02010600030101010101" pitchFamily="2" charset="-122"/>
                <a:cs typeface="Arial" panose="020B0604020202020204" pitchFamily="34" charset="0"/>
              </a:rPr>
              <a:t>a</a:t>
            </a:r>
            <a:r>
              <a:rPr lang="ru-RU" sz="1600" dirty="0" err="1">
                <a:latin typeface="Arial" panose="020B0604020202020204" pitchFamily="34" charset="0"/>
                <a:cs typeface="Arial" panose="020B0604020202020204" pitchFamily="34" charset="0"/>
              </a:rPr>
              <a:t>verage</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hydrodynamic</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radius</a:t>
            </a:r>
            <a:r>
              <a:rPr lang="en-US" sz="1600" dirty="0">
                <a:latin typeface="Arial" panose="020B0604020202020204" pitchFamily="34" charset="0"/>
                <a:cs typeface="Arial" panose="020B0604020202020204" pitchFamily="34" charset="0"/>
              </a:rPr>
              <a:t> (</a:t>
            </a:r>
            <a:r>
              <a:rPr lang="en-US" altLang="ru-RU" sz="1600" dirty="0">
                <a:latin typeface="Arial" panose="020B0604020202020204" pitchFamily="34" charset="0"/>
                <a:ea typeface="Calibri" panose="020F0502020204030204" pitchFamily="34" charset="0"/>
                <a:cs typeface="Arial" panose="020B0604020202020204" pitchFamily="34" charset="0"/>
              </a:rPr>
              <a:t>R</a:t>
            </a:r>
            <a:r>
              <a:rPr lang="en-US" altLang="ru-RU" sz="1600" baseline="-30000" dirty="0">
                <a:latin typeface="Arial" panose="020B0604020202020204" pitchFamily="34" charset="0"/>
                <a:ea typeface="Calibri" panose="020F0502020204030204" pitchFamily="34" charset="0"/>
                <a:cs typeface="Arial" panose="020B0604020202020204" pitchFamily="34" charset="0"/>
              </a:rPr>
              <a:t>h</a:t>
            </a:r>
            <a:r>
              <a:rPr lang="en-US" sz="1600" dirty="0">
                <a:latin typeface="Arial" panose="020B0604020202020204" pitchFamily="34" charset="0"/>
                <a:cs typeface="Arial" panose="020B0604020202020204" pitchFamily="34" charset="0"/>
              </a:rPr>
              <a:t>)</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of</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the</a:t>
            </a:r>
            <a:r>
              <a:rPr lang="en-US" sz="1600" dirty="0">
                <a:latin typeface="Arial" panose="020B0604020202020204" pitchFamily="34" charset="0"/>
                <a:cs typeface="Arial" panose="020B0604020202020204" pitchFamily="34" charset="0"/>
              </a:rPr>
              <a:t> complexes</a:t>
            </a:r>
            <a:endParaRPr lang="ru-RU" sz="1600" dirty="0">
              <a:latin typeface="Arial" panose="020B0604020202020204" pitchFamily="34" charset="0"/>
              <a:cs typeface="Arial" panose="020B0604020202020204" pitchFamily="34" charset="0"/>
            </a:endParaRPr>
          </a:p>
        </p:txBody>
      </p:sp>
      <p:graphicFrame>
        <p:nvGraphicFramePr>
          <p:cNvPr id="19" name="Таблица 18">
            <a:extLst>
              <a:ext uri="{FF2B5EF4-FFF2-40B4-BE49-F238E27FC236}">
                <a16:creationId xmlns:a16="http://schemas.microsoft.com/office/drawing/2014/main" id="{4BB82488-EF1A-457B-A410-8D552F121165}"/>
              </a:ext>
            </a:extLst>
          </p:cNvPr>
          <p:cNvGraphicFramePr>
            <a:graphicFrameLocks noGrp="1"/>
          </p:cNvGraphicFramePr>
          <p:nvPr>
            <p:extLst>
              <p:ext uri="{D42A27DB-BD31-4B8C-83A1-F6EECF244321}">
                <p14:modId xmlns:p14="http://schemas.microsoft.com/office/powerpoint/2010/main" val="2435443518"/>
              </p:ext>
            </p:extLst>
          </p:nvPr>
        </p:nvGraphicFramePr>
        <p:xfrm>
          <a:off x="227756" y="1296700"/>
          <a:ext cx="4449170" cy="1619999"/>
        </p:xfrm>
        <a:graphic>
          <a:graphicData uri="http://schemas.openxmlformats.org/drawingml/2006/table">
            <a:tbl>
              <a:tblPr firstRow="1" firstCol="1" bandRow="1">
                <a:tableStyleId>{2D5ABB26-0587-4C30-8999-92F81FD0307C}</a:tableStyleId>
              </a:tblPr>
              <a:tblGrid>
                <a:gridCol w="1339369">
                  <a:extLst>
                    <a:ext uri="{9D8B030D-6E8A-4147-A177-3AD203B41FA5}">
                      <a16:colId xmlns:a16="http://schemas.microsoft.com/office/drawing/2014/main" val="2439398032"/>
                    </a:ext>
                  </a:extLst>
                </a:gridCol>
                <a:gridCol w="1417479">
                  <a:extLst>
                    <a:ext uri="{9D8B030D-6E8A-4147-A177-3AD203B41FA5}">
                      <a16:colId xmlns:a16="http://schemas.microsoft.com/office/drawing/2014/main" val="2501511468"/>
                    </a:ext>
                  </a:extLst>
                </a:gridCol>
                <a:gridCol w="1692322">
                  <a:extLst>
                    <a:ext uri="{9D8B030D-6E8A-4147-A177-3AD203B41FA5}">
                      <a16:colId xmlns:a16="http://schemas.microsoft.com/office/drawing/2014/main" val="947679051"/>
                    </a:ext>
                  </a:extLst>
                </a:gridCol>
              </a:tblGrid>
              <a:tr h="662153">
                <a:tc>
                  <a:txBody>
                    <a:bodyPr/>
                    <a:lstStyle/>
                    <a:p>
                      <a:pPr indent="151130" algn="ctr">
                        <a:lnSpc>
                          <a:spcPts val="1200"/>
                        </a:lnSpc>
                        <a:spcAft>
                          <a:spcPts val="0"/>
                        </a:spcAft>
                      </a:pPr>
                      <a:r>
                        <a:rPr lang="en-US" sz="1600" dirty="0">
                          <a:effectLst/>
                          <a:latin typeface="Arial" panose="020B0604020202020204" pitchFamily="34" charset="0"/>
                          <a:cs typeface="Arial" panose="020B0604020202020204" pitchFamily="34" charset="0"/>
                        </a:rPr>
                        <a:t>complexes</a:t>
                      </a:r>
                      <a:endParaRPr lang="ru-RU" sz="1600" dirty="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45720" marR="4572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51130" algn="ctr">
                        <a:lnSpc>
                          <a:spcPts val="1200"/>
                        </a:lnSpc>
                        <a:spcAft>
                          <a:spcPts val="0"/>
                        </a:spcAft>
                      </a:pPr>
                      <a:r>
                        <a:rPr lang="ru-RU" sz="1600" dirty="0">
                          <a:effectLst/>
                          <a:latin typeface="Arial" panose="020B0604020202020204" pitchFamily="34" charset="0"/>
                          <a:cs typeface="Arial" panose="020B0604020202020204" pitchFamily="34" charset="0"/>
                        </a:rPr>
                        <a:t>Ф</a:t>
                      </a:r>
                      <a:r>
                        <a:rPr lang="en-US" sz="1600" baseline="-25000" dirty="0">
                          <a:effectLst/>
                          <a:latin typeface="Arial" panose="020B0604020202020204" pitchFamily="34" charset="0"/>
                          <a:cs typeface="Arial" panose="020B0604020202020204" pitchFamily="34" charset="0"/>
                        </a:rPr>
                        <a:t>F</a:t>
                      </a:r>
                      <a:r>
                        <a:rPr lang="en-US" sz="1600" b="0" baseline="-25000" dirty="0">
                          <a:solidFill>
                            <a:schemeClr val="tx1"/>
                          </a:solidFill>
                          <a:effectLst/>
                          <a:latin typeface="Arial" panose="020B0604020202020204" pitchFamily="34" charset="0"/>
                          <a:ea typeface="SimSun" panose="02010600030101010101" pitchFamily="2" charset="-122"/>
                          <a:cs typeface="Arial" panose="020B0604020202020204" pitchFamily="34" charset="0"/>
                        </a:rPr>
                        <a:t> </a:t>
                      </a:r>
                      <a:r>
                        <a:rPr lang="en-US" sz="1600" b="0" baseline="0" dirty="0">
                          <a:solidFill>
                            <a:schemeClr val="tx1"/>
                          </a:solidFill>
                          <a:effectLst/>
                          <a:latin typeface="Arial" panose="020B0604020202020204" pitchFamily="34" charset="0"/>
                          <a:ea typeface="SimSun" panose="02010600030101010101" pitchFamily="2" charset="-122"/>
                          <a:cs typeface="Arial" panose="020B0604020202020204" pitchFamily="34" charset="0"/>
                        </a:rPr>
                        <a:t>(</a:t>
                      </a:r>
                      <a:r>
                        <a:rPr lang="en-US" sz="1600" b="0" dirty="0" err="1">
                          <a:effectLst/>
                          <a:latin typeface="Arial" panose="020B0604020202020204" pitchFamily="34" charset="0"/>
                          <a:cs typeface="Arial" panose="020B0604020202020204" pitchFamily="34" charset="0"/>
                        </a:rPr>
                        <a:t>Qy</a:t>
                      </a:r>
                      <a:r>
                        <a:rPr lang="en-US" sz="1600" b="0" dirty="0">
                          <a:effectLst/>
                          <a:latin typeface="Arial" panose="020B0604020202020204" pitchFamily="34" charset="0"/>
                          <a:cs typeface="Arial" panose="020B0604020202020204" pitchFamily="34" charset="0"/>
                        </a:rPr>
                        <a:t>)</a:t>
                      </a:r>
                      <a:endParaRPr lang="ru-RU" sz="1600" b="0" dirty="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151130" algn="ctr" defTabSz="914400" rtl="0" eaLnBrk="1" fontAlgn="auto" latinLnBrk="0" hangingPunct="1">
                        <a:lnSpc>
                          <a:spcPts val="1200"/>
                        </a:lnSpc>
                        <a:spcBef>
                          <a:spcPts val="0"/>
                        </a:spcBef>
                        <a:spcAft>
                          <a:spcPts val="0"/>
                        </a:spcAft>
                        <a:buClrTx/>
                        <a:buSzTx/>
                        <a:buFontTx/>
                        <a:buNone/>
                        <a:tabLst/>
                        <a:defRPr/>
                      </a:pPr>
                      <a:r>
                        <a:rPr kumimoji="0" lang="en-US" altLang="ru-RU" sz="1600" b="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R</a:t>
                      </a:r>
                      <a:r>
                        <a:rPr kumimoji="0" lang="en-US" altLang="ru-RU" sz="1600" b="0" u="none" strike="noStrike" cap="none" normalizeH="0" baseline="-3000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h</a:t>
                      </a:r>
                      <a:r>
                        <a:rPr lang="ru-RU" sz="1600" dirty="0">
                          <a:effectLst/>
                          <a:latin typeface="Arial" panose="020B0604020202020204" pitchFamily="34" charset="0"/>
                          <a:cs typeface="Arial" panose="020B0604020202020204" pitchFamily="34" charset="0"/>
                        </a:rPr>
                        <a:t>, </a:t>
                      </a:r>
                      <a:r>
                        <a:rPr lang="ru-RU" sz="1600" dirty="0" err="1">
                          <a:effectLst/>
                          <a:latin typeface="Arial" panose="020B0604020202020204" pitchFamily="34" charset="0"/>
                          <a:cs typeface="Arial" panose="020B0604020202020204" pitchFamily="34" charset="0"/>
                        </a:rPr>
                        <a:t>nm</a:t>
                      </a:r>
                      <a:endParaRPr lang="ru-RU" sz="1600" dirty="0">
                        <a:effectLst/>
                        <a:latin typeface="Arial" panose="020B0604020202020204" pitchFamily="34" charset="0"/>
                        <a:ea typeface="SimSun" panose="02010600030101010101" pitchFamily="2" charset="-122"/>
                        <a:cs typeface="Arial" panose="020B0604020202020204" pitchFamily="34" charset="0"/>
                      </a:endParaRPr>
                    </a:p>
                    <a:p>
                      <a:pPr indent="151130" algn="ctr">
                        <a:lnSpc>
                          <a:spcPts val="1200"/>
                        </a:lnSpc>
                        <a:spcAft>
                          <a:spcPts val="0"/>
                        </a:spcAft>
                      </a:pPr>
                      <a:endParaRPr lang="ru-RU" sz="1600" dirty="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37920569"/>
                  </a:ext>
                </a:extLst>
              </a:tr>
              <a:tr h="319282">
                <a:tc>
                  <a:txBody>
                    <a:bodyPr/>
                    <a:lstStyle/>
                    <a:p>
                      <a:pPr indent="151130" algn="ctr">
                        <a:lnSpc>
                          <a:spcPts val="1200"/>
                        </a:lnSpc>
                        <a:spcAft>
                          <a:spcPts val="0"/>
                        </a:spcAft>
                      </a:pPr>
                      <a:r>
                        <a:rPr lang="en-US" sz="1600" b="1" dirty="0">
                          <a:effectLst/>
                          <a:latin typeface="Arial" panose="020B0604020202020204" pitchFamily="34" charset="0"/>
                          <a:cs typeface="Arial" panose="020B0604020202020204" pitchFamily="34" charset="0"/>
                        </a:rPr>
                        <a:t>4a</a:t>
                      </a:r>
                      <a:endParaRPr lang="ru-RU" sz="1600" b="1" dirty="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indent="151130" algn="ctr">
                        <a:lnSpc>
                          <a:spcPts val="1200"/>
                        </a:lnSpc>
                        <a:spcAft>
                          <a:spcPts val="0"/>
                        </a:spcAft>
                      </a:pPr>
                      <a:r>
                        <a:rPr lang="en-US" sz="1600" b="0" dirty="0">
                          <a:effectLst/>
                          <a:latin typeface="Arial" panose="020B0604020202020204" pitchFamily="34" charset="0"/>
                          <a:cs typeface="Arial" panose="020B0604020202020204" pitchFamily="34" charset="0"/>
                        </a:rPr>
                        <a:t>0.35 </a:t>
                      </a:r>
                      <a:r>
                        <a:rPr lang="en-US" sz="1600" b="0" i="1" dirty="0">
                          <a:effectLst/>
                          <a:latin typeface="Arial" panose="020B0604020202020204" pitchFamily="34" charset="0"/>
                          <a:cs typeface="Arial" panose="020B0604020202020204" pitchFamily="34" charset="0"/>
                        </a:rPr>
                        <a:t>±0.04</a:t>
                      </a:r>
                      <a:endParaRPr lang="ru-RU" sz="1600" b="0" dirty="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spcAft>
                          <a:spcPts val="0"/>
                        </a:spcAft>
                      </a:pPr>
                      <a:r>
                        <a:rPr lang="ru-RU" sz="1600" b="0" dirty="0">
                          <a:effectLst/>
                          <a:latin typeface="Arial" panose="020B0604020202020204" pitchFamily="34" charset="0"/>
                          <a:cs typeface="Arial" panose="020B0604020202020204" pitchFamily="34" charset="0"/>
                        </a:rPr>
                        <a:t>56 ± </a:t>
                      </a:r>
                      <a:r>
                        <a:rPr lang="ru-RU" sz="1600" b="0" i="1" dirty="0">
                          <a:effectLst/>
                          <a:latin typeface="Arial" panose="020B0604020202020204" pitchFamily="34" charset="0"/>
                          <a:cs typeface="Arial" panose="020B0604020202020204" pitchFamily="34" charset="0"/>
                        </a:rPr>
                        <a:t>12</a:t>
                      </a:r>
                      <a:endParaRPr lang="ru-RU" sz="1600" b="0" i="1"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3881518560"/>
                  </a:ext>
                </a:extLst>
              </a:tr>
              <a:tr h="319282">
                <a:tc>
                  <a:txBody>
                    <a:bodyPr/>
                    <a:lstStyle/>
                    <a:p>
                      <a:pPr indent="151130" algn="ctr">
                        <a:lnSpc>
                          <a:spcPts val="1200"/>
                        </a:lnSpc>
                        <a:spcAft>
                          <a:spcPts val="0"/>
                        </a:spcAft>
                      </a:pPr>
                      <a:r>
                        <a:rPr lang="en-US" sz="1600" b="1" dirty="0">
                          <a:effectLst/>
                          <a:latin typeface="Arial" panose="020B0604020202020204" pitchFamily="34" charset="0"/>
                          <a:cs typeface="Arial" panose="020B0604020202020204" pitchFamily="34" charset="0"/>
                        </a:rPr>
                        <a:t>4b</a:t>
                      </a:r>
                      <a:endParaRPr lang="ru-RU" sz="1600" b="1" dirty="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tcPr>
                </a:tc>
                <a:tc>
                  <a:txBody>
                    <a:bodyPr/>
                    <a:lstStyle/>
                    <a:p>
                      <a:pPr indent="151130" algn="ctr">
                        <a:lnSpc>
                          <a:spcPts val="1200"/>
                        </a:lnSpc>
                        <a:spcAft>
                          <a:spcPts val="0"/>
                        </a:spcAft>
                      </a:pPr>
                      <a:r>
                        <a:rPr lang="en-US" sz="1600" b="0" dirty="0">
                          <a:effectLst/>
                          <a:latin typeface="Arial" panose="020B0604020202020204" pitchFamily="34" charset="0"/>
                          <a:cs typeface="Arial" panose="020B0604020202020204" pitchFamily="34" charset="0"/>
                        </a:rPr>
                        <a:t>0.05 </a:t>
                      </a:r>
                      <a:r>
                        <a:rPr lang="en-US" sz="1600" b="0" i="1" dirty="0">
                          <a:effectLst/>
                          <a:latin typeface="Arial" panose="020B0604020202020204" pitchFamily="34" charset="0"/>
                          <a:cs typeface="Arial" panose="020B0604020202020204" pitchFamily="34" charset="0"/>
                        </a:rPr>
                        <a:t>±0.005</a:t>
                      </a:r>
                      <a:endParaRPr lang="ru-RU" sz="1600" b="0" dirty="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spcAft>
                          <a:spcPts val="0"/>
                        </a:spcAft>
                      </a:pPr>
                      <a:r>
                        <a:rPr lang="ru-RU" sz="1600" b="0" dirty="0">
                          <a:effectLst/>
                          <a:latin typeface="Arial" panose="020B0604020202020204" pitchFamily="34" charset="0"/>
                          <a:cs typeface="Arial" panose="020B0604020202020204" pitchFamily="34" charset="0"/>
                        </a:rPr>
                        <a:t>50 — 450</a:t>
                      </a:r>
                      <a:endParaRPr lang="ru-RU" sz="1600" b="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3157367611"/>
                  </a:ext>
                </a:extLst>
              </a:tr>
              <a:tr h="319282">
                <a:tc>
                  <a:txBody>
                    <a:bodyPr/>
                    <a:lstStyle/>
                    <a:p>
                      <a:pPr indent="151130" algn="ctr">
                        <a:lnSpc>
                          <a:spcPts val="1200"/>
                        </a:lnSpc>
                        <a:spcAft>
                          <a:spcPts val="0"/>
                        </a:spcAft>
                      </a:pPr>
                      <a:r>
                        <a:rPr lang="en-US" sz="1600" b="1" dirty="0">
                          <a:solidFill>
                            <a:schemeClr val="tx1"/>
                          </a:solidFill>
                          <a:effectLst/>
                          <a:latin typeface="Arial" panose="020B0604020202020204" pitchFamily="34" charset="0"/>
                          <a:ea typeface="SimSun" panose="02010600030101010101" pitchFamily="2" charset="-122"/>
                          <a:cs typeface="Arial" panose="020B0604020202020204" pitchFamily="34" charset="0"/>
                        </a:rPr>
                        <a:t>5b</a:t>
                      </a:r>
                      <a:endParaRPr lang="ru-RU" sz="1600" b="1" dirty="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tcPr>
                </a:tc>
                <a:tc>
                  <a:txBody>
                    <a:bodyPr/>
                    <a:lstStyle/>
                    <a:p>
                      <a:pPr indent="151130" algn="ctr">
                        <a:lnSpc>
                          <a:spcPts val="1200"/>
                        </a:lnSpc>
                        <a:spcAft>
                          <a:spcPts val="0"/>
                        </a:spcAft>
                      </a:pPr>
                      <a:r>
                        <a:rPr lang="en-US" sz="1600" b="0" dirty="0">
                          <a:effectLst/>
                          <a:latin typeface="Arial" panose="020B0604020202020204" pitchFamily="34" charset="0"/>
                          <a:cs typeface="Arial" panose="020B0604020202020204" pitchFamily="34" charset="0"/>
                        </a:rPr>
                        <a:t>0.03 </a:t>
                      </a:r>
                      <a:r>
                        <a:rPr lang="en-US" sz="1600" b="0" i="1" dirty="0">
                          <a:effectLst/>
                          <a:latin typeface="Arial" panose="020B0604020202020204" pitchFamily="34" charset="0"/>
                          <a:cs typeface="Arial" panose="020B0604020202020204" pitchFamily="34" charset="0"/>
                        </a:rPr>
                        <a:t>±0.003</a:t>
                      </a:r>
                      <a:endParaRPr lang="ru-RU" sz="1600" b="0" dirty="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spcAft>
                          <a:spcPts val="0"/>
                        </a:spcAft>
                      </a:pPr>
                      <a:r>
                        <a:rPr lang="en-US" sz="1600" b="0" dirty="0">
                          <a:effectLst/>
                          <a:latin typeface="Arial" panose="020B0604020202020204" pitchFamily="34" charset="0"/>
                          <a:cs typeface="Arial" panose="020B0604020202020204" pitchFamily="34" charset="0"/>
                        </a:rPr>
                        <a:t>46 </a:t>
                      </a:r>
                      <a:r>
                        <a:rPr lang="en-US" sz="1600" b="0" i="1" dirty="0">
                          <a:effectLst/>
                          <a:latin typeface="Arial" panose="020B0604020202020204" pitchFamily="34" charset="0"/>
                          <a:cs typeface="Arial" panose="020B0604020202020204" pitchFamily="34" charset="0"/>
                        </a:rPr>
                        <a:t>± 9</a:t>
                      </a:r>
                      <a:r>
                        <a:rPr lang="en-US" sz="1600" b="0" dirty="0">
                          <a:effectLst/>
                          <a:latin typeface="Arial" panose="020B0604020202020204" pitchFamily="34" charset="0"/>
                          <a:cs typeface="Arial" panose="020B0604020202020204" pitchFamily="34" charset="0"/>
                        </a:rPr>
                        <a:t>; 2.5 </a:t>
                      </a:r>
                      <a:r>
                        <a:rPr lang="en-US" sz="1600" b="0" i="1" dirty="0">
                          <a:effectLst/>
                          <a:latin typeface="Arial" panose="020B0604020202020204" pitchFamily="34" charset="0"/>
                          <a:cs typeface="Arial" panose="020B0604020202020204" pitchFamily="34" charset="0"/>
                        </a:rPr>
                        <a:t>± 0.8</a:t>
                      </a:r>
                      <a:endParaRPr lang="ru-RU" sz="1600" b="0" i="1"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977541749"/>
                  </a:ext>
                </a:extLst>
              </a:tr>
            </a:tbl>
          </a:graphicData>
        </a:graphic>
      </p:graphicFrame>
      <p:pic>
        <p:nvPicPr>
          <p:cNvPr id="8" name="Рисунок 7">
            <a:extLst>
              <a:ext uri="{FF2B5EF4-FFF2-40B4-BE49-F238E27FC236}">
                <a16:creationId xmlns:a16="http://schemas.microsoft.com/office/drawing/2014/main" id="{747B214E-8217-4454-8359-2BE61E9DD9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571" y="3613477"/>
            <a:ext cx="11847323" cy="2810469"/>
          </a:xfrm>
          <a:prstGeom prst="rect">
            <a:avLst/>
          </a:prstGeom>
        </p:spPr>
      </p:pic>
      <p:pic>
        <p:nvPicPr>
          <p:cNvPr id="5" name="Рисунок 4">
            <a:extLst>
              <a:ext uri="{FF2B5EF4-FFF2-40B4-BE49-F238E27FC236}">
                <a16:creationId xmlns:a16="http://schemas.microsoft.com/office/drawing/2014/main" id="{A0D86D2A-A0A0-4841-9240-2E00CE33B1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4724" y="254874"/>
            <a:ext cx="2642621" cy="2764542"/>
          </a:xfrm>
          <a:prstGeom prst="rect">
            <a:avLst/>
          </a:prstGeom>
        </p:spPr>
      </p:pic>
      <p:pic>
        <p:nvPicPr>
          <p:cNvPr id="10" name="Рисунок 9">
            <a:extLst>
              <a:ext uri="{FF2B5EF4-FFF2-40B4-BE49-F238E27FC236}">
                <a16:creationId xmlns:a16="http://schemas.microsoft.com/office/drawing/2014/main" id="{F355411C-BC1D-40B3-8F2D-FEE67C93E1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3849" y="511048"/>
            <a:ext cx="1875104" cy="2443739"/>
          </a:xfrm>
          <a:prstGeom prst="rect">
            <a:avLst/>
          </a:prstGeom>
        </p:spPr>
      </p:pic>
      <p:sp>
        <p:nvSpPr>
          <p:cNvPr id="4" name="Прямоугольник 3">
            <a:extLst>
              <a:ext uri="{FF2B5EF4-FFF2-40B4-BE49-F238E27FC236}">
                <a16:creationId xmlns:a16="http://schemas.microsoft.com/office/drawing/2014/main" id="{5717557A-9C59-425E-83A6-AE06F7F67531}"/>
              </a:ext>
            </a:extLst>
          </p:cNvPr>
          <p:cNvSpPr/>
          <p:nvPr/>
        </p:nvSpPr>
        <p:spPr>
          <a:xfrm>
            <a:off x="9373869" y="2736745"/>
            <a:ext cx="2642621" cy="830997"/>
          </a:xfrm>
          <a:prstGeom prst="rect">
            <a:avLst/>
          </a:prstGeom>
        </p:spPr>
        <p:txBody>
          <a:bodyPr wrap="square">
            <a:spAutoFit/>
          </a:bodyPr>
          <a:lstStyle/>
          <a:p>
            <a:pPr algn="just"/>
            <a:r>
              <a:rPr lang="en-US" sz="1600" dirty="0">
                <a:latin typeface="Arial" panose="020B0604020202020204" pitchFamily="34" charset="0"/>
                <a:cs typeface="Arial" panose="020B0604020202020204" pitchFamily="34" charset="0"/>
              </a:rPr>
              <a:t>Relative integrated density of fluorescence intensity of complexes</a:t>
            </a:r>
            <a:r>
              <a:rPr lang="en-US" sz="1600" b="1"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in cells</a:t>
            </a:r>
            <a:endParaRPr lang="ru-RU" sz="1600" dirty="0"/>
          </a:p>
        </p:txBody>
      </p:sp>
      <p:sp>
        <p:nvSpPr>
          <p:cNvPr id="6" name="Прямоугольник 5">
            <a:extLst>
              <a:ext uri="{FF2B5EF4-FFF2-40B4-BE49-F238E27FC236}">
                <a16:creationId xmlns:a16="http://schemas.microsoft.com/office/drawing/2014/main" id="{37F1B480-64AA-42E7-9F5F-D480A4667AFC}"/>
              </a:ext>
            </a:extLst>
          </p:cNvPr>
          <p:cNvSpPr/>
          <p:nvPr/>
        </p:nvSpPr>
        <p:spPr>
          <a:xfrm>
            <a:off x="5153636" y="2925097"/>
            <a:ext cx="3889695" cy="646331"/>
          </a:xfrm>
          <a:prstGeom prst="rect">
            <a:avLst/>
          </a:prstGeom>
        </p:spPr>
        <p:txBody>
          <a:bodyPr wrap="square">
            <a:spAutoFit/>
          </a:bodyPr>
          <a:lstStyle/>
          <a:p>
            <a:r>
              <a:rPr lang="en-US" dirty="0">
                <a:latin typeface="Arial" panose="020B0604020202020204" pitchFamily="34" charset="0"/>
                <a:cs typeface="Arial" panose="020B0604020202020204" pitchFamily="34" charset="0"/>
              </a:rPr>
              <a:t>D</a:t>
            </a:r>
            <a:r>
              <a:rPr lang="en-GB" dirty="0" err="1">
                <a:latin typeface="Arial" panose="020B0604020202020204" pitchFamily="34" charset="0"/>
                <a:cs typeface="Arial" panose="020B0604020202020204" pitchFamily="34" charset="0"/>
              </a:rPr>
              <a:t>egree</a:t>
            </a:r>
            <a:r>
              <a:rPr lang="en-GB" dirty="0">
                <a:latin typeface="Arial" panose="020B0604020202020204" pitchFamily="34" charset="0"/>
                <a:cs typeface="Arial" panose="020B0604020202020204" pitchFamily="34" charset="0"/>
              </a:rPr>
              <a:t> of dissociation of complexes in rat brain homogenate (RBH) </a:t>
            </a:r>
            <a:endParaRPr lang="ru-RU" dirty="0"/>
          </a:p>
        </p:txBody>
      </p:sp>
    </p:spTree>
    <p:extLst>
      <p:ext uri="{BB962C8B-B14F-4D97-AF65-F5344CB8AC3E}">
        <p14:creationId xmlns:p14="http://schemas.microsoft.com/office/powerpoint/2010/main" val="13011126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6B3241E4-B793-4D7E-B5F5-E48C0C483BE5}"/>
              </a:ext>
            </a:extLst>
          </p:cNvPr>
          <p:cNvSpPr>
            <a:spLocks noGrp="1"/>
          </p:cNvSpPr>
          <p:nvPr>
            <p:ph type="sldNum" sz="quarter" idx="12"/>
          </p:nvPr>
        </p:nvSpPr>
        <p:spPr>
          <a:xfrm>
            <a:off x="9325969" y="6467985"/>
            <a:ext cx="2743200" cy="365125"/>
          </a:xfrm>
        </p:spPr>
        <p:txBody>
          <a:bodyPr/>
          <a:lstStyle/>
          <a:p>
            <a:fld id="{149E81C2-F602-449E-8131-FF229EE1DBDA}" type="slidenum">
              <a:rPr lang="ru-RU" smtClean="0"/>
              <a:t>16</a:t>
            </a:fld>
            <a:endParaRPr lang="ru-RU"/>
          </a:p>
        </p:txBody>
      </p:sp>
      <p:graphicFrame>
        <p:nvGraphicFramePr>
          <p:cNvPr id="8" name="Таблица 7">
            <a:extLst>
              <a:ext uri="{FF2B5EF4-FFF2-40B4-BE49-F238E27FC236}">
                <a16:creationId xmlns:a16="http://schemas.microsoft.com/office/drawing/2014/main" id="{9C26AB6D-EAC3-4C9D-9E3E-A854692C10DF}"/>
              </a:ext>
            </a:extLst>
          </p:cNvPr>
          <p:cNvGraphicFramePr>
            <a:graphicFrameLocks noGrp="1"/>
          </p:cNvGraphicFramePr>
          <p:nvPr>
            <p:extLst>
              <p:ext uri="{D42A27DB-BD31-4B8C-83A1-F6EECF244321}">
                <p14:modId xmlns:p14="http://schemas.microsoft.com/office/powerpoint/2010/main" val="167688973"/>
              </p:ext>
            </p:extLst>
          </p:nvPr>
        </p:nvGraphicFramePr>
        <p:xfrm>
          <a:off x="3086547" y="1033720"/>
          <a:ext cx="5931621" cy="1619999"/>
        </p:xfrm>
        <a:graphic>
          <a:graphicData uri="http://schemas.openxmlformats.org/drawingml/2006/table">
            <a:tbl>
              <a:tblPr firstRow="1" firstCol="1" bandRow="1">
                <a:tableStyleId>{2D5ABB26-0587-4C30-8999-92F81FD0307C}</a:tableStyleId>
              </a:tblPr>
              <a:tblGrid>
                <a:gridCol w="1354202">
                  <a:extLst>
                    <a:ext uri="{9D8B030D-6E8A-4147-A177-3AD203B41FA5}">
                      <a16:colId xmlns:a16="http://schemas.microsoft.com/office/drawing/2014/main" val="2439398032"/>
                    </a:ext>
                  </a:extLst>
                </a:gridCol>
                <a:gridCol w="1433178">
                  <a:extLst>
                    <a:ext uri="{9D8B030D-6E8A-4147-A177-3AD203B41FA5}">
                      <a16:colId xmlns:a16="http://schemas.microsoft.com/office/drawing/2014/main" val="2501511468"/>
                    </a:ext>
                  </a:extLst>
                </a:gridCol>
                <a:gridCol w="1433178">
                  <a:extLst>
                    <a:ext uri="{9D8B030D-6E8A-4147-A177-3AD203B41FA5}">
                      <a16:colId xmlns:a16="http://schemas.microsoft.com/office/drawing/2014/main" val="70361049"/>
                    </a:ext>
                  </a:extLst>
                </a:gridCol>
                <a:gridCol w="1711063">
                  <a:extLst>
                    <a:ext uri="{9D8B030D-6E8A-4147-A177-3AD203B41FA5}">
                      <a16:colId xmlns:a16="http://schemas.microsoft.com/office/drawing/2014/main" val="947679051"/>
                    </a:ext>
                  </a:extLst>
                </a:gridCol>
              </a:tblGrid>
              <a:tr h="662153">
                <a:tc>
                  <a:txBody>
                    <a:bodyPr/>
                    <a:lstStyle/>
                    <a:p>
                      <a:pPr indent="151130" algn="ctr">
                        <a:lnSpc>
                          <a:spcPts val="1200"/>
                        </a:lnSpc>
                        <a:spcAft>
                          <a:spcPts val="0"/>
                        </a:spcAft>
                      </a:pPr>
                      <a:r>
                        <a:rPr lang="en-US" sz="1600" dirty="0">
                          <a:effectLst/>
                          <a:latin typeface="Arial" panose="020B0604020202020204" pitchFamily="34" charset="0"/>
                          <a:cs typeface="Arial" panose="020B0604020202020204" pitchFamily="34" charset="0"/>
                        </a:rPr>
                        <a:t>complexes</a:t>
                      </a:r>
                      <a:endParaRPr lang="ru-RU" sz="1600" dirty="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45720" marR="4572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51130" algn="ctr">
                        <a:lnSpc>
                          <a:spcPts val="1200"/>
                        </a:lnSpc>
                        <a:spcAft>
                          <a:spcPts val="0"/>
                        </a:spcAft>
                      </a:pPr>
                      <a:r>
                        <a:rPr lang="ru-RU" sz="1600" dirty="0">
                          <a:effectLst/>
                          <a:latin typeface="Arial" panose="020B0604020202020204" pitchFamily="34" charset="0"/>
                          <a:cs typeface="Arial" panose="020B0604020202020204" pitchFamily="34" charset="0"/>
                        </a:rPr>
                        <a:t>Ф</a:t>
                      </a:r>
                      <a:r>
                        <a:rPr lang="en-US" sz="1600" baseline="-25000" dirty="0">
                          <a:effectLst/>
                          <a:latin typeface="Symbol" panose="05050102010706020507" pitchFamily="18" charset="2"/>
                          <a:cs typeface="Arial" panose="020B0604020202020204" pitchFamily="34" charset="0"/>
                        </a:rPr>
                        <a:t>D</a:t>
                      </a:r>
                      <a:r>
                        <a:rPr lang="en-US" sz="1600" b="0" baseline="-25000" dirty="0">
                          <a:solidFill>
                            <a:schemeClr val="tx1"/>
                          </a:solidFill>
                          <a:effectLst/>
                          <a:latin typeface="Arial" panose="020B0604020202020204" pitchFamily="34" charset="0"/>
                          <a:ea typeface="SimSun" panose="02010600030101010101" pitchFamily="2" charset="-122"/>
                          <a:cs typeface="Arial" panose="020B0604020202020204" pitchFamily="34" charset="0"/>
                        </a:rPr>
                        <a:t> </a:t>
                      </a:r>
                      <a:r>
                        <a:rPr lang="en-US" sz="1600" b="0" baseline="0" dirty="0">
                          <a:solidFill>
                            <a:schemeClr val="tx1"/>
                          </a:solidFill>
                          <a:effectLst/>
                          <a:latin typeface="Arial" panose="020B0604020202020204" pitchFamily="34" charset="0"/>
                          <a:ea typeface="SimSun" panose="02010600030101010101" pitchFamily="2" charset="-122"/>
                          <a:cs typeface="Arial" panose="020B0604020202020204" pitchFamily="34" charset="0"/>
                        </a:rPr>
                        <a:t>(</a:t>
                      </a:r>
                      <a:r>
                        <a:rPr lang="en-US" sz="1600" b="0" dirty="0" err="1">
                          <a:effectLst/>
                          <a:latin typeface="Arial" panose="020B0604020202020204" pitchFamily="34" charset="0"/>
                          <a:cs typeface="Arial" panose="020B0604020202020204" pitchFamily="34" charset="0"/>
                        </a:rPr>
                        <a:t>Qy</a:t>
                      </a:r>
                      <a:r>
                        <a:rPr lang="en-US" sz="1600" b="0" dirty="0">
                          <a:effectLst/>
                          <a:latin typeface="Arial" panose="020B0604020202020204" pitchFamily="34" charset="0"/>
                          <a:cs typeface="Arial" panose="020B0604020202020204" pitchFamily="34" charset="0"/>
                        </a:rPr>
                        <a:t>)</a:t>
                      </a:r>
                      <a:endParaRPr lang="ru-RU" sz="1600" b="0" dirty="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51130" algn="ctr">
                        <a:lnSpc>
                          <a:spcPts val="1200"/>
                        </a:lnSpc>
                        <a:spcAft>
                          <a:spcPts val="0"/>
                        </a:spcAft>
                      </a:pPr>
                      <a:r>
                        <a:rPr lang="ru-RU" sz="1600" dirty="0">
                          <a:effectLst/>
                          <a:latin typeface="Arial" panose="020B0604020202020204" pitchFamily="34" charset="0"/>
                          <a:cs typeface="Arial" panose="020B0604020202020204" pitchFamily="34" charset="0"/>
                        </a:rPr>
                        <a:t>Ф</a:t>
                      </a:r>
                      <a:r>
                        <a:rPr lang="en-US" sz="1600" baseline="-25000" dirty="0">
                          <a:effectLst/>
                          <a:latin typeface="Arial" panose="020B0604020202020204" pitchFamily="34" charset="0"/>
                          <a:cs typeface="Arial" panose="020B0604020202020204" pitchFamily="34" charset="0"/>
                        </a:rPr>
                        <a:t>F</a:t>
                      </a:r>
                      <a:r>
                        <a:rPr lang="en-US" sz="1600" b="0" baseline="-25000" dirty="0">
                          <a:solidFill>
                            <a:schemeClr val="tx1"/>
                          </a:solidFill>
                          <a:effectLst/>
                          <a:latin typeface="Arial" panose="020B0604020202020204" pitchFamily="34" charset="0"/>
                          <a:ea typeface="SimSun" panose="02010600030101010101" pitchFamily="2" charset="-122"/>
                          <a:cs typeface="Arial" panose="020B0604020202020204" pitchFamily="34" charset="0"/>
                        </a:rPr>
                        <a:t> </a:t>
                      </a:r>
                      <a:r>
                        <a:rPr lang="en-US" sz="1600" b="0" baseline="0" dirty="0">
                          <a:solidFill>
                            <a:schemeClr val="tx1"/>
                          </a:solidFill>
                          <a:effectLst/>
                          <a:latin typeface="Arial" panose="020B0604020202020204" pitchFamily="34" charset="0"/>
                          <a:ea typeface="SimSun" panose="02010600030101010101" pitchFamily="2" charset="-122"/>
                          <a:cs typeface="Arial" panose="020B0604020202020204" pitchFamily="34" charset="0"/>
                        </a:rPr>
                        <a:t>(</a:t>
                      </a:r>
                      <a:r>
                        <a:rPr lang="en-US" sz="1600" b="0" dirty="0" err="1">
                          <a:effectLst/>
                          <a:latin typeface="Arial" panose="020B0604020202020204" pitchFamily="34" charset="0"/>
                          <a:cs typeface="Arial" panose="020B0604020202020204" pitchFamily="34" charset="0"/>
                        </a:rPr>
                        <a:t>Qy</a:t>
                      </a:r>
                      <a:r>
                        <a:rPr lang="en-US" sz="1600" b="0" dirty="0">
                          <a:effectLst/>
                          <a:latin typeface="Arial" panose="020B0604020202020204" pitchFamily="34" charset="0"/>
                          <a:cs typeface="Arial" panose="020B0604020202020204" pitchFamily="34" charset="0"/>
                        </a:rPr>
                        <a:t>)</a:t>
                      </a:r>
                      <a:endParaRPr lang="ru-RU" sz="1600" b="0" dirty="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151130" algn="ctr" defTabSz="914400" rtl="0" eaLnBrk="1" fontAlgn="auto" latinLnBrk="0" hangingPunct="1">
                        <a:lnSpc>
                          <a:spcPts val="1200"/>
                        </a:lnSpc>
                        <a:spcBef>
                          <a:spcPts val="0"/>
                        </a:spcBef>
                        <a:spcAft>
                          <a:spcPts val="0"/>
                        </a:spcAft>
                        <a:buClrTx/>
                        <a:buSzTx/>
                        <a:buFontTx/>
                        <a:buNone/>
                        <a:tabLst/>
                        <a:defRPr/>
                      </a:pPr>
                      <a:r>
                        <a:rPr kumimoji="0" lang="en-US" altLang="ru-RU" sz="1600" b="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R</a:t>
                      </a:r>
                      <a:r>
                        <a:rPr kumimoji="0" lang="en-US" altLang="ru-RU" sz="1600" b="0" u="none" strike="noStrike" cap="none" normalizeH="0" baseline="-3000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h</a:t>
                      </a:r>
                      <a:r>
                        <a:rPr lang="ru-RU" sz="1600" dirty="0">
                          <a:effectLst/>
                          <a:latin typeface="Arial" panose="020B0604020202020204" pitchFamily="34" charset="0"/>
                          <a:cs typeface="Arial" panose="020B0604020202020204" pitchFamily="34" charset="0"/>
                        </a:rPr>
                        <a:t>, </a:t>
                      </a:r>
                      <a:r>
                        <a:rPr lang="ru-RU" sz="1600" dirty="0" err="1">
                          <a:effectLst/>
                          <a:latin typeface="Arial" panose="020B0604020202020204" pitchFamily="34" charset="0"/>
                          <a:cs typeface="Arial" panose="020B0604020202020204" pitchFamily="34" charset="0"/>
                        </a:rPr>
                        <a:t>nm</a:t>
                      </a:r>
                      <a:endParaRPr lang="ru-RU" sz="1600" dirty="0">
                        <a:effectLst/>
                        <a:latin typeface="Arial" panose="020B0604020202020204" pitchFamily="34" charset="0"/>
                        <a:ea typeface="SimSun" panose="02010600030101010101" pitchFamily="2" charset="-122"/>
                        <a:cs typeface="Arial" panose="020B0604020202020204" pitchFamily="34" charset="0"/>
                      </a:endParaRPr>
                    </a:p>
                    <a:p>
                      <a:pPr indent="151130" algn="ctr">
                        <a:lnSpc>
                          <a:spcPts val="1200"/>
                        </a:lnSpc>
                        <a:spcAft>
                          <a:spcPts val="0"/>
                        </a:spcAft>
                      </a:pPr>
                      <a:endParaRPr lang="ru-RU" sz="1600" dirty="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37920569"/>
                  </a:ext>
                </a:extLst>
              </a:tr>
              <a:tr h="319282">
                <a:tc>
                  <a:txBody>
                    <a:bodyPr/>
                    <a:lstStyle/>
                    <a:p>
                      <a:pPr indent="151130" algn="ctr">
                        <a:lnSpc>
                          <a:spcPts val="1200"/>
                        </a:lnSpc>
                        <a:spcAft>
                          <a:spcPts val="0"/>
                        </a:spcAft>
                      </a:pPr>
                      <a:r>
                        <a:rPr lang="en-US" sz="1600" b="1" dirty="0">
                          <a:effectLst/>
                          <a:latin typeface="Arial" panose="020B0604020202020204" pitchFamily="34" charset="0"/>
                          <a:cs typeface="Arial" panose="020B0604020202020204" pitchFamily="34" charset="0"/>
                        </a:rPr>
                        <a:t>4a</a:t>
                      </a:r>
                      <a:endParaRPr lang="ru-RU" sz="1600" b="1" dirty="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indent="151130" algn="ctr">
                        <a:lnSpc>
                          <a:spcPts val="1200"/>
                        </a:lnSpc>
                        <a:spcAft>
                          <a:spcPts val="600"/>
                        </a:spcAft>
                      </a:pPr>
                      <a:r>
                        <a:rPr lang="en-US" sz="1600" b="0" dirty="0">
                          <a:effectLst/>
                          <a:latin typeface="Arial" panose="020B0604020202020204" pitchFamily="34" charset="0"/>
                          <a:cs typeface="Arial" panose="020B0604020202020204" pitchFamily="34" charset="0"/>
                        </a:rPr>
                        <a:t>0.62 </a:t>
                      </a:r>
                      <a:r>
                        <a:rPr lang="en-US" sz="1600" b="0" i="1" dirty="0">
                          <a:effectLst/>
                          <a:latin typeface="Arial" panose="020B0604020202020204" pitchFamily="34" charset="0"/>
                          <a:cs typeface="Arial" panose="020B0604020202020204" pitchFamily="34" charset="0"/>
                        </a:rPr>
                        <a:t>±0.06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indent="151130" algn="ctr">
                        <a:lnSpc>
                          <a:spcPts val="1200"/>
                        </a:lnSpc>
                        <a:spcAft>
                          <a:spcPts val="0"/>
                        </a:spcAft>
                      </a:pPr>
                      <a:r>
                        <a:rPr lang="en-US" sz="1600" b="0" dirty="0">
                          <a:effectLst/>
                          <a:latin typeface="Arial" panose="020B0604020202020204" pitchFamily="34" charset="0"/>
                          <a:cs typeface="Arial" panose="020B0604020202020204" pitchFamily="34" charset="0"/>
                        </a:rPr>
                        <a:t>0.35 </a:t>
                      </a:r>
                      <a:r>
                        <a:rPr lang="en-US" sz="1600" b="0" i="1" dirty="0">
                          <a:effectLst/>
                          <a:latin typeface="Arial" panose="020B0604020202020204" pitchFamily="34" charset="0"/>
                          <a:cs typeface="Arial" panose="020B0604020202020204" pitchFamily="34" charset="0"/>
                        </a:rPr>
                        <a:t>±0.04</a:t>
                      </a:r>
                      <a:endParaRPr lang="ru-RU" sz="1600" b="0" dirty="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spcAft>
                          <a:spcPts val="0"/>
                        </a:spcAft>
                      </a:pPr>
                      <a:r>
                        <a:rPr lang="ru-RU" sz="1600" b="0" dirty="0">
                          <a:effectLst/>
                          <a:latin typeface="Arial" panose="020B0604020202020204" pitchFamily="34" charset="0"/>
                          <a:cs typeface="Arial" panose="020B0604020202020204" pitchFamily="34" charset="0"/>
                        </a:rPr>
                        <a:t>56 ± </a:t>
                      </a:r>
                      <a:r>
                        <a:rPr lang="ru-RU" sz="1600" b="0" i="1" dirty="0">
                          <a:effectLst/>
                          <a:latin typeface="Arial" panose="020B0604020202020204" pitchFamily="34" charset="0"/>
                          <a:cs typeface="Arial" panose="020B0604020202020204" pitchFamily="34" charset="0"/>
                        </a:rPr>
                        <a:t>12</a:t>
                      </a:r>
                      <a:endParaRPr lang="ru-RU" sz="1600" b="0" i="1"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3881518560"/>
                  </a:ext>
                </a:extLst>
              </a:tr>
              <a:tr h="319282">
                <a:tc>
                  <a:txBody>
                    <a:bodyPr/>
                    <a:lstStyle/>
                    <a:p>
                      <a:pPr indent="151130" algn="ctr">
                        <a:lnSpc>
                          <a:spcPts val="1200"/>
                        </a:lnSpc>
                        <a:spcAft>
                          <a:spcPts val="0"/>
                        </a:spcAft>
                      </a:pPr>
                      <a:r>
                        <a:rPr lang="en-US" sz="1600" b="1" dirty="0">
                          <a:effectLst/>
                          <a:latin typeface="Arial" panose="020B0604020202020204" pitchFamily="34" charset="0"/>
                          <a:cs typeface="Arial" panose="020B0604020202020204" pitchFamily="34" charset="0"/>
                        </a:rPr>
                        <a:t>4b</a:t>
                      </a:r>
                      <a:endParaRPr lang="ru-RU" sz="1600" b="1" dirty="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tcPr>
                </a:tc>
                <a:tc>
                  <a:txBody>
                    <a:bodyPr/>
                    <a:lstStyle/>
                    <a:p>
                      <a:pPr indent="151130" algn="ctr">
                        <a:lnSpc>
                          <a:spcPts val="1200"/>
                        </a:lnSpc>
                        <a:spcAft>
                          <a:spcPts val="600"/>
                        </a:spcAft>
                      </a:pPr>
                      <a:r>
                        <a:rPr lang="en-US" sz="1600" b="0" dirty="0">
                          <a:effectLst/>
                          <a:latin typeface="Arial" panose="020B0604020202020204" pitchFamily="34" charset="0"/>
                          <a:cs typeface="Arial" panose="020B0604020202020204" pitchFamily="34" charset="0"/>
                        </a:rPr>
                        <a:t>0.35 </a:t>
                      </a:r>
                      <a:r>
                        <a:rPr lang="en-US" sz="1600" b="0" i="1" dirty="0">
                          <a:effectLst/>
                          <a:latin typeface="Arial" panose="020B0604020202020204" pitchFamily="34" charset="0"/>
                          <a:cs typeface="Arial" panose="020B0604020202020204" pitchFamily="34" charset="0"/>
                        </a:rPr>
                        <a:t>±0.04</a:t>
                      </a:r>
                      <a:endParaRPr lang="ru-RU" sz="1600" b="0" dirty="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indent="151130" algn="ctr">
                        <a:lnSpc>
                          <a:spcPts val="1200"/>
                        </a:lnSpc>
                        <a:spcAft>
                          <a:spcPts val="0"/>
                        </a:spcAft>
                      </a:pPr>
                      <a:r>
                        <a:rPr lang="en-US" sz="1600" b="0" dirty="0">
                          <a:effectLst/>
                          <a:latin typeface="Arial" panose="020B0604020202020204" pitchFamily="34" charset="0"/>
                          <a:cs typeface="Arial" panose="020B0604020202020204" pitchFamily="34" charset="0"/>
                        </a:rPr>
                        <a:t>0.05 </a:t>
                      </a:r>
                      <a:r>
                        <a:rPr lang="en-US" sz="1600" b="0" i="1" dirty="0">
                          <a:effectLst/>
                          <a:latin typeface="Arial" panose="020B0604020202020204" pitchFamily="34" charset="0"/>
                          <a:cs typeface="Arial" panose="020B0604020202020204" pitchFamily="34" charset="0"/>
                        </a:rPr>
                        <a:t>±0.005</a:t>
                      </a:r>
                      <a:endParaRPr lang="ru-RU" sz="1600" b="0" dirty="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spcAft>
                          <a:spcPts val="0"/>
                        </a:spcAft>
                      </a:pPr>
                      <a:r>
                        <a:rPr lang="ru-RU" sz="1600" b="0" dirty="0">
                          <a:effectLst/>
                          <a:latin typeface="Arial" panose="020B0604020202020204" pitchFamily="34" charset="0"/>
                          <a:cs typeface="Arial" panose="020B0604020202020204" pitchFamily="34" charset="0"/>
                        </a:rPr>
                        <a:t>50 — 450</a:t>
                      </a:r>
                      <a:endParaRPr lang="ru-RU" sz="1600" b="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3157367611"/>
                  </a:ext>
                </a:extLst>
              </a:tr>
              <a:tr h="319282">
                <a:tc>
                  <a:txBody>
                    <a:bodyPr/>
                    <a:lstStyle/>
                    <a:p>
                      <a:pPr indent="151130" algn="ctr">
                        <a:lnSpc>
                          <a:spcPts val="1200"/>
                        </a:lnSpc>
                        <a:spcAft>
                          <a:spcPts val="0"/>
                        </a:spcAft>
                      </a:pPr>
                      <a:r>
                        <a:rPr lang="en-US" sz="1600" b="1" dirty="0">
                          <a:solidFill>
                            <a:schemeClr val="tx1"/>
                          </a:solidFill>
                          <a:effectLst/>
                          <a:latin typeface="Arial" panose="020B0604020202020204" pitchFamily="34" charset="0"/>
                          <a:ea typeface="SimSun" panose="02010600030101010101" pitchFamily="2" charset="-122"/>
                          <a:cs typeface="Arial" panose="020B0604020202020204" pitchFamily="34" charset="0"/>
                        </a:rPr>
                        <a:t>5b</a:t>
                      </a:r>
                      <a:endParaRPr lang="ru-RU" sz="1600" b="1" dirty="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tcPr>
                </a:tc>
                <a:tc>
                  <a:txBody>
                    <a:bodyPr/>
                    <a:lstStyle/>
                    <a:p>
                      <a:pPr indent="151130" algn="ctr">
                        <a:lnSpc>
                          <a:spcPts val="1200"/>
                        </a:lnSpc>
                        <a:spcAft>
                          <a:spcPts val="600"/>
                        </a:spcAft>
                      </a:pPr>
                      <a:r>
                        <a:rPr lang="en-US" sz="1600" b="0" dirty="0">
                          <a:solidFill>
                            <a:schemeClr val="tx1"/>
                          </a:solidFill>
                          <a:effectLst/>
                          <a:latin typeface="Arial" panose="020B0604020202020204" pitchFamily="34" charset="0"/>
                          <a:ea typeface="SimSun" panose="02010600030101010101" pitchFamily="2" charset="-122"/>
                          <a:cs typeface="Arial" panose="020B0604020202020204" pitchFamily="34" charset="0"/>
                        </a:rPr>
                        <a:t>0.35 </a:t>
                      </a:r>
                      <a:r>
                        <a:rPr lang="en-US" sz="1600" b="0" i="1" dirty="0">
                          <a:effectLst/>
                          <a:latin typeface="Arial" panose="020B0604020202020204" pitchFamily="34" charset="0"/>
                          <a:cs typeface="Arial" panose="020B0604020202020204" pitchFamily="34" charset="0"/>
                        </a:rPr>
                        <a:t>±0.04</a:t>
                      </a:r>
                      <a:endParaRPr lang="ru-RU" sz="1600" b="0" dirty="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indent="151130" algn="ctr">
                        <a:lnSpc>
                          <a:spcPts val="1200"/>
                        </a:lnSpc>
                        <a:spcAft>
                          <a:spcPts val="0"/>
                        </a:spcAft>
                      </a:pPr>
                      <a:r>
                        <a:rPr lang="en-US" sz="1600" b="0" dirty="0">
                          <a:effectLst/>
                          <a:latin typeface="Arial" panose="020B0604020202020204" pitchFamily="34" charset="0"/>
                          <a:cs typeface="Arial" panose="020B0604020202020204" pitchFamily="34" charset="0"/>
                        </a:rPr>
                        <a:t>0.03 </a:t>
                      </a:r>
                      <a:r>
                        <a:rPr lang="en-US" sz="1600" b="0" i="1" dirty="0">
                          <a:effectLst/>
                          <a:latin typeface="Arial" panose="020B0604020202020204" pitchFamily="34" charset="0"/>
                          <a:cs typeface="Arial" panose="020B0604020202020204" pitchFamily="34" charset="0"/>
                        </a:rPr>
                        <a:t>±0.003</a:t>
                      </a:r>
                      <a:endParaRPr lang="ru-RU" sz="1600" b="0" dirty="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spcAft>
                          <a:spcPts val="0"/>
                        </a:spcAft>
                      </a:pPr>
                      <a:r>
                        <a:rPr lang="en-US" sz="1600" b="0" dirty="0">
                          <a:effectLst/>
                          <a:latin typeface="Arial" panose="020B0604020202020204" pitchFamily="34" charset="0"/>
                          <a:cs typeface="Arial" panose="020B0604020202020204" pitchFamily="34" charset="0"/>
                        </a:rPr>
                        <a:t>46 </a:t>
                      </a:r>
                      <a:r>
                        <a:rPr lang="en-US" sz="1600" b="0" i="1" dirty="0">
                          <a:effectLst/>
                          <a:latin typeface="Arial" panose="020B0604020202020204" pitchFamily="34" charset="0"/>
                          <a:cs typeface="Arial" panose="020B0604020202020204" pitchFamily="34" charset="0"/>
                        </a:rPr>
                        <a:t>± 9</a:t>
                      </a:r>
                      <a:r>
                        <a:rPr lang="en-US" sz="1600" b="0" dirty="0">
                          <a:effectLst/>
                          <a:latin typeface="Arial" panose="020B0604020202020204" pitchFamily="34" charset="0"/>
                          <a:cs typeface="Arial" panose="020B0604020202020204" pitchFamily="34" charset="0"/>
                        </a:rPr>
                        <a:t>; 2.5 </a:t>
                      </a:r>
                      <a:r>
                        <a:rPr lang="en-US" sz="1600" b="0" i="1" dirty="0">
                          <a:effectLst/>
                          <a:latin typeface="Arial" panose="020B0604020202020204" pitchFamily="34" charset="0"/>
                          <a:cs typeface="Arial" panose="020B0604020202020204" pitchFamily="34" charset="0"/>
                        </a:rPr>
                        <a:t>± 0.8</a:t>
                      </a:r>
                      <a:endParaRPr lang="ru-RU" sz="1600" b="0" i="1"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977541749"/>
                  </a:ext>
                </a:extLst>
              </a:tr>
            </a:tbl>
          </a:graphicData>
        </a:graphic>
      </p:graphicFrame>
      <p:sp>
        <p:nvSpPr>
          <p:cNvPr id="9" name="Прямоугольник 8">
            <a:extLst>
              <a:ext uri="{FF2B5EF4-FFF2-40B4-BE49-F238E27FC236}">
                <a16:creationId xmlns:a16="http://schemas.microsoft.com/office/drawing/2014/main" id="{1B9C12F8-B6C4-48A6-9ED3-D3166F385D94}"/>
              </a:ext>
            </a:extLst>
          </p:cNvPr>
          <p:cNvSpPr/>
          <p:nvPr/>
        </p:nvSpPr>
        <p:spPr>
          <a:xfrm>
            <a:off x="3086546" y="407884"/>
            <a:ext cx="5931621" cy="584775"/>
          </a:xfrm>
          <a:prstGeom prst="rect">
            <a:avLst/>
          </a:prstGeom>
        </p:spPr>
        <p:txBody>
          <a:bodyPr wrap="square">
            <a:spAutoFit/>
          </a:bodyPr>
          <a:lstStyle/>
          <a:p>
            <a:pPr algn="just"/>
            <a:r>
              <a:rPr lang="en-GB" sz="1600" dirty="0">
                <a:latin typeface="Arial" panose="020B0604020202020204" pitchFamily="34" charset="0"/>
                <a:ea typeface="SimSun" panose="02010600030101010101" pitchFamily="2" charset="-122"/>
                <a:cs typeface="Arial" panose="020B0604020202020204" pitchFamily="34" charset="0"/>
              </a:rPr>
              <a:t>Table 3. The singlet </a:t>
            </a:r>
            <a:r>
              <a:rPr lang="en-GB" sz="1600" dirty="0" err="1">
                <a:latin typeface="Arial" panose="020B0604020202020204" pitchFamily="34" charset="0"/>
                <a:ea typeface="SimSun" panose="02010600030101010101" pitchFamily="2" charset="-122"/>
                <a:cs typeface="Arial" panose="020B0604020202020204" pitchFamily="34" charset="0"/>
              </a:rPr>
              <a:t>oxigen</a:t>
            </a:r>
            <a:r>
              <a:rPr lang="en-GB" sz="1600" dirty="0">
                <a:latin typeface="Arial" panose="020B0604020202020204" pitchFamily="34" charset="0"/>
                <a:ea typeface="SimSun" panose="02010600030101010101" pitchFamily="2" charset="-122"/>
                <a:cs typeface="Arial" panose="020B0604020202020204" pitchFamily="34" charset="0"/>
              </a:rPr>
              <a:t> quantum yields and </a:t>
            </a:r>
            <a:r>
              <a:rPr lang="en-US" sz="1600" dirty="0">
                <a:latin typeface="Arial" panose="020B0604020202020204" pitchFamily="34" charset="0"/>
                <a:ea typeface="SimSun" panose="02010600030101010101" pitchFamily="2" charset="-122"/>
                <a:cs typeface="Arial" panose="020B0604020202020204" pitchFamily="34" charset="0"/>
              </a:rPr>
              <a:t>a</a:t>
            </a:r>
            <a:r>
              <a:rPr lang="ru-RU" sz="1600" dirty="0" err="1">
                <a:latin typeface="Arial" panose="020B0604020202020204" pitchFamily="34" charset="0"/>
                <a:cs typeface="Arial" panose="020B0604020202020204" pitchFamily="34" charset="0"/>
              </a:rPr>
              <a:t>verage</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hydrodynamic</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radius</a:t>
            </a:r>
            <a:r>
              <a:rPr lang="en-US" sz="1600" dirty="0">
                <a:latin typeface="Arial" panose="020B0604020202020204" pitchFamily="34" charset="0"/>
                <a:cs typeface="Arial" panose="020B0604020202020204" pitchFamily="34" charset="0"/>
              </a:rPr>
              <a:t> (</a:t>
            </a:r>
            <a:r>
              <a:rPr lang="en-US" altLang="ru-RU" sz="1600" dirty="0">
                <a:latin typeface="Arial" panose="020B0604020202020204" pitchFamily="34" charset="0"/>
                <a:ea typeface="Calibri" panose="020F0502020204030204" pitchFamily="34" charset="0"/>
                <a:cs typeface="Arial" panose="020B0604020202020204" pitchFamily="34" charset="0"/>
              </a:rPr>
              <a:t>R</a:t>
            </a:r>
            <a:r>
              <a:rPr lang="en-US" altLang="ru-RU" sz="1600" baseline="-30000" dirty="0">
                <a:latin typeface="Arial" panose="020B0604020202020204" pitchFamily="34" charset="0"/>
                <a:ea typeface="Calibri" panose="020F0502020204030204" pitchFamily="34" charset="0"/>
                <a:cs typeface="Arial" panose="020B0604020202020204" pitchFamily="34" charset="0"/>
              </a:rPr>
              <a:t>h</a:t>
            </a:r>
            <a:r>
              <a:rPr lang="en-US" sz="1600" dirty="0">
                <a:latin typeface="Arial" panose="020B0604020202020204" pitchFamily="34" charset="0"/>
                <a:cs typeface="Arial" panose="020B0604020202020204" pitchFamily="34" charset="0"/>
              </a:rPr>
              <a:t>)</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of</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the</a:t>
            </a:r>
            <a:r>
              <a:rPr lang="en-US" sz="1600" dirty="0">
                <a:latin typeface="Arial" panose="020B0604020202020204" pitchFamily="34" charset="0"/>
                <a:cs typeface="Arial" panose="020B0604020202020204" pitchFamily="34" charset="0"/>
              </a:rPr>
              <a:t> complexes</a:t>
            </a:r>
            <a:endParaRPr lang="ru-RU" sz="1600" dirty="0">
              <a:latin typeface="Arial" panose="020B0604020202020204" pitchFamily="34" charset="0"/>
              <a:cs typeface="Arial" panose="020B0604020202020204" pitchFamily="34" charset="0"/>
            </a:endParaRPr>
          </a:p>
        </p:txBody>
      </p:sp>
      <p:sp>
        <p:nvSpPr>
          <p:cNvPr id="17" name="Прямоугольник 16">
            <a:extLst>
              <a:ext uri="{FF2B5EF4-FFF2-40B4-BE49-F238E27FC236}">
                <a16:creationId xmlns:a16="http://schemas.microsoft.com/office/drawing/2014/main" id="{EB599DDF-3ACE-4908-9349-52BF4E33AA1C}"/>
              </a:ext>
            </a:extLst>
          </p:cNvPr>
          <p:cNvSpPr/>
          <p:nvPr/>
        </p:nvSpPr>
        <p:spPr>
          <a:xfrm>
            <a:off x="4473929" y="5945948"/>
            <a:ext cx="3880772" cy="830997"/>
          </a:xfrm>
          <a:prstGeom prst="rect">
            <a:avLst/>
          </a:prstGeom>
        </p:spPr>
        <p:txBody>
          <a:bodyPr wrap="square">
            <a:spAutoFit/>
          </a:bodyPr>
          <a:lstStyle/>
          <a:p>
            <a:pPr algn="just"/>
            <a:r>
              <a:rPr lang="en-GB" sz="1600" dirty="0">
                <a:latin typeface="Arial" panose="020B0604020202020204" pitchFamily="34" charset="0"/>
                <a:ea typeface="SimSun" panose="02010600030101010101" pitchFamily="2" charset="-122"/>
                <a:cs typeface="Arial" panose="020B0604020202020204" pitchFamily="34" charset="0"/>
              </a:rPr>
              <a:t>Photoinduced cytotoxicity of complexes (1 </a:t>
            </a:r>
            <a:r>
              <a:rPr lang="en-GB" sz="1600" dirty="0">
                <a:latin typeface="Symbol" panose="05050102010706020507" pitchFamily="18" charset="2"/>
                <a:ea typeface="SimSun" panose="02010600030101010101" pitchFamily="2" charset="-122"/>
                <a:cs typeface="Arial" panose="020B0604020202020204" pitchFamily="34" charset="0"/>
              </a:rPr>
              <a:t>m</a:t>
            </a:r>
            <a:r>
              <a:rPr lang="en-GB" sz="1600" dirty="0">
                <a:latin typeface="Arial" panose="020B0604020202020204" pitchFamily="34" charset="0"/>
                <a:ea typeface="SimSun" panose="02010600030101010101" pitchFamily="2" charset="-122"/>
                <a:cs typeface="Arial" panose="020B0604020202020204" pitchFamily="34" charset="0"/>
              </a:rPr>
              <a:t>M</a:t>
            </a:r>
            <a:r>
              <a:rPr lang="en-GB" sz="1600" b="1" dirty="0">
                <a:latin typeface="Arial" panose="020B0604020202020204" pitchFamily="34" charset="0"/>
                <a:ea typeface="SimSun" panose="02010600030101010101" pitchFamily="2" charset="-122"/>
                <a:cs typeface="Arial" panose="020B0604020202020204" pitchFamily="34" charset="0"/>
              </a:rPr>
              <a:t>)</a:t>
            </a:r>
            <a:r>
              <a:rPr lang="en-GB" sz="1600" dirty="0">
                <a:latin typeface="Arial" panose="020B0604020202020204" pitchFamily="34" charset="0"/>
                <a:ea typeface="SimSun" panose="02010600030101010101" pitchFamily="2" charset="-122"/>
                <a:cs typeface="Arial" panose="020B0604020202020204" pitchFamily="34" charset="0"/>
              </a:rPr>
              <a:t> toward MCF-7 cells using 4 J/cm</a:t>
            </a:r>
            <a:r>
              <a:rPr lang="en-GB" sz="1600" baseline="30000" dirty="0">
                <a:latin typeface="Arial" panose="020B0604020202020204" pitchFamily="34" charset="0"/>
                <a:ea typeface="SimSun" panose="02010600030101010101" pitchFamily="2" charset="-122"/>
                <a:cs typeface="Arial" panose="020B0604020202020204" pitchFamily="34" charset="0"/>
              </a:rPr>
              <a:t>2</a:t>
            </a:r>
            <a:r>
              <a:rPr lang="en-GB" sz="1600" dirty="0">
                <a:latin typeface="Arial" panose="020B0604020202020204" pitchFamily="34" charset="0"/>
                <a:ea typeface="SimSun" panose="02010600030101010101" pitchFamily="2" charset="-122"/>
                <a:cs typeface="Arial" panose="020B0604020202020204" pitchFamily="34" charset="0"/>
              </a:rPr>
              <a:t> dose light (670 nm, LED).</a:t>
            </a:r>
          </a:p>
        </p:txBody>
      </p:sp>
      <p:sp>
        <p:nvSpPr>
          <p:cNvPr id="18" name="Прямоугольник 17">
            <a:extLst>
              <a:ext uri="{FF2B5EF4-FFF2-40B4-BE49-F238E27FC236}">
                <a16:creationId xmlns:a16="http://schemas.microsoft.com/office/drawing/2014/main" id="{7316D32B-A64D-44DE-8194-95ABCAF10093}"/>
              </a:ext>
            </a:extLst>
          </p:cNvPr>
          <p:cNvSpPr/>
          <p:nvPr/>
        </p:nvSpPr>
        <p:spPr>
          <a:xfrm>
            <a:off x="234287" y="25059"/>
            <a:ext cx="11723427" cy="461665"/>
          </a:xfrm>
          <a:prstGeom prst="rect">
            <a:avLst/>
          </a:prstGeom>
        </p:spPr>
        <p:txBody>
          <a:bodyPr wrap="square">
            <a:spAutoFit/>
          </a:bodyPr>
          <a:lstStyle/>
          <a:p>
            <a:pPr algn="ctr"/>
            <a:r>
              <a:rPr lang="en-US" sz="2400" b="1" dirty="0">
                <a:latin typeface="Times New Roman" panose="02020603050405020304" pitchFamily="18" charset="0"/>
                <a:cs typeface="Times New Roman" panose="02020603050405020304" pitchFamily="18" charset="0"/>
              </a:rPr>
              <a:t>In vitro analysis of photodynamic activity using MCF-7 cells and rat brain homogenates</a:t>
            </a:r>
            <a:endParaRPr lang="ru-RU" sz="2400" b="1" dirty="0">
              <a:latin typeface="Times New Roman" pitchFamily="18" charset="0"/>
              <a:cs typeface="Times New Roman" pitchFamily="18" charset="0"/>
            </a:endParaRPr>
          </a:p>
        </p:txBody>
      </p:sp>
      <p:pic>
        <p:nvPicPr>
          <p:cNvPr id="14" name="Рисунок 13">
            <a:extLst>
              <a:ext uri="{FF2B5EF4-FFF2-40B4-BE49-F238E27FC236}">
                <a16:creationId xmlns:a16="http://schemas.microsoft.com/office/drawing/2014/main" id="{BF15A3DC-6E68-4497-A05E-60BE7F1B08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2967" y="554964"/>
            <a:ext cx="3047146" cy="6097420"/>
          </a:xfrm>
          <a:prstGeom prst="rect">
            <a:avLst/>
          </a:prstGeom>
        </p:spPr>
      </p:pic>
      <p:sp>
        <p:nvSpPr>
          <p:cNvPr id="15" name="Прямоугольник 14">
            <a:extLst>
              <a:ext uri="{FF2B5EF4-FFF2-40B4-BE49-F238E27FC236}">
                <a16:creationId xmlns:a16="http://schemas.microsoft.com/office/drawing/2014/main" id="{4CFB702B-C56F-481E-90AD-7678C931D93A}"/>
              </a:ext>
            </a:extLst>
          </p:cNvPr>
          <p:cNvSpPr/>
          <p:nvPr/>
        </p:nvSpPr>
        <p:spPr>
          <a:xfrm>
            <a:off x="3506983" y="2302865"/>
            <a:ext cx="5441276" cy="33001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Прямоугольник 28">
            <a:extLst>
              <a:ext uri="{FF2B5EF4-FFF2-40B4-BE49-F238E27FC236}">
                <a16:creationId xmlns:a16="http://schemas.microsoft.com/office/drawing/2014/main" id="{967F890D-3D79-4F79-AC75-DE65F874C610}"/>
              </a:ext>
            </a:extLst>
          </p:cNvPr>
          <p:cNvSpPr/>
          <p:nvPr/>
        </p:nvSpPr>
        <p:spPr>
          <a:xfrm>
            <a:off x="3506983" y="1679985"/>
            <a:ext cx="5441277" cy="3300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3" name="Группа 2">
            <a:extLst>
              <a:ext uri="{FF2B5EF4-FFF2-40B4-BE49-F238E27FC236}">
                <a16:creationId xmlns:a16="http://schemas.microsoft.com/office/drawing/2014/main" id="{7CB8CE77-3D75-4A3D-B06B-B8275CB28931}"/>
              </a:ext>
            </a:extLst>
          </p:cNvPr>
          <p:cNvGrpSpPr/>
          <p:nvPr/>
        </p:nvGrpSpPr>
        <p:grpSpPr>
          <a:xfrm>
            <a:off x="700806" y="524339"/>
            <a:ext cx="1954450" cy="5648425"/>
            <a:chOff x="1742961" y="-1898300"/>
            <a:chExt cx="1954450" cy="5648425"/>
          </a:xfrm>
        </p:grpSpPr>
        <p:pic>
          <p:nvPicPr>
            <p:cNvPr id="12" name="Рисунок 11">
              <a:extLst>
                <a:ext uri="{FF2B5EF4-FFF2-40B4-BE49-F238E27FC236}">
                  <a16:creationId xmlns:a16="http://schemas.microsoft.com/office/drawing/2014/main" id="{4D0AA8BC-D5BF-43E2-B269-F3B980656813}"/>
                </a:ext>
              </a:extLst>
            </p:cNvPr>
            <p:cNvPicPr>
              <a:picLocks noChangeAspect="1"/>
            </p:cNvPicPr>
            <p:nvPr/>
          </p:nvPicPr>
          <p:blipFill rotWithShape="1">
            <a:blip r:embed="rId3">
              <a:extLst>
                <a:ext uri="{28A0092B-C50C-407E-A947-70E740481C1C}">
                  <a14:useLocalDpi xmlns:a14="http://schemas.microsoft.com/office/drawing/2010/main" val="0"/>
                </a:ext>
              </a:extLst>
            </a:blip>
            <a:srcRect r="26041"/>
            <a:stretch/>
          </p:blipFill>
          <p:spPr>
            <a:xfrm>
              <a:off x="1742961" y="985583"/>
              <a:ext cx="1954450" cy="2764542"/>
            </a:xfrm>
            <a:prstGeom prst="rect">
              <a:avLst/>
            </a:prstGeom>
          </p:spPr>
        </p:pic>
        <p:pic>
          <p:nvPicPr>
            <p:cNvPr id="13" name="Рисунок 12">
              <a:extLst>
                <a:ext uri="{FF2B5EF4-FFF2-40B4-BE49-F238E27FC236}">
                  <a16:creationId xmlns:a16="http://schemas.microsoft.com/office/drawing/2014/main" id="{C0E7E823-6C64-432C-B524-1272D19062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2061" y="-1898300"/>
              <a:ext cx="1875104" cy="2443739"/>
            </a:xfrm>
            <a:prstGeom prst="rect">
              <a:avLst/>
            </a:prstGeom>
          </p:spPr>
        </p:pic>
      </p:grpSp>
      <p:sp>
        <p:nvSpPr>
          <p:cNvPr id="4" name="Прямоугольник 3">
            <a:extLst>
              <a:ext uri="{FF2B5EF4-FFF2-40B4-BE49-F238E27FC236}">
                <a16:creationId xmlns:a16="http://schemas.microsoft.com/office/drawing/2014/main" id="{C7D28A6D-3034-44A0-BD69-06BEC2C895A2}"/>
              </a:ext>
            </a:extLst>
          </p:cNvPr>
          <p:cNvSpPr/>
          <p:nvPr/>
        </p:nvSpPr>
        <p:spPr>
          <a:xfrm>
            <a:off x="131498" y="2926067"/>
            <a:ext cx="3467379" cy="584775"/>
          </a:xfrm>
          <a:prstGeom prst="rect">
            <a:avLst/>
          </a:prstGeom>
        </p:spPr>
        <p:txBody>
          <a:bodyPr wrap="square">
            <a:spAutoFit/>
          </a:bodyPr>
          <a:lstStyle/>
          <a:p>
            <a:r>
              <a:rPr lang="en-US" sz="1600" dirty="0">
                <a:latin typeface="Arial" panose="020B0604020202020204" pitchFamily="34" charset="0"/>
                <a:cs typeface="Arial" panose="020B0604020202020204" pitchFamily="34" charset="0"/>
              </a:rPr>
              <a:t>D</a:t>
            </a:r>
            <a:r>
              <a:rPr lang="en-GB" sz="1600" dirty="0" err="1">
                <a:latin typeface="Arial" panose="020B0604020202020204" pitchFamily="34" charset="0"/>
                <a:cs typeface="Arial" panose="020B0604020202020204" pitchFamily="34" charset="0"/>
              </a:rPr>
              <a:t>egree</a:t>
            </a:r>
            <a:r>
              <a:rPr lang="en-GB" sz="1600" dirty="0">
                <a:latin typeface="Arial" panose="020B0604020202020204" pitchFamily="34" charset="0"/>
                <a:cs typeface="Arial" panose="020B0604020202020204" pitchFamily="34" charset="0"/>
              </a:rPr>
              <a:t> of dissociation of complexes in rat brain homogenate (RBH)</a:t>
            </a:r>
            <a:endParaRPr lang="ru-RU" sz="1600" dirty="0"/>
          </a:p>
        </p:txBody>
      </p:sp>
      <p:sp>
        <p:nvSpPr>
          <p:cNvPr id="5" name="Прямоугольник 4">
            <a:extLst>
              <a:ext uri="{FF2B5EF4-FFF2-40B4-BE49-F238E27FC236}">
                <a16:creationId xmlns:a16="http://schemas.microsoft.com/office/drawing/2014/main" id="{806F4C56-2945-4FE9-9912-CDB3EB0FB964}"/>
              </a:ext>
            </a:extLst>
          </p:cNvPr>
          <p:cNvSpPr/>
          <p:nvPr/>
        </p:nvSpPr>
        <p:spPr>
          <a:xfrm>
            <a:off x="372241" y="5918162"/>
            <a:ext cx="2611579" cy="830997"/>
          </a:xfrm>
          <a:prstGeom prst="rect">
            <a:avLst/>
          </a:prstGeom>
        </p:spPr>
        <p:txBody>
          <a:bodyPr wrap="square">
            <a:spAutoFit/>
          </a:bodyPr>
          <a:lstStyle/>
          <a:p>
            <a:pPr algn="just"/>
            <a:r>
              <a:rPr lang="en-US" sz="1600" dirty="0">
                <a:latin typeface="Arial" panose="020B0604020202020204" pitchFamily="34" charset="0"/>
                <a:cs typeface="Arial" panose="020B0604020202020204" pitchFamily="34" charset="0"/>
              </a:rPr>
              <a:t>Relative integrated density of fluorescence intensity of complexes</a:t>
            </a:r>
            <a:r>
              <a:rPr lang="en-US" sz="1600" b="1"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in cells</a:t>
            </a:r>
            <a:endParaRPr lang="ru-RU" sz="1600" dirty="0"/>
          </a:p>
        </p:txBody>
      </p:sp>
      <p:pic>
        <p:nvPicPr>
          <p:cNvPr id="7" name="Рисунок 6">
            <a:extLst>
              <a:ext uri="{FF2B5EF4-FFF2-40B4-BE49-F238E27FC236}">
                <a16:creationId xmlns:a16="http://schemas.microsoft.com/office/drawing/2014/main" id="{A6A705B6-C341-475B-97D4-C9A70E064F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49805" y="2738590"/>
            <a:ext cx="4537118" cy="3238564"/>
          </a:xfrm>
          <a:prstGeom prst="rect">
            <a:avLst/>
          </a:prstGeom>
        </p:spPr>
      </p:pic>
    </p:spTree>
    <p:extLst>
      <p:ext uri="{BB962C8B-B14F-4D97-AF65-F5344CB8AC3E}">
        <p14:creationId xmlns:p14="http://schemas.microsoft.com/office/powerpoint/2010/main" val="30779478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DA51F5C3-9ABC-4C0A-9B9F-F085D67211D0}"/>
              </a:ext>
            </a:extLst>
          </p:cNvPr>
          <p:cNvSpPr>
            <a:spLocks noGrp="1"/>
          </p:cNvSpPr>
          <p:nvPr>
            <p:ph type="sldNum" sz="quarter" idx="12"/>
          </p:nvPr>
        </p:nvSpPr>
        <p:spPr/>
        <p:txBody>
          <a:bodyPr/>
          <a:lstStyle/>
          <a:p>
            <a:fld id="{149E81C2-F602-449E-8131-FF229EE1DBDA}" type="slidenum">
              <a:rPr lang="ru-RU" smtClean="0"/>
              <a:t>17</a:t>
            </a:fld>
            <a:endParaRPr lang="ru-RU"/>
          </a:p>
        </p:txBody>
      </p:sp>
      <p:sp>
        <p:nvSpPr>
          <p:cNvPr id="3" name="Прямоугольник 2">
            <a:extLst>
              <a:ext uri="{FF2B5EF4-FFF2-40B4-BE49-F238E27FC236}">
                <a16:creationId xmlns:a16="http://schemas.microsoft.com/office/drawing/2014/main" id="{320890CD-E2AD-409B-927A-44D93A353DD7}"/>
              </a:ext>
            </a:extLst>
          </p:cNvPr>
          <p:cNvSpPr/>
          <p:nvPr/>
        </p:nvSpPr>
        <p:spPr>
          <a:xfrm>
            <a:off x="291853" y="66003"/>
            <a:ext cx="11608295" cy="461665"/>
          </a:xfrm>
          <a:prstGeom prst="rect">
            <a:avLst/>
          </a:prstGeom>
        </p:spPr>
        <p:txBody>
          <a:bodyPr wrap="square">
            <a:spAutoFit/>
          </a:bodyPr>
          <a:lstStyle/>
          <a:p>
            <a:pPr algn="ctr"/>
            <a:r>
              <a:rPr lang="en-US" sz="2400" b="1" dirty="0">
                <a:latin typeface="Times New Roman" panose="02020603050405020304" pitchFamily="18" charset="0"/>
                <a:ea typeface="SimSun" panose="02010600030101010101" pitchFamily="2" charset="-122"/>
              </a:rPr>
              <a:t>Conclusions</a:t>
            </a:r>
            <a:endParaRPr lang="ru-RU" sz="2400" b="1" dirty="0">
              <a:latin typeface="Times New Roman" pitchFamily="18" charset="0"/>
              <a:cs typeface="Times New Roman" pitchFamily="18" charset="0"/>
            </a:endParaRPr>
          </a:p>
        </p:txBody>
      </p:sp>
      <p:grpSp>
        <p:nvGrpSpPr>
          <p:cNvPr id="9" name="Группа 8">
            <a:extLst>
              <a:ext uri="{FF2B5EF4-FFF2-40B4-BE49-F238E27FC236}">
                <a16:creationId xmlns:a16="http://schemas.microsoft.com/office/drawing/2014/main" id="{344BD32A-E219-4450-8335-26C1A89FC911}"/>
              </a:ext>
            </a:extLst>
          </p:cNvPr>
          <p:cNvGrpSpPr/>
          <p:nvPr/>
        </p:nvGrpSpPr>
        <p:grpSpPr>
          <a:xfrm>
            <a:off x="414684" y="960610"/>
            <a:ext cx="11115400" cy="4828610"/>
            <a:chOff x="414684" y="674002"/>
            <a:chExt cx="11115400" cy="4828610"/>
          </a:xfrm>
        </p:grpSpPr>
        <p:sp>
          <p:nvSpPr>
            <p:cNvPr id="4" name="Прямоугольник 3">
              <a:extLst>
                <a:ext uri="{FF2B5EF4-FFF2-40B4-BE49-F238E27FC236}">
                  <a16:creationId xmlns:a16="http://schemas.microsoft.com/office/drawing/2014/main" id="{D2F8D16E-0A05-44AE-9F67-A151AE453060}"/>
                </a:ext>
              </a:extLst>
            </p:cNvPr>
            <p:cNvSpPr/>
            <p:nvPr/>
          </p:nvSpPr>
          <p:spPr>
            <a:xfrm>
              <a:off x="661917" y="701298"/>
              <a:ext cx="10868167" cy="4801314"/>
            </a:xfrm>
            <a:prstGeom prst="rect">
              <a:avLst/>
            </a:prstGeom>
          </p:spPr>
          <p:txBody>
            <a:bodyPr wrap="square">
              <a:spAutoFit/>
            </a:bodyPr>
            <a:lstStyle/>
            <a:p>
              <a:pPr algn="just"/>
              <a:r>
                <a:rPr lang="en-GB" dirty="0">
                  <a:latin typeface="Arial" panose="020B0604020202020204" pitchFamily="34" charset="0"/>
                  <a:ea typeface="SimSun" panose="02010600030101010101" pitchFamily="2" charset="-122"/>
                  <a:cs typeface="Arial" panose="020B0604020202020204" pitchFamily="34" charset="0"/>
                </a:rPr>
                <a:t>The simultaneous presence of substituents at the C5, C6, and C7 positions of the 1,4- diazepine heterocycle results in effective intramolecular steric interactions, which, in turn, significantly affect the temperature dependent stability of the conformational state of the molecule. It can provide ways of controlling the selective synthesis of low-symmetry A</a:t>
              </a:r>
              <a:r>
                <a:rPr lang="en-GB" baseline="-25000" dirty="0">
                  <a:latin typeface="Arial" panose="020B0604020202020204" pitchFamily="34" charset="0"/>
                  <a:ea typeface="SimSun" panose="02010600030101010101" pitchFamily="2" charset="-122"/>
                  <a:cs typeface="Arial" panose="020B0604020202020204" pitchFamily="34" charset="0"/>
                </a:rPr>
                <a:t>3</a:t>
              </a:r>
              <a:r>
                <a:rPr lang="en-GB" dirty="0">
                  <a:latin typeface="Arial" panose="020B0604020202020204" pitchFamily="34" charset="0"/>
                  <a:ea typeface="SimSun" panose="02010600030101010101" pitchFamily="2" charset="-122"/>
                  <a:cs typeface="Arial" panose="020B0604020202020204" pitchFamily="34" charset="0"/>
                </a:rPr>
                <a:t>B-type 5,7-arylethenyl substituted-6</a:t>
              </a:r>
              <a:r>
                <a:rPr lang="en-GB" i="1" dirty="0">
                  <a:latin typeface="Arial" panose="020B0604020202020204" pitchFamily="34" charset="0"/>
                  <a:ea typeface="SimSun" panose="02010600030101010101" pitchFamily="2" charset="-122"/>
                  <a:cs typeface="Arial" panose="020B0604020202020204" pitchFamily="34" charset="0"/>
                </a:rPr>
                <a:t>H</a:t>
              </a:r>
              <a:r>
                <a:rPr lang="en-GB" dirty="0">
                  <a:latin typeface="Arial" panose="020B0604020202020204" pitchFamily="34" charset="0"/>
                  <a:ea typeface="SimSun" panose="02010600030101010101" pitchFamily="2" charset="-122"/>
                  <a:cs typeface="Arial" panose="020B0604020202020204" pitchFamily="34" charset="0"/>
                </a:rPr>
                <a:t>-1,4-tribenzodiazepinoporphyrazines based on temperature dependent steric effect in 5,6,7-substituted-1,4-diazepine-2,3-dicarbonitrile during cross-condensation under </a:t>
              </a:r>
              <a:r>
                <a:rPr lang="en-GB" dirty="0" err="1">
                  <a:latin typeface="Arial" panose="020B0604020202020204" pitchFamily="34" charset="0"/>
                  <a:ea typeface="SimSun" panose="02010600030101010101" pitchFamily="2" charset="-122"/>
                  <a:cs typeface="Arial" panose="020B0604020202020204" pitchFamily="34" charset="0"/>
                </a:rPr>
                <a:t>Linstead</a:t>
              </a:r>
              <a:r>
                <a:rPr lang="en-GB" dirty="0">
                  <a:latin typeface="Arial" panose="020B0604020202020204" pitchFamily="34" charset="0"/>
                  <a:ea typeface="SimSun" panose="02010600030101010101" pitchFamily="2" charset="-122"/>
                  <a:cs typeface="Arial" panose="020B0604020202020204" pitchFamily="34" charset="0"/>
                </a:rPr>
                <a:t> macrocyclization conditions.</a:t>
              </a:r>
            </a:p>
            <a:p>
              <a:pPr algn="just"/>
              <a:endParaRPr lang="en-GB" dirty="0">
                <a:latin typeface="Arial" panose="020B0604020202020204" pitchFamily="34" charset="0"/>
                <a:ea typeface="SimSun" panose="02010600030101010101" pitchFamily="2" charset="-122"/>
                <a:cs typeface="Arial" panose="020B0604020202020204" pitchFamily="34" charset="0"/>
              </a:endParaRPr>
            </a:p>
            <a:p>
              <a:pPr algn="just"/>
              <a:r>
                <a:rPr lang="en-US" dirty="0">
                  <a:latin typeface="Arial" panose="020B0604020202020204" pitchFamily="34" charset="0"/>
                  <a:cs typeface="Arial" panose="020B0604020202020204" pitchFamily="34" charset="0"/>
                </a:rPr>
                <a:t>The presence of conformation lability and ability of 1,4-diazepine moiety to form intermolecular hydrogen bonding provides control of the tendency of 5,7-arylethenyl substituted-6H-1,4-tribenzodiazepinoporphyrazines to aggregate in different mediums.</a:t>
              </a:r>
            </a:p>
            <a:p>
              <a:pPr algn="just"/>
              <a:endParaRPr lang="en-US" dirty="0">
                <a:latin typeface="Arial" panose="020B0604020202020204" pitchFamily="34" charset="0"/>
                <a:cs typeface="Arial" panose="020B0604020202020204" pitchFamily="34" charset="0"/>
              </a:endParaRPr>
            </a:p>
            <a:p>
              <a:pPr algn="just"/>
              <a:r>
                <a:rPr lang="en-GB" dirty="0">
                  <a:latin typeface="Arial" panose="020B0604020202020204" pitchFamily="34" charset="0"/>
                  <a:ea typeface="SimSun" panose="02010600030101010101" pitchFamily="2" charset="-122"/>
                  <a:cs typeface="Arial" panose="020B0604020202020204" pitchFamily="34" charset="0"/>
                </a:rPr>
                <a:t>1,4-Diazepine moiety in </a:t>
              </a:r>
              <a:r>
                <a:rPr lang="en-GB" dirty="0" err="1">
                  <a:latin typeface="Arial" panose="020B0604020202020204" pitchFamily="34" charset="0"/>
                  <a:ea typeface="SimSun" panose="02010600030101010101" pitchFamily="2" charset="-122"/>
                  <a:cs typeface="Arial" panose="020B0604020202020204" pitchFamily="34" charset="0"/>
                </a:rPr>
                <a:t>tribenzodiazepinoporphyrazines</a:t>
              </a:r>
              <a:r>
                <a:rPr lang="en-GB" dirty="0">
                  <a:latin typeface="Arial" panose="020B0604020202020204" pitchFamily="34" charset="0"/>
                  <a:ea typeface="SimSun" panose="02010600030101010101" pitchFamily="2" charset="-122"/>
                  <a:cs typeface="Arial" panose="020B0604020202020204" pitchFamily="34" charset="0"/>
                </a:rPr>
                <a:t> has strong effect on the decay paths of the excited state based on spin–orbit charge-transfer ISC (SOCT-ISC), which results in anti-Kasha effect.</a:t>
              </a:r>
            </a:p>
            <a:p>
              <a:pPr algn="just"/>
              <a:endParaRPr lang="en-GB" dirty="0">
                <a:latin typeface="Arial" panose="020B0604020202020204" pitchFamily="34" charset="0"/>
                <a:ea typeface="SimSun" panose="02010600030101010101" pitchFamily="2" charset="-122"/>
                <a:cs typeface="Arial" panose="020B0604020202020204" pitchFamily="34" charset="0"/>
              </a:endParaRPr>
            </a:p>
            <a:p>
              <a:pPr algn="just"/>
              <a:r>
                <a:rPr lang="en-GB" dirty="0">
                  <a:latin typeface="Arial" panose="020B0604020202020204" pitchFamily="34" charset="0"/>
                  <a:ea typeface="SimSun" panose="02010600030101010101" pitchFamily="2" charset="-122"/>
                  <a:cs typeface="Arial" panose="020B0604020202020204" pitchFamily="34" charset="0"/>
                </a:rPr>
                <a:t>In vitro study showed possibility to create nanoscale heavy-atom-free photosensitizers with drug release effect based on low-symmetry A</a:t>
              </a:r>
              <a:r>
                <a:rPr lang="en-GB" baseline="-25000" dirty="0">
                  <a:latin typeface="Arial" panose="020B0604020202020204" pitchFamily="34" charset="0"/>
                  <a:ea typeface="SimSun" panose="02010600030101010101" pitchFamily="2" charset="-122"/>
                  <a:cs typeface="Arial" panose="020B0604020202020204" pitchFamily="34" charset="0"/>
                </a:rPr>
                <a:t>3</a:t>
              </a:r>
              <a:r>
                <a:rPr lang="en-GB" dirty="0">
                  <a:latin typeface="Arial" panose="020B0604020202020204" pitchFamily="34" charset="0"/>
                  <a:ea typeface="SimSun" panose="02010600030101010101" pitchFamily="2" charset="-122"/>
                  <a:cs typeface="Arial" panose="020B0604020202020204" pitchFamily="34" charset="0"/>
                </a:rPr>
                <a:t>B-type 5,7-arylethenyl substituted-6H-1,4-tribenzodiazepinoporphyrazines in PVP polymer matrix.</a:t>
              </a:r>
            </a:p>
          </p:txBody>
        </p:sp>
        <p:sp>
          <p:nvSpPr>
            <p:cNvPr id="5" name="TextBox 4">
              <a:extLst>
                <a:ext uri="{FF2B5EF4-FFF2-40B4-BE49-F238E27FC236}">
                  <a16:creationId xmlns:a16="http://schemas.microsoft.com/office/drawing/2014/main" id="{DA1E134D-5F2C-43D7-A361-5B7C6D8D1D6B}"/>
                </a:ext>
              </a:extLst>
            </p:cNvPr>
            <p:cNvSpPr txBox="1"/>
            <p:nvPr/>
          </p:nvSpPr>
          <p:spPr>
            <a:xfrm>
              <a:off x="414684" y="674002"/>
              <a:ext cx="327334" cy="400110"/>
            </a:xfrm>
            <a:prstGeom prst="rect">
              <a:avLst/>
            </a:prstGeom>
            <a:noFill/>
          </p:spPr>
          <p:txBody>
            <a:bodyPr wrap="none" rtlCol="0">
              <a:spAutoFit/>
            </a:bodyPr>
            <a:lstStyle/>
            <a:p>
              <a:r>
                <a:rPr lang="en-US" sz="2000" b="1" dirty="0">
                  <a:latin typeface="Arial" panose="020B0604020202020204" pitchFamily="34" charset="0"/>
                  <a:cs typeface="Arial" panose="020B0604020202020204" pitchFamily="34" charset="0"/>
                </a:rPr>
                <a:t>1</a:t>
              </a:r>
              <a:endParaRPr lang="ru-RU" sz="2000" b="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1F811724-9724-4CED-959A-18A98D4BFB4D}"/>
                </a:ext>
              </a:extLst>
            </p:cNvPr>
            <p:cNvSpPr txBox="1"/>
            <p:nvPr/>
          </p:nvSpPr>
          <p:spPr>
            <a:xfrm>
              <a:off x="414684" y="2603847"/>
              <a:ext cx="327334" cy="400110"/>
            </a:xfrm>
            <a:prstGeom prst="rect">
              <a:avLst/>
            </a:prstGeom>
            <a:noFill/>
          </p:spPr>
          <p:txBody>
            <a:bodyPr wrap="none" rtlCol="0">
              <a:spAutoFit/>
            </a:bodyPr>
            <a:lstStyle/>
            <a:p>
              <a:r>
                <a:rPr lang="en-US" sz="2000" b="1" dirty="0">
                  <a:latin typeface="Arial" panose="020B0604020202020204" pitchFamily="34" charset="0"/>
                  <a:cs typeface="Arial" panose="020B0604020202020204" pitchFamily="34" charset="0"/>
                </a:rPr>
                <a:t>2</a:t>
              </a:r>
              <a:endParaRPr lang="ru-RU" sz="2000" b="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A8FA44EF-711B-42BD-9D82-74108026D6C3}"/>
                </a:ext>
              </a:extLst>
            </p:cNvPr>
            <p:cNvSpPr txBox="1"/>
            <p:nvPr/>
          </p:nvSpPr>
          <p:spPr>
            <a:xfrm>
              <a:off x="414684" y="3700156"/>
              <a:ext cx="327334" cy="400110"/>
            </a:xfrm>
            <a:prstGeom prst="rect">
              <a:avLst/>
            </a:prstGeom>
            <a:noFill/>
          </p:spPr>
          <p:txBody>
            <a:bodyPr wrap="none" rtlCol="0">
              <a:spAutoFit/>
            </a:bodyPr>
            <a:lstStyle/>
            <a:p>
              <a:r>
                <a:rPr lang="en-US" sz="2000" b="1" dirty="0">
                  <a:latin typeface="Arial" panose="020B0604020202020204" pitchFamily="34" charset="0"/>
                  <a:cs typeface="Arial" panose="020B0604020202020204" pitchFamily="34" charset="0"/>
                </a:rPr>
                <a:t>3</a:t>
              </a:r>
              <a:endParaRPr lang="ru-RU" sz="2000" b="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B20ABA57-22A1-49D4-B9DF-ADB87358E259}"/>
                </a:ext>
              </a:extLst>
            </p:cNvPr>
            <p:cNvSpPr txBox="1"/>
            <p:nvPr/>
          </p:nvSpPr>
          <p:spPr>
            <a:xfrm>
              <a:off x="414684" y="4547340"/>
              <a:ext cx="327334" cy="400110"/>
            </a:xfrm>
            <a:prstGeom prst="rect">
              <a:avLst/>
            </a:prstGeom>
            <a:noFill/>
          </p:spPr>
          <p:txBody>
            <a:bodyPr wrap="none" rtlCol="0">
              <a:spAutoFit/>
            </a:bodyPr>
            <a:lstStyle/>
            <a:p>
              <a:r>
                <a:rPr lang="en-US" sz="2000" b="1" dirty="0">
                  <a:latin typeface="Arial" panose="020B0604020202020204" pitchFamily="34" charset="0"/>
                  <a:cs typeface="Arial" panose="020B0604020202020204" pitchFamily="34" charset="0"/>
                </a:rPr>
                <a:t>4</a:t>
              </a:r>
              <a:endParaRPr lang="ru-RU" sz="2000"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4396969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txBox="1">
            <a:spLocks/>
          </p:cNvSpPr>
          <p:nvPr/>
        </p:nvSpPr>
        <p:spPr>
          <a:xfrm>
            <a:off x="2582839" y="5362497"/>
            <a:ext cx="7026322" cy="11430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6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Спасибо за внимание</a:t>
            </a:r>
          </a:p>
        </p:txBody>
      </p:sp>
      <p:sp>
        <p:nvSpPr>
          <p:cNvPr id="6" name="TextBox 5"/>
          <p:cNvSpPr txBox="1"/>
          <p:nvPr/>
        </p:nvSpPr>
        <p:spPr>
          <a:xfrm>
            <a:off x="-34172" y="32017"/>
            <a:ext cx="12260344" cy="461665"/>
          </a:xfrm>
          <a:prstGeom prst="rect">
            <a:avLst/>
          </a:prstGeom>
          <a:noFill/>
        </p:spPr>
        <p:txBody>
          <a:bodyPr wrap="none" rtlCol="0">
            <a:spAutoFit/>
          </a:bodyPr>
          <a:lstStyle/>
          <a:p>
            <a:pPr algn="ctr"/>
            <a:r>
              <a:rPr lang="ru-RU" sz="2400" b="1" dirty="0" err="1">
                <a:latin typeface="Times New Roman" panose="02020603050405020304" pitchFamily="18" charset="0"/>
                <a:ea typeface="SimSun" panose="02010600030101010101" pitchFamily="2" charset="-122"/>
              </a:rPr>
              <a:t>Тетрапиррольные</a:t>
            </a:r>
            <a:r>
              <a:rPr lang="ru-RU" sz="2400" b="1" dirty="0">
                <a:latin typeface="Times New Roman" panose="02020603050405020304" pitchFamily="18" charset="0"/>
                <a:ea typeface="SimSun" panose="02010600030101010101" pitchFamily="2" charset="-122"/>
              </a:rPr>
              <a:t> макроциклы как перспективная основа для создания </a:t>
            </a:r>
            <a:r>
              <a:rPr lang="ru-RU" sz="2400" b="1" dirty="0" err="1">
                <a:latin typeface="Times New Roman" panose="02020603050405020304" pitchFamily="18" charset="0"/>
                <a:ea typeface="SimSun" panose="02010600030101010101" pitchFamily="2" charset="-122"/>
              </a:rPr>
              <a:t>тераностиков</a:t>
            </a:r>
            <a:endParaRPr lang="ru-RU" sz="2400" b="1" dirty="0">
              <a:latin typeface="Times New Roman" panose="02020603050405020304" pitchFamily="18" charset="0"/>
              <a:ea typeface="SimSun" panose="02010600030101010101" pitchFamily="2" charset="-122"/>
            </a:endParaRPr>
          </a:p>
        </p:txBody>
      </p:sp>
      <p:sp>
        <p:nvSpPr>
          <p:cNvPr id="2" name="Прямоугольник 1"/>
          <p:cNvSpPr/>
          <p:nvPr/>
        </p:nvSpPr>
        <p:spPr>
          <a:xfrm>
            <a:off x="0" y="6259836"/>
            <a:ext cx="12191998" cy="369332"/>
          </a:xfrm>
          <a:prstGeom prst="rect">
            <a:avLst/>
          </a:prstGeom>
        </p:spPr>
        <p:txBody>
          <a:bodyPr wrap="square">
            <a:spAutoFit/>
          </a:bodyPr>
          <a:lstStyle/>
          <a:p>
            <a:r>
              <a:rPr lang="en-US" b="1" dirty="0">
                <a:latin typeface="TimesNewRomanPS-BoldMT"/>
              </a:rPr>
              <a:t>Acknowledgements. </a:t>
            </a:r>
            <a:r>
              <a:rPr lang="en-US" dirty="0">
                <a:latin typeface="TimesNewRomanPSMT"/>
              </a:rPr>
              <a:t>The work was financially supported</a:t>
            </a:r>
            <a:r>
              <a:rPr lang="ru-RU" dirty="0">
                <a:latin typeface="TimesNewRomanPSMT"/>
              </a:rPr>
              <a:t> </a:t>
            </a:r>
            <a:r>
              <a:rPr lang="en-US" dirty="0">
                <a:latin typeface="TimesNewRomanPSMT"/>
              </a:rPr>
              <a:t>by the RSF (Grant 17-73-10413).</a:t>
            </a:r>
            <a:endParaRPr lang="ru-RU" dirty="0"/>
          </a:p>
        </p:txBody>
      </p:sp>
      <p:graphicFrame>
        <p:nvGraphicFramePr>
          <p:cNvPr id="18" name="Таблица 17">
            <a:extLst>
              <a:ext uri="{FF2B5EF4-FFF2-40B4-BE49-F238E27FC236}">
                <a16:creationId xmlns:a16="http://schemas.microsoft.com/office/drawing/2014/main" id="{264C7935-3FE2-4C5C-A7C6-58E0E57C1841}"/>
              </a:ext>
            </a:extLst>
          </p:cNvPr>
          <p:cNvGraphicFramePr>
            <a:graphicFrameLocks noGrp="1"/>
          </p:cNvGraphicFramePr>
          <p:nvPr>
            <p:extLst>
              <p:ext uri="{D42A27DB-BD31-4B8C-83A1-F6EECF244321}">
                <p14:modId xmlns:p14="http://schemas.microsoft.com/office/powerpoint/2010/main" val="3001437679"/>
              </p:ext>
            </p:extLst>
          </p:nvPr>
        </p:nvGraphicFramePr>
        <p:xfrm>
          <a:off x="0" y="837617"/>
          <a:ext cx="12191999" cy="4491767"/>
        </p:xfrm>
        <a:graphic>
          <a:graphicData uri="http://schemas.openxmlformats.org/drawingml/2006/table">
            <a:tbl>
              <a:tblPr firstRow="1" bandRow="1">
                <a:tableStyleId>{8799B23B-EC83-4686-B30A-512413B5E67A}</a:tableStyleId>
              </a:tblPr>
              <a:tblGrid>
                <a:gridCol w="12191999">
                  <a:extLst>
                    <a:ext uri="{9D8B030D-6E8A-4147-A177-3AD203B41FA5}">
                      <a16:colId xmlns:a16="http://schemas.microsoft.com/office/drawing/2014/main" val="1365779297"/>
                    </a:ext>
                  </a:extLst>
                </a:gridCol>
              </a:tblGrid>
              <a:tr h="39784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2000" b="0" dirty="0">
                          <a:latin typeface="Arial" panose="020B0604020202020204" pitchFamily="34" charset="0"/>
                          <a:cs typeface="Arial" panose="020B0604020202020204" pitchFamily="34" charset="0"/>
                        </a:rPr>
                        <a:t>Лаборатория </a:t>
                      </a:r>
                      <a:r>
                        <a:rPr lang="ru-RU" sz="2000" b="0" dirty="0" err="1">
                          <a:latin typeface="Arial" panose="020B0604020202020204" pitchFamily="34" charset="0"/>
                          <a:cs typeface="Arial" panose="020B0604020202020204" pitchFamily="34" charset="0"/>
                        </a:rPr>
                        <a:t>фталоцианинов</a:t>
                      </a:r>
                      <a:r>
                        <a:rPr lang="ru-RU" sz="2000" b="0" dirty="0">
                          <a:latin typeface="Arial" panose="020B0604020202020204" pitchFamily="34" charset="0"/>
                          <a:cs typeface="Arial" panose="020B0604020202020204" pitchFamily="34" charset="0"/>
                        </a:rPr>
                        <a:t> и их аналогов ИФАВ РАН, Черноголовка, Россия</a:t>
                      </a:r>
                    </a:p>
                  </a:txBody>
                  <a:tcPr anchor="ctr"/>
                </a:tc>
                <a:extLst>
                  <a:ext uri="{0D108BD9-81ED-4DB2-BD59-A6C34878D82A}">
                    <a16:rowId xmlns:a16="http://schemas.microsoft.com/office/drawing/2014/main" val="3411989869"/>
                  </a:ext>
                </a:extLst>
              </a:tr>
              <a:tr h="39784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2000" dirty="0">
                          <a:latin typeface="Arial" panose="020B0604020202020204" pitchFamily="34" charset="0"/>
                          <a:cs typeface="Arial" panose="020B0604020202020204" pitchFamily="34" charset="0"/>
                        </a:rPr>
                        <a:t>Лаборатория биохимии патологических процессов ИФАВ РАН, Черноголовка, Россия</a:t>
                      </a:r>
                    </a:p>
                  </a:txBody>
                  <a:tcPr anchor="ctr"/>
                </a:tc>
                <a:extLst>
                  <a:ext uri="{0D108BD9-81ED-4DB2-BD59-A6C34878D82A}">
                    <a16:rowId xmlns:a16="http://schemas.microsoft.com/office/drawing/2014/main" val="1191940145"/>
                  </a:ext>
                </a:extLst>
              </a:tr>
              <a:tr h="39784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2000" dirty="0">
                          <a:latin typeface="Arial" panose="020B0604020202020204" pitchFamily="34" charset="0"/>
                          <a:cs typeface="Arial" panose="020B0604020202020204" pitchFamily="34" charset="0"/>
                        </a:rPr>
                        <a:t>Группа экспериментальной химиотерапии опухолей ИПХФ РАН, Черноголовка, Россия</a:t>
                      </a:r>
                    </a:p>
                  </a:txBody>
                  <a:tcPr anchor="ctr"/>
                </a:tc>
                <a:extLst>
                  <a:ext uri="{0D108BD9-81ED-4DB2-BD59-A6C34878D82A}">
                    <a16:rowId xmlns:a16="http://schemas.microsoft.com/office/drawing/2014/main" val="1162545355"/>
                  </a:ext>
                </a:extLst>
              </a:tr>
              <a:tr h="39784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2000" dirty="0">
                          <a:latin typeface="Arial" panose="020B0604020202020204" pitchFamily="34" charset="0"/>
                          <a:cs typeface="Arial" panose="020B0604020202020204" pitchFamily="34" charset="0"/>
                        </a:rPr>
                        <a:t>Лаборатория молекулярной биологии</a:t>
                      </a:r>
                      <a:r>
                        <a:rPr lang="en-US" sz="2000" dirty="0">
                          <a:latin typeface="Arial" panose="020B0604020202020204" pitchFamily="34" charset="0"/>
                          <a:cs typeface="Arial" panose="020B0604020202020204" pitchFamily="34" charset="0"/>
                        </a:rPr>
                        <a:t> </a:t>
                      </a:r>
                      <a:r>
                        <a:rPr lang="ru-RU" sz="2000" dirty="0">
                          <a:latin typeface="Arial" panose="020B0604020202020204" pitchFamily="34" charset="0"/>
                          <a:cs typeface="Arial" panose="020B0604020202020204" pitchFamily="34" charset="0"/>
                        </a:rPr>
                        <a:t>ИПХФ РАН, Черноголовка, Россия</a:t>
                      </a:r>
                      <a:endParaRPr lang="en-US" sz="20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244974613"/>
                  </a:ext>
                </a:extLst>
              </a:tr>
              <a:tr h="39784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2000" dirty="0">
                          <a:latin typeface="Arial" panose="020B0604020202020204" pitchFamily="34" charset="0"/>
                          <a:cs typeface="Arial" panose="020B0604020202020204" pitchFamily="34" charset="0"/>
                        </a:rPr>
                        <a:t>Лаборатория химической физики ферментов ИПХФ РАН, Черноголовка, Россия</a:t>
                      </a:r>
                    </a:p>
                  </a:txBody>
                  <a:tcPr anchor="ctr"/>
                </a:tc>
                <a:extLst>
                  <a:ext uri="{0D108BD9-81ED-4DB2-BD59-A6C34878D82A}">
                    <a16:rowId xmlns:a16="http://schemas.microsoft.com/office/drawing/2014/main" val="3424396097"/>
                  </a:ext>
                </a:extLst>
              </a:tr>
              <a:tr h="39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2000" dirty="0">
                          <a:latin typeface="Arial" panose="020B0604020202020204" pitchFamily="34" charset="0"/>
                          <a:cs typeface="Arial" panose="020B0604020202020204" pitchFamily="34" charset="0"/>
                        </a:rPr>
                        <a:t>Лаборатория генетического моделирования </a:t>
                      </a:r>
                      <a:r>
                        <a:rPr lang="ru-RU" sz="2000" dirty="0" err="1">
                          <a:latin typeface="Arial" panose="020B0604020202020204" pitchFamily="34" charset="0"/>
                          <a:cs typeface="Arial" panose="020B0604020202020204" pitchFamily="34" charset="0"/>
                        </a:rPr>
                        <a:t>нейродегенеративных</a:t>
                      </a:r>
                      <a:r>
                        <a:rPr lang="ru-RU" sz="2000" dirty="0">
                          <a:latin typeface="Arial" panose="020B0604020202020204" pitchFamily="34" charset="0"/>
                          <a:cs typeface="Arial" panose="020B0604020202020204" pitchFamily="34" charset="0"/>
                        </a:rPr>
                        <a:t> процессов ИФАВ РАН, Черноголовка, Россия</a:t>
                      </a:r>
                    </a:p>
                  </a:txBody>
                  <a:tcPr anchor="ctr"/>
                </a:tc>
                <a:extLst>
                  <a:ext uri="{0D108BD9-81ED-4DB2-BD59-A6C34878D82A}">
                    <a16:rowId xmlns:a16="http://schemas.microsoft.com/office/drawing/2014/main" val="1813287471"/>
                  </a:ext>
                </a:extLst>
              </a:tr>
              <a:tr h="39784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2000" dirty="0">
                          <a:latin typeface="Arial" panose="020B0604020202020204" pitchFamily="34" charset="0"/>
                          <a:cs typeface="Arial" panose="020B0604020202020204" pitchFamily="34" charset="0"/>
                        </a:rPr>
                        <a:t>Лаборатория природных соединений ИФАВ РАН, Черноголовка, Россия</a:t>
                      </a:r>
                    </a:p>
                  </a:txBody>
                  <a:tcPr anchor="ctr"/>
                </a:tc>
                <a:extLst>
                  <a:ext uri="{0D108BD9-81ED-4DB2-BD59-A6C34878D82A}">
                    <a16:rowId xmlns:a16="http://schemas.microsoft.com/office/drawing/2014/main" val="1305071176"/>
                  </a:ext>
                </a:extLst>
              </a:tr>
              <a:tr h="97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2000" dirty="0">
                          <a:latin typeface="Arial" panose="020B0604020202020204" pitchFamily="34" charset="0"/>
                          <a:cs typeface="Arial" panose="020B0604020202020204" pitchFamily="34" charset="0"/>
                        </a:rPr>
                        <a:t>МГУ имени М.В. Ломоносова, физический факультет, отделение экспериментальной и теоретической физики, кафедра молекулярных процессов и экстремальных состояний вещества, Москва, Россия</a:t>
                      </a:r>
                    </a:p>
                  </a:txBody>
                  <a:tcPr anchor="ctr"/>
                </a:tc>
                <a:extLst>
                  <a:ext uri="{0D108BD9-81ED-4DB2-BD59-A6C34878D82A}">
                    <a16:rowId xmlns:a16="http://schemas.microsoft.com/office/drawing/2014/main" val="633308302"/>
                  </a:ext>
                </a:extLst>
              </a:tr>
              <a:tr h="39784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2000" dirty="0">
                          <a:latin typeface="Arial" panose="020B0604020202020204" pitchFamily="34" charset="0"/>
                          <a:cs typeface="Arial" panose="020B0604020202020204" pitchFamily="34" charset="0"/>
                        </a:rPr>
                        <a:t> Группа синтеза </a:t>
                      </a:r>
                      <a:r>
                        <a:rPr lang="ru-RU" sz="2000" dirty="0" err="1">
                          <a:latin typeface="Arial" panose="020B0604020202020204" pitchFamily="34" charset="0"/>
                          <a:cs typeface="Arial" panose="020B0604020202020204" pitchFamily="34" charset="0"/>
                        </a:rPr>
                        <a:t>порфиразинов</a:t>
                      </a:r>
                      <a:r>
                        <a:rPr lang="en-US" sz="2000" dirty="0">
                          <a:latin typeface="Arial" panose="020B0604020202020204" pitchFamily="34" charset="0"/>
                          <a:cs typeface="Arial" panose="020B0604020202020204" pitchFamily="34" charset="0"/>
                        </a:rPr>
                        <a:t> </a:t>
                      </a:r>
                      <a:r>
                        <a:rPr lang="ru-RU" sz="2000" dirty="0">
                          <a:latin typeface="Arial" panose="020B0604020202020204" pitchFamily="34" charset="0"/>
                          <a:cs typeface="Arial" panose="020B0604020202020204" pitchFamily="34" charset="0"/>
                        </a:rPr>
                        <a:t>НИИ </a:t>
                      </a:r>
                      <a:r>
                        <a:rPr lang="ru-RU" sz="2000" dirty="0" err="1">
                          <a:latin typeface="Arial" panose="020B0604020202020204" pitchFamily="34" charset="0"/>
                          <a:cs typeface="Arial" panose="020B0604020202020204" pitchFamily="34" charset="0"/>
                        </a:rPr>
                        <a:t>макрогетероциклов</a:t>
                      </a:r>
                      <a:r>
                        <a:rPr lang="ru-RU" sz="2000" dirty="0">
                          <a:latin typeface="Arial" panose="020B0604020202020204" pitchFamily="34" charset="0"/>
                          <a:cs typeface="Arial" panose="020B0604020202020204" pitchFamily="34" charset="0"/>
                        </a:rPr>
                        <a:t> (ИГХТУ), Иваново, Россия</a:t>
                      </a:r>
                    </a:p>
                  </a:txBody>
                  <a:tcPr anchor="ctr"/>
                </a:tc>
                <a:extLst>
                  <a:ext uri="{0D108BD9-81ED-4DB2-BD59-A6C34878D82A}">
                    <a16:rowId xmlns:a16="http://schemas.microsoft.com/office/drawing/2014/main" val="128263708"/>
                  </a:ext>
                </a:extLst>
              </a:tr>
            </a:tbl>
          </a:graphicData>
        </a:graphic>
      </p:graphicFrame>
    </p:spTree>
    <p:extLst>
      <p:ext uri="{BB962C8B-B14F-4D97-AF65-F5344CB8AC3E}">
        <p14:creationId xmlns:p14="http://schemas.microsoft.com/office/powerpoint/2010/main" val="8373972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861AB37F-70C6-4537-9779-F18504CF39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380516">
            <a:off x="442858" y="3957746"/>
            <a:ext cx="2119713" cy="2544189"/>
          </a:xfrm>
          <a:prstGeom prst="rect">
            <a:avLst/>
          </a:prstGeom>
        </p:spPr>
      </p:pic>
      <p:sp>
        <p:nvSpPr>
          <p:cNvPr id="5" name="Заголовок 1">
            <a:extLst>
              <a:ext uri="{FF2B5EF4-FFF2-40B4-BE49-F238E27FC236}">
                <a16:creationId xmlns:a16="http://schemas.microsoft.com/office/drawing/2014/main" id="{01E00495-0D49-452F-BA57-5E2DD6F93649}"/>
              </a:ext>
            </a:extLst>
          </p:cNvPr>
          <p:cNvSpPr txBox="1">
            <a:spLocks/>
          </p:cNvSpPr>
          <p:nvPr/>
        </p:nvSpPr>
        <p:spPr>
          <a:xfrm>
            <a:off x="2341198" y="213626"/>
            <a:ext cx="7826180" cy="1428750"/>
          </a:xfrm>
          <a:prstGeom prst="rect">
            <a:avLst/>
          </a:prstGeom>
        </p:spPr>
        <p:txBody>
          <a:bodyPr>
            <a:normAutofit/>
          </a:bodyPr>
          <a:lstStyle/>
          <a:p>
            <a:pPr algn="ctr" hangingPunct="0">
              <a:spcAft>
                <a:spcPts val="0"/>
              </a:spcAft>
            </a:pPr>
            <a:r>
              <a:rPr lang="en-GB" sz="2400" b="1" dirty="0">
                <a:latin typeface="Times New Roman" panose="02020603050405020304" pitchFamily="18" charset="0"/>
                <a:ea typeface="Times New Roman" panose="02020603050405020304" pitchFamily="18" charset="0"/>
              </a:rPr>
              <a:t>TRIBENZO-1,4-DIAZEPINOPORPHYRAZINES AS PERSPECTIVE PHOTOSENSITIZERS WITH BREAKDOWN OF THE KASHA-VAVILOV’S RULE</a:t>
            </a:r>
            <a:endParaRPr lang="ru-RU" sz="2400" dirty="0">
              <a:ea typeface="+mj-ea"/>
            </a:endParaRPr>
          </a:p>
        </p:txBody>
      </p:sp>
      <p:pic>
        <p:nvPicPr>
          <p:cNvPr id="6" name="Рисунок 16" descr="backgraund1.jpg">
            <a:extLst>
              <a:ext uri="{FF2B5EF4-FFF2-40B4-BE49-F238E27FC236}">
                <a16:creationId xmlns:a16="http://schemas.microsoft.com/office/drawing/2014/main" id="{6E84C7E4-3154-40DE-8315-B0D559D5675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372455">
            <a:off x="3023469" y="4223447"/>
            <a:ext cx="2364580" cy="2258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7">
            <a:extLst>
              <a:ext uri="{FF2B5EF4-FFF2-40B4-BE49-F238E27FC236}">
                <a16:creationId xmlns:a16="http://schemas.microsoft.com/office/drawing/2014/main" id="{1333DCC1-0BE9-4814-BC6F-5DB46CEE7AA0}"/>
              </a:ext>
            </a:extLst>
          </p:cNvPr>
          <p:cNvSpPr txBox="1">
            <a:spLocks noChangeArrowheads="1"/>
          </p:cNvSpPr>
          <p:nvPr/>
        </p:nvSpPr>
        <p:spPr bwMode="auto">
          <a:xfrm>
            <a:off x="2500685" y="1418243"/>
            <a:ext cx="9021573"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sz="1600" u="sng" dirty="0">
                <a:latin typeface="Times New Roman" panose="02020603050405020304" pitchFamily="18" charset="0"/>
                <a:ea typeface="Times New Roman" panose="02020603050405020304" pitchFamily="18" charset="0"/>
              </a:rPr>
              <a:t>P.A. Tarakanov,</a:t>
            </a:r>
            <a:r>
              <a:rPr lang="en-US" sz="1600" baseline="30000" dirty="0">
                <a:latin typeface="Times New Roman" panose="02020603050405020304" pitchFamily="18" charset="0"/>
                <a:ea typeface="Times New Roman" panose="02020603050405020304" pitchFamily="18" charset="0"/>
              </a:rPr>
              <a:t>1,2</a:t>
            </a:r>
            <a:r>
              <a:rPr lang="en-US" sz="1600" dirty="0">
                <a:latin typeface="Times New Roman" panose="02020603050405020304" pitchFamily="18" charset="0"/>
                <a:ea typeface="Times New Roman" panose="02020603050405020304" pitchFamily="18" charset="0"/>
              </a:rPr>
              <a:t> A.O. </a:t>
            </a:r>
            <a:r>
              <a:rPr lang="en-US" sz="1600" dirty="0" err="1">
                <a:latin typeface="Times New Roman" panose="02020603050405020304" pitchFamily="18" charset="0"/>
                <a:ea typeface="Times New Roman" panose="02020603050405020304" pitchFamily="18" charset="0"/>
              </a:rPr>
              <a:t>Simakov</a:t>
            </a:r>
            <a:r>
              <a:rPr lang="en-US" sz="1600" dirty="0">
                <a:latin typeface="Times New Roman" panose="02020603050405020304" pitchFamily="18" charset="0"/>
                <a:ea typeface="Times New Roman" panose="02020603050405020304" pitchFamily="18" charset="0"/>
              </a:rPr>
              <a:t>, M.E. Neganova,</a:t>
            </a:r>
            <a:r>
              <a:rPr lang="en-US" sz="1600" baseline="30000" dirty="0">
                <a:latin typeface="Times New Roman" panose="02020603050405020304" pitchFamily="18" charset="0"/>
                <a:ea typeface="Times New Roman" panose="02020603050405020304" pitchFamily="18" charset="0"/>
              </a:rPr>
              <a:t>1</a:t>
            </a:r>
            <a:r>
              <a:rPr lang="en-US" sz="1600" dirty="0">
                <a:latin typeface="Times New Roman" panose="02020603050405020304" pitchFamily="18" charset="0"/>
                <a:ea typeface="Times New Roman" panose="02020603050405020304" pitchFamily="18" charset="0"/>
              </a:rPr>
              <a:t> D.V. Mischenko,</a:t>
            </a:r>
            <a:r>
              <a:rPr lang="en-US" sz="1600" baseline="30000" dirty="0">
                <a:latin typeface="Times New Roman" panose="02020603050405020304" pitchFamily="18" charset="0"/>
                <a:ea typeface="Times New Roman" panose="02020603050405020304" pitchFamily="18" charset="0"/>
              </a:rPr>
              <a:t>2,3</a:t>
            </a:r>
            <a:r>
              <a:rPr lang="en-US" sz="1600" dirty="0">
                <a:latin typeface="Times New Roman" panose="02020603050405020304" pitchFamily="18" charset="0"/>
                <a:ea typeface="Times New Roman" panose="02020603050405020304" pitchFamily="18" charset="0"/>
              </a:rPr>
              <a:t> S.D. Bondarenko,</a:t>
            </a:r>
            <a:r>
              <a:rPr lang="en-US" sz="1600" baseline="30000" dirty="0">
                <a:latin typeface="Times New Roman" panose="02020603050405020304" pitchFamily="18" charset="0"/>
                <a:ea typeface="Times New Roman" panose="02020603050405020304" pitchFamily="18" charset="0"/>
              </a:rPr>
              <a:t>2,4</a:t>
            </a:r>
            <a:r>
              <a:rPr lang="en-US" sz="1600" dirty="0">
                <a:latin typeface="Times New Roman" panose="02020603050405020304" pitchFamily="18" charset="0"/>
                <a:ea typeface="Times New Roman" panose="02020603050405020304" pitchFamily="18" charset="0"/>
              </a:rPr>
              <a:t> P.A. Mikhina,</a:t>
            </a:r>
            <a:r>
              <a:rPr lang="en-US" sz="1600" baseline="30000" dirty="0">
                <a:latin typeface="Times New Roman" panose="02020603050405020304" pitchFamily="18" charset="0"/>
                <a:ea typeface="Times New Roman" panose="02020603050405020304" pitchFamily="18" charset="0"/>
              </a:rPr>
              <a:t>2,4</a:t>
            </a:r>
            <a:r>
              <a:rPr lang="en-US" sz="1600" dirty="0">
                <a:latin typeface="Times New Roman" panose="02020603050405020304" pitchFamily="18" charset="0"/>
                <a:ea typeface="Times New Roman" panose="02020603050405020304" pitchFamily="18" charset="0"/>
              </a:rPr>
              <a:t> I.A. Sergeeva,</a:t>
            </a:r>
            <a:r>
              <a:rPr lang="en-US" sz="1600" baseline="30000" dirty="0">
                <a:latin typeface="Times New Roman" panose="02020603050405020304" pitchFamily="18" charset="0"/>
                <a:ea typeface="Times New Roman" panose="02020603050405020304" pitchFamily="18" charset="0"/>
              </a:rPr>
              <a:t>4</a:t>
            </a:r>
            <a:r>
              <a:rPr lang="en-US" sz="1600" dirty="0">
                <a:latin typeface="Times New Roman" panose="02020603050405020304" pitchFamily="18" charset="0"/>
                <a:ea typeface="Times New Roman" panose="02020603050405020304" pitchFamily="18" charset="0"/>
              </a:rPr>
              <a:t> K.V. Fedorova,</a:t>
            </a:r>
            <a:r>
              <a:rPr lang="en-US" sz="1600" baseline="30000" dirty="0">
                <a:latin typeface="Times New Roman" panose="02020603050405020304" pitchFamily="18" charset="0"/>
                <a:ea typeface="Times New Roman" panose="02020603050405020304" pitchFamily="18" charset="0"/>
              </a:rPr>
              <a:t>4</a:t>
            </a:r>
            <a:r>
              <a:rPr lang="en-US" sz="1600" dirty="0">
                <a:latin typeface="Times New Roman" panose="02020603050405020304" pitchFamily="18" charset="0"/>
                <a:ea typeface="Times New Roman" panose="02020603050405020304" pitchFamily="18" charset="0"/>
              </a:rPr>
              <a:t> A.R. Krot,</a:t>
            </a:r>
            <a:r>
              <a:rPr lang="en-US" sz="1600" baseline="30000" dirty="0">
                <a:latin typeface="Times New Roman" panose="02020603050405020304" pitchFamily="18" charset="0"/>
                <a:ea typeface="Times New Roman" panose="02020603050405020304" pitchFamily="18" charset="0"/>
              </a:rPr>
              <a:t>4</a:t>
            </a:r>
            <a:r>
              <a:rPr lang="en-US" sz="1600" dirty="0">
                <a:latin typeface="Times New Roman" panose="02020603050405020304" pitchFamily="18" charset="0"/>
                <a:ea typeface="Times New Roman" panose="02020603050405020304" pitchFamily="18" charset="0"/>
              </a:rPr>
              <a:t> N.S. Goryachev,</a:t>
            </a:r>
            <a:r>
              <a:rPr lang="en-US" sz="1600" baseline="30000" dirty="0">
                <a:latin typeface="Times New Roman" panose="02020603050405020304" pitchFamily="18" charset="0"/>
                <a:ea typeface="Times New Roman" panose="02020603050405020304" pitchFamily="18" charset="0"/>
              </a:rPr>
              <a:t>2,4</a:t>
            </a:r>
            <a:r>
              <a:rPr lang="en-US" sz="1600" dirty="0">
                <a:latin typeface="Times New Roman" panose="02020603050405020304" pitchFamily="18" charset="0"/>
                <a:ea typeface="Times New Roman" panose="02020603050405020304" pitchFamily="18" charset="0"/>
              </a:rPr>
              <a:t> M.S. Kukharsky,</a:t>
            </a:r>
            <a:r>
              <a:rPr lang="en-US" sz="1600" baseline="30000" dirty="0">
                <a:latin typeface="Times New Roman" panose="02020603050405020304" pitchFamily="18" charset="0"/>
                <a:ea typeface="Times New Roman" panose="02020603050405020304" pitchFamily="18" charset="0"/>
              </a:rPr>
              <a:t>1</a:t>
            </a:r>
            <a:r>
              <a:rPr lang="en-US" sz="1600" dirty="0">
                <a:latin typeface="Times New Roman" panose="02020603050405020304" pitchFamily="18" charset="0"/>
                <a:ea typeface="Times New Roman" panose="02020603050405020304" pitchFamily="18" charset="0"/>
              </a:rPr>
              <a:t> S.A. Pukhov,</a:t>
            </a:r>
            <a:r>
              <a:rPr lang="en-US" sz="1600" baseline="30000" dirty="0">
                <a:latin typeface="Times New Roman" panose="02020603050405020304" pitchFamily="18" charset="0"/>
                <a:ea typeface="Times New Roman" panose="02020603050405020304" pitchFamily="18" charset="0"/>
              </a:rPr>
              <a:t>1</a:t>
            </a:r>
            <a:r>
              <a:rPr lang="en-US" sz="1600" dirty="0">
                <a:latin typeface="Times New Roman" panose="02020603050405020304" pitchFamily="18" charset="0"/>
                <a:ea typeface="Times New Roman" panose="02020603050405020304" pitchFamily="18" charset="0"/>
              </a:rPr>
              <a:t> V.E. Pushkarev</a:t>
            </a:r>
            <a:r>
              <a:rPr lang="en-US" sz="1600" baseline="30000" dirty="0">
                <a:latin typeface="Times New Roman" panose="02020603050405020304" pitchFamily="18" charset="0"/>
                <a:ea typeface="Times New Roman" panose="02020603050405020304" pitchFamily="18" charset="0"/>
              </a:rPr>
              <a:t>1</a:t>
            </a:r>
            <a:endParaRPr lang="ru-RU" sz="1600" dirty="0">
              <a:latin typeface="Times New Roman" panose="02020603050405020304" pitchFamily="18" charset="0"/>
              <a:ea typeface="Times New Roman" panose="02020603050405020304" pitchFamily="18" charset="0"/>
            </a:endParaRPr>
          </a:p>
          <a:p>
            <a:pPr algn="ctr"/>
            <a:r>
              <a:rPr lang="en-US" sz="1600" dirty="0">
                <a:latin typeface="Times New Roman" panose="02020603050405020304" pitchFamily="18" charset="0"/>
                <a:ea typeface="Times New Roman" panose="02020603050405020304" pitchFamily="18" charset="0"/>
              </a:rPr>
              <a:t> </a:t>
            </a:r>
            <a:endParaRPr lang="ru-RU" sz="1600" dirty="0">
              <a:latin typeface="Times New Roman" panose="02020603050405020304" pitchFamily="18" charset="0"/>
              <a:ea typeface="Times New Roman" panose="02020603050405020304" pitchFamily="18" charset="0"/>
            </a:endParaRPr>
          </a:p>
          <a:p>
            <a:pPr algn="ctr"/>
            <a:r>
              <a:rPr lang="en-US" sz="1600" i="1" baseline="30000" dirty="0">
                <a:latin typeface="Times New Roman" panose="02020603050405020304" pitchFamily="18" charset="0"/>
                <a:ea typeface="Times New Roman" panose="02020603050405020304" pitchFamily="18" charset="0"/>
              </a:rPr>
              <a:t>1</a:t>
            </a:r>
            <a:r>
              <a:rPr lang="en-US" sz="1600" i="1" dirty="0">
                <a:latin typeface="Times New Roman" panose="02020603050405020304" pitchFamily="18" charset="0"/>
                <a:ea typeface="Times New Roman" panose="02020603050405020304" pitchFamily="18" charset="0"/>
              </a:rPr>
              <a:t>Institute of Physiologically Active Compounds RAS, 142432 </a:t>
            </a:r>
            <a:r>
              <a:rPr lang="en-US" sz="1600" i="1" dirty="0" err="1">
                <a:latin typeface="Times New Roman" panose="02020603050405020304" pitchFamily="18" charset="0"/>
                <a:ea typeface="Times New Roman" panose="02020603050405020304" pitchFamily="18" charset="0"/>
              </a:rPr>
              <a:t>Chernogolovka</a:t>
            </a:r>
            <a:r>
              <a:rPr lang="en-US" sz="1600" i="1" dirty="0">
                <a:latin typeface="Times New Roman" panose="02020603050405020304" pitchFamily="18" charset="0"/>
                <a:ea typeface="Times New Roman" panose="02020603050405020304" pitchFamily="18" charset="0"/>
              </a:rPr>
              <a:t>, Russia</a:t>
            </a:r>
            <a:endParaRPr lang="ru-RU" sz="1600" dirty="0">
              <a:latin typeface="Times New Roman" panose="02020603050405020304" pitchFamily="18" charset="0"/>
              <a:ea typeface="Times New Roman" panose="02020603050405020304" pitchFamily="18" charset="0"/>
            </a:endParaRPr>
          </a:p>
          <a:p>
            <a:pPr algn="ctr"/>
            <a:r>
              <a:rPr lang="en-US" sz="1600" i="1" baseline="30000" dirty="0">
                <a:latin typeface="Times New Roman" panose="02020603050405020304" pitchFamily="18" charset="0"/>
                <a:ea typeface="Times New Roman" panose="02020603050405020304" pitchFamily="18" charset="0"/>
              </a:rPr>
              <a:t>2</a:t>
            </a:r>
            <a:r>
              <a:rPr lang="en-US" sz="1600" i="1" dirty="0">
                <a:latin typeface="Times New Roman" panose="02020603050405020304" pitchFamily="18" charset="0"/>
                <a:ea typeface="Times New Roman" panose="02020603050405020304" pitchFamily="18" charset="0"/>
              </a:rPr>
              <a:t>Institute of Problems of Chemical Physics RAS, 142432 </a:t>
            </a:r>
            <a:r>
              <a:rPr lang="en-US" sz="1600" i="1" dirty="0" err="1">
                <a:latin typeface="Times New Roman" panose="02020603050405020304" pitchFamily="18" charset="0"/>
                <a:ea typeface="Times New Roman" panose="02020603050405020304" pitchFamily="18" charset="0"/>
              </a:rPr>
              <a:t>Chernogolovka</a:t>
            </a:r>
            <a:r>
              <a:rPr lang="en-US" sz="1600" i="1" dirty="0">
                <a:latin typeface="Times New Roman" panose="02020603050405020304" pitchFamily="18" charset="0"/>
                <a:ea typeface="Times New Roman" panose="02020603050405020304" pitchFamily="18" charset="0"/>
              </a:rPr>
              <a:t>, Russia</a:t>
            </a:r>
            <a:endParaRPr lang="ru-RU" sz="1600" dirty="0">
              <a:latin typeface="Times New Roman" panose="02020603050405020304" pitchFamily="18" charset="0"/>
              <a:ea typeface="Times New Roman" panose="02020603050405020304" pitchFamily="18" charset="0"/>
            </a:endParaRPr>
          </a:p>
          <a:p>
            <a:pPr algn="ctr"/>
            <a:r>
              <a:rPr lang="en-US" sz="1600" i="1" baseline="30000" dirty="0">
                <a:latin typeface="Times New Roman" panose="02020603050405020304" pitchFamily="18" charset="0"/>
                <a:ea typeface="Times New Roman" panose="02020603050405020304" pitchFamily="18" charset="0"/>
              </a:rPr>
              <a:t>3</a:t>
            </a:r>
            <a:r>
              <a:rPr lang="en-US" sz="1600" i="1" dirty="0">
                <a:latin typeface="Times New Roman" panose="02020603050405020304" pitchFamily="18" charset="0"/>
                <a:ea typeface="Times New Roman" panose="02020603050405020304" pitchFamily="18" charset="0"/>
              </a:rPr>
              <a:t> Research and Education Center of Moscow State Regional University in </a:t>
            </a:r>
            <a:r>
              <a:rPr lang="en-US" sz="1600" i="1" dirty="0" err="1">
                <a:latin typeface="Times New Roman" panose="02020603050405020304" pitchFamily="18" charset="0"/>
                <a:ea typeface="Times New Roman" panose="02020603050405020304" pitchFamily="18" charset="0"/>
              </a:rPr>
              <a:t>Chernogolovka</a:t>
            </a:r>
            <a:r>
              <a:rPr lang="en-US" sz="1600" i="1" dirty="0">
                <a:latin typeface="Times New Roman" panose="02020603050405020304" pitchFamily="18" charset="0"/>
                <a:ea typeface="Times New Roman" panose="02020603050405020304" pitchFamily="18" charset="0"/>
              </a:rPr>
              <a:t>, </a:t>
            </a:r>
            <a:r>
              <a:rPr lang="en-US" sz="1600" i="1" dirty="0" err="1">
                <a:latin typeface="Times New Roman" panose="02020603050405020304" pitchFamily="18" charset="0"/>
                <a:ea typeface="Times New Roman" panose="02020603050405020304" pitchFamily="18" charset="0"/>
              </a:rPr>
              <a:t>Mytishchi</a:t>
            </a:r>
            <a:r>
              <a:rPr lang="en-US" sz="1600" i="1" dirty="0">
                <a:latin typeface="Times New Roman" panose="02020603050405020304" pitchFamily="18" charset="0"/>
                <a:ea typeface="Times New Roman" panose="02020603050405020304" pitchFamily="18" charset="0"/>
              </a:rPr>
              <a:t>, Russia</a:t>
            </a:r>
            <a:endParaRPr lang="ru-RU" sz="1600" dirty="0">
              <a:latin typeface="Times New Roman" panose="02020603050405020304" pitchFamily="18" charset="0"/>
              <a:ea typeface="Times New Roman" panose="02020603050405020304" pitchFamily="18" charset="0"/>
            </a:endParaRPr>
          </a:p>
          <a:p>
            <a:pPr algn="ctr"/>
            <a:r>
              <a:rPr lang="en-US" sz="1600" i="1" baseline="30000" dirty="0">
                <a:latin typeface="Times New Roman" panose="02020603050405020304" pitchFamily="18" charset="0"/>
                <a:ea typeface="Times New Roman" panose="02020603050405020304" pitchFamily="18" charset="0"/>
              </a:rPr>
              <a:t>4</a:t>
            </a:r>
            <a:r>
              <a:rPr lang="en-US" sz="1600" i="1" dirty="0">
                <a:latin typeface="Times New Roman" panose="02020603050405020304" pitchFamily="18" charset="0"/>
                <a:ea typeface="Times New Roman" panose="02020603050405020304" pitchFamily="18" charset="0"/>
              </a:rPr>
              <a:t> M.V. Lomonosov Moscow State University, 119991 Moscow, Russia</a:t>
            </a:r>
            <a:endParaRPr lang="ru-RU" sz="1600" dirty="0">
              <a:latin typeface="Times New Roman" panose="02020603050405020304" pitchFamily="18" charset="0"/>
              <a:ea typeface="Times New Roman" panose="02020603050405020304" pitchFamily="18" charset="0"/>
            </a:endParaRPr>
          </a:p>
        </p:txBody>
      </p:sp>
      <p:pic>
        <p:nvPicPr>
          <p:cNvPr id="8" name="Рисунок 7" descr="IMG_4568.jpg">
            <a:extLst>
              <a:ext uri="{FF2B5EF4-FFF2-40B4-BE49-F238E27FC236}">
                <a16:creationId xmlns:a16="http://schemas.microsoft.com/office/drawing/2014/main" id="{07957AAA-E54D-47EB-851A-2D0227D81B5A}"/>
              </a:ext>
            </a:extLst>
          </p:cNvPr>
          <p:cNvPicPr>
            <a:picLocks noChangeAspect="1"/>
          </p:cNvPicPr>
          <p:nvPr/>
        </p:nvPicPr>
        <p:blipFill>
          <a:blip r:embed="rId4" cstate="print"/>
          <a:srcRect b="10704"/>
          <a:stretch>
            <a:fillRect/>
          </a:stretch>
        </p:blipFill>
        <p:spPr>
          <a:xfrm>
            <a:off x="83199" y="238683"/>
            <a:ext cx="2643207" cy="248485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20" name="Рисунок 19">
            <a:extLst>
              <a:ext uri="{FF2B5EF4-FFF2-40B4-BE49-F238E27FC236}">
                <a16:creationId xmlns:a16="http://schemas.microsoft.com/office/drawing/2014/main" id="{4A12C4BA-CB29-4744-BA44-A5B01C07B6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20001" y="87596"/>
            <a:ext cx="2157984" cy="548640"/>
          </a:xfrm>
          <a:prstGeom prst="rect">
            <a:avLst/>
          </a:prstGeom>
        </p:spPr>
      </p:pic>
      <p:pic>
        <p:nvPicPr>
          <p:cNvPr id="11" name="Рисунок 10">
            <a:extLst>
              <a:ext uri="{FF2B5EF4-FFF2-40B4-BE49-F238E27FC236}">
                <a16:creationId xmlns:a16="http://schemas.microsoft.com/office/drawing/2014/main" id="{2CCF3C69-CD67-4514-9B40-F3E705B42C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02504" y="3767705"/>
            <a:ext cx="2945529" cy="2958678"/>
          </a:xfrm>
          <a:prstGeom prst="rect">
            <a:avLst/>
          </a:prstGeom>
        </p:spPr>
      </p:pic>
      <p:pic>
        <p:nvPicPr>
          <p:cNvPr id="15" name="Рисунок 14">
            <a:extLst>
              <a:ext uri="{FF2B5EF4-FFF2-40B4-BE49-F238E27FC236}">
                <a16:creationId xmlns:a16="http://schemas.microsoft.com/office/drawing/2014/main" id="{B2F98EB5-DF94-42F8-B5CE-91126904E1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69804" y="3748359"/>
            <a:ext cx="2622698" cy="2997370"/>
          </a:xfrm>
          <a:prstGeom prst="rect">
            <a:avLst/>
          </a:prstGeom>
        </p:spPr>
      </p:pic>
    </p:spTree>
    <p:extLst>
      <p:ext uri="{BB962C8B-B14F-4D97-AF65-F5344CB8AC3E}">
        <p14:creationId xmlns:p14="http://schemas.microsoft.com/office/powerpoint/2010/main" val="24217407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a:extLst>
              <a:ext uri="{FF2B5EF4-FFF2-40B4-BE49-F238E27FC236}">
                <a16:creationId xmlns:a16="http://schemas.microsoft.com/office/drawing/2014/main" id="{033253BC-8E02-4C8E-BEFA-1CB1A0B59E03}"/>
              </a:ext>
            </a:extLst>
          </p:cNvPr>
          <p:cNvPicPr>
            <a:picLocks noChangeAspect="1"/>
          </p:cNvPicPr>
          <p:nvPr/>
        </p:nvPicPr>
        <p:blipFill rotWithShape="1">
          <a:blip r:embed="rId2">
            <a:extLst>
              <a:ext uri="{28A0092B-C50C-407E-A947-70E740481C1C}">
                <a14:useLocalDpi xmlns:a14="http://schemas.microsoft.com/office/drawing/2010/main" val="0"/>
              </a:ext>
            </a:extLst>
          </a:blip>
          <a:srcRect l="25484" t="13193" r="53908" b="22786"/>
          <a:stretch/>
        </p:blipFill>
        <p:spPr>
          <a:xfrm flipH="1">
            <a:off x="9341086" y="1419366"/>
            <a:ext cx="2777967" cy="5330105"/>
          </a:xfrm>
          <a:prstGeom prst="rect">
            <a:avLst/>
          </a:prstGeom>
        </p:spPr>
      </p:pic>
      <p:pic>
        <p:nvPicPr>
          <p:cNvPr id="32" name="Рисунок 31">
            <a:extLst>
              <a:ext uri="{FF2B5EF4-FFF2-40B4-BE49-F238E27FC236}">
                <a16:creationId xmlns:a16="http://schemas.microsoft.com/office/drawing/2014/main" id="{1C1AC037-0A8B-436A-B084-D84DE9205785}"/>
              </a:ext>
            </a:extLst>
          </p:cNvPr>
          <p:cNvPicPr>
            <a:picLocks noChangeAspect="1"/>
          </p:cNvPicPr>
          <p:nvPr/>
        </p:nvPicPr>
        <p:blipFill rotWithShape="1">
          <a:blip r:embed="rId3">
            <a:extLst>
              <a:ext uri="{28A0092B-C50C-407E-A947-70E740481C1C}">
                <a14:useLocalDpi xmlns:a14="http://schemas.microsoft.com/office/drawing/2010/main" val="0"/>
              </a:ext>
            </a:extLst>
          </a:blip>
          <a:srcRect l="35242" t="1471" b="9018"/>
          <a:stretch/>
        </p:blipFill>
        <p:spPr>
          <a:xfrm>
            <a:off x="1739904" y="490373"/>
            <a:ext cx="7655722" cy="6162487"/>
          </a:xfrm>
          <a:prstGeom prst="rect">
            <a:avLst/>
          </a:prstGeom>
        </p:spPr>
      </p:pic>
      <p:sp>
        <p:nvSpPr>
          <p:cNvPr id="2" name="Номер слайда 1">
            <a:extLst>
              <a:ext uri="{FF2B5EF4-FFF2-40B4-BE49-F238E27FC236}">
                <a16:creationId xmlns:a16="http://schemas.microsoft.com/office/drawing/2014/main" id="{E3D6783D-3559-4CC6-83D3-498F2FE9A915}"/>
              </a:ext>
            </a:extLst>
          </p:cNvPr>
          <p:cNvSpPr>
            <a:spLocks noGrp="1"/>
          </p:cNvSpPr>
          <p:nvPr>
            <p:ph type="sldNum" sz="quarter" idx="12"/>
          </p:nvPr>
        </p:nvSpPr>
        <p:spPr>
          <a:xfrm>
            <a:off x="8610600" y="6356350"/>
            <a:ext cx="2743200" cy="365125"/>
          </a:xfrm>
        </p:spPr>
        <p:txBody>
          <a:bodyPr/>
          <a:lstStyle/>
          <a:p>
            <a:fld id="{149E81C2-F602-449E-8131-FF229EE1DBDA}" type="slidenum">
              <a:rPr lang="ru-RU">
                <a:solidFill>
                  <a:schemeClr val="bg1"/>
                </a:solidFill>
              </a:rPr>
              <a:pPr/>
              <a:t>3</a:t>
            </a:fld>
            <a:endParaRPr lang="ru-RU" dirty="0">
              <a:solidFill>
                <a:schemeClr val="bg1"/>
              </a:solidFill>
            </a:endParaRPr>
          </a:p>
        </p:txBody>
      </p:sp>
      <p:sp>
        <p:nvSpPr>
          <p:cNvPr id="4" name="TextBox 3">
            <a:extLst>
              <a:ext uri="{FF2B5EF4-FFF2-40B4-BE49-F238E27FC236}">
                <a16:creationId xmlns:a16="http://schemas.microsoft.com/office/drawing/2014/main" id="{165367E5-4CDD-499F-94B5-EACC7069F1A0}"/>
              </a:ext>
            </a:extLst>
          </p:cNvPr>
          <p:cNvSpPr txBox="1"/>
          <p:nvPr/>
        </p:nvSpPr>
        <p:spPr>
          <a:xfrm>
            <a:off x="76520" y="3160838"/>
            <a:ext cx="1620957" cy="830997"/>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Molecular</a:t>
            </a:r>
          </a:p>
          <a:p>
            <a:r>
              <a:rPr lang="en-US" sz="2400" b="1" dirty="0">
                <a:latin typeface="Arial" panose="020B0604020202020204" pitchFamily="34" charset="0"/>
                <a:cs typeface="Arial" panose="020B0604020202020204" pitchFamily="34" charset="0"/>
              </a:rPr>
              <a:t>structure</a:t>
            </a:r>
            <a:endParaRPr lang="ru-RU" sz="2400" b="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55AC980-B141-44B4-8E9D-A9CE7811A803}"/>
              </a:ext>
            </a:extLst>
          </p:cNvPr>
          <p:cNvSpPr txBox="1"/>
          <p:nvPr/>
        </p:nvSpPr>
        <p:spPr>
          <a:xfrm rot="18900000">
            <a:off x="1094274" y="1817290"/>
            <a:ext cx="3841548"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Photophysical</a:t>
            </a:r>
            <a:r>
              <a:rPr lang="ru-RU" sz="2400" b="1"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properties</a:t>
            </a:r>
            <a:endParaRPr lang="ru-RU" sz="2400" b="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EBE668C1-014E-4866-BAAC-AE7BB240CE5A}"/>
              </a:ext>
            </a:extLst>
          </p:cNvPr>
          <p:cNvSpPr txBox="1"/>
          <p:nvPr/>
        </p:nvSpPr>
        <p:spPr>
          <a:xfrm rot="2700000">
            <a:off x="1100222" y="4919999"/>
            <a:ext cx="3962944" cy="461665"/>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Photochemical</a:t>
            </a:r>
            <a:r>
              <a:rPr lang="ru-RU" sz="2400" b="1"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properties</a:t>
            </a:r>
            <a:endParaRPr lang="ru-RU" sz="2400" b="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784558E-70CF-4C11-8CB1-38B6F3559543}"/>
              </a:ext>
            </a:extLst>
          </p:cNvPr>
          <p:cNvSpPr txBox="1"/>
          <p:nvPr/>
        </p:nvSpPr>
        <p:spPr>
          <a:xfrm>
            <a:off x="6556598" y="3095260"/>
            <a:ext cx="2054002" cy="907941"/>
          </a:xfrm>
          <a:prstGeom prst="rect">
            <a:avLst/>
          </a:prstGeom>
          <a:noFill/>
        </p:spPr>
        <p:txBody>
          <a:bodyPr wrap="square" rtlCol="0">
            <a:spAutoFit/>
          </a:bodyPr>
          <a:lstStyle/>
          <a:p>
            <a:pPr>
              <a:spcAft>
                <a:spcPts val="600"/>
              </a:spcAft>
            </a:pPr>
            <a:r>
              <a:rPr lang="en-US" sz="2400" b="1" dirty="0">
                <a:latin typeface="Arial" panose="020B0604020202020204" pitchFamily="34" charset="0"/>
                <a:cs typeface="Arial" panose="020B0604020202020204" pitchFamily="34" charset="0"/>
              </a:rPr>
              <a:t>Study in cell</a:t>
            </a:r>
          </a:p>
          <a:p>
            <a:pPr>
              <a:spcAft>
                <a:spcPts val="600"/>
              </a:spcAft>
            </a:pPr>
            <a:r>
              <a:rPr lang="en-US" sz="2400" b="1" dirty="0">
                <a:latin typeface="Arial" panose="020B0604020202020204" pitchFamily="34" charset="0"/>
                <a:cs typeface="Arial" panose="020B0604020202020204" pitchFamily="34" charset="0"/>
              </a:rPr>
              <a:t>cultures</a:t>
            </a:r>
            <a:endParaRPr lang="ru-RU" sz="2400" b="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7C08370-AC8B-435F-ADEF-5B671F0A2340}"/>
              </a:ext>
            </a:extLst>
          </p:cNvPr>
          <p:cNvSpPr txBox="1"/>
          <p:nvPr/>
        </p:nvSpPr>
        <p:spPr>
          <a:xfrm>
            <a:off x="2913784" y="3111693"/>
            <a:ext cx="3464121" cy="907941"/>
          </a:xfrm>
          <a:prstGeom prst="rect">
            <a:avLst/>
          </a:prstGeom>
          <a:noFill/>
        </p:spPr>
        <p:txBody>
          <a:bodyPr wrap="square" rtlCol="0">
            <a:spAutoFit/>
          </a:bodyPr>
          <a:lstStyle/>
          <a:p>
            <a:pPr>
              <a:spcAft>
                <a:spcPts val="600"/>
              </a:spcAft>
            </a:pPr>
            <a:r>
              <a:rPr lang="en-US" sz="2400" b="1" dirty="0">
                <a:solidFill>
                  <a:srgbClr val="C00000"/>
                </a:solidFill>
                <a:latin typeface="Arial" panose="020B0604020202020204" pitchFamily="34" charset="0"/>
                <a:cs typeface="Arial" panose="020B0604020202020204" pitchFamily="34" charset="0"/>
              </a:rPr>
              <a:t>Nano-construction of</a:t>
            </a:r>
            <a:endParaRPr lang="ru-RU" sz="2400" b="1" dirty="0">
              <a:solidFill>
                <a:srgbClr val="C00000"/>
              </a:solidFill>
              <a:latin typeface="Arial" panose="020B0604020202020204" pitchFamily="34" charset="0"/>
              <a:cs typeface="Arial" panose="020B0604020202020204" pitchFamily="34" charset="0"/>
            </a:endParaRPr>
          </a:p>
          <a:p>
            <a:pPr>
              <a:spcAft>
                <a:spcPts val="600"/>
              </a:spcAft>
            </a:pPr>
            <a:r>
              <a:rPr lang="en-US" sz="2400" b="1" dirty="0">
                <a:solidFill>
                  <a:srgbClr val="C00000"/>
                </a:solidFill>
                <a:latin typeface="Arial" panose="020B0604020202020204" pitchFamily="34" charset="0"/>
                <a:cs typeface="Arial" panose="020B0604020202020204" pitchFamily="34" charset="0"/>
              </a:rPr>
              <a:t>PSs in water solutions</a:t>
            </a:r>
            <a:endParaRPr lang="ru-RU" sz="2400" b="1" dirty="0">
              <a:solidFill>
                <a:srgbClr val="C00000"/>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6BBD2858-7239-4C4C-A21F-A906BF778854}"/>
              </a:ext>
            </a:extLst>
          </p:cNvPr>
          <p:cNvSpPr txBox="1"/>
          <p:nvPr/>
        </p:nvSpPr>
        <p:spPr>
          <a:xfrm>
            <a:off x="9642748" y="895393"/>
            <a:ext cx="2191296"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Animal</a:t>
            </a:r>
            <a:r>
              <a:rPr lang="ru-RU" sz="2400" b="1"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model</a:t>
            </a:r>
            <a:endParaRPr lang="ru-RU" sz="2400" b="1" dirty="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CC01BC94-B3D3-491E-9F2A-D2C923573022}"/>
              </a:ext>
            </a:extLst>
          </p:cNvPr>
          <p:cNvSpPr txBox="1"/>
          <p:nvPr/>
        </p:nvSpPr>
        <p:spPr>
          <a:xfrm rot="19680000">
            <a:off x="4661319" y="5194441"/>
            <a:ext cx="3113495" cy="830997"/>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Interaction with tissue homogenate</a:t>
            </a:r>
            <a:endParaRPr lang="ru-RU" sz="2400" b="1"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D7026CD3-BA65-4FE7-88AA-C2125C96007F}"/>
              </a:ext>
            </a:extLst>
          </p:cNvPr>
          <p:cNvSpPr txBox="1"/>
          <p:nvPr/>
        </p:nvSpPr>
        <p:spPr>
          <a:xfrm rot="1800000">
            <a:off x="4803123" y="1067252"/>
            <a:ext cx="2796970" cy="830997"/>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Interaction with</a:t>
            </a:r>
            <a:r>
              <a:rPr lang="ru-RU" sz="2400" b="1"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blood serum</a:t>
            </a:r>
            <a:endParaRPr lang="ru-RU" sz="2400" b="1" dirty="0">
              <a:latin typeface="Arial" panose="020B0604020202020204" pitchFamily="34" charset="0"/>
              <a:cs typeface="Arial" panose="020B0604020202020204" pitchFamily="34" charset="0"/>
            </a:endParaRPr>
          </a:p>
        </p:txBody>
      </p:sp>
      <p:sp>
        <p:nvSpPr>
          <p:cNvPr id="9" name="Прямоугольник 8"/>
          <p:cNvSpPr/>
          <p:nvPr/>
        </p:nvSpPr>
        <p:spPr>
          <a:xfrm>
            <a:off x="3048000" y="1831"/>
            <a:ext cx="6096000" cy="461665"/>
          </a:xfrm>
          <a:prstGeom prst="rect">
            <a:avLst/>
          </a:prstGeom>
        </p:spPr>
        <p:txBody>
          <a:bodyPr>
            <a:spAutoFit/>
          </a:bodyPr>
          <a:lstStyle/>
          <a:p>
            <a:pPr algn="ctr" hangingPunct="0">
              <a:spcAft>
                <a:spcPts val="0"/>
              </a:spcAft>
            </a:pPr>
            <a:r>
              <a:rPr lang="en-US" sz="2400" b="1" dirty="0">
                <a:latin typeface="Times New Roman" panose="02020603050405020304" pitchFamily="18" charset="0"/>
                <a:ea typeface="Times New Roman" panose="02020603050405020304" pitchFamily="18" charset="0"/>
              </a:rPr>
              <a:t>Path to</a:t>
            </a:r>
            <a:r>
              <a:rPr lang="ru-RU" sz="2400" dirty="0">
                <a:latin typeface="Times New Roman" panose="02020603050405020304" pitchFamily="18" charset="0"/>
                <a:ea typeface="Times New Roman" panose="02020603050405020304" pitchFamily="18" charset="0"/>
              </a:rPr>
              <a:t> </a:t>
            </a:r>
            <a:r>
              <a:rPr lang="en-US" sz="2400" b="1" dirty="0">
                <a:latin typeface="Times New Roman" panose="02020603050405020304" pitchFamily="18" charset="0"/>
                <a:ea typeface="Times New Roman" panose="02020603050405020304" pitchFamily="18" charset="0"/>
              </a:rPr>
              <a:t>preclinical studies</a:t>
            </a:r>
            <a:endParaRPr lang="ru-RU" sz="2400" dirty="0"/>
          </a:p>
        </p:txBody>
      </p:sp>
      <p:sp>
        <p:nvSpPr>
          <p:cNvPr id="63" name="Дуга 62">
            <a:extLst>
              <a:ext uri="{FF2B5EF4-FFF2-40B4-BE49-F238E27FC236}">
                <a16:creationId xmlns:a16="http://schemas.microsoft.com/office/drawing/2014/main" id="{09362CCB-79A4-446A-BDA9-70D3E4E09C97}"/>
              </a:ext>
            </a:extLst>
          </p:cNvPr>
          <p:cNvSpPr/>
          <p:nvPr/>
        </p:nvSpPr>
        <p:spPr>
          <a:xfrm rot="9799220" flipV="1">
            <a:off x="904803" y="2448990"/>
            <a:ext cx="1669382" cy="1605173"/>
          </a:xfrm>
          <a:prstGeom prst="arc">
            <a:avLst>
              <a:gd name="adj1" fmla="val 13120797"/>
              <a:gd name="adj2" fmla="val 20522658"/>
            </a:avLst>
          </a:prstGeom>
          <a:ln w="38100"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ru-RU"/>
          </a:p>
        </p:txBody>
      </p:sp>
      <p:sp>
        <p:nvSpPr>
          <p:cNvPr id="65" name="Дуга 64">
            <a:extLst>
              <a:ext uri="{FF2B5EF4-FFF2-40B4-BE49-F238E27FC236}">
                <a16:creationId xmlns:a16="http://schemas.microsoft.com/office/drawing/2014/main" id="{0DFDFD03-EB01-42D8-94A5-8EDEF528EC94}"/>
              </a:ext>
            </a:extLst>
          </p:cNvPr>
          <p:cNvSpPr/>
          <p:nvPr/>
        </p:nvSpPr>
        <p:spPr>
          <a:xfrm rot="11800780">
            <a:off x="883973" y="3227680"/>
            <a:ext cx="1669382" cy="1605173"/>
          </a:xfrm>
          <a:prstGeom prst="arc">
            <a:avLst>
              <a:gd name="adj1" fmla="val 13120797"/>
              <a:gd name="adj2" fmla="val 20522658"/>
            </a:avLst>
          </a:prstGeom>
          <a:ln w="38100"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ru-RU"/>
          </a:p>
        </p:txBody>
      </p:sp>
      <p:sp>
        <p:nvSpPr>
          <p:cNvPr id="66" name="Дуга 65">
            <a:extLst>
              <a:ext uri="{FF2B5EF4-FFF2-40B4-BE49-F238E27FC236}">
                <a16:creationId xmlns:a16="http://schemas.microsoft.com/office/drawing/2014/main" id="{E6466AF7-9D19-4BBD-8961-854A86C0220D}"/>
              </a:ext>
            </a:extLst>
          </p:cNvPr>
          <p:cNvSpPr/>
          <p:nvPr/>
        </p:nvSpPr>
        <p:spPr>
          <a:xfrm rot="4642858">
            <a:off x="1350950" y="2821125"/>
            <a:ext cx="1669382" cy="1605173"/>
          </a:xfrm>
          <a:prstGeom prst="arc">
            <a:avLst>
              <a:gd name="adj1" fmla="val 13120797"/>
              <a:gd name="adj2" fmla="val 20522658"/>
            </a:avLst>
          </a:prstGeom>
          <a:ln w="38100"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ru-RU"/>
          </a:p>
        </p:txBody>
      </p:sp>
      <p:pic>
        <p:nvPicPr>
          <p:cNvPr id="15" name="Рисунок 14" descr="Цель">
            <a:extLst>
              <a:ext uri="{FF2B5EF4-FFF2-40B4-BE49-F238E27FC236}">
                <a16:creationId xmlns:a16="http://schemas.microsoft.com/office/drawing/2014/main" id="{FD02689A-E46E-457C-8768-9B445B193BB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76686" y="2770858"/>
            <a:ext cx="1541895" cy="1541895"/>
          </a:xfrm>
          <a:prstGeom prst="rect">
            <a:avLst/>
          </a:prstGeom>
        </p:spPr>
      </p:pic>
      <p:cxnSp>
        <p:nvCxnSpPr>
          <p:cNvPr id="12" name="Прямая со стрелкой 11">
            <a:extLst>
              <a:ext uri="{FF2B5EF4-FFF2-40B4-BE49-F238E27FC236}">
                <a16:creationId xmlns:a16="http://schemas.microsoft.com/office/drawing/2014/main" id="{42DDEA1F-F3BD-466C-A790-E69B1893E9C9}"/>
              </a:ext>
            </a:extLst>
          </p:cNvPr>
          <p:cNvCxnSpPr>
            <a:cxnSpLocks/>
            <a:endCxn id="8" idx="0"/>
          </p:cNvCxnSpPr>
          <p:nvPr/>
        </p:nvCxnSpPr>
        <p:spPr>
          <a:xfrm flipH="1">
            <a:off x="4645845" y="1897037"/>
            <a:ext cx="1214827" cy="1214656"/>
          </a:xfrm>
          <a:prstGeom prst="straightConnector1">
            <a:avLst/>
          </a:prstGeom>
          <a:ln w="38100"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27" name="Прямая со стрелкой 26">
            <a:extLst>
              <a:ext uri="{FF2B5EF4-FFF2-40B4-BE49-F238E27FC236}">
                <a16:creationId xmlns:a16="http://schemas.microsoft.com/office/drawing/2014/main" id="{D29E2374-173A-4381-AA13-34DC8D234EA4}"/>
              </a:ext>
            </a:extLst>
          </p:cNvPr>
          <p:cNvCxnSpPr>
            <a:cxnSpLocks/>
            <a:stCxn id="8" idx="2"/>
          </p:cNvCxnSpPr>
          <p:nvPr/>
        </p:nvCxnSpPr>
        <p:spPr>
          <a:xfrm>
            <a:off x="4645845" y="4019634"/>
            <a:ext cx="1177328" cy="1166787"/>
          </a:xfrm>
          <a:prstGeom prst="straightConnector1">
            <a:avLst/>
          </a:prstGeom>
          <a:ln w="38100"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pic>
        <p:nvPicPr>
          <p:cNvPr id="40" name="Рисунок 39" descr="Линейчатая диаграмма с тенденцией к повышению">
            <a:extLst>
              <a:ext uri="{FF2B5EF4-FFF2-40B4-BE49-F238E27FC236}">
                <a16:creationId xmlns:a16="http://schemas.microsoft.com/office/drawing/2014/main" id="{12BEF72F-A067-4EDB-915C-3CE3F84C786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711969" y="4019634"/>
            <a:ext cx="914400" cy="914400"/>
          </a:xfrm>
          <a:prstGeom prst="rect">
            <a:avLst/>
          </a:prstGeom>
        </p:spPr>
      </p:pic>
      <p:pic>
        <p:nvPicPr>
          <p:cNvPr id="38" name="Рисунок 37" descr="Линейчатая диаграмма (справа налево)">
            <a:extLst>
              <a:ext uri="{FF2B5EF4-FFF2-40B4-BE49-F238E27FC236}">
                <a16:creationId xmlns:a16="http://schemas.microsoft.com/office/drawing/2014/main" id="{C0DEE633-1DFC-44AA-AF81-C4C240CE723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706081" y="2197293"/>
            <a:ext cx="914400" cy="914400"/>
          </a:xfrm>
          <a:prstGeom prst="rect">
            <a:avLst/>
          </a:prstGeom>
        </p:spPr>
      </p:pic>
      <p:pic>
        <p:nvPicPr>
          <p:cNvPr id="41" name="Рисунок 40" descr="Голова с шестеренками">
            <a:extLst>
              <a:ext uri="{FF2B5EF4-FFF2-40B4-BE49-F238E27FC236}">
                <a16:creationId xmlns:a16="http://schemas.microsoft.com/office/drawing/2014/main" id="{8966BCD1-6582-4F94-94B0-322FA578F35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24946" y="1431960"/>
            <a:ext cx="914400" cy="914400"/>
          </a:xfrm>
          <a:prstGeom prst="rect">
            <a:avLst/>
          </a:prstGeom>
        </p:spPr>
      </p:pic>
      <p:pic>
        <p:nvPicPr>
          <p:cNvPr id="44" name="Рисунок 43" descr="Фрагменты головоломки">
            <a:extLst>
              <a:ext uri="{FF2B5EF4-FFF2-40B4-BE49-F238E27FC236}">
                <a16:creationId xmlns:a16="http://schemas.microsoft.com/office/drawing/2014/main" id="{3170CAE9-CC4B-4B85-96D5-4C80DA105BC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70600" y="150400"/>
            <a:ext cx="914400" cy="914400"/>
          </a:xfrm>
          <a:prstGeom prst="rect">
            <a:avLst/>
          </a:prstGeom>
        </p:spPr>
      </p:pic>
      <p:sp>
        <p:nvSpPr>
          <p:cNvPr id="45" name="Пузырек для мыслей: облако 44">
            <a:extLst>
              <a:ext uri="{FF2B5EF4-FFF2-40B4-BE49-F238E27FC236}">
                <a16:creationId xmlns:a16="http://schemas.microsoft.com/office/drawing/2014/main" id="{7B5E879B-AA29-48E0-92D6-38B787476558}"/>
              </a:ext>
            </a:extLst>
          </p:cNvPr>
          <p:cNvSpPr/>
          <p:nvPr/>
        </p:nvSpPr>
        <p:spPr>
          <a:xfrm flipH="1">
            <a:off x="44197" y="93361"/>
            <a:ext cx="1586326" cy="1154642"/>
          </a:xfrm>
          <a:prstGeom prst="cloudCallou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7" name="Рисунок 46" descr="Тенденция к повышению">
            <a:extLst>
              <a:ext uri="{FF2B5EF4-FFF2-40B4-BE49-F238E27FC236}">
                <a16:creationId xmlns:a16="http://schemas.microsoft.com/office/drawing/2014/main" id="{7260987D-0282-4E1F-85B3-1AFCBDC723E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047535" y="1238219"/>
            <a:ext cx="914400" cy="914400"/>
          </a:xfrm>
          <a:prstGeom prst="rect">
            <a:avLst/>
          </a:prstGeom>
        </p:spPr>
      </p:pic>
      <p:pic>
        <p:nvPicPr>
          <p:cNvPr id="53" name="Рисунок 52" descr="Тенденция к повышению">
            <a:extLst>
              <a:ext uri="{FF2B5EF4-FFF2-40B4-BE49-F238E27FC236}">
                <a16:creationId xmlns:a16="http://schemas.microsoft.com/office/drawing/2014/main" id="{EA6C6E02-3E47-4CFC-A6BD-8FFCF5FA5D5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059717" y="5018804"/>
            <a:ext cx="914400" cy="914400"/>
          </a:xfrm>
          <a:prstGeom prst="rect">
            <a:avLst/>
          </a:prstGeom>
        </p:spPr>
      </p:pic>
      <p:sp>
        <p:nvSpPr>
          <p:cNvPr id="50" name="Солнце 49">
            <a:extLst>
              <a:ext uri="{FF2B5EF4-FFF2-40B4-BE49-F238E27FC236}">
                <a16:creationId xmlns:a16="http://schemas.microsoft.com/office/drawing/2014/main" id="{161649D7-C5B8-4587-A6ED-DD20FAA11987}"/>
              </a:ext>
            </a:extLst>
          </p:cNvPr>
          <p:cNvSpPr>
            <a:spLocks noChangeAspect="1"/>
          </p:cNvSpPr>
          <p:nvPr/>
        </p:nvSpPr>
        <p:spPr>
          <a:xfrm>
            <a:off x="60006" y="1843490"/>
            <a:ext cx="3600000" cy="3600000"/>
          </a:xfrm>
          <a:prstGeom prst="sun">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8620923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443DCE7B-5BAB-4975-8E27-B4FF92E103DF}"/>
              </a:ext>
            </a:extLst>
          </p:cNvPr>
          <p:cNvSpPr>
            <a:spLocks noGrp="1"/>
          </p:cNvSpPr>
          <p:nvPr>
            <p:ph type="sldNum" sz="quarter" idx="12"/>
          </p:nvPr>
        </p:nvSpPr>
        <p:spPr/>
        <p:txBody>
          <a:bodyPr/>
          <a:lstStyle/>
          <a:p>
            <a:fld id="{149E81C2-F602-449E-8131-FF229EE1DBDA}" type="slidenum">
              <a:rPr lang="ru-RU" smtClean="0"/>
              <a:t>4</a:t>
            </a:fld>
            <a:endParaRPr lang="ru-RU"/>
          </a:p>
        </p:txBody>
      </p:sp>
      <p:sp>
        <p:nvSpPr>
          <p:cNvPr id="5" name="TextBox 9">
            <a:extLst>
              <a:ext uri="{FF2B5EF4-FFF2-40B4-BE49-F238E27FC236}">
                <a16:creationId xmlns:a16="http://schemas.microsoft.com/office/drawing/2014/main" id="{FD0C705F-7C0C-4019-A357-18760C45A5C9}"/>
              </a:ext>
            </a:extLst>
          </p:cNvPr>
          <p:cNvSpPr txBox="1">
            <a:spLocks noChangeArrowheads="1"/>
          </p:cNvSpPr>
          <p:nvPr/>
        </p:nvSpPr>
        <p:spPr bwMode="auto">
          <a:xfrm>
            <a:off x="4962274" y="195263"/>
            <a:ext cx="14173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ru-RU" sz="2400" b="1" dirty="0">
                <a:latin typeface="Times New Roman" pitchFamily="18" charset="0"/>
                <a:cs typeface="Times New Roman" pitchFamily="18" charset="0"/>
              </a:rPr>
              <a:t>Synthesis</a:t>
            </a:r>
            <a:endParaRPr lang="ru-RU" altLang="ru-RU" sz="2400" b="1" dirty="0">
              <a:latin typeface="Times New Roman" pitchFamily="18" charset="0"/>
              <a:cs typeface="Times New Roman" pitchFamily="18" charset="0"/>
            </a:endParaRPr>
          </a:p>
        </p:txBody>
      </p:sp>
      <p:graphicFrame>
        <p:nvGraphicFramePr>
          <p:cNvPr id="9" name="Объект 8">
            <a:extLst>
              <a:ext uri="{FF2B5EF4-FFF2-40B4-BE49-F238E27FC236}">
                <a16:creationId xmlns:a16="http://schemas.microsoft.com/office/drawing/2014/main" id="{2EAC77D7-10A5-422B-8E41-7F01ABB11C3C}"/>
              </a:ext>
            </a:extLst>
          </p:cNvPr>
          <p:cNvGraphicFramePr>
            <a:graphicFrameLocks noChangeAspect="1"/>
          </p:cNvGraphicFramePr>
          <p:nvPr>
            <p:extLst>
              <p:ext uri="{D42A27DB-BD31-4B8C-83A1-F6EECF244321}">
                <p14:modId xmlns:p14="http://schemas.microsoft.com/office/powerpoint/2010/main" val="4217561669"/>
              </p:ext>
            </p:extLst>
          </p:nvPr>
        </p:nvGraphicFramePr>
        <p:xfrm>
          <a:off x="1587500" y="500063"/>
          <a:ext cx="9015413" cy="5811837"/>
        </p:xfrm>
        <a:graphic>
          <a:graphicData uri="http://schemas.openxmlformats.org/presentationml/2006/ole">
            <mc:AlternateContent xmlns:mc="http://schemas.openxmlformats.org/markup-compatibility/2006">
              <mc:Choice xmlns:v="urn:schemas-microsoft-com:vml" Requires="v">
                <p:oleObj spid="_x0000_s1316" name="CS ChemDraw Drawing" r:id="rId3" imgW="6935321" imgH="4470811" progId="ChemDraw.Document.6.0">
                  <p:embed/>
                </p:oleObj>
              </mc:Choice>
              <mc:Fallback>
                <p:oleObj name="CS ChemDraw Drawing" r:id="rId3" imgW="6935321" imgH="4470811" progId="ChemDraw.Document.6.0">
                  <p:embed/>
                  <p:pic>
                    <p:nvPicPr>
                      <p:cNvPr id="0" name=""/>
                      <p:cNvPicPr/>
                      <p:nvPr/>
                    </p:nvPicPr>
                    <p:blipFill>
                      <a:blip r:embed="rId4"/>
                      <a:stretch>
                        <a:fillRect/>
                      </a:stretch>
                    </p:blipFill>
                    <p:spPr>
                      <a:xfrm>
                        <a:off x="1587500" y="500063"/>
                        <a:ext cx="9015413" cy="5811837"/>
                      </a:xfrm>
                      <a:prstGeom prst="rect">
                        <a:avLst/>
                      </a:prstGeom>
                    </p:spPr>
                  </p:pic>
                </p:oleObj>
              </mc:Fallback>
            </mc:AlternateContent>
          </a:graphicData>
        </a:graphic>
      </p:graphicFrame>
      <p:sp>
        <p:nvSpPr>
          <p:cNvPr id="3" name="Прямоугольник 2">
            <a:extLst>
              <a:ext uri="{FF2B5EF4-FFF2-40B4-BE49-F238E27FC236}">
                <a16:creationId xmlns:a16="http://schemas.microsoft.com/office/drawing/2014/main" id="{9C0BB76A-740C-4ACB-9B7C-E1094BFF767A}"/>
              </a:ext>
            </a:extLst>
          </p:cNvPr>
          <p:cNvSpPr/>
          <p:nvPr/>
        </p:nvSpPr>
        <p:spPr>
          <a:xfrm>
            <a:off x="31843" y="6403626"/>
            <a:ext cx="4076134" cy="338554"/>
          </a:xfrm>
          <a:prstGeom prst="rect">
            <a:avLst/>
          </a:prstGeom>
        </p:spPr>
        <p:txBody>
          <a:bodyPr wrap="square">
            <a:spAutoFit/>
          </a:bodyPr>
          <a:lstStyle/>
          <a:p>
            <a:r>
              <a:rPr lang="en-US" sz="1600" i="1" dirty="0" err="1">
                <a:latin typeface="Arial" panose="020B0604020202020204" pitchFamily="34" charset="0"/>
                <a:cs typeface="Arial" panose="020B0604020202020204" pitchFamily="34" charset="0"/>
              </a:rPr>
              <a:t>Macroheterocycles</a:t>
            </a:r>
            <a:r>
              <a:rPr lang="en-US" sz="1600" i="1"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2018 </a:t>
            </a:r>
            <a:r>
              <a:rPr lang="en-US" sz="1600" i="1" dirty="0">
                <a:latin typeface="Arial" panose="020B0604020202020204" pitchFamily="34" charset="0"/>
                <a:cs typeface="Arial" panose="020B0604020202020204" pitchFamily="34" charset="0"/>
              </a:rPr>
              <a:t>11</a:t>
            </a:r>
            <a:r>
              <a:rPr lang="en-US" sz="1600" dirty="0">
                <a:latin typeface="Arial" panose="020B0604020202020204" pitchFamily="34" charset="0"/>
                <a:cs typeface="Arial" panose="020B0604020202020204" pitchFamily="34" charset="0"/>
              </a:rPr>
              <a:t>(3) 312-315</a:t>
            </a:r>
            <a:endParaRPr lang="ru-RU" sz="1600" dirty="0">
              <a:latin typeface="Arial" panose="020B0604020202020204" pitchFamily="34" charset="0"/>
              <a:cs typeface="Arial" panose="020B0604020202020204" pitchFamily="34" charset="0"/>
            </a:endParaRPr>
          </a:p>
        </p:txBody>
      </p:sp>
      <p:cxnSp>
        <p:nvCxnSpPr>
          <p:cNvPr id="6" name="Прямая соединительная линия 5">
            <a:extLst>
              <a:ext uri="{FF2B5EF4-FFF2-40B4-BE49-F238E27FC236}">
                <a16:creationId xmlns:a16="http://schemas.microsoft.com/office/drawing/2014/main" id="{9F29AD58-BCAE-4F3A-911F-355790539877}"/>
              </a:ext>
            </a:extLst>
          </p:cNvPr>
          <p:cNvCxnSpPr>
            <a:cxnSpLocks/>
          </p:cNvCxnSpPr>
          <p:nvPr/>
        </p:nvCxnSpPr>
        <p:spPr>
          <a:xfrm>
            <a:off x="0" y="6312681"/>
            <a:ext cx="4107976"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788671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D1A72055-AC55-480B-9A96-1B86A6CAB397}"/>
              </a:ext>
            </a:extLst>
          </p:cNvPr>
          <p:cNvSpPr>
            <a:spLocks noGrp="1"/>
          </p:cNvSpPr>
          <p:nvPr>
            <p:ph type="sldNum" sz="quarter" idx="12"/>
          </p:nvPr>
        </p:nvSpPr>
        <p:spPr/>
        <p:txBody>
          <a:bodyPr/>
          <a:lstStyle/>
          <a:p>
            <a:fld id="{149E81C2-F602-449E-8131-FF229EE1DBDA}" type="slidenum">
              <a:rPr lang="ru-RU" smtClean="0"/>
              <a:t>5</a:t>
            </a:fld>
            <a:endParaRPr lang="ru-RU" dirty="0"/>
          </a:p>
        </p:txBody>
      </p:sp>
      <p:graphicFrame>
        <p:nvGraphicFramePr>
          <p:cNvPr id="7" name="Объект 6">
            <a:extLst>
              <a:ext uri="{FF2B5EF4-FFF2-40B4-BE49-F238E27FC236}">
                <a16:creationId xmlns:a16="http://schemas.microsoft.com/office/drawing/2014/main" id="{88267343-ABD2-4DD5-A7E6-1FD8D472F88B}"/>
              </a:ext>
            </a:extLst>
          </p:cNvPr>
          <p:cNvGraphicFramePr>
            <a:graphicFrameLocks noChangeAspect="1"/>
          </p:cNvGraphicFramePr>
          <p:nvPr>
            <p:extLst>
              <p:ext uri="{D42A27DB-BD31-4B8C-83A1-F6EECF244321}">
                <p14:modId xmlns:p14="http://schemas.microsoft.com/office/powerpoint/2010/main" val="1892404343"/>
              </p:ext>
            </p:extLst>
          </p:nvPr>
        </p:nvGraphicFramePr>
        <p:xfrm>
          <a:off x="1744400" y="558417"/>
          <a:ext cx="8703201" cy="1668713"/>
        </p:xfrm>
        <a:graphic>
          <a:graphicData uri="http://schemas.openxmlformats.org/presentationml/2006/ole">
            <mc:AlternateContent xmlns:mc="http://schemas.openxmlformats.org/markup-compatibility/2006">
              <mc:Choice xmlns:v="urn:schemas-microsoft-com:vml" Requires="v">
                <p:oleObj spid="_x0000_s3360" name="CS ChemDraw Drawing" r:id="rId3" imgW="4801753" imgH="920051" progId="ChemDraw.Document.6.0">
                  <p:embed/>
                </p:oleObj>
              </mc:Choice>
              <mc:Fallback>
                <p:oleObj name="CS ChemDraw Drawing" r:id="rId3" imgW="4801753" imgH="920051" progId="ChemDraw.Document.6.0">
                  <p:embed/>
                  <p:pic>
                    <p:nvPicPr>
                      <p:cNvPr id="0" name=""/>
                      <p:cNvPicPr/>
                      <p:nvPr/>
                    </p:nvPicPr>
                    <p:blipFill>
                      <a:blip r:embed="rId4"/>
                      <a:stretch>
                        <a:fillRect/>
                      </a:stretch>
                    </p:blipFill>
                    <p:spPr>
                      <a:xfrm>
                        <a:off x="1744400" y="558417"/>
                        <a:ext cx="8703201" cy="1668713"/>
                      </a:xfrm>
                      <a:prstGeom prst="rect">
                        <a:avLst/>
                      </a:prstGeom>
                    </p:spPr>
                  </p:pic>
                </p:oleObj>
              </mc:Fallback>
            </mc:AlternateContent>
          </a:graphicData>
        </a:graphic>
      </p:graphicFrame>
      <p:pic>
        <p:nvPicPr>
          <p:cNvPr id="5" name="Рисунок 4">
            <a:extLst>
              <a:ext uri="{FF2B5EF4-FFF2-40B4-BE49-F238E27FC236}">
                <a16:creationId xmlns:a16="http://schemas.microsoft.com/office/drawing/2014/main" id="{ED0B1F91-0459-439A-BFED-879F5542EE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4855" y="2330029"/>
            <a:ext cx="5034442" cy="3932223"/>
          </a:xfrm>
          <a:prstGeom prst="rect">
            <a:avLst/>
          </a:prstGeom>
        </p:spPr>
      </p:pic>
      <p:pic>
        <p:nvPicPr>
          <p:cNvPr id="6" name="Рисунок 5">
            <a:extLst>
              <a:ext uri="{FF2B5EF4-FFF2-40B4-BE49-F238E27FC236}">
                <a16:creationId xmlns:a16="http://schemas.microsoft.com/office/drawing/2014/main" id="{BC12220C-E96E-4E91-B705-35563E8329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578" y="2238694"/>
            <a:ext cx="6649749" cy="4031105"/>
          </a:xfrm>
          <a:prstGeom prst="rect">
            <a:avLst/>
          </a:prstGeom>
        </p:spPr>
      </p:pic>
      <p:sp>
        <p:nvSpPr>
          <p:cNvPr id="3" name="Прямоугольник 2">
            <a:extLst>
              <a:ext uri="{FF2B5EF4-FFF2-40B4-BE49-F238E27FC236}">
                <a16:creationId xmlns:a16="http://schemas.microsoft.com/office/drawing/2014/main" id="{546848FD-0E4C-4E17-BC18-C837DE4F427E}"/>
              </a:ext>
            </a:extLst>
          </p:cNvPr>
          <p:cNvSpPr/>
          <p:nvPr/>
        </p:nvSpPr>
        <p:spPr>
          <a:xfrm>
            <a:off x="228600" y="-37771"/>
            <a:ext cx="11610697" cy="830997"/>
          </a:xfrm>
          <a:prstGeom prst="rect">
            <a:avLst/>
          </a:prstGeom>
        </p:spPr>
        <p:txBody>
          <a:bodyPr wrap="square">
            <a:spAutoFit/>
          </a:bodyPr>
          <a:lstStyle/>
          <a:p>
            <a:pPr algn="ctr"/>
            <a:r>
              <a:rPr lang="en-US" sz="2400" b="1" dirty="0">
                <a:latin typeface="Times New Roman" panose="02020603050405020304" pitchFamily="18" charset="0"/>
                <a:cs typeface="Times New Roman" panose="02020603050405020304" pitchFamily="18" charset="0"/>
              </a:rPr>
              <a:t>P</a:t>
            </a:r>
            <a:r>
              <a:rPr lang="ru-RU" sz="2400" b="1" dirty="0" err="1">
                <a:latin typeface="Times New Roman" panose="02020603050405020304" pitchFamily="18" charset="0"/>
                <a:cs typeface="Times New Roman" panose="02020603050405020304" pitchFamily="18" charset="0"/>
              </a:rPr>
              <a:t>articular</a:t>
            </a:r>
            <a:r>
              <a:rPr lang="ru-RU" sz="2400" b="1" dirty="0">
                <a:latin typeface="Times New Roman" panose="02020603050405020304" pitchFamily="18" charset="0"/>
                <a:cs typeface="Times New Roman" panose="02020603050405020304" pitchFamily="18" charset="0"/>
              </a:rPr>
              <a:t> </a:t>
            </a:r>
            <a:r>
              <a:rPr lang="ru-RU" sz="2400" b="1" dirty="0" err="1">
                <a:latin typeface="Times New Roman" panose="02020603050405020304" pitchFamily="18" charset="0"/>
                <a:cs typeface="Times New Roman" panose="02020603050405020304" pitchFamily="18" charset="0"/>
              </a:rPr>
              <a:t>structural</a:t>
            </a:r>
            <a:r>
              <a:rPr lang="ru-RU" sz="2400" b="1" dirty="0">
                <a:latin typeface="Times New Roman" panose="02020603050405020304" pitchFamily="18" charset="0"/>
                <a:cs typeface="Times New Roman" panose="02020603050405020304" pitchFamily="18" charset="0"/>
              </a:rPr>
              <a:t> </a:t>
            </a:r>
            <a:r>
              <a:rPr lang="ru-RU" sz="2400" b="1" dirty="0" err="1">
                <a:latin typeface="Times New Roman" panose="02020603050405020304" pitchFamily="18" charset="0"/>
                <a:cs typeface="Times New Roman" panose="02020603050405020304" pitchFamily="18" charset="0"/>
              </a:rPr>
              <a:t>features</a:t>
            </a:r>
            <a:r>
              <a:rPr lang="en-US" sz="2400" b="1" dirty="0">
                <a:latin typeface="Times New Roman" panose="02020603050405020304" pitchFamily="18" charset="0"/>
                <a:cs typeface="Times New Roman" panose="02020603050405020304" pitchFamily="18" charset="0"/>
              </a:rPr>
              <a:t> of </a:t>
            </a:r>
            <a:r>
              <a:rPr lang="en-GB" sz="2400" b="1" dirty="0">
                <a:latin typeface="Times New Roman" panose="02020603050405020304" pitchFamily="18" charset="0"/>
                <a:cs typeface="Times New Roman" panose="02020603050405020304" pitchFamily="18" charset="0"/>
              </a:rPr>
              <a:t>6-substituted 5,7-bis(2’-arylethenyl)-6H-1,4- diazepine-2,3-dicarbonitrile</a:t>
            </a:r>
            <a:endParaRPr lang="ru-RU" sz="2400" b="1" dirty="0">
              <a:latin typeface="Times New Roman" panose="02020603050405020304" pitchFamily="18" charset="0"/>
              <a:cs typeface="Times New Roman" panose="02020603050405020304" pitchFamily="18" charset="0"/>
            </a:endParaRPr>
          </a:p>
        </p:txBody>
      </p:sp>
      <p:sp>
        <p:nvSpPr>
          <p:cNvPr id="8" name="Прямоугольник 7">
            <a:extLst>
              <a:ext uri="{FF2B5EF4-FFF2-40B4-BE49-F238E27FC236}">
                <a16:creationId xmlns:a16="http://schemas.microsoft.com/office/drawing/2014/main" id="{7F70861A-CECD-4722-8F5D-D3589CDF0D53}"/>
              </a:ext>
            </a:extLst>
          </p:cNvPr>
          <p:cNvSpPr/>
          <p:nvPr/>
        </p:nvSpPr>
        <p:spPr>
          <a:xfrm>
            <a:off x="31843" y="6403626"/>
            <a:ext cx="7665494" cy="338554"/>
          </a:xfrm>
          <a:prstGeom prst="rect">
            <a:avLst/>
          </a:prstGeom>
        </p:spPr>
        <p:txBody>
          <a:bodyPr wrap="square">
            <a:spAutoFit/>
          </a:bodyPr>
          <a:lstStyle/>
          <a:p>
            <a:r>
              <a:rPr lang="en-US" sz="1600" i="1" dirty="0">
                <a:latin typeface="Arial" panose="020B0604020202020204" pitchFamily="34" charset="0"/>
                <a:cs typeface="Arial" panose="020B0604020202020204" pitchFamily="34" charset="0"/>
              </a:rPr>
              <a:t>Org. </a:t>
            </a:r>
            <a:r>
              <a:rPr lang="en-US" sz="1600" i="1" dirty="0" err="1">
                <a:latin typeface="Arial" panose="020B0604020202020204" pitchFamily="34" charset="0"/>
                <a:cs typeface="Arial" panose="020B0604020202020204" pitchFamily="34" charset="0"/>
              </a:rPr>
              <a:t>Biomol</a:t>
            </a:r>
            <a:r>
              <a:rPr lang="en-US" sz="1600" i="1" dirty="0">
                <a:latin typeface="Arial" panose="020B0604020202020204" pitchFamily="34" charset="0"/>
                <a:cs typeface="Arial" panose="020B0604020202020204" pitchFamily="34" charset="0"/>
              </a:rPr>
              <a:t>. Chem., </a:t>
            </a:r>
            <a:r>
              <a:rPr lang="en-US" sz="1600" b="1" i="1" dirty="0">
                <a:latin typeface="Arial" panose="020B0604020202020204" pitchFamily="34" charset="0"/>
                <a:cs typeface="Arial" panose="020B0604020202020204" pitchFamily="34" charset="0"/>
              </a:rPr>
              <a:t>2016</a:t>
            </a:r>
            <a:r>
              <a:rPr lang="en-US" sz="1600" i="1" dirty="0">
                <a:latin typeface="Arial" panose="020B0604020202020204" pitchFamily="34" charset="0"/>
                <a:cs typeface="Arial" panose="020B0604020202020204" pitchFamily="34" charset="0"/>
              </a:rPr>
              <a:t>, 14, 1138-1146; </a:t>
            </a:r>
            <a:r>
              <a:rPr lang="en-US" sz="1600" i="1" dirty="0" err="1">
                <a:latin typeface="Arial" panose="020B0604020202020204" pitchFamily="34" charset="0"/>
                <a:cs typeface="Arial" panose="020B0604020202020204" pitchFamily="34" charset="0"/>
              </a:rPr>
              <a:t>Macroheterocycles</a:t>
            </a:r>
            <a:r>
              <a:rPr lang="en-US" sz="1600" i="1"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2018 </a:t>
            </a:r>
            <a:r>
              <a:rPr lang="en-US" sz="1600" i="1" dirty="0">
                <a:latin typeface="Arial" panose="020B0604020202020204" pitchFamily="34" charset="0"/>
                <a:cs typeface="Arial" panose="020B0604020202020204" pitchFamily="34" charset="0"/>
              </a:rPr>
              <a:t>11</a:t>
            </a:r>
            <a:r>
              <a:rPr lang="en-US" sz="1600" dirty="0">
                <a:latin typeface="Arial" panose="020B0604020202020204" pitchFamily="34" charset="0"/>
                <a:cs typeface="Arial" panose="020B0604020202020204" pitchFamily="34" charset="0"/>
              </a:rPr>
              <a:t>(3) 312-315</a:t>
            </a:r>
            <a:endParaRPr lang="ru-RU" sz="1600" dirty="0">
              <a:latin typeface="Arial" panose="020B0604020202020204" pitchFamily="34" charset="0"/>
              <a:cs typeface="Arial" panose="020B0604020202020204" pitchFamily="34" charset="0"/>
            </a:endParaRPr>
          </a:p>
        </p:txBody>
      </p:sp>
      <p:cxnSp>
        <p:nvCxnSpPr>
          <p:cNvPr id="9" name="Прямая соединительная линия 8">
            <a:extLst>
              <a:ext uri="{FF2B5EF4-FFF2-40B4-BE49-F238E27FC236}">
                <a16:creationId xmlns:a16="http://schemas.microsoft.com/office/drawing/2014/main" id="{F124B04B-EEE8-44B7-BB00-799B09EAA108}"/>
              </a:ext>
            </a:extLst>
          </p:cNvPr>
          <p:cNvCxnSpPr>
            <a:cxnSpLocks/>
          </p:cNvCxnSpPr>
          <p:nvPr/>
        </p:nvCxnSpPr>
        <p:spPr>
          <a:xfrm>
            <a:off x="0" y="6312681"/>
            <a:ext cx="7560860"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158051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682" y="3534413"/>
            <a:ext cx="2676962" cy="2676962"/>
          </a:xfrm>
          <a:prstGeom prst="rect">
            <a:avLst/>
          </a:prstGeom>
        </p:spPr>
      </p:pic>
      <p:sp>
        <p:nvSpPr>
          <p:cNvPr id="2" name="Номер слайда 1">
            <a:extLst>
              <a:ext uri="{FF2B5EF4-FFF2-40B4-BE49-F238E27FC236}">
                <a16:creationId xmlns:a16="http://schemas.microsoft.com/office/drawing/2014/main" id="{CDF885F0-A13B-4CC3-BB83-2B85377B4D8B}"/>
              </a:ext>
            </a:extLst>
          </p:cNvPr>
          <p:cNvSpPr>
            <a:spLocks noGrp="1"/>
          </p:cNvSpPr>
          <p:nvPr>
            <p:ph type="sldNum" sz="quarter" idx="12"/>
          </p:nvPr>
        </p:nvSpPr>
        <p:spPr/>
        <p:txBody>
          <a:bodyPr/>
          <a:lstStyle/>
          <a:p>
            <a:fld id="{149E81C2-F602-449E-8131-FF229EE1DBDA}" type="slidenum">
              <a:rPr lang="ru-RU" smtClean="0"/>
              <a:t>6</a:t>
            </a:fld>
            <a:endParaRPr lang="ru-RU" dirty="0"/>
          </a:p>
        </p:txBody>
      </p:sp>
      <p:pic>
        <p:nvPicPr>
          <p:cNvPr id="4" name="Рисунок 3">
            <a:extLst>
              <a:ext uri="{FF2B5EF4-FFF2-40B4-BE49-F238E27FC236}">
                <a16:creationId xmlns:a16="http://schemas.microsoft.com/office/drawing/2014/main" id="{1FB52FD7-FB6C-4720-8BE3-9B37B57D7B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57699" y="565084"/>
            <a:ext cx="6626024" cy="4762500"/>
          </a:xfrm>
          <a:prstGeom prst="rect">
            <a:avLst/>
          </a:prstGeom>
        </p:spPr>
      </p:pic>
      <p:sp>
        <p:nvSpPr>
          <p:cNvPr id="3" name="Прямоугольник 2"/>
          <p:cNvSpPr/>
          <p:nvPr/>
        </p:nvSpPr>
        <p:spPr>
          <a:xfrm>
            <a:off x="4412707" y="5294405"/>
            <a:ext cx="7392195" cy="1077218"/>
          </a:xfrm>
          <a:prstGeom prst="rect">
            <a:avLst/>
          </a:prstGeom>
        </p:spPr>
        <p:txBody>
          <a:bodyPr wrap="square">
            <a:spAutoFit/>
          </a:bodyPr>
          <a:lstStyle/>
          <a:p>
            <a:pPr algn="just"/>
            <a:r>
              <a:rPr lang="en-US" sz="1600" dirty="0">
                <a:latin typeface="Arial" panose="020B0604020202020204" pitchFamily="34" charset="0"/>
                <a:cs typeface="Arial" panose="020B0604020202020204" pitchFamily="34" charset="0"/>
              </a:rPr>
              <a:t>Ellipsoid style presentation: </a:t>
            </a:r>
            <a:r>
              <a:rPr lang="en-US" sz="1600" b="1" dirty="0">
                <a:latin typeface="Arial" panose="020B0604020202020204" pitchFamily="34" charset="0"/>
                <a:cs typeface="Arial" panose="020B0604020202020204" pitchFamily="34" charset="0"/>
              </a:rPr>
              <a:t>A</a:t>
            </a:r>
            <a:r>
              <a:rPr lang="en-US" sz="1600"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B</a:t>
            </a:r>
            <a:r>
              <a:rPr lang="en-US" sz="1600" dirty="0">
                <a:latin typeface="Arial" panose="020B0604020202020204" pitchFamily="34" charset="0"/>
                <a:cs typeface="Arial" panose="020B0604020202020204" pitchFamily="34" charset="0"/>
              </a:rPr>
              <a:t> – top and front view, respectively (hydrogen atoms are omitted for clarity).</a:t>
            </a:r>
          </a:p>
          <a:p>
            <a:pPr algn="just"/>
            <a:r>
              <a:rPr lang="en-US" sz="1600" dirty="0">
                <a:latin typeface="Arial" panose="020B0604020202020204" pitchFamily="34" charset="0"/>
                <a:cs typeface="Arial" panose="020B0604020202020204" pitchFamily="34" charset="0"/>
              </a:rPr>
              <a:t>Capped sticks style presentation with color by symmetry equivalence, hydrogen bonding and short contacts options were applied: </a:t>
            </a:r>
            <a:r>
              <a:rPr lang="en-US" sz="1600" b="1" dirty="0">
                <a:latin typeface="Arial" panose="020B0604020202020204" pitchFamily="34" charset="0"/>
                <a:cs typeface="Arial" panose="020B0604020202020204" pitchFamily="34" charset="0"/>
              </a:rPr>
              <a:t>C</a:t>
            </a:r>
            <a:r>
              <a:rPr lang="en-US" sz="1600" dirty="0">
                <a:latin typeface="Arial" panose="020B0604020202020204" pitchFamily="34" charset="0"/>
                <a:cs typeface="Arial" panose="020B0604020202020204" pitchFamily="34" charset="0"/>
              </a:rPr>
              <a:t> – top view.</a:t>
            </a:r>
            <a:endParaRPr lang="ru-RU" sz="1600" dirty="0">
              <a:latin typeface="Arial" panose="020B0604020202020204" pitchFamily="34" charset="0"/>
              <a:cs typeface="Arial" panose="020B0604020202020204" pitchFamily="34" charset="0"/>
            </a:endParaRPr>
          </a:p>
        </p:txBody>
      </p:sp>
      <p:graphicFrame>
        <p:nvGraphicFramePr>
          <p:cNvPr id="5" name="Объект 4"/>
          <p:cNvGraphicFramePr>
            <a:graphicFrameLocks noChangeAspect="1"/>
          </p:cNvGraphicFramePr>
          <p:nvPr>
            <p:extLst>
              <p:ext uri="{D42A27DB-BD31-4B8C-83A1-F6EECF244321}">
                <p14:modId xmlns:p14="http://schemas.microsoft.com/office/powerpoint/2010/main" val="168117954"/>
              </p:ext>
            </p:extLst>
          </p:nvPr>
        </p:nvGraphicFramePr>
        <p:xfrm>
          <a:off x="562477" y="484210"/>
          <a:ext cx="3176587" cy="3136900"/>
        </p:xfrm>
        <a:graphic>
          <a:graphicData uri="http://schemas.openxmlformats.org/presentationml/2006/ole">
            <mc:AlternateContent xmlns:mc="http://schemas.openxmlformats.org/markup-compatibility/2006">
              <mc:Choice xmlns:v="urn:schemas-microsoft-com:vml" Requires="v">
                <p:oleObj spid="_x0000_s9488" name="ChemSketch" r:id="rId5" imgW="3871080" imgH="3822120" progId="ACD.ChemSketch.20">
                  <p:embed/>
                </p:oleObj>
              </mc:Choice>
              <mc:Fallback>
                <p:oleObj name="ChemSketch" r:id="rId5" imgW="3871080" imgH="3822120" progId="ACD.ChemSketch.20">
                  <p:embed/>
                  <p:pic>
                    <p:nvPicPr>
                      <p:cNvPr id="0" name=""/>
                      <p:cNvPicPr/>
                      <p:nvPr/>
                    </p:nvPicPr>
                    <p:blipFill>
                      <a:blip r:embed="rId6"/>
                      <a:stretch>
                        <a:fillRect/>
                      </a:stretch>
                    </p:blipFill>
                    <p:spPr>
                      <a:xfrm>
                        <a:off x="562477" y="484210"/>
                        <a:ext cx="3176587" cy="3136900"/>
                      </a:xfrm>
                      <a:prstGeom prst="rect">
                        <a:avLst/>
                      </a:prstGeom>
                    </p:spPr>
                  </p:pic>
                </p:oleObj>
              </mc:Fallback>
            </mc:AlternateContent>
          </a:graphicData>
        </a:graphic>
      </p:graphicFrame>
      <p:sp>
        <p:nvSpPr>
          <p:cNvPr id="7" name="Прямоугольник 6">
            <a:extLst>
              <a:ext uri="{FF2B5EF4-FFF2-40B4-BE49-F238E27FC236}">
                <a16:creationId xmlns:a16="http://schemas.microsoft.com/office/drawing/2014/main" id="{19E6037B-E17B-48FD-96C6-32453489D600}"/>
              </a:ext>
            </a:extLst>
          </p:cNvPr>
          <p:cNvSpPr/>
          <p:nvPr/>
        </p:nvSpPr>
        <p:spPr>
          <a:xfrm>
            <a:off x="228600" y="16821"/>
            <a:ext cx="11610697" cy="461665"/>
          </a:xfrm>
          <a:prstGeom prst="rect">
            <a:avLst/>
          </a:prstGeom>
        </p:spPr>
        <p:txBody>
          <a:bodyPr wrap="square">
            <a:spAutoFit/>
          </a:bodyPr>
          <a:lstStyle/>
          <a:p>
            <a:pPr algn="ctr"/>
            <a:r>
              <a:rPr lang="en-US" sz="2400" b="1" dirty="0">
                <a:latin typeface="Times New Roman" panose="02020603050405020304" pitchFamily="18" charset="0"/>
                <a:cs typeface="Times New Roman" panose="02020603050405020304" pitchFamily="18" charset="0"/>
              </a:rPr>
              <a:t>Strong intermolecular hydrogen bonding interactions in 1,4-diazepineporphyrazines</a:t>
            </a:r>
            <a:endParaRPr lang="ru-RU" sz="2400" b="1" dirty="0">
              <a:latin typeface="Times New Roman" panose="02020603050405020304" pitchFamily="18" charset="0"/>
              <a:cs typeface="Times New Roman" panose="02020603050405020304" pitchFamily="18" charset="0"/>
            </a:endParaRPr>
          </a:p>
        </p:txBody>
      </p:sp>
      <p:sp>
        <p:nvSpPr>
          <p:cNvPr id="8" name="Прямоугольник 7">
            <a:extLst>
              <a:ext uri="{FF2B5EF4-FFF2-40B4-BE49-F238E27FC236}">
                <a16:creationId xmlns:a16="http://schemas.microsoft.com/office/drawing/2014/main" id="{0D141A7F-1716-42D5-8461-336DDF182DFE}"/>
              </a:ext>
            </a:extLst>
          </p:cNvPr>
          <p:cNvSpPr/>
          <p:nvPr/>
        </p:nvSpPr>
        <p:spPr>
          <a:xfrm>
            <a:off x="31843" y="6403626"/>
            <a:ext cx="3707221" cy="338554"/>
          </a:xfrm>
          <a:prstGeom prst="rect">
            <a:avLst/>
          </a:prstGeom>
        </p:spPr>
        <p:txBody>
          <a:bodyPr wrap="square">
            <a:spAutoFit/>
          </a:bodyPr>
          <a:lstStyle/>
          <a:p>
            <a:r>
              <a:rPr lang="en-US" sz="1600" i="1" dirty="0">
                <a:latin typeface="Arial" panose="020B0604020202020204" pitchFamily="34" charset="0"/>
                <a:cs typeface="Arial" panose="020B0604020202020204" pitchFamily="34" charset="0"/>
              </a:rPr>
              <a:t>Dalton Trans., </a:t>
            </a:r>
            <a:r>
              <a:rPr lang="en-US" sz="1600" b="1" i="1" dirty="0">
                <a:latin typeface="Arial" panose="020B0604020202020204" pitchFamily="34" charset="0"/>
                <a:cs typeface="Arial" panose="020B0604020202020204" pitchFamily="34" charset="0"/>
              </a:rPr>
              <a:t>2018</a:t>
            </a:r>
            <a:r>
              <a:rPr lang="en-US" sz="1600" i="1" dirty="0">
                <a:latin typeface="Arial" panose="020B0604020202020204" pitchFamily="34" charset="0"/>
                <a:cs typeface="Arial" panose="020B0604020202020204" pitchFamily="34" charset="0"/>
              </a:rPr>
              <a:t>, 47, 14169-14173</a:t>
            </a:r>
            <a:endParaRPr lang="ru-RU" sz="1600" dirty="0">
              <a:latin typeface="Arial" panose="020B0604020202020204" pitchFamily="34" charset="0"/>
              <a:cs typeface="Arial" panose="020B0604020202020204" pitchFamily="34" charset="0"/>
            </a:endParaRPr>
          </a:p>
        </p:txBody>
      </p:sp>
      <p:cxnSp>
        <p:nvCxnSpPr>
          <p:cNvPr id="9" name="Прямая соединительная линия 8">
            <a:extLst>
              <a:ext uri="{FF2B5EF4-FFF2-40B4-BE49-F238E27FC236}">
                <a16:creationId xmlns:a16="http://schemas.microsoft.com/office/drawing/2014/main" id="{2B1CD553-F54A-40FF-80EB-10B6054F7936}"/>
              </a:ext>
            </a:extLst>
          </p:cNvPr>
          <p:cNvCxnSpPr>
            <a:cxnSpLocks/>
          </p:cNvCxnSpPr>
          <p:nvPr/>
        </p:nvCxnSpPr>
        <p:spPr>
          <a:xfrm>
            <a:off x="0" y="6312681"/>
            <a:ext cx="3630304"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9377099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EC8D4FCC-B637-4A09-99B3-942C58ED53F4}"/>
              </a:ext>
            </a:extLst>
          </p:cNvPr>
          <p:cNvSpPr>
            <a:spLocks noGrp="1"/>
          </p:cNvSpPr>
          <p:nvPr>
            <p:ph type="sldNum" sz="quarter" idx="12"/>
          </p:nvPr>
        </p:nvSpPr>
        <p:spPr/>
        <p:txBody>
          <a:bodyPr/>
          <a:lstStyle/>
          <a:p>
            <a:fld id="{149E81C2-F602-449E-8131-FF229EE1DBDA}" type="slidenum">
              <a:rPr lang="ru-RU" smtClean="0"/>
              <a:t>7</a:t>
            </a:fld>
            <a:endParaRPr lang="ru-RU" dirty="0"/>
          </a:p>
        </p:txBody>
      </p:sp>
      <p:sp>
        <p:nvSpPr>
          <p:cNvPr id="21" name="Rectangle 8">
            <a:extLst>
              <a:ext uri="{FF2B5EF4-FFF2-40B4-BE49-F238E27FC236}">
                <a16:creationId xmlns:a16="http://schemas.microsoft.com/office/drawing/2014/main" id="{6A64FB1E-802B-4116-97EE-835A9A46128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4" name="Rectangle 45"/>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6" name="Прямоугольник 5">
            <a:extLst>
              <a:ext uri="{FF2B5EF4-FFF2-40B4-BE49-F238E27FC236}">
                <a16:creationId xmlns:a16="http://schemas.microsoft.com/office/drawing/2014/main" id="{687F8F44-9149-492E-8696-691B5966ACA4}"/>
              </a:ext>
            </a:extLst>
          </p:cNvPr>
          <p:cNvSpPr/>
          <p:nvPr/>
        </p:nvSpPr>
        <p:spPr>
          <a:xfrm>
            <a:off x="228600" y="16821"/>
            <a:ext cx="11610697" cy="830997"/>
          </a:xfrm>
          <a:prstGeom prst="rect">
            <a:avLst/>
          </a:prstGeom>
        </p:spPr>
        <p:txBody>
          <a:bodyPr wrap="square">
            <a:spAutoFit/>
          </a:bodyPr>
          <a:lstStyle/>
          <a:p>
            <a:pPr algn="ctr"/>
            <a:r>
              <a:rPr lang="en-US" sz="2400" b="1" dirty="0">
                <a:latin typeface="Times New Roman" panose="02020603050405020304" pitchFamily="18" charset="0"/>
                <a:cs typeface="Times New Roman" panose="02020603050405020304" pitchFamily="18" charset="0"/>
              </a:rPr>
              <a:t>The extent of dimerization could be modulated by the specific choice of peripheral diazepine substituents</a:t>
            </a:r>
            <a:endParaRPr lang="ru-RU" sz="2400" b="1" dirty="0">
              <a:latin typeface="Times New Roman" panose="02020603050405020304" pitchFamily="18" charset="0"/>
              <a:cs typeface="Times New Roman" panose="02020603050405020304" pitchFamily="18" charset="0"/>
            </a:endParaRPr>
          </a:p>
        </p:txBody>
      </p:sp>
      <p:pic>
        <p:nvPicPr>
          <p:cNvPr id="10" name="Рисунок 9">
            <a:extLst>
              <a:ext uri="{FF2B5EF4-FFF2-40B4-BE49-F238E27FC236}">
                <a16:creationId xmlns:a16="http://schemas.microsoft.com/office/drawing/2014/main" id="{BAB4AEEE-4249-4C66-9CBE-1EFA8D3D82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875" y="864245"/>
            <a:ext cx="11144250" cy="4908568"/>
          </a:xfrm>
          <a:prstGeom prst="rect">
            <a:avLst/>
          </a:prstGeom>
        </p:spPr>
      </p:pic>
      <p:sp>
        <p:nvSpPr>
          <p:cNvPr id="9" name="Прямоугольник 8">
            <a:extLst>
              <a:ext uri="{FF2B5EF4-FFF2-40B4-BE49-F238E27FC236}">
                <a16:creationId xmlns:a16="http://schemas.microsoft.com/office/drawing/2014/main" id="{6F76C20C-7941-4151-94D5-688034A71110}"/>
              </a:ext>
            </a:extLst>
          </p:cNvPr>
          <p:cNvSpPr/>
          <p:nvPr/>
        </p:nvSpPr>
        <p:spPr>
          <a:xfrm>
            <a:off x="31842" y="6403626"/>
            <a:ext cx="8402473" cy="338554"/>
          </a:xfrm>
          <a:prstGeom prst="rect">
            <a:avLst/>
          </a:prstGeom>
        </p:spPr>
        <p:txBody>
          <a:bodyPr wrap="square">
            <a:spAutoFit/>
          </a:bodyPr>
          <a:lstStyle/>
          <a:p>
            <a:r>
              <a:rPr lang="en-US" sz="1600" i="1" dirty="0">
                <a:latin typeface="Arial" panose="020B0604020202020204" pitchFamily="34" charset="0"/>
                <a:cs typeface="Arial" panose="020B0604020202020204" pitchFamily="34" charset="0"/>
              </a:rPr>
              <a:t>Dalton Trans., </a:t>
            </a:r>
            <a:r>
              <a:rPr lang="en-US" sz="1600" b="1" i="1" dirty="0">
                <a:latin typeface="Arial" panose="020B0604020202020204" pitchFamily="34" charset="0"/>
                <a:cs typeface="Arial" panose="020B0604020202020204" pitchFamily="34" charset="0"/>
              </a:rPr>
              <a:t>2018</a:t>
            </a:r>
            <a:r>
              <a:rPr lang="en-US" sz="1600" i="1" dirty="0">
                <a:latin typeface="Arial" panose="020B0604020202020204" pitchFamily="34" charset="0"/>
                <a:cs typeface="Arial" panose="020B0604020202020204" pitchFamily="34" charset="0"/>
              </a:rPr>
              <a:t>, 47, 14169-14173; J. Porphyrins Phthalocyanines </a:t>
            </a:r>
            <a:r>
              <a:rPr lang="en-US" sz="1600" b="1" dirty="0">
                <a:latin typeface="Arial" panose="020B0604020202020204" pitchFamily="34" charset="0"/>
                <a:cs typeface="Arial" panose="020B0604020202020204" pitchFamily="34" charset="0"/>
              </a:rPr>
              <a:t>2021</a:t>
            </a:r>
            <a:r>
              <a:rPr lang="en-US" sz="1600" dirty="0">
                <a:latin typeface="Arial" panose="020B0604020202020204" pitchFamily="34" charset="0"/>
                <a:cs typeface="Arial" panose="020B0604020202020204" pitchFamily="34" charset="0"/>
              </a:rPr>
              <a:t>,</a:t>
            </a:r>
            <a:r>
              <a:rPr lang="en-US" sz="1600" b="1" dirty="0">
                <a:latin typeface="Arial" panose="020B0604020202020204" pitchFamily="34" charset="0"/>
                <a:cs typeface="Arial" panose="020B0604020202020204" pitchFamily="34" charset="0"/>
              </a:rPr>
              <a:t> </a:t>
            </a:r>
            <a:r>
              <a:rPr lang="en-US" sz="1600" i="1" dirty="0">
                <a:latin typeface="Arial" panose="020B0604020202020204" pitchFamily="34" charset="0"/>
                <a:cs typeface="Arial" panose="020B0604020202020204" pitchFamily="34" charset="0"/>
              </a:rPr>
              <a:t>25,</a:t>
            </a:r>
            <a:r>
              <a:rPr lang="en-US" sz="1600" dirty="0">
                <a:latin typeface="Arial" panose="020B0604020202020204" pitchFamily="34" charset="0"/>
                <a:cs typeface="Arial" panose="020B0604020202020204" pitchFamily="34" charset="0"/>
              </a:rPr>
              <a:t> 1204-1211</a:t>
            </a:r>
            <a:endParaRPr lang="ru-RU" sz="1600" dirty="0">
              <a:latin typeface="Arial" panose="020B0604020202020204" pitchFamily="34" charset="0"/>
              <a:cs typeface="Arial" panose="020B0604020202020204" pitchFamily="34" charset="0"/>
            </a:endParaRPr>
          </a:p>
        </p:txBody>
      </p:sp>
      <p:cxnSp>
        <p:nvCxnSpPr>
          <p:cNvPr id="11" name="Прямая соединительная линия 10">
            <a:extLst>
              <a:ext uri="{FF2B5EF4-FFF2-40B4-BE49-F238E27FC236}">
                <a16:creationId xmlns:a16="http://schemas.microsoft.com/office/drawing/2014/main" id="{04CB7DA7-BBD6-494B-86D8-91CC56FFE9D6}"/>
              </a:ext>
            </a:extLst>
          </p:cNvPr>
          <p:cNvCxnSpPr>
            <a:cxnSpLocks/>
          </p:cNvCxnSpPr>
          <p:nvPr/>
        </p:nvCxnSpPr>
        <p:spPr>
          <a:xfrm>
            <a:off x="0" y="6312681"/>
            <a:ext cx="8434315" cy="0"/>
          </a:xfrm>
          <a:prstGeom prst="line">
            <a:avLst/>
          </a:prstGeom>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4C643B7B-FACC-4EA5-8BA5-374E76A69959}"/>
              </a:ext>
            </a:extLst>
          </p:cNvPr>
          <p:cNvSpPr txBox="1"/>
          <p:nvPr/>
        </p:nvSpPr>
        <p:spPr>
          <a:xfrm>
            <a:off x="4248150" y="5684587"/>
            <a:ext cx="7353300" cy="584775"/>
          </a:xfrm>
          <a:prstGeom prst="rect">
            <a:avLst/>
          </a:prstGeom>
          <a:noFill/>
        </p:spPr>
        <p:txBody>
          <a:bodyPr wrap="square" rtlCol="0">
            <a:spAutoFit/>
          </a:bodyPr>
          <a:lstStyle/>
          <a:p>
            <a:pPr algn="just"/>
            <a:r>
              <a:rPr lang="en-US" sz="1600" dirty="0">
                <a:latin typeface="Arial" panose="020B0604020202020204" pitchFamily="34" charset="0"/>
                <a:cs typeface="Arial" panose="020B0604020202020204" pitchFamily="34" charset="0"/>
              </a:rPr>
              <a:t>The spectral changes resulting from changes in the peripheral substituents and solvent conditions. </a:t>
            </a:r>
            <a:r>
              <a:rPr lang="en-US" sz="1600" dirty="0" err="1">
                <a:latin typeface="Arial" panose="020B0604020202020204" pitchFamily="34" charset="0"/>
                <a:cs typeface="Arial" panose="020B0604020202020204" pitchFamily="34" charset="0"/>
              </a:rPr>
              <a:t>Py</a:t>
            </a:r>
            <a:r>
              <a:rPr lang="en-US" sz="1600" dirty="0">
                <a:latin typeface="Arial" panose="020B0604020202020204" pitchFamily="34" charset="0"/>
                <a:cs typeface="Arial" panose="020B0604020202020204" pitchFamily="34" charset="0"/>
              </a:rPr>
              <a:t> = pyridine. C</a:t>
            </a:r>
            <a:r>
              <a:rPr lang="en-US" sz="1600" baseline="-25000" dirty="0">
                <a:latin typeface="Arial" panose="020B0604020202020204" pitchFamily="34" charset="0"/>
                <a:cs typeface="Arial" panose="020B0604020202020204" pitchFamily="34" charset="0"/>
              </a:rPr>
              <a:t>M</a:t>
            </a:r>
            <a:r>
              <a:rPr lang="en-US" sz="1600" dirty="0">
                <a:latin typeface="Arial" panose="020B0604020202020204" pitchFamily="34" charset="0"/>
                <a:cs typeface="Arial" panose="020B0604020202020204" pitchFamily="34" charset="0"/>
              </a:rPr>
              <a:t> = 2–5 </a:t>
            </a:r>
            <a:r>
              <a:rPr lang="en-US" sz="1600" dirty="0" err="1">
                <a:latin typeface="Arial" panose="020B0604020202020204" pitchFamily="34" charset="0"/>
                <a:cs typeface="Arial" panose="020B0604020202020204" pitchFamily="34" charset="0"/>
              </a:rPr>
              <a:t>μM</a:t>
            </a:r>
            <a:r>
              <a:rPr lang="en-US" sz="1600" dirty="0">
                <a:latin typeface="Arial" panose="020B0604020202020204" pitchFamily="34" charset="0"/>
                <a:cs typeface="Arial" panose="020B0604020202020204" pitchFamily="34" charset="0"/>
              </a:rPr>
              <a:t>. C</a:t>
            </a:r>
            <a:r>
              <a:rPr lang="en-US" sz="1600" baseline="-25000" dirty="0">
                <a:latin typeface="Arial" panose="020B0604020202020204" pitchFamily="34" charset="0"/>
                <a:cs typeface="Arial" panose="020B0604020202020204" pitchFamily="34" charset="0"/>
              </a:rPr>
              <a:t>M</a:t>
            </a:r>
            <a:r>
              <a:rPr lang="en-US" sz="1600" dirty="0">
                <a:latin typeface="Arial" panose="020B0604020202020204" pitchFamily="34" charset="0"/>
                <a:cs typeface="Arial" panose="020B0604020202020204" pitchFamily="34" charset="0"/>
              </a:rPr>
              <a:t>(TBAF) = </a:t>
            </a:r>
            <a:r>
              <a:rPr lang="el-GR" sz="1600" dirty="0">
                <a:latin typeface="Arial" panose="020B0604020202020204" pitchFamily="34" charset="0"/>
                <a:cs typeface="Arial" panose="020B0604020202020204" pitchFamily="34" charset="0"/>
              </a:rPr>
              <a:t>500 μ</a:t>
            </a:r>
            <a:r>
              <a:rPr lang="en-US" sz="1600" dirty="0">
                <a:latin typeface="Arial" panose="020B0604020202020204" pitchFamily="34" charset="0"/>
                <a:cs typeface="Arial" panose="020B0604020202020204" pitchFamily="34" charset="0"/>
              </a:rPr>
              <a:t>M.</a:t>
            </a:r>
            <a:endParaRPr lang="ru-RU"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72686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C3641B82-7E34-4970-81E6-962852CDF2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6478" y="805214"/>
            <a:ext cx="6078742" cy="5538800"/>
          </a:xfrm>
          <a:prstGeom prst="rect">
            <a:avLst/>
          </a:prstGeom>
        </p:spPr>
      </p:pic>
      <p:sp>
        <p:nvSpPr>
          <p:cNvPr id="24" name="Номер слайда 1">
            <a:extLst>
              <a:ext uri="{FF2B5EF4-FFF2-40B4-BE49-F238E27FC236}">
                <a16:creationId xmlns:a16="http://schemas.microsoft.com/office/drawing/2014/main" id="{C56F65F4-C1CA-41A1-900B-B015FFF3FFD8}"/>
              </a:ext>
            </a:extLst>
          </p:cNvPr>
          <p:cNvSpPr>
            <a:spLocks noGrp="1"/>
          </p:cNvSpPr>
          <p:nvPr>
            <p:ph type="sldNum" sz="quarter" idx="12"/>
          </p:nvPr>
        </p:nvSpPr>
        <p:spPr>
          <a:xfrm>
            <a:off x="9347583" y="6479182"/>
            <a:ext cx="2743200" cy="365125"/>
          </a:xfrm>
        </p:spPr>
        <p:txBody>
          <a:bodyPr/>
          <a:lstStyle/>
          <a:p>
            <a:fld id="{149E81C2-F602-449E-8131-FF229EE1DBDA}" type="slidenum">
              <a:rPr lang="ru-RU" smtClean="0"/>
              <a:t>8</a:t>
            </a:fld>
            <a:endParaRPr lang="ru-RU" dirty="0"/>
          </a:p>
        </p:txBody>
      </p:sp>
      <p:sp>
        <p:nvSpPr>
          <p:cNvPr id="19" name="Прямоугольник 18">
            <a:extLst>
              <a:ext uri="{FF2B5EF4-FFF2-40B4-BE49-F238E27FC236}">
                <a16:creationId xmlns:a16="http://schemas.microsoft.com/office/drawing/2014/main" id="{6EEB20D8-ABA9-4911-A999-D25D743B7220}"/>
              </a:ext>
            </a:extLst>
          </p:cNvPr>
          <p:cNvSpPr/>
          <p:nvPr/>
        </p:nvSpPr>
        <p:spPr>
          <a:xfrm>
            <a:off x="290652" y="1402"/>
            <a:ext cx="11610697" cy="830997"/>
          </a:xfrm>
          <a:prstGeom prst="rect">
            <a:avLst/>
          </a:prstGeom>
        </p:spPr>
        <p:txBody>
          <a:bodyPr wrap="square">
            <a:spAutoFit/>
          </a:bodyPr>
          <a:lstStyle/>
          <a:p>
            <a:pPr algn="ctr"/>
            <a:r>
              <a:rPr lang="en-US" sz="2400" b="1" dirty="0">
                <a:latin typeface="Times New Roman" panose="02020603050405020304" pitchFamily="18" charset="0"/>
                <a:cs typeface="Times New Roman" panose="02020603050405020304" pitchFamily="18" charset="0"/>
              </a:rPr>
              <a:t>The extent of aggregation could be modulated by the specific choice of peripheral diazepine substituents</a:t>
            </a:r>
            <a:endParaRPr lang="ru-RU" sz="2400" b="1" dirty="0">
              <a:latin typeface="Times New Roman" panose="02020603050405020304" pitchFamily="18" charset="0"/>
              <a:cs typeface="Times New Roman" panose="02020603050405020304" pitchFamily="18" charset="0"/>
            </a:endParaRPr>
          </a:p>
        </p:txBody>
      </p:sp>
      <p:grpSp>
        <p:nvGrpSpPr>
          <p:cNvPr id="6" name="Группа 5">
            <a:extLst>
              <a:ext uri="{FF2B5EF4-FFF2-40B4-BE49-F238E27FC236}">
                <a16:creationId xmlns:a16="http://schemas.microsoft.com/office/drawing/2014/main" id="{D6CE0563-AF41-4DB1-B8F2-C84CCAF99F66}"/>
              </a:ext>
            </a:extLst>
          </p:cNvPr>
          <p:cNvGrpSpPr>
            <a:grpSpLocks noChangeAspect="1"/>
          </p:cNvGrpSpPr>
          <p:nvPr/>
        </p:nvGrpSpPr>
        <p:grpSpPr>
          <a:xfrm>
            <a:off x="909641" y="447639"/>
            <a:ext cx="3712403" cy="3310276"/>
            <a:chOff x="909641" y="737511"/>
            <a:chExt cx="3827219" cy="3412656"/>
          </a:xfrm>
        </p:grpSpPr>
        <p:graphicFrame>
          <p:nvGraphicFramePr>
            <p:cNvPr id="25" name="Объект 24">
              <a:extLst>
                <a:ext uri="{FF2B5EF4-FFF2-40B4-BE49-F238E27FC236}">
                  <a16:creationId xmlns:a16="http://schemas.microsoft.com/office/drawing/2014/main" id="{C8FC5ABE-EFBC-4626-B346-5FEB6FB22813}"/>
                </a:ext>
              </a:extLst>
            </p:cNvPr>
            <p:cNvGraphicFramePr>
              <a:graphicFrameLocks noChangeAspect="1"/>
            </p:cNvGraphicFramePr>
            <p:nvPr>
              <p:extLst>
                <p:ext uri="{D42A27DB-BD31-4B8C-83A1-F6EECF244321}">
                  <p14:modId xmlns:p14="http://schemas.microsoft.com/office/powerpoint/2010/main" val="2947698194"/>
                </p:ext>
              </p:extLst>
            </p:nvPr>
          </p:nvGraphicFramePr>
          <p:xfrm>
            <a:off x="909641" y="820358"/>
            <a:ext cx="3745887" cy="3266012"/>
          </p:xfrm>
          <a:graphic>
            <a:graphicData uri="http://schemas.openxmlformats.org/presentationml/2006/ole">
              <mc:AlternateContent xmlns:mc="http://schemas.openxmlformats.org/markup-compatibility/2006">
                <mc:Choice xmlns:v="urn:schemas-microsoft-com:vml" Requires="v">
                  <p:oleObj spid="_x0000_s8751" name="CS ChemDraw Drawing" r:id="rId4" imgW="2762698" imgH="2410385" progId="ChemDraw.Document.6.0">
                    <p:embed/>
                  </p:oleObj>
                </mc:Choice>
                <mc:Fallback>
                  <p:oleObj name="CS ChemDraw Drawing" r:id="rId4" imgW="2762698" imgH="2410385" progId="ChemDraw.Document.6.0">
                    <p:embed/>
                    <p:pic>
                      <p:nvPicPr>
                        <p:cNvPr id="23" name="Объект 22">
                          <a:extLst>
                            <a:ext uri="{FF2B5EF4-FFF2-40B4-BE49-F238E27FC236}">
                              <a16:creationId xmlns:a16="http://schemas.microsoft.com/office/drawing/2014/main" id="{73D4A536-8FA2-4364-B790-A9B6371AD3F9}"/>
                            </a:ext>
                          </a:extLst>
                        </p:cNvPr>
                        <p:cNvPicPr/>
                        <p:nvPr/>
                      </p:nvPicPr>
                      <p:blipFill>
                        <a:blip r:embed="rId5"/>
                        <a:stretch>
                          <a:fillRect/>
                        </a:stretch>
                      </p:blipFill>
                      <p:spPr>
                        <a:xfrm>
                          <a:off x="909641" y="820358"/>
                          <a:ext cx="3745887" cy="3266012"/>
                        </a:xfrm>
                        <a:prstGeom prst="rect">
                          <a:avLst/>
                        </a:prstGeom>
                      </p:spPr>
                    </p:pic>
                  </p:oleObj>
                </mc:Fallback>
              </mc:AlternateContent>
            </a:graphicData>
          </a:graphic>
        </p:graphicFrame>
        <p:sp>
          <p:nvSpPr>
            <p:cNvPr id="40" name="Овал 39">
              <a:extLst>
                <a:ext uri="{FF2B5EF4-FFF2-40B4-BE49-F238E27FC236}">
                  <a16:creationId xmlns:a16="http://schemas.microsoft.com/office/drawing/2014/main" id="{18EA89FF-31B4-4D6D-9AF4-06F76A205EE8}"/>
                </a:ext>
              </a:extLst>
            </p:cNvPr>
            <p:cNvSpPr/>
            <p:nvPr/>
          </p:nvSpPr>
          <p:spPr>
            <a:xfrm>
              <a:off x="909641" y="3160889"/>
              <a:ext cx="520732" cy="542079"/>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9" name="Овал 38">
              <a:extLst>
                <a:ext uri="{FF2B5EF4-FFF2-40B4-BE49-F238E27FC236}">
                  <a16:creationId xmlns:a16="http://schemas.microsoft.com/office/drawing/2014/main" id="{E623A225-4171-439F-BCEA-9F48A6CDE950}"/>
                </a:ext>
              </a:extLst>
            </p:cNvPr>
            <p:cNvSpPr/>
            <p:nvPr/>
          </p:nvSpPr>
          <p:spPr>
            <a:xfrm>
              <a:off x="947431" y="1162755"/>
              <a:ext cx="520732" cy="54208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Овал 36">
              <a:extLst>
                <a:ext uri="{FF2B5EF4-FFF2-40B4-BE49-F238E27FC236}">
                  <a16:creationId xmlns:a16="http://schemas.microsoft.com/office/drawing/2014/main" id="{1D23F9E0-AFB1-4ECA-9834-DA44043203BE}"/>
                </a:ext>
              </a:extLst>
            </p:cNvPr>
            <p:cNvSpPr/>
            <p:nvPr/>
          </p:nvSpPr>
          <p:spPr>
            <a:xfrm>
              <a:off x="2772379" y="737511"/>
              <a:ext cx="496782" cy="49475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3" name="Прямоугольник: скругленные углы 32">
              <a:extLst>
                <a:ext uri="{FF2B5EF4-FFF2-40B4-BE49-F238E27FC236}">
                  <a16:creationId xmlns:a16="http://schemas.microsoft.com/office/drawing/2014/main" id="{1BD3DCB2-9F09-42EF-99AA-55B0E6F21EC8}"/>
                </a:ext>
              </a:extLst>
            </p:cNvPr>
            <p:cNvSpPr/>
            <p:nvPr/>
          </p:nvSpPr>
          <p:spPr>
            <a:xfrm>
              <a:off x="1119281" y="2125919"/>
              <a:ext cx="541855" cy="553945"/>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Овал 19">
              <a:extLst>
                <a:ext uri="{FF2B5EF4-FFF2-40B4-BE49-F238E27FC236}">
                  <a16:creationId xmlns:a16="http://schemas.microsoft.com/office/drawing/2014/main" id="{F880E5BB-6E77-4708-BF2B-FBBE48B1128F}"/>
                </a:ext>
              </a:extLst>
            </p:cNvPr>
            <p:cNvSpPr/>
            <p:nvPr/>
          </p:nvSpPr>
          <p:spPr>
            <a:xfrm>
              <a:off x="4240078" y="2194639"/>
              <a:ext cx="496782" cy="49475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Овал 20">
              <a:extLst>
                <a:ext uri="{FF2B5EF4-FFF2-40B4-BE49-F238E27FC236}">
                  <a16:creationId xmlns:a16="http://schemas.microsoft.com/office/drawing/2014/main" id="{A04E4CCF-05E6-49B0-BA8A-47F5135F6211}"/>
                </a:ext>
              </a:extLst>
            </p:cNvPr>
            <p:cNvSpPr/>
            <p:nvPr/>
          </p:nvSpPr>
          <p:spPr>
            <a:xfrm>
              <a:off x="2762854" y="3655417"/>
              <a:ext cx="496782" cy="49475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 name="Группа 1">
            <a:extLst>
              <a:ext uri="{FF2B5EF4-FFF2-40B4-BE49-F238E27FC236}">
                <a16:creationId xmlns:a16="http://schemas.microsoft.com/office/drawing/2014/main" id="{2F1B6E50-D2E7-46F1-B150-88E35EB5E88F}"/>
              </a:ext>
            </a:extLst>
          </p:cNvPr>
          <p:cNvGrpSpPr>
            <a:grpSpLocks noChangeAspect="1"/>
          </p:cNvGrpSpPr>
          <p:nvPr/>
        </p:nvGrpSpPr>
        <p:grpSpPr>
          <a:xfrm>
            <a:off x="387705" y="3586875"/>
            <a:ext cx="3754665" cy="2748318"/>
            <a:chOff x="387705" y="3641466"/>
            <a:chExt cx="3870789" cy="2833317"/>
          </a:xfrm>
        </p:grpSpPr>
        <p:grpSp>
          <p:nvGrpSpPr>
            <p:cNvPr id="38" name="Группа 37">
              <a:extLst>
                <a:ext uri="{FF2B5EF4-FFF2-40B4-BE49-F238E27FC236}">
                  <a16:creationId xmlns:a16="http://schemas.microsoft.com/office/drawing/2014/main" id="{5DB6C725-4308-4CB2-AF7A-972869BAA787}"/>
                </a:ext>
              </a:extLst>
            </p:cNvPr>
            <p:cNvGrpSpPr>
              <a:grpSpLocks noChangeAspect="1"/>
            </p:cNvGrpSpPr>
            <p:nvPr/>
          </p:nvGrpSpPr>
          <p:grpSpPr>
            <a:xfrm>
              <a:off x="387705" y="3641466"/>
              <a:ext cx="3870789" cy="2833317"/>
              <a:chOff x="220534" y="3652739"/>
              <a:chExt cx="4205287" cy="3078163"/>
            </a:xfrm>
          </p:grpSpPr>
          <p:graphicFrame>
            <p:nvGraphicFramePr>
              <p:cNvPr id="23" name="Объект 22">
                <a:extLst>
                  <a:ext uri="{FF2B5EF4-FFF2-40B4-BE49-F238E27FC236}">
                    <a16:creationId xmlns:a16="http://schemas.microsoft.com/office/drawing/2014/main" id="{73D4A536-8FA2-4364-B790-A9B6371AD3F9}"/>
                  </a:ext>
                </a:extLst>
              </p:cNvPr>
              <p:cNvGraphicFramePr>
                <a:graphicFrameLocks noChangeAspect="1"/>
              </p:cNvGraphicFramePr>
              <p:nvPr>
                <p:extLst>
                  <p:ext uri="{D42A27DB-BD31-4B8C-83A1-F6EECF244321}">
                    <p14:modId xmlns:p14="http://schemas.microsoft.com/office/powerpoint/2010/main" val="1290848198"/>
                  </p:ext>
                </p:extLst>
              </p:nvPr>
            </p:nvGraphicFramePr>
            <p:xfrm>
              <a:off x="220534" y="3652739"/>
              <a:ext cx="4205287" cy="3078163"/>
            </p:xfrm>
            <a:graphic>
              <a:graphicData uri="http://schemas.openxmlformats.org/presentationml/2006/ole">
                <mc:AlternateContent xmlns:mc="http://schemas.openxmlformats.org/markup-compatibility/2006">
                  <mc:Choice xmlns:v="urn:schemas-microsoft-com:vml" Requires="v">
                    <p:oleObj spid="_x0000_s8752" name="CS ChemDraw Drawing" r:id="rId6" imgW="2797661" imgH="2047651" progId="ChemDraw.Document.6.0">
                      <p:embed/>
                    </p:oleObj>
                  </mc:Choice>
                  <mc:Fallback>
                    <p:oleObj name="CS ChemDraw Drawing" r:id="rId6" imgW="2797661" imgH="2047651" progId="ChemDraw.Document.6.0">
                      <p:embed/>
                      <p:pic>
                        <p:nvPicPr>
                          <p:cNvPr id="0" name=""/>
                          <p:cNvPicPr/>
                          <p:nvPr/>
                        </p:nvPicPr>
                        <p:blipFill>
                          <a:blip r:embed="rId7"/>
                          <a:stretch>
                            <a:fillRect/>
                          </a:stretch>
                        </p:blipFill>
                        <p:spPr>
                          <a:xfrm>
                            <a:off x="220534" y="3652739"/>
                            <a:ext cx="4205287" cy="3078163"/>
                          </a:xfrm>
                          <a:prstGeom prst="rect">
                            <a:avLst/>
                          </a:prstGeom>
                        </p:spPr>
                      </p:pic>
                    </p:oleObj>
                  </mc:Fallback>
                </mc:AlternateContent>
              </a:graphicData>
            </a:graphic>
          </p:graphicFrame>
          <p:sp>
            <p:nvSpPr>
              <p:cNvPr id="34" name="Прямоугольник: скругленные углы 33">
                <a:extLst>
                  <a:ext uri="{FF2B5EF4-FFF2-40B4-BE49-F238E27FC236}">
                    <a16:creationId xmlns:a16="http://schemas.microsoft.com/office/drawing/2014/main" id="{25E41587-7753-4973-815E-877D248E69DF}"/>
                  </a:ext>
                </a:extLst>
              </p:cNvPr>
              <p:cNvSpPr/>
              <p:nvPr/>
            </p:nvSpPr>
            <p:spPr>
              <a:xfrm>
                <a:off x="642939" y="4954136"/>
                <a:ext cx="885610" cy="760919"/>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16" name="Овал 15">
              <a:extLst>
                <a:ext uri="{FF2B5EF4-FFF2-40B4-BE49-F238E27FC236}">
                  <a16:creationId xmlns:a16="http://schemas.microsoft.com/office/drawing/2014/main" id="{7A76A51B-6F8F-4B6F-988B-E9F315E64F21}"/>
                </a:ext>
              </a:extLst>
            </p:cNvPr>
            <p:cNvSpPr/>
            <p:nvPr/>
          </p:nvSpPr>
          <p:spPr>
            <a:xfrm rot="21001346">
              <a:off x="814611" y="5104309"/>
              <a:ext cx="802473" cy="453514"/>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2" name="Прямоугольник 21">
            <a:extLst>
              <a:ext uri="{FF2B5EF4-FFF2-40B4-BE49-F238E27FC236}">
                <a16:creationId xmlns:a16="http://schemas.microsoft.com/office/drawing/2014/main" id="{55DF35B7-5CD3-47F0-9EE3-1FDE32B008A3}"/>
              </a:ext>
            </a:extLst>
          </p:cNvPr>
          <p:cNvSpPr/>
          <p:nvPr/>
        </p:nvSpPr>
        <p:spPr>
          <a:xfrm>
            <a:off x="31842" y="6458218"/>
            <a:ext cx="8620839" cy="338554"/>
          </a:xfrm>
          <a:prstGeom prst="rect">
            <a:avLst/>
          </a:prstGeom>
        </p:spPr>
        <p:txBody>
          <a:bodyPr wrap="square">
            <a:spAutoFit/>
          </a:bodyPr>
          <a:lstStyle/>
          <a:p>
            <a:r>
              <a:rPr lang="en-US" sz="1600" i="1" dirty="0" err="1">
                <a:latin typeface="Arial" panose="020B0604020202020204" pitchFamily="34" charset="0"/>
                <a:cs typeface="Arial" panose="020B0604020202020204" pitchFamily="34" charset="0"/>
              </a:rPr>
              <a:t>Spectrochimica</a:t>
            </a:r>
            <a:r>
              <a:rPr lang="en-US" sz="1600" i="1" dirty="0">
                <a:latin typeface="Arial" panose="020B0604020202020204" pitchFamily="34" charset="0"/>
                <a:cs typeface="Arial" panose="020B0604020202020204" pitchFamily="34" charset="0"/>
              </a:rPr>
              <a:t> Acta Part A: Molecular and Biomolecular Spectroscopy 139 (</a:t>
            </a:r>
            <a:r>
              <a:rPr lang="en-US" sz="1600" b="1" i="1" dirty="0">
                <a:latin typeface="Arial" panose="020B0604020202020204" pitchFamily="34" charset="0"/>
                <a:cs typeface="Arial" panose="020B0604020202020204" pitchFamily="34" charset="0"/>
              </a:rPr>
              <a:t>2015</a:t>
            </a:r>
            <a:r>
              <a:rPr lang="en-US" sz="1600" i="1" dirty="0">
                <a:latin typeface="Arial" panose="020B0604020202020204" pitchFamily="34" charset="0"/>
                <a:cs typeface="Arial" panose="020B0604020202020204" pitchFamily="34" charset="0"/>
              </a:rPr>
              <a:t>), 464–470</a:t>
            </a:r>
            <a:endParaRPr lang="ru-RU" sz="1600" dirty="0">
              <a:latin typeface="Arial" panose="020B0604020202020204" pitchFamily="34" charset="0"/>
              <a:cs typeface="Arial" panose="020B0604020202020204" pitchFamily="34" charset="0"/>
            </a:endParaRPr>
          </a:p>
        </p:txBody>
      </p:sp>
      <p:cxnSp>
        <p:nvCxnSpPr>
          <p:cNvPr id="26" name="Прямая соединительная линия 25">
            <a:extLst>
              <a:ext uri="{FF2B5EF4-FFF2-40B4-BE49-F238E27FC236}">
                <a16:creationId xmlns:a16="http://schemas.microsoft.com/office/drawing/2014/main" id="{8CC9C025-5568-43E1-9ABE-3A0B0CDFBDD4}"/>
              </a:ext>
            </a:extLst>
          </p:cNvPr>
          <p:cNvCxnSpPr>
            <a:cxnSpLocks/>
          </p:cNvCxnSpPr>
          <p:nvPr/>
        </p:nvCxnSpPr>
        <p:spPr>
          <a:xfrm flipV="1">
            <a:off x="0" y="6344014"/>
            <a:ext cx="8543499" cy="50555"/>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83887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0E09796D-C17D-4AEB-8074-5F27CA997C3A}"/>
              </a:ext>
            </a:extLst>
          </p:cNvPr>
          <p:cNvSpPr>
            <a:spLocks noGrp="1"/>
          </p:cNvSpPr>
          <p:nvPr>
            <p:ph type="sldNum" sz="quarter" idx="12"/>
          </p:nvPr>
        </p:nvSpPr>
        <p:spPr/>
        <p:txBody>
          <a:bodyPr/>
          <a:lstStyle/>
          <a:p>
            <a:fld id="{149E81C2-F602-449E-8131-FF229EE1DBDA}" type="slidenum">
              <a:rPr lang="ru-RU" smtClean="0"/>
              <a:t>9</a:t>
            </a:fld>
            <a:endParaRPr lang="ru-RU" dirty="0"/>
          </a:p>
        </p:txBody>
      </p:sp>
      <p:grpSp>
        <p:nvGrpSpPr>
          <p:cNvPr id="14" name="Группа 13">
            <a:extLst>
              <a:ext uri="{FF2B5EF4-FFF2-40B4-BE49-F238E27FC236}">
                <a16:creationId xmlns:a16="http://schemas.microsoft.com/office/drawing/2014/main" id="{A811C6D4-EBE9-486C-BBC3-5F354F6A57B3}"/>
              </a:ext>
            </a:extLst>
          </p:cNvPr>
          <p:cNvGrpSpPr>
            <a:grpSpLocks noChangeAspect="1"/>
          </p:cNvGrpSpPr>
          <p:nvPr/>
        </p:nvGrpSpPr>
        <p:grpSpPr>
          <a:xfrm>
            <a:off x="4328405" y="911730"/>
            <a:ext cx="3439441" cy="2520000"/>
            <a:chOff x="778231" y="296863"/>
            <a:chExt cx="3871912" cy="2836862"/>
          </a:xfrm>
        </p:grpSpPr>
        <p:graphicFrame>
          <p:nvGraphicFramePr>
            <p:cNvPr id="6" name="Объект 5">
              <a:extLst>
                <a:ext uri="{FF2B5EF4-FFF2-40B4-BE49-F238E27FC236}">
                  <a16:creationId xmlns:a16="http://schemas.microsoft.com/office/drawing/2014/main" id="{5EF5756B-3A33-4512-A0DB-F2311415F5DD}"/>
                </a:ext>
              </a:extLst>
            </p:cNvPr>
            <p:cNvGraphicFramePr>
              <a:graphicFrameLocks noChangeAspect="1"/>
            </p:cNvGraphicFramePr>
            <p:nvPr>
              <p:extLst>
                <p:ext uri="{D42A27DB-BD31-4B8C-83A1-F6EECF244321}">
                  <p14:modId xmlns:p14="http://schemas.microsoft.com/office/powerpoint/2010/main" val="670315430"/>
                </p:ext>
              </p:extLst>
            </p:nvPr>
          </p:nvGraphicFramePr>
          <p:xfrm>
            <a:off x="778231" y="296863"/>
            <a:ext cx="3871912" cy="2836862"/>
          </p:xfrm>
          <a:graphic>
            <a:graphicData uri="http://schemas.openxmlformats.org/presentationml/2006/ole">
              <mc:AlternateContent xmlns:mc="http://schemas.openxmlformats.org/markup-compatibility/2006">
                <mc:Choice xmlns:v="urn:schemas-microsoft-com:vml" Requires="v">
                  <p:oleObj spid="_x0000_s12740" name="CS ChemDraw Drawing" r:id="rId3" imgW="2797757" imgH="2049309" progId="ChemDraw.Document.6.0">
                    <p:embed/>
                  </p:oleObj>
                </mc:Choice>
                <mc:Fallback>
                  <p:oleObj name="CS ChemDraw Drawing" r:id="rId3" imgW="2797757" imgH="2049309" progId="ChemDraw.Document.6.0">
                    <p:embed/>
                    <p:pic>
                      <p:nvPicPr>
                        <p:cNvPr id="23" name="Объект 22">
                          <a:extLst>
                            <a:ext uri="{FF2B5EF4-FFF2-40B4-BE49-F238E27FC236}">
                              <a16:creationId xmlns:a16="http://schemas.microsoft.com/office/drawing/2014/main" id="{73D4A536-8FA2-4364-B790-A9B6371AD3F9}"/>
                            </a:ext>
                          </a:extLst>
                        </p:cNvPr>
                        <p:cNvPicPr/>
                        <p:nvPr/>
                      </p:nvPicPr>
                      <p:blipFill>
                        <a:blip r:embed="rId4"/>
                        <a:stretch>
                          <a:fillRect/>
                        </a:stretch>
                      </p:blipFill>
                      <p:spPr>
                        <a:xfrm>
                          <a:off x="778231" y="296863"/>
                          <a:ext cx="3871912" cy="2836862"/>
                        </a:xfrm>
                        <a:prstGeom prst="rect">
                          <a:avLst/>
                        </a:prstGeom>
                      </p:spPr>
                    </p:pic>
                  </p:oleObj>
                </mc:Fallback>
              </mc:AlternateContent>
            </a:graphicData>
          </a:graphic>
        </p:graphicFrame>
        <p:sp>
          <p:nvSpPr>
            <p:cNvPr id="7" name="Прямоугольник: скругленные углы 6">
              <a:extLst>
                <a:ext uri="{FF2B5EF4-FFF2-40B4-BE49-F238E27FC236}">
                  <a16:creationId xmlns:a16="http://schemas.microsoft.com/office/drawing/2014/main" id="{3ACCE881-2A36-4A6F-9075-AF80F943A0B0}"/>
                </a:ext>
              </a:extLst>
            </p:cNvPr>
            <p:cNvSpPr/>
            <p:nvPr/>
          </p:nvSpPr>
          <p:spPr>
            <a:xfrm>
              <a:off x="1419226" y="1515624"/>
              <a:ext cx="562978" cy="654695"/>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aphicFrame>
        <p:nvGraphicFramePr>
          <p:cNvPr id="12" name="Объект 11">
            <a:extLst>
              <a:ext uri="{FF2B5EF4-FFF2-40B4-BE49-F238E27FC236}">
                <a16:creationId xmlns:a16="http://schemas.microsoft.com/office/drawing/2014/main" id="{580014C2-FE49-4113-A054-BA47E406A1BF}"/>
              </a:ext>
            </a:extLst>
          </p:cNvPr>
          <p:cNvGraphicFramePr>
            <a:graphicFrameLocks noChangeAspect="1"/>
          </p:cNvGraphicFramePr>
          <p:nvPr>
            <p:extLst>
              <p:ext uri="{D42A27DB-BD31-4B8C-83A1-F6EECF244321}">
                <p14:modId xmlns:p14="http://schemas.microsoft.com/office/powerpoint/2010/main" val="1646982881"/>
              </p:ext>
            </p:extLst>
          </p:nvPr>
        </p:nvGraphicFramePr>
        <p:xfrm>
          <a:off x="8322840" y="894903"/>
          <a:ext cx="3439441" cy="2520000"/>
        </p:xfrm>
        <a:graphic>
          <a:graphicData uri="http://schemas.openxmlformats.org/presentationml/2006/ole">
            <mc:AlternateContent xmlns:mc="http://schemas.openxmlformats.org/markup-compatibility/2006">
              <mc:Choice xmlns:v="urn:schemas-microsoft-com:vml" Requires="v">
                <p:oleObj spid="_x0000_s12741" name="CS ChemDraw Drawing" r:id="rId5" imgW="2797757" imgH="2049309" progId="ChemDraw.Document.6.0">
                  <p:embed/>
                </p:oleObj>
              </mc:Choice>
              <mc:Fallback>
                <p:oleObj name="CS ChemDraw Drawing" r:id="rId5" imgW="2797757" imgH="2049309" progId="ChemDraw.Document.6.0">
                  <p:embed/>
                  <p:pic>
                    <p:nvPicPr>
                      <p:cNvPr id="23" name="Объект 22">
                        <a:extLst>
                          <a:ext uri="{FF2B5EF4-FFF2-40B4-BE49-F238E27FC236}">
                            <a16:creationId xmlns:a16="http://schemas.microsoft.com/office/drawing/2014/main" id="{73D4A536-8FA2-4364-B790-A9B6371AD3F9}"/>
                          </a:ext>
                        </a:extLst>
                      </p:cNvPr>
                      <p:cNvPicPr/>
                      <p:nvPr/>
                    </p:nvPicPr>
                    <p:blipFill>
                      <a:blip r:embed="rId6"/>
                      <a:stretch>
                        <a:fillRect/>
                      </a:stretch>
                    </p:blipFill>
                    <p:spPr>
                      <a:xfrm>
                        <a:off x="8322840" y="894903"/>
                        <a:ext cx="3439441" cy="2520000"/>
                      </a:xfrm>
                      <a:prstGeom prst="rect">
                        <a:avLst/>
                      </a:prstGeom>
                    </p:spPr>
                  </p:pic>
                </p:oleObj>
              </mc:Fallback>
            </mc:AlternateContent>
          </a:graphicData>
        </a:graphic>
      </p:graphicFrame>
      <p:pic>
        <p:nvPicPr>
          <p:cNvPr id="16" name="Рисунок 15">
            <a:extLst>
              <a:ext uri="{FF2B5EF4-FFF2-40B4-BE49-F238E27FC236}">
                <a16:creationId xmlns:a16="http://schemas.microsoft.com/office/drawing/2014/main" id="{F07287C3-E17B-4C4C-A274-BA572D470AA4}"/>
              </a:ext>
            </a:extLst>
          </p:cNvPr>
          <p:cNvPicPr>
            <a:picLocks noChangeAspect="1"/>
          </p:cNvPicPr>
          <p:nvPr/>
        </p:nvPicPr>
        <p:blipFill rotWithShape="1">
          <a:blip r:embed="rId7">
            <a:extLst>
              <a:ext uri="{28A0092B-C50C-407E-A947-70E740481C1C}">
                <a14:useLocalDpi xmlns:a14="http://schemas.microsoft.com/office/drawing/2010/main" val="0"/>
              </a:ext>
            </a:extLst>
          </a:blip>
          <a:srcRect r="33906"/>
          <a:stretch/>
        </p:blipFill>
        <p:spPr>
          <a:xfrm>
            <a:off x="4072839" y="3434082"/>
            <a:ext cx="8058150" cy="2892235"/>
          </a:xfrm>
          <a:prstGeom prst="rect">
            <a:avLst/>
          </a:prstGeom>
        </p:spPr>
      </p:pic>
      <p:sp>
        <p:nvSpPr>
          <p:cNvPr id="17" name="TextBox 16">
            <a:extLst>
              <a:ext uri="{FF2B5EF4-FFF2-40B4-BE49-F238E27FC236}">
                <a16:creationId xmlns:a16="http://schemas.microsoft.com/office/drawing/2014/main" id="{D2FAF781-0E6C-45D0-92DF-126E76C84D9B}"/>
              </a:ext>
            </a:extLst>
          </p:cNvPr>
          <p:cNvSpPr txBox="1"/>
          <p:nvPr/>
        </p:nvSpPr>
        <p:spPr>
          <a:xfrm>
            <a:off x="4079544" y="5976035"/>
            <a:ext cx="1085849" cy="338554"/>
          </a:xfrm>
          <a:prstGeom prst="rect">
            <a:avLst/>
          </a:prstGeom>
          <a:solidFill>
            <a:schemeClr val="tx1"/>
          </a:solidFill>
        </p:spPr>
        <p:txBody>
          <a:bodyPr wrap="square" rtlCol="0">
            <a:spAutoFit/>
          </a:bodyPr>
          <a:lstStyle/>
          <a:p>
            <a:r>
              <a:rPr lang="en-US" sz="1600" b="1" dirty="0">
                <a:solidFill>
                  <a:srgbClr val="FF0000"/>
                </a:solidFill>
                <a:latin typeface="Arial" panose="020B0604020202020204" pitchFamily="34" charset="0"/>
                <a:cs typeface="Arial" panose="020B0604020202020204" pitchFamily="34" charset="0"/>
              </a:rPr>
              <a:t>4a</a:t>
            </a:r>
            <a:r>
              <a:rPr lang="en-US" sz="1600" b="1" dirty="0">
                <a:solidFill>
                  <a:schemeClr val="bg1"/>
                </a:solidFill>
                <a:latin typeface="Arial" panose="020B0604020202020204" pitchFamily="34" charset="0"/>
                <a:cs typeface="Arial" panose="020B0604020202020204" pitchFamily="34" charset="0"/>
              </a:rPr>
              <a:t>/</a:t>
            </a:r>
            <a:r>
              <a:rPr lang="en-US" sz="1600" b="1" dirty="0">
                <a:solidFill>
                  <a:srgbClr val="0070C0"/>
                </a:solidFill>
                <a:latin typeface="Arial" panose="020B0604020202020204" pitchFamily="34" charset="0"/>
                <a:cs typeface="Arial" panose="020B0604020202020204" pitchFamily="34" charset="0"/>
              </a:rPr>
              <a:t>DAPI</a:t>
            </a:r>
            <a:endParaRPr lang="ru-RU" sz="1600" b="1" dirty="0">
              <a:solidFill>
                <a:srgbClr val="0070C0"/>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D3F32FA6-1EF9-4423-A482-1A8ABF0C2975}"/>
              </a:ext>
            </a:extLst>
          </p:cNvPr>
          <p:cNvSpPr txBox="1"/>
          <p:nvPr/>
        </p:nvSpPr>
        <p:spPr>
          <a:xfrm>
            <a:off x="8191634" y="5985560"/>
            <a:ext cx="1085849" cy="338554"/>
          </a:xfrm>
          <a:prstGeom prst="rect">
            <a:avLst/>
          </a:prstGeom>
          <a:solidFill>
            <a:schemeClr val="tx1"/>
          </a:solidFill>
        </p:spPr>
        <p:txBody>
          <a:bodyPr wrap="square" rtlCol="0">
            <a:spAutoFit/>
          </a:bodyPr>
          <a:lstStyle/>
          <a:p>
            <a:r>
              <a:rPr lang="en-US" sz="1600" b="1" dirty="0">
                <a:solidFill>
                  <a:srgbClr val="FF0000"/>
                </a:solidFill>
                <a:latin typeface="Arial" panose="020B0604020202020204" pitchFamily="34" charset="0"/>
                <a:cs typeface="Arial" panose="020B0604020202020204" pitchFamily="34" charset="0"/>
              </a:rPr>
              <a:t>4b</a:t>
            </a:r>
            <a:r>
              <a:rPr lang="en-US" sz="1600" b="1" dirty="0">
                <a:solidFill>
                  <a:schemeClr val="bg1"/>
                </a:solidFill>
                <a:latin typeface="Arial" panose="020B0604020202020204" pitchFamily="34" charset="0"/>
                <a:cs typeface="Arial" panose="020B0604020202020204" pitchFamily="34" charset="0"/>
              </a:rPr>
              <a:t>/</a:t>
            </a:r>
            <a:r>
              <a:rPr lang="en-US" sz="1600" b="1" dirty="0">
                <a:solidFill>
                  <a:srgbClr val="0070C0"/>
                </a:solidFill>
                <a:latin typeface="Arial" panose="020B0604020202020204" pitchFamily="34" charset="0"/>
                <a:cs typeface="Arial" panose="020B0604020202020204" pitchFamily="34" charset="0"/>
              </a:rPr>
              <a:t>DAPI</a:t>
            </a:r>
            <a:endParaRPr lang="ru-RU" sz="1600" b="1" dirty="0">
              <a:solidFill>
                <a:srgbClr val="0070C0"/>
              </a:solidFill>
              <a:latin typeface="Arial" panose="020B0604020202020204" pitchFamily="34" charset="0"/>
              <a:cs typeface="Arial" panose="020B0604020202020204" pitchFamily="34" charset="0"/>
            </a:endParaRPr>
          </a:p>
        </p:txBody>
      </p:sp>
      <p:sp>
        <p:nvSpPr>
          <p:cNvPr id="22" name="Прямоугольник 21">
            <a:extLst>
              <a:ext uri="{FF2B5EF4-FFF2-40B4-BE49-F238E27FC236}">
                <a16:creationId xmlns:a16="http://schemas.microsoft.com/office/drawing/2014/main" id="{BDE83E23-0B9E-4E06-8187-CDD15D429BB3}"/>
              </a:ext>
            </a:extLst>
          </p:cNvPr>
          <p:cNvSpPr/>
          <p:nvPr/>
        </p:nvSpPr>
        <p:spPr>
          <a:xfrm>
            <a:off x="5642592" y="2756602"/>
            <a:ext cx="412292" cy="338554"/>
          </a:xfrm>
          <a:prstGeom prst="rect">
            <a:avLst/>
          </a:prstGeom>
        </p:spPr>
        <p:txBody>
          <a:bodyPr wrap="none">
            <a:spAutoFit/>
          </a:bodyPr>
          <a:lstStyle/>
          <a:p>
            <a:r>
              <a:rPr lang="en-US" sz="1600" b="1" dirty="0">
                <a:latin typeface="Arial" panose="020B0604020202020204" pitchFamily="34" charset="0"/>
                <a:cs typeface="Arial" panose="020B0604020202020204" pitchFamily="34" charset="0"/>
              </a:rPr>
              <a:t>4a</a:t>
            </a:r>
            <a:endParaRPr lang="ru-RU" sz="1600" dirty="0"/>
          </a:p>
        </p:txBody>
      </p:sp>
      <p:sp>
        <p:nvSpPr>
          <p:cNvPr id="23" name="Прямоугольник 22">
            <a:extLst>
              <a:ext uri="{FF2B5EF4-FFF2-40B4-BE49-F238E27FC236}">
                <a16:creationId xmlns:a16="http://schemas.microsoft.com/office/drawing/2014/main" id="{6A49E54F-E5DC-4D5B-853E-A4AFD65DB3A6}"/>
              </a:ext>
            </a:extLst>
          </p:cNvPr>
          <p:cNvSpPr/>
          <p:nvPr/>
        </p:nvSpPr>
        <p:spPr>
          <a:xfrm>
            <a:off x="9541054" y="2756602"/>
            <a:ext cx="423514" cy="338554"/>
          </a:xfrm>
          <a:prstGeom prst="rect">
            <a:avLst/>
          </a:prstGeom>
        </p:spPr>
        <p:txBody>
          <a:bodyPr wrap="none">
            <a:spAutoFit/>
          </a:bodyPr>
          <a:lstStyle/>
          <a:p>
            <a:r>
              <a:rPr lang="en-US" sz="1600" b="1" dirty="0">
                <a:latin typeface="Arial" panose="020B0604020202020204" pitchFamily="34" charset="0"/>
                <a:cs typeface="Arial" panose="020B0604020202020204" pitchFamily="34" charset="0"/>
              </a:rPr>
              <a:t>4b</a:t>
            </a:r>
            <a:endParaRPr lang="ru-RU" sz="1600" dirty="0"/>
          </a:p>
        </p:txBody>
      </p:sp>
      <p:graphicFrame>
        <p:nvGraphicFramePr>
          <p:cNvPr id="24" name="Таблица 23">
            <a:extLst>
              <a:ext uri="{FF2B5EF4-FFF2-40B4-BE49-F238E27FC236}">
                <a16:creationId xmlns:a16="http://schemas.microsoft.com/office/drawing/2014/main" id="{9EE011FB-C71D-4789-A684-F53B0DE400DB}"/>
              </a:ext>
            </a:extLst>
          </p:cNvPr>
          <p:cNvGraphicFramePr>
            <a:graphicFrameLocks noGrp="1"/>
          </p:cNvGraphicFramePr>
          <p:nvPr>
            <p:extLst>
              <p:ext uri="{D42A27DB-BD31-4B8C-83A1-F6EECF244321}">
                <p14:modId xmlns:p14="http://schemas.microsoft.com/office/powerpoint/2010/main" val="114681777"/>
              </p:ext>
            </p:extLst>
          </p:nvPr>
        </p:nvGraphicFramePr>
        <p:xfrm>
          <a:off x="468496" y="1446488"/>
          <a:ext cx="3175932" cy="1494780"/>
        </p:xfrm>
        <a:graphic>
          <a:graphicData uri="http://schemas.openxmlformats.org/drawingml/2006/table">
            <a:tbl>
              <a:tblPr firstRow="1" firstCol="1" bandRow="1">
                <a:tableStyleId>{2D5ABB26-0587-4C30-8999-92F81FD0307C}</a:tableStyleId>
              </a:tblPr>
              <a:tblGrid>
                <a:gridCol w="1419505">
                  <a:extLst>
                    <a:ext uri="{9D8B030D-6E8A-4147-A177-3AD203B41FA5}">
                      <a16:colId xmlns:a16="http://schemas.microsoft.com/office/drawing/2014/main" val="1634559529"/>
                    </a:ext>
                  </a:extLst>
                </a:gridCol>
                <a:gridCol w="1756427">
                  <a:extLst>
                    <a:ext uri="{9D8B030D-6E8A-4147-A177-3AD203B41FA5}">
                      <a16:colId xmlns:a16="http://schemas.microsoft.com/office/drawing/2014/main" val="929854516"/>
                    </a:ext>
                  </a:extLst>
                </a:gridCol>
              </a:tblGrid>
              <a:tr h="298956">
                <a:tc rowSpan="2">
                  <a:txBody>
                    <a:bodyPr/>
                    <a:lstStyle/>
                    <a:p>
                      <a:pPr indent="151130" algn="ctr">
                        <a:lnSpc>
                          <a:spcPts val="1200"/>
                        </a:lnSpc>
                        <a:spcAft>
                          <a:spcPts val="0"/>
                        </a:spcAft>
                      </a:pPr>
                      <a:r>
                        <a:rPr lang="en-US" sz="1600" dirty="0">
                          <a:effectLst/>
                          <a:latin typeface="Arial" panose="020B0604020202020204" pitchFamily="34" charset="0"/>
                          <a:cs typeface="Arial" panose="020B0604020202020204" pitchFamily="34" charset="0"/>
                        </a:rPr>
                        <a:t>complexes</a:t>
                      </a:r>
                      <a:endParaRPr lang="ru-RU" sz="1600" dirty="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c>
                  <a:txBody>
                    <a:bodyPr/>
                    <a:lstStyle/>
                    <a:p>
                      <a:pPr indent="151130" algn="ctr">
                        <a:lnSpc>
                          <a:spcPts val="1200"/>
                        </a:lnSpc>
                        <a:spcAft>
                          <a:spcPts val="0"/>
                        </a:spcAft>
                      </a:pPr>
                      <a:r>
                        <a:rPr lang="en-US" sz="1600" dirty="0">
                          <a:effectLst/>
                          <a:latin typeface="Symbol" panose="05050102010706020507" pitchFamily="18" charset="2"/>
                          <a:cs typeface="Arial" panose="020B0604020202020204" pitchFamily="34" charset="0"/>
                        </a:rPr>
                        <a:t>F</a:t>
                      </a:r>
                      <a:r>
                        <a:rPr lang="en-US" sz="1600" baseline="-25000" dirty="0">
                          <a:effectLst/>
                          <a:latin typeface="Arial" panose="020B0604020202020204" pitchFamily="34" charset="0"/>
                          <a:cs typeface="Arial" panose="020B0604020202020204" pitchFamily="34" charset="0"/>
                        </a:rPr>
                        <a:t>F</a:t>
                      </a:r>
                      <a:endParaRPr lang="ru-RU" sz="1600" dirty="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1018800915"/>
                  </a:ext>
                </a:extLst>
              </a:tr>
              <a:tr h="597912">
                <a:tc vMerge="1">
                  <a:txBody>
                    <a:bodyPr/>
                    <a:lstStyle/>
                    <a:p>
                      <a:endParaRPr lang="ru-RU"/>
                    </a:p>
                  </a:txBody>
                  <a:tcPr/>
                </a:tc>
                <a:tc>
                  <a:txBody>
                    <a:bodyPr/>
                    <a:lstStyle/>
                    <a:p>
                      <a:pPr indent="151130" algn="ctr">
                        <a:lnSpc>
                          <a:spcPts val="1200"/>
                        </a:lnSpc>
                        <a:spcAft>
                          <a:spcPts val="0"/>
                        </a:spcAft>
                      </a:pPr>
                      <a:r>
                        <a:rPr lang="en-US" sz="1600" dirty="0" err="1">
                          <a:effectLst/>
                          <a:latin typeface="Symbol" panose="05050102010706020507" pitchFamily="18" charset="2"/>
                          <a:cs typeface="Arial" panose="020B0604020202020204" pitchFamily="34" charset="0"/>
                        </a:rPr>
                        <a:t>l</a:t>
                      </a:r>
                      <a:r>
                        <a:rPr lang="en-US" sz="1600" baseline="-25000" dirty="0" err="1">
                          <a:effectLst/>
                          <a:latin typeface="Arial" panose="020B0604020202020204" pitchFamily="34" charset="0"/>
                          <a:cs typeface="Arial" panose="020B0604020202020204" pitchFamily="34" charset="0"/>
                        </a:rPr>
                        <a:t>excited</a:t>
                      </a:r>
                      <a:r>
                        <a:rPr lang="en-US" sz="1600" dirty="0">
                          <a:effectLst/>
                          <a:latin typeface="Arial" panose="020B0604020202020204" pitchFamily="34" charset="0"/>
                          <a:cs typeface="Arial" panose="020B0604020202020204" pitchFamily="34" charset="0"/>
                        </a:rPr>
                        <a:t> = 620 nm</a:t>
                      </a:r>
                      <a:endParaRPr lang="ru-RU" sz="1600" dirty="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1407503791"/>
                  </a:ext>
                </a:extLst>
              </a:tr>
              <a:tr h="298956">
                <a:tc>
                  <a:txBody>
                    <a:bodyPr/>
                    <a:lstStyle/>
                    <a:p>
                      <a:pPr indent="151130" algn="ctr">
                        <a:lnSpc>
                          <a:spcPts val="1200"/>
                        </a:lnSpc>
                        <a:spcAft>
                          <a:spcPts val="0"/>
                        </a:spcAft>
                      </a:pPr>
                      <a:r>
                        <a:rPr lang="en-US" sz="1600" b="1" dirty="0">
                          <a:effectLst/>
                          <a:latin typeface="Arial" panose="020B0604020202020204" pitchFamily="34" charset="0"/>
                          <a:cs typeface="Arial" panose="020B0604020202020204" pitchFamily="34" charset="0"/>
                        </a:rPr>
                        <a:t>4a</a:t>
                      </a:r>
                      <a:endParaRPr lang="ru-RU" sz="1600" b="1" dirty="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c>
                  <a:txBody>
                    <a:bodyPr/>
                    <a:lstStyle/>
                    <a:p>
                      <a:pPr indent="151130" algn="ctr">
                        <a:lnSpc>
                          <a:spcPts val="1200"/>
                        </a:lnSpc>
                        <a:spcAft>
                          <a:spcPts val="0"/>
                        </a:spcAft>
                      </a:pPr>
                      <a:r>
                        <a:rPr lang="en-US" sz="1600" b="0" dirty="0">
                          <a:effectLst/>
                          <a:latin typeface="Arial" panose="020B0604020202020204" pitchFamily="34" charset="0"/>
                          <a:cs typeface="Arial" panose="020B0604020202020204" pitchFamily="34" charset="0"/>
                        </a:rPr>
                        <a:t>0.35 </a:t>
                      </a:r>
                      <a:r>
                        <a:rPr lang="en-US" sz="1600" b="0" i="1" dirty="0">
                          <a:effectLst/>
                          <a:latin typeface="Arial" panose="020B0604020202020204" pitchFamily="34" charset="0"/>
                          <a:cs typeface="Arial" panose="020B0604020202020204" pitchFamily="34" charset="0"/>
                        </a:rPr>
                        <a:t>±0.04</a:t>
                      </a:r>
                      <a:endParaRPr lang="ru-RU" sz="1600" b="0" dirty="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3462463507"/>
                  </a:ext>
                </a:extLst>
              </a:tr>
              <a:tr h="298956">
                <a:tc>
                  <a:txBody>
                    <a:bodyPr/>
                    <a:lstStyle/>
                    <a:p>
                      <a:pPr indent="151130" algn="ctr">
                        <a:lnSpc>
                          <a:spcPts val="1200"/>
                        </a:lnSpc>
                        <a:spcAft>
                          <a:spcPts val="0"/>
                        </a:spcAft>
                      </a:pPr>
                      <a:r>
                        <a:rPr lang="en-US" sz="1600" b="1" dirty="0">
                          <a:effectLst/>
                          <a:latin typeface="Arial" panose="020B0604020202020204" pitchFamily="34" charset="0"/>
                          <a:cs typeface="Arial" panose="020B0604020202020204" pitchFamily="34" charset="0"/>
                        </a:rPr>
                        <a:t>4b</a:t>
                      </a:r>
                      <a:endParaRPr lang="ru-RU" sz="1600" b="1" dirty="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c>
                  <a:txBody>
                    <a:bodyPr/>
                    <a:lstStyle/>
                    <a:p>
                      <a:pPr indent="151130" algn="ctr">
                        <a:lnSpc>
                          <a:spcPts val="1200"/>
                        </a:lnSpc>
                        <a:spcAft>
                          <a:spcPts val="0"/>
                        </a:spcAft>
                      </a:pPr>
                      <a:r>
                        <a:rPr lang="en-US" sz="1600" b="0" dirty="0">
                          <a:effectLst/>
                          <a:latin typeface="Arial" panose="020B0604020202020204" pitchFamily="34" charset="0"/>
                          <a:cs typeface="Arial" panose="020B0604020202020204" pitchFamily="34" charset="0"/>
                        </a:rPr>
                        <a:t>0.05 </a:t>
                      </a:r>
                      <a:r>
                        <a:rPr lang="en-US" sz="1600" b="0" i="1" dirty="0">
                          <a:effectLst/>
                          <a:latin typeface="Arial" panose="020B0604020202020204" pitchFamily="34" charset="0"/>
                          <a:cs typeface="Arial" panose="020B0604020202020204" pitchFamily="34" charset="0"/>
                        </a:rPr>
                        <a:t>±0.005</a:t>
                      </a:r>
                      <a:endParaRPr lang="ru-RU" sz="1600" b="0" dirty="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3408560287"/>
                  </a:ext>
                </a:extLst>
              </a:tr>
            </a:tbl>
          </a:graphicData>
        </a:graphic>
      </p:graphicFrame>
      <p:sp>
        <p:nvSpPr>
          <p:cNvPr id="25" name="Прямоугольник 24">
            <a:extLst>
              <a:ext uri="{FF2B5EF4-FFF2-40B4-BE49-F238E27FC236}">
                <a16:creationId xmlns:a16="http://schemas.microsoft.com/office/drawing/2014/main" id="{83C846EB-4737-4F6A-9A6C-5DB423759F81}"/>
              </a:ext>
            </a:extLst>
          </p:cNvPr>
          <p:cNvSpPr/>
          <p:nvPr/>
        </p:nvSpPr>
        <p:spPr>
          <a:xfrm>
            <a:off x="343106" y="1132818"/>
            <a:ext cx="3890809" cy="338554"/>
          </a:xfrm>
          <a:prstGeom prst="rect">
            <a:avLst/>
          </a:prstGeom>
        </p:spPr>
        <p:txBody>
          <a:bodyPr wrap="none">
            <a:spAutoFit/>
          </a:bodyPr>
          <a:lstStyle/>
          <a:p>
            <a:r>
              <a:rPr lang="en-GB" sz="1600" dirty="0">
                <a:latin typeface="Arial" panose="020B0604020202020204" pitchFamily="34" charset="0"/>
                <a:ea typeface="SimSun" panose="02010600030101010101" pitchFamily="2" charset="-122"/>
                <a:cs typeface="Arial" panose="020B0604020202020204" pitchFamily="34" charset="0"/>
              </a:rPr>
              <a:t>The fluorescence quantum yields of </a:t>
            </a:r>
            <a:r>
              <a:rPr lang="en-GB" sz="1600" b="1" dirty="0">
                <a:latin typeface="Arial" panose="020B0604020202020204" pitchFamily="34" charset="0"/>
                <a:ea typeface="SimSun" panose="02010600030101010101" pitchFamily="2" charset="-122"/>
                <a:cs typeface="Arial" panose="020B0604020202020204" pitchFamily="34" charset="0"/>
              </a:rPr>
              <a:t>4a</a:t>
            </a:r>
            <a:r>
              <a:rPr lang="en-GB" sz="1600" dirty="0">
                <a:latin typeface="Arial" panose="020B0604020202020204" pitchFamily="34" charset="0"/>
                <a:ea typeface="SimSun" panose="02010600030101010101" pitchFamily="2" charset="-122"/>
                <a:cs typeface="Arial" panose="020B0604020202020204" pitchFamily="34" charset="0"/>
              </a:rPr>
              <a:t>,</a:t>
            </a:r>
            <a:r>
              <a:rPr lang="en-GB" sz="1600" b="1" dirty="0">
                <a:latin typeface="Arial" panose="020B0604020202020204" pitchFamily="34" charset="0"/>
                <a:ea typeface="SimSun" panose="02010600030101010101" pitchFamily="2" charset="-122"/>
                <a:cs typeface="Arial" panose="020B0604020202020204" pitchFamily="34" charset="0"/>
              </a:rPr>
              <a:t>b</a:t>
            </a:r>
            <a:endParaRPr lang="ru-RU" sz="1600" dirty="0">
              <a:latin typeface="Arial" panose="020B0604020202020204" pitchFamily="34" charset="0"/>
              <a:cs typeface="Arial" panose="020B0604020202020204" pitchFamily="34" charset="0"/>
            </a:endParaRPr>
          </a:p>
        </p:txBody>
      </p:sp>
      <p:sp>
        <p:nvSpPr>
          <p:cNvPr id="26" name="Прямоугольник 25">
            <a:extLst>
              <a:ext uri="{FF2B5EF4-FFF2-40B4-BE49-F238E27FC236}">
                <a16:creationId xmlns:a16="http://schemas.microsoft.com/office/drawing/2014/main" id="{44006838-3BFB-48CD-8E2E-318886FAD1F1}"/>
              </a:ext>
            </a:extLst>
          </p:cNvPr>
          <p:cNvSpPr/>
          <p:nvPr/>
        </p:nvSpPr>
        <p:spPr>
          <a:xfrm>
            <a:off x="67692" y="5729296"/>
            <a:ext cx="3889202" cy="1077218"/>
          </a:xfrm>
          <a:prstGeom prst="rect">
            <a:avLst/>
          </a:prstGeom>
        </p:spPr>
        <p:txBody>
          <a:bodyPr wrap="square">
            <a:spAutoFit/>
          </a:bodyPr>
          <a:lstStyle/>
          <a:p>
            <a:pPr algn="just"/>
            <a:r>
              <a:rPr lang="en-GB" sz="1600" dirty="0">
                <a:latin typeface="Arial" panose="020B0604020202020204" pitchFamily="34" charset="0"/>
                <a:cs typeface="Arial" panose="020B0604020202020204" pitchFamily="34" charset="0"/>
              </a:rPr>
              <a:t>Time dependence of degree of dissociation of </a:t>
            </a:r>
            <a:r>
              <a:rPr lang="en-GB" sz="1600" b="1" dirty="0">
                <a:latin typeface="Arial" panose="020B0604020202020204" pitchFamily="34" charset="0"/>
                <a:cs typeface="Arial" panose="020B0604020202020204" pitchFamily="34" charset="0"/>
              </a:rPr>
              <a:t>4a</a:t>
            </a:r>
            <a:r>
              <a:rPr lang="en-GB" sz="1600" dirty="0">
                <a:latin typeface="Arial" panose="020B0604020202020204" pitchFamily="34" charset="0"/>
                <a:cs typeface="Arial" panose="020B0604020202020204" pitchFamily="34" charset="0"/>
              </a:rPr>
              <a:t>,</a:t>
            </a:r>
            <a:r>
              <a:rPr lang="en-GB" sz="1600" b="1" dirty="0">
                <a:latin typeface="Arial" panose="020B0604020202020204" pitchFamily="34" charset="0"/>
                <a:cs typeface="Arial" panose="020B0604020202020204" pitchFamily="34" charset="0"/>
              </a:rPr>
              <a:t>b</a:t>
            </a:r>
            <a:r>
              <a:rPr lang="en-GB" sz="1600" dirty="0">
                <a:latin typeface="Arial" panose="020B0604020202020204" pitchFamily="34" charset="0"/>
                <a:cs typeface="Arial" panose="020B0604020202020204" pitchFamily="34" charset="0"/>
              </a:rPr>
              <a:t> in rat brain homogenate (RBH) obtained by fluorescence measurements  (C= 10 </a:t>
            </a:r>
            <a:r>
              <a:rPr lang="en-GB" sz="1600" dirty="0">
                <a:latin typeface="Symbol" panose="05050102010706020507" pitchFamily="18" charset="2"/>
                <a:cs typeface="Arial" panose="020B0604020202020204" pitchFamily="34" charset="0"/>
              </a:rPr>
              <a:t>m</a:t>
            </a:r>
            <a:r>
              <a:rPr lang="en-GB" sz="1600" dirty="0">
                <a:latin typeface="Arial" panose="020B0604020202020204" pitchFamily="34" charset="0"/>
                <a:cs typeface="Arial" panose="020B0604020202020204" pitchFamily="34" charset="0"/>
              </a:rPr>
              <a:t>M) </a:t>
            </a:r>
            <a:endParaRPr lang="ru-RU" sz="1600" dirty="0">
              <a:latin typeface="Arial" panose="020B0604020202020204" pitchFamily="34" charset="0"/>
              <a:cs typeface="Arial" panose="020B0604020202020204" pitchFamily="34" charset="0"/>
            </a:endParaRPr>
          </a:p>
        </p:txBody>
      </p:sp>
      <p:sp>
        <p:nvSpPr>
          <p:cNvPr id="27" name="Прямоугольник 26">
            <a:extLst>
              <a:ext uri="{FF2B5EF4-FFF2-40B4-BE49-F238E27FC236}">
                <a16:creationId xmlns:a16="http://schemas.microsoft.com/office/drawing/2014/main" id="{DBEAB4EF-AC59-42DA-B481-2D4D82EF9B45}"/>
              </a:ext>
            </a:extLst>
          </p:cNvPr>
          <p:cNvSpPr/>
          <p:nvPr/>
        </p:nvSpPr>
        <p:spPr>
          <a:xfrm>
            <a:off x="4109928" y="6336039"/>
            <a:ext cx="6596678" cy="338554"/>
          </a:xfrm>
          <a:prstGeom prst="rect">
            <a:avLst/>
          </a:prstGeom>
        </p:spPr>
        <p:txBody>
          <a:bodyPr wrap="none">
            <a:spAutoFit/>
          </a:bodyPr>
          <a:lstStyle/>
          <a:p>
            <a:r>
              <a:rPr lang="en-GB" sz="1600" dirty="0">
                <a:latin typeface="Arial" panose="020B0604020202020204" pitchFamily="34" charset="0"/>
                <a:cs typeface="Arial" panose="020B0604020202020204" pitchFamily="34" charset="0"/>
              </a:rPr>
              <a:t>Fluorescence image of MCF-7 cells with micellar forms of </a:t>
            </a:r>
            <a:r>
              <a:rPr lang="en-GB" sz="1600" b="1" dirty="0">
                <a:latin typeface="Arial" panose="020B0604020202020204" pitchFamily="34" charset="0"/>
                <a:cs typeface="Arial" panose="020B0604020202020204" pitchFamily="34" charset="0"/>
              </a:rPr>
              <a:t>4a</a:t>
            </a:r>
            <a:r>
              <a:rPr lang="en-GB" sz="1600" dirty="0">
                <a:latin typeface="Arial" panose="020B0604020202020204" pitchFamily="34" charset="0"/>
                <a:cs typeface="Arial" panose="020B0604020202020204" pitchFamily="34" charset="0"/>
              </a:rPr>
              <a:t>,</a:t>
            </a:r>
            <a:r>
              <a:rPr lang="en-GB" sz="1600" b="1" dirty="0">
                <a:latin typeface="Arial" panose="020B0604020202020204" pitchFamily="34" charset="0"/>
                <a:cs typeface="Arial" panose="020B0604020202020204" pitchFamily="34" charset="0"/>
              </a:rPr>
              <a:t>b</a:t>
            </a:r>
            <a:r>
              <a:rPr lang="en-GB" sz="1600" dirty="0">
                <a:latin typeface="Arial" panose="020B0604020202020204" pitchFamily="34" charset="0"/>
                <a:cs typeface="Arial" panose="020B0604020202020204" pitchFamily="34" charset="0"/>
              </a:rPr>
              <a:t> 10 </a:t>
            </a:r>
            <a:r>
              <a:rPr lang="en-GB" sz="1600" dirty="0">
                <a:latin typeface="Symbol" panose="05050102010706020507" pitchFamily="18" charset="2"/>
                <a:cs typeface="Arial" panose="020B0604020202020204" pitchFamily="34" charset="0"/>
              </a:rPr>
              <a:t>m</a:t>
            </a:r>
            <a:r>
              <a:rPr lang="en-GB" sz="1600" dirty="0">
                <a:latin typeface="Arial" panose="020B0604020202020204" pitchFamily="34" charset="0"/>
                <a:cs typeface="Arial" panose="020B0604020202020204" pitchFamily="34" charset="0"/>
              </a:rPr>
              <a:t>M</a:t>
            </a:r>
            <a:endParaRPr lang="ru-RU" sz="1600" dirty="0">
              <a:latin typeface="Arial" panose="020B0604020202020204" pitchFamily="34" charset="0"/>
              <a:cs typeface="Arial" panose="020B0604020202020204" pitchFamily="34" charset="0"/>
            </a:endParaRPr>
          </a:p>
        </p:txBody>
      </p:sp>
      <p:sp>
        <p:nvSpPr>
          <p:cNvPr id="20" name="Прямоугольник 19">
            <a:extLst>
              <a:ext uri="{FF2B5EF4-FFF2-40B4-BE49-F238E27FC236}">
                <a16:creationId xmlns:a16="http://schemas.microsoft.com/office/drawing/2014/main" id="{B48A152B-5993-4452-A01F-D6A317127F5A}"/>
              </a:ext>
            </a:extLst>
          </p:cNvPr>
          <p:cNvSpPr/>
          <p:nvPr/>
        </p:nvSpPr>
        <p:spPr>
          <a:xfrm>
            <a:off x="474935" y="15050"/>
            <a:ext cx="11242130" cy="461665"/>
          </a:xfrm>
          <a:prstGeom prst="rect">
            <a:avLst/>
          </a:prstGeom>
        </p:spPr>
        <p:txBody>
          <a:bodyPr wrap="square">
            <a:spAutoFit/>
          </a:bodyPr>
          <a:lstStyle/>
          <a:p>
            <a:pPr algn="ctr"/>
            <a:r>
              <a:rPr lang="en-US" sz="2400" b="1" dirty="0">
                <a:latin typeface="Times New Roman" panose="02020603050405020304" pitchFamily="18" charset="0"/>
                <a:cs typeface="Times New Roman" panose="02020603050405020304" pitchFamily="18" charset="0"/>
              </a:rPr>
              <a:t>The extent of aggregation of PSs in</a:t>
            </a:r>
            <a:r>
              <a:rPr lang="en-US" sz="2400" b="1" dirty="0">
                <a:latin typeface="Times New Roman" panose="02020603050405020304" pitchFamily="18" charset="0"/>
                <a:ea typeface="SimSun" panose="02010600030101010101" pitchFamily="2" charset="-122"/>
              </a:rPr>
              <a:t> MCF-7 cells and rat brain homogenates</a:t>
            </a:r>
            <a:endParaRPr lang="ru-RU" sz="2400" b="1" dirty="0">
              <a:latin typeface="Times New Roman" pitchFamily="18" charset="0"/>
              <a:cs typeface="Times New Roman" pitchFamily="18" charset="0"/>
            </a:endParaRPr>
          </a:p>
        </p:txBody>
      </p:sp>
      <p:pic>
        <p:nvPicPr>
          <p:cNvPr id="4" name="Рисунок 3">
            <a:extLst>
              <a:ext uri="{FF2B5EF4-FFF2-40B4-BE49-F238E27FC236}">
                <a16:creationId xmlns:a16="http://schemas.microsoft.com/office/drawing/2014/main" id="{C7D032A5-C9D4-42DF-9407-6257AA824F3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4420" y="2944625"/>
            <a:ext cx="3734849" cy="2777677"/>
          </a:xfrm>
          <a:prstGeom prst="rect">
            <a:avLst/>
          </a:prstGeom>
        </p:spPr>
      </p:pic>
      <p:sp>
        <p:nvSpPr>
          <p:cNvPr id="21" name="Прямоугольник: скругленные углы 20">
            <a:extLst>
              <a:ext uri="{FF2B5EF4-FFF2-40B4-BE49-F238E27FC236}">
                <a16:creationId xmlns:a16="http://schemas.microsoft.com/office/drawing/2014/main" id="{D4B19DD4-AB26-4DD0-BE7C-00D65C8001D5}"/>
              </a:ext>
            </a:extLst>
          </p:cNvPr>
          <p:cNvSpPr/>
          <p:nvPr/>
        </p:nvSpPr>
        <p:spPr>
          <a:xfrm>
            <a:off x="8696790" y="1923256"/>
            <a:ext cx="724117" cy="636420"/>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Овал 27">
            <a:extLst>
              <a:ext uri="{FF2B5EF4-FFF2-40B4-BE49-F238E27FC236}">
                <a16:creationId xmlns:a16="http://schemas.microsoft.com/office/drawing/2014/main" id="{17A5251A-DCD5-4774-ADE0-7BE997279D42}"/>
              </a:ext>
            </a:extLst>
          </p:cNvPr>
          <p:cNvSpPr/>
          <p:nvPr/>
        </p:nvSpPr>
        <p:spPr>
          <a:xfrm rot="21001346">
            <a:off x="8719545" y="2230133"/>
            <a:ext cx="713875" cy="324974"/>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036536844"/>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9324</TotalTime>
  <Words>1385</Words>
  <Application>Microsoft Office PowerPoint</Application>
  <PresentationFormat>Широкоэкранный</PresentationFormat>
  <Paragraphs>234</Paragraphs>
  <Slides>18</Slides>
  <Notes>0</Notes>
  <HiddenSlides>0</HiddenSlides>
  <MMClips>0</MMClips>
  <ScaleCrop>false</ScaleCrop>
  <HeadingPairs>
    <vt:vector size="8" baseType="variant">
      <vt:variant>
        <vt:lpstr>Использованные шрифты</vt:lpstr>
      </vt:variant>
      <vt:variant>
        <vt:i4>9</vt:i4>
      </vt:variant>
      <vt:variant>
        <vt:lpstr>Тема</vt:lpstr>
      </vt:variant>
      <vt:variant>
        <vt:i4>1</vt:i4>
      </vt:variant>
      <vt:variant>
        <vt:lpstr>Внедренные серверы OLE</vt:lpstr>
      </vt:variant>
      <vt:variant>
        <vt:i4>2</vt:i4>
      </vt:variant>
      <vt:variant>
        <vt:lpstr>Заголовки слайдов</vt:lpstr>
      </vt:variant>
      <vt:variant>
        <vt:i4>18</vt:i4>
      </vt:variant>
    </vt:vector>
  </HeadingPairs>
  <TitlesOfParts>
    <vt:vector size="30" baseType="lpstr">
      <vt:lpstr>SimSun</vt:lpstr>
      <vt:lpstr>Arial</vt:lpstr>
      <vt:lpstr>Calibri</vt:lpstr>
      <vt:lpstr>Calibri Light</vt:lpstr>
      <vt:lpstr>Cambria Math</vt:lpstr>
      <vt:lpstr>Symbol</vt:lpstr>
      <vt:lpstr>Times New Roman</vt:lpstr>
      <vt:lpstr>TimesNewRomanPS-BoldMT</vt:lpstr>
      <vt:lpstr>TimesNewRomanPSMT</vt:lpstr>
      <vt:lpstr>Тема Office</vt:lpstr>
      <vt:lpstr>CS ChemDraw Drawing</vt:lpstr>
      <vt:lpstr>ChemSketch</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Pavel</dc:creator>
  <cp:lastModifiedBy>Пользователь</cp:lastModifiedBy>
  <cp:revision>389</cp:revision>
  <dcterms:created xsi:type="dcterms:W3CDTF">2019-06-21T21:24:51Z</dcterms:created>
  <dcterms:modified xsi:type="dcterms:W3CDTF">2022-07-02T22:20:01Z</dcterms:modified>
</cp:coreProperties>
</file>