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76" r:id="rId4"/>
    <p:sldId id="277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59" r:id="rId21"/>
    <p:sldId id="273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9" autoAdjust="0"/>
  </p:normalViewPr>
  <p:slideViewPr>
    <p:cSldViewPr>
      <p:cViewPr>
        <p:scale>
          <a:sx n="58" d="100"/>
          <a:sy n="58" d="100"/>
        </p:scale>
        <p:origin x="-2069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2DF09-B321-400B-AE11-10C9FD9CDBAC}" type="datetimeFigureOut">
              <a:rPr lang="ru-RU" smtClean="0"/>
              <a:pPr/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89E2-685E-427A-92EF-F6B3F569C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26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89E2-685E-427A-92EF-F6B3F569CE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tif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51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tiff"/><Relationship Id="rId5" Type="http://schemas.openxmlformats.org/officeDocument/2006/relationships/image" Target="../media/image67.tif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wm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28600" y="2928934"/>
            <a:ext cx="4914904" cy="35719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01785"/>
            <a:ext cx="91440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(3.2.2)ЦИКЛАЗИНЫ КАК ОСНОВА НОВЫХ МАКРОЦИКЛОВ И БИОСОВМЕСТИМЫХ ФЛУОРЕСЦЕНТЫХ КРАСИТЕЛЕЙ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357802"/>
            <a:ext cx="4714876" cy="1500198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.c.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ИФАВ РАН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Стариков А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.C.</a:t>
            </a: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18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andreistarikov1994@mail.ru</a:t>
            </a:r>
          </a:p>
        </p:txBody>
      </p:sp>
      <p:pic>
        <p:nvPicPr>
          <p:cNvPr id="1026" name="Picture 2" descr="логотип ИФ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334" y="285728"/>
            <a:ext cx="3090882" cy="785818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667000" y="60960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" y="6509048"/>
            <a:ext cx="9144000" cy="34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Кострома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«Серебренный плес»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22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200056" y="2200264"/>
            <a:ext cx="6865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2844" y="1857364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657462" y="2370926"/>
            <a:ext cx="6865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86756" y="2713032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4" descr="Эмблема ЛФА 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42852"/>
            <a:ext cx="2312081" cy="13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pic>
        <p:nvPicPr>
          <p:cNvPr id="17" name="Picture 1025" descr="ifav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732240" y="142852"/>
            <a:ext cx="2206166" cy="135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12700" dir="5400000" sy="-100000" algn="bl" rotWithShape="0"/>
          </a:effectLst>
        </p:spPr>
      </p:pic>
      <p:pic>
        <p:nvPicPr>
          <p:cNvPr id="18" name="Рисунок 17" descr="Г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2" y="3125554"/>
            <a:ext cx="4343400" cy="3232404"/>
          </a:xfrm>
          <a:prstGeom prst="rect">
            <a:avLst/>
          </a:prstGeom>
        </p:spPr>
      </p:pic>
      <p:pic>
        <p:nvPicPr>
          <p:cNvPr id="16385" name="Picture 1" descr="D:\=Андрей\резерв\IPAC\Конференции\отЧетная Конференция молодых ученых ИФАВ РАН 2020\K40Cl5aXU7U.jpg"/>
          <p:cNvPicPr>
            <a:picLocks noChangeAspect="1" noChangeArrowheads="1"/>
          </p:cNvPicPr>
          <p:nvPr/>
        </p:nvPicPr>
        <p:blipFill>
          <a:blip r:embed="rId6" cstate="print"/>
          <a:srcRect l="36459" t="9444" r="45512" b="34786"/>
          <a:stretch>
            <a:fillRect/>
          </a:stretch>
        </p:blipFill>
        <p:spPr bwMode="auto">
          <a:xfrm>
            <a:off x="2143108" y="5500702"/>
            <a:ext cx="400299" cy="928694"/>
          </a:xfrm>
          <a:prstGeom prst="rect">
            <a:avLst/>
          </a:prstGeom>
          <a:noFill/>
        </p:spPr>
      </p:pic>
      <p:pic>
        <p:nvPicPr>
          <p:cNvPr id="16387" name="Picture 3" descr="https://sun9-37.userapi.com/impg/VBQOemT8HRh9wQ_zmR9zPxcESAx7isiezVa8Bw/vntLp3GjPwM.jpg?size=1280x960&amp;quality=96&amp;sign=1be7bab2b68a1e09d902d88f87f54fab&amp;type=album"/>
          <p:cNvPicPr>
            <a:picLocks noChangeAspect="1" noChangeArrowheads="1"/>
          </p:cNvPicPr>
          <p:nvPr/>
        </p:nvPicPr>
        <p:blipFill>
          <a:blip r:embed="rId7" cstate="print"/>
          <a:srcRect l="28021" t="10503" r="44440" b="5121"/>
          <a:stretch>
            <a:fillRect/>
          </a:stretch>
        </p:blipFill>
        <p:spPr bwMode="auto">
          <a:xfrm flipH="1">
            <a:off x="4000496" y="3976691"/>
            <a:ext cx="571504" cy="1238259"/>
          </a:xfrm>
          <a:prstGeom prst="rect">
            <a:avLst/>
          </a:prstGeom>
          <a:noFill/>
        </p:spPr>
      </p:pic>
      <p:pic>
        <p:nvPicPr>
          <p:cNvPr id="16389" name="Picture 5" descr="https://sun9-76.userapi.com/impg/xFWQuOC4UINp_f4EW1UWPWpYOBmwNoYxJmIA9Q/_PBO9z99FTA.jpg?size=1280x960&amp;quality=96&amp;sign=1d6b02752fa2dd0de994982645383045&amp;type=album"/>
          <p:cNvPicPr>
            <a:picLocks noChangeAspect="1" noChangeArrowheads="1"/>
          </p:cNvPicPr>
          <p:nvPr/>
        </p:nvPicPr>
        <p:blipFill>
          <a:blip r:embed="rId8" cstate="print"/>
          <a:srcRect l="38672" t="17187" r="39648" b="3125"/>
          <a:stretch>
            <a:fillRect/>
          </a:stretch>
        </p:blipFill>
        <p:spPr bwMode="auto">
          <a:xfrm flipH="1">
            <a:off x="928662" y="3143248"/>
            <a:ext cx="571504" cy="123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4369434" y="685800"/>
          <a:ext cx="4774598" cy="2957514"/>
        </p:xfrm>
        <a:graphic>
          <a:graphicData uri="http://schemas.openxmlformats.org/presentationml/2006/ole">
            <p:oleObj spid="_x0000_s40962" r:id="rId3" imgW="9966036" imgH="6170159" progId="">
              <p:embed/>
            </p:oleObj>
          </a:graphicData>
        </a:graphic>
      </p:graphicFrame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49"/>
            <a:ext cx="8496300" cy="504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Общая токсичность на культурах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SH-SY5Y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HeLa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2931189"/>
              </p:ext>
            </p:extLst>
          </p:nvPr>
        </p:nvGraphicFramePr>
        <p:xfrm>
          <a:off x="80962" y="714356"/>
          <a:ext cx="4491037" cy="6083999"/>
        </p:xfrm>
        <a:graphic>
          <a:graphicData uri="http://schemas.openxmlformats.org/drawingml/2006/table">
            <a:tbl>
              <a:tblPr/>
              <a:tblGrid>
                <a:gridCol w="128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8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5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7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Шифр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SY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IC</a:t>
                      </a:r>
                      <a:r>
                        <a:rPr lang="ru-RU" sz="1400" b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мкМ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(72 ч)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HeLa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IC</a:t>
                      </a:r>
                      <a:r>
                        <a:rPr lang="ru-RU" sz="1400" b="1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мкМ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(72 ч)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7±21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259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,±31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224±24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227±23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215±26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6b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62±15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6c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367±34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6d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247±31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6e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8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6f</a:t>
                      </a:r>
                      <a:r>
                        <a:rPr lang="en-US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198±30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749" marR="427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4357686" y="3657600"/>
          <a:ext cx="4691098" cy="2771796"/>
        </p:xfrm>
        <a:graphic>
          <a:graphicData uri="http://schemas.openxmlformats.org/presentationml/2006/ole">
            <p:oleObj spid="_x0000_s40963" r:id="rId4" imgW="9963155" imgH="5941461" progId="">
              <p:embed/>
            </p:oleObj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572132" y="3357562"/>
            <a:ext cx="2775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Культура клеток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SH-SY5Y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6376594"/>
            <a:ext cx="2400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Культура клеток </a:t>
            </a: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HeLa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49"/>
            <a:ext cx="8496300" cy="5302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Внутриклеточная флуоресценция на культуре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HeLa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eLa_50uM_24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914400"/>
            <a:ext cx="8477248" cy="1524000"/>
          </a:xfrm>
          <a:prstGeom prst="rect">
            <a:avLst/>
          </a:prstGeom>
          <a:noFill/>
        </p:spPr>
      </p:pic>
      <p:pic>
        <p:nvPicPr>
          <p:cNvPr id="32770" name="Picture 2" descr="HeLa_50uM_24h_SA_H2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04" y="2438399"/>
            <a:ext cx="8534400" cy="1616467"/>
          </a:xfrm>
          <a:prstGeom prst="rect">
            <a:avLst/>
          </a:prstGeom>
          <a:noFill/>
        </p:spPr>
      </p:pic>
      <p:pic>
        <p:nvPicPr>
          <p:cNvPr id="32769" name="Picture 1" descr="HeLa_SA_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984" y="4191000"/>
            <a:ext cx="3457575" cy="23907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66800"/>
            <a:ext cx="314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590800"/>
            <a:ext cx="311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627784" y="43434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-ExtB" pitchFamily="49" charset="-122"/>
                <a:cs typeface="Arial" pitchFamily="34" charset="0"/>
              </a:rPr>
              <a:t>В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500306"/>
            <a:ext cx="6858048" cy="285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4357694"/>
            <a:ext cx="1071570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14678" y="428625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HeLa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/6f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2546" y="250030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6a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8430" y="250030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6b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250030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6c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250030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6d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250030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6e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48" y="250030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6f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Редокс-устойчивость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,2-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дициано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.2.2)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циклазинов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6000760" cy="3071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5984" y="2000240"/>
            <a:ext cx="2111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ЦВА на примере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7e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357950" y="3357562"/>
          <a:ext cx="1949935" cy="21257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4969"/>
                <a:gridCol w="487483"/>
                <a:gridCol w="487483"/>
              </a:tblGrid>
              <a:tr h="62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Шифр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4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4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7b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7c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-Me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7d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-Et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7e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400" baseline="30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</a:t>
                      </a:r>
                      <a:endParaRPr lang="ru-RU" sz="1400" baseline="30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7f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aseline="30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215074" y="1714488"/>
          <a:ext cx="2214561" cy="1509665"/>
        </p:xfrm>
        <a:graphic>
          <a:graphicData uri="http://schemas.openxmlformats.org/presentationml/2006/ole">
            <p:oleObj spid="_x0000_s41987" name="CS ChemDraw Drawing" r:id="rId4" imgW="1960920" imgH="1330920" progId="ChemDraw.Document.6.0">
              <p:embed/>
            </p:oleObj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975022" y="857233"/>
          <a:ext cx="5097308" cy="1714511"/>
        </p:xfrm>
        <a:graphic>
          <a:graphicData uri="http://schemas.openxmlformats.org/presentationml/2006/ole">
            <p:oleObj spid="_x0000_s43010" name="CS ChemDraw Drawing" r:id="rId3" imgW="5582520" imgH="1873440" progId="ChemDraw.Document.6.0">
              <p:embed/>
            </p:oleObj>
          </a:graphicData>
        </a:graphic>
      </p:graphicFrame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Реакционная активность С4-положения (3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.2.2)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циклазинового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остова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214546" y="2762251"/>
          <a:ext cx="4618446" cy="1809757"/>
        </p:xfrm>
        <a:graphic>
          <a:graphicData uri="http://schemas.openxmlformats.org/presentationml/2006/ole">
            <p:oleObj spid="_x0000_s43011" name="CS ChemDraw Drawing" r:id="rId4" imgW="4804200" imgH="1908000" progId="ChemDraw.Document.6.0">
              <p:embed/>
            </p:oleObj>
          </a:graphicData>
        </a:graphic>
      </p:graphicFrame>
      <p:pic>
        <p:nvPicPr>
          <p:cNvPr id="9" name="Рисунок 8" descr="Схема ацилирование эфира.tif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0979"/>
          <a:stretch>
            <a:fillRect/>
          </a:stretch>
        </p:blipFill>
        <p:spPr>
          <a:xfrm>
            <a:off x="2143108" y="4978611"/>
            <a:ext cx="4857784" cy="1478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638534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6407371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a(Ac), 68%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71480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Побочное хлорирование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500306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Прямое хлорирование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4643446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Ацилирование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2472"/>
          <a:stretch>
            <a:fillRect/>
          </a:stretch>
        </p:blipFill>
        <p:spPr>
          <a:xfrm>
            <a:off x="4143372" y="3447636"/>
            <a:ext cx="3862617" cy="1676407"/>
          </a:xfrm>
          <a:prstGeom prst="rect">
            <a:avLst/>
          </a:prstGeom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 квантово-химического моделирования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4876396"/>
            <a:ext cx="21431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876396"/>
            <a:ext cx="21431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4947834"/>
            <a:ext cx="1428760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57752" y="523358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5233586"/>
            <a:ext cx="2939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декарбоксилированный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E:\=Work\Articles 2020\Cyclazine nitrile\рисунки\Figure 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0000" t="-1652" b="95320"/>
          <a:stretch>
            <a:fillRect/>
          </a:stretch>
        </p:blipFill>
        <p:spPr bwMode="auto">
          <a:xfrm>
            <a:off x="4429124" y="1285860"/>
            <a:ext cx="1571636" cy="27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E:\=Work\Articles 2020\Cyclazine nitrile\рисунки\Figure 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0000" t="37438" b="34484"/>
          <a:stretch>
            <a:fillRect/>
          </a:stretch>
        </p:blipFill>
        <p:spPr bwMode="auto">
          <a:xfrm>
            <a:off x="4429124" y="1571612"/>
            <a:ext cx="1571636" cy="12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6500826" y="2714620"/>
            <a:ext cx="21431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2643182"/>
            <a:ext cx="21431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57752" y="285749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E:\=Work\Articles 2020\Cyclazine nitrile\рисунки\Figure 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0000" b="96716"/>
          <a:stretch>
            <a:fillRect/>
          </a:stretch>
        </p:blipFill>
        <p:spPr bwMode="auto">
          <a:xfrm>
            <a:off x="6572264" y="1285860"/>
            <a:ext cx="1500198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E:\=Work\Articles 2020\Cyclazine nitrile\рисунки\Figure 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0000" t="67158"/>
          <a:stretch>
            <a:fillRect/>
          </a:stretch>
        </p:blipFill>
        <p:spPr bwMode="auto">
          <a:xfrm>
            <a:off x="6572264" y="1500174"/>
            <a:ext cx="1500198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6143636" y="2714620"/>
            <a:ext cx="571504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58016" y="2928934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E:\=ISSP\SA_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2578810" cy="151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=ISSP\SA_26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61" t="23084" r="25760" b="22793"/>
          <a:stretch/>
        </p:blipFill>
        <p:spPr bwMode="auto">
          <a:xfrm>
            <a:off x="785786" y="3357562"/>
            <a:ext cx="2585074" cy="1682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14348" y="1000108"/>
            <a:ext cx="269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Данные структуры по РСА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0496" y="7010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Поверхности средней локальной энергии ионизации Ῑ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Trimer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214686"/>
            <a:ext cx="2714644" cy="3407346"/>
          </a:xfrm>
          <a:prstGeom prst="rect">
            <a:avLst/>
          </a:prstGeom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Окислительное арильное сочетание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oupl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67" y="3286124"/>
            <a:ext cx="4894413" cy="3089532"/>
          </a:xfrm>
          <a:prstGeom prst="rect">
            <a:avLst/>
          </a:prstGeom>
        </p:spPr>
      </p:pic>
      <p:pic>
        <p:nvPicPr>
          <p:cNvPr id="10" name="Рисунок 9" descr="coupl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928670"/>
            <a:ext cx="4519412" cy="2357454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357818" y="1571612"/>
            <a:ext cx="1000132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РСА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388312" y="4643446"/>
            <a:ext cx="1000132" cy="5000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РСА</a:t>
            </a:r>
            <a:endParaRPr lang="ru-RU" b="1" dirty="0"/>
          </a:p>
        </p:txBody>
      </p:sp>
      <p:pic>
        <p:nvPicPr>
          <p:cNvPr id="15" name="Рисунок 14" descr="Dimer 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543426"/>
            <a:ext cx="2286016" cy="279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Фотофизические свойства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флуор капл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792" y="997270"/>
            <a:ext cx="2331142" cy="1994385"/>
          </a:xfrm>
          <a:prstGeom prst="rect">
            <a:avLst/>
          </a:prstGeom>
        </p:spPr>
      </p:pic>
      <p:pic>
        <p:nvPicPr>
          <p:cNvPr id="7" name="Рисунок 6" descr="флуор каплин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5502" y="1020130"/>
            <a:ext cx="2331142" cy="1978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2296" y="571480"/>
            <a:ext cx="144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Поглощение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1254" y="571480"/>
            <a:ext cx="18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Флуоресценция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s://sun1-28.userapi.com/impg/3tF0b6AkUqcD8AMxnPRu38mIoARM_ZF5lAaFvg/9UnlgaPmRLo.jpg?size=1280x960&amp;quality=96&amp;sign=9339dc137a804eee1e85e39d6dee15d3&amp;type=album"/>
          <p:cNvPicPr>
            <a:picLocks noChangeAspect="1" noChangeArrowheads="1"/>
          </p:cNvPicPr>
          <p:nvPr/>
        </p:nvPicPr>
        <p:blipFill>
          <a:blip r:embed="rId4" cstate="print"/>
          <a:srcRect l="20000" t="15557" r="56666" b="22221"/>
          <a:stretch>
            <a:fillRect/>
          </a:stretch>
        </p:blipFill>
        <p:spPr bwMode="auto">
          <a:xfrm>
            <a:off x="1285852" y="4357694"/>
            <a:ext cx="642942" cy="1000132"/>
          </a:xfrm>
          <a:prstGeom prst="rect">
            <a:avLst/>
          </a:prstGeom>
          <a:noFill/>
        </p:spPr>
      </p:pic>
      <p:pic>
        <p:nvPicPr>
          <p:cNvPr id="11" name="Рисунок 10" descr="coupling2.jpg"/>
          <p:cNvPicPr>
            <a:picLocks noChangeAspect="1"/>
          </p:cNvPicPr>
          <p:nvPr/>
        </p:nvPicPr>
        <p:blipFill>
          <a:blip r:embed="rId5" cstate="print"/>
          <a:srcRect t="21212" r="63644" b="27273"/>
          <a:stretch>
            <a:fillRect/>
          </a:stretch>
        </p:blipFill>
        <p:spPr>
          <a:xfrm>
            <a:off x="1000100" y="3071810"/>
            <a:ext cx="1643074" cy="1214446"/>
          </a:xfrm>
          <a:prstGeom prst="rect">
            <a:avLst/>
          </a:prstGeom>
        </p:spPr>
      </p:pic>
      <p:pic>
        <p:nvPicPr>
          <p:cNvPr id="12" name="Рисунок 11" descr="coupling2.jpg"/>
          <p:cNvPicPr>
            <a:picLocks noChangeAspect="1"/>
          </p:cNvPicPr>
          <p:nvPr/>
        </p:nvPicPr>
        <p:blipFill>
          <a:blip r:embed="rId5" cstate="print"/>
          <a:srcRect l="64808" b="9091"/>
          <a:stretch>
            <a:fillRect/>
          </a:stretch>
        </p:blipFill>
        <p:spPr>
          <a:xfrm>
            <a:off x="3571868" y="3071810"/>
            <a:ext cx="1590454" cy="2143140"/>
          </a:xfrm>
          <a:prstGeom prst="rect">
            <a:avLst/>
          </a:prstGeom>
        </p:spPr>
      </p:pic>
      <p:pic>
        <p:nvPicPr>
          <p:cNvPr id="13" name="Рисунок 12" descr="coupling1.jpg"/>
          <p:cNvPicPr>
            <a:picLocks noChangeAspect="1"/>
          </p:cNvPicPr>
          <p:nvPr/>
        </p:nvPicPr>
        <p:blipFill>
          <a:blip r:embed="rId6" cstate="print"/>
          <a:srcRect l="56213" b="5197"/>
          <a:stretch>
            <a:fillRect/>
          </a:stretch>
        </p:blipFill>
        <p:spPr>
          <a:xfrm>
            <a:off x="6143636" y="3071810"/>
            <a:ext cx="2143140" cy="2928958"/>
          </a:xfrm>
          <a:prstGeom prst="rect">
            <a:avLst/>
          </a:prstGeom>
        </p:spPr>
      </p:pic>
      <p:pic>
        <p:nvPicPr>
          <p:cNvPr id="44036" name="Picture 4" descr="https://sun9-52.userapi.com/impg/6FrtcQo62Az9XzFZpEX9wRCH8TCN_NwcFHjE8g/F94u51jzXwg.jpg?size=1280x960&amp;quality=96&amp;sign=5454c94f2094ef5227db743e83c82023&amp;type=album"/>
          <p:cNvPicPr>
            <a:picLocks noChangeAspect="1" noChangeArrowheads="1"/>
          </p:cNvPicPr>
          <p:nvPr/>
        </p:nvPicPr>
        <p:blipFill>
          <a:blip r:embed="rId7" cstate="print"/>
          <a:srcRect l="37200" t="16533" r="41100" b="25600"/>
          <a:stretch>
            <a:fillRect/>
          </a:stretch>
        </p:blipFill>
        <p:spPr bwMode="auto">
          <a:xfrm>
            <a:off x="3929058" y="5357826"/>
            <a:ext cx="642942" cy="1000132"/>
          </a:xfrm>
          <a:prstGeom prst="rect">
            <a:avLst/>
          </a:prstGeom>
          <a:noFill/>
        </p:spPr>
      </p:pic>
      <p:pic>
        <p:nvPicPr>
          <p:cNvPr id="44038" name="Picture 6" descr="https://sun9-52.userapi.com/impg/6FrtcQo62Az9XzFZpEX9wRCH8TCN_NwcFHjE8g/F94u51jzXwg.jpg?size=1280x960&amp;quality=96&amp;sign=5454c94f2094ef5227db743e83c82023&amp;type=album"/>
          <p:cNvPicPr>
            <a:picLocks noChangeAspect="1" noChangeArrowheads="1"/>
          </p:cNvPicPr>
          <p:nvPr/>
        </p:nvPicPr>
        <p:blipFill>
          <a:blip r:embed="rId8" cstate="print"/>
          <a:srcRect l="58307" t="16278" r="19267" b="26910"/>
          <a:stretch>
            <a:fillRect/>
          </a:stretch>
        </p:blipFill>
        <p:spPr bwMode="auto">
          <a:xfrm>
            <a:off x="7786710" y="5599436"/>
            <a:ext cx="635422" cy="972836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1223233">
            <a:off x="2771371" y="3729435"/>
            <a:ext cx="571504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23233">
            <a:off x="5486016" y="4372377"/>
            <a:ext cx="571504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500702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MePh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=27%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6357958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MePh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38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6143644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MePh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oupling1.jpg"/>
          <p:cNvPicPr>
            <a:picLocks noChangeAspect="1"/>
          </p:cNvPicPr>
          <p:nvPr/>
        </p:nvPicPr>
        <p:blipFill>
          <a:blip r:embed="rId2" cstate="print"/>
          <a:srcRect l="56213" b="5197"/>
          <a:stretch>
            <a:fillRect/>
          </a:stretch>
        </p:blipFill>
        <p:spPr>
          <a:xfrm rot="1479371">
            <a:off x="6371127" y="3528195"/>
            <a:ext cx="2143140" cy="2928958"/>
          </a:xfrm>
          <a:prstGeom prst="rect">
            <a:avLst/>
          </a:prstGeom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Редокс-устойчивость продуктов сочетания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ЭХ1.jpg"/>
          <p:cNvPicPr>
            <a:picLocks noChangeAspect="1"/>
          </p:cNvPicPr>
          <p:nvPr/>
        </p:nvPicPr>
        <p:blipFill>
          <a:blip r:embed="rId3" cstate="print"/>
          <a:srcRect l="48407"/>
          <a:stretch>
            <a:fillRect/>
          </a:stretch>
        </p:blipFill>
        <p:spPr>
          <a:xfrm>
            <a:off x="1714480" y="642918"/>
            <a:ext cx="2500330" cy="1997326"/>
          </a:xfrm>
          <a:prstGeom prst="rect">
            <a:avLst/>
          </a:prstGeom>
        </p:spPr>
      </p:pic>
      <p:pic>
        <p:nvPicPr>
          <p:cNvPr id="7" name="Рисунок 6" descr="ЭХ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714620"/>
            <a:ext cx="4877114" cy="2029498"/>
          </a:xfrm>
          <a:prstGeom prst="rect">
            <a:avLst/>
          </a:prstGeom>
        </p:spPr>
      </p:pic>
      <p:pic>
        <p:nvPicPr>
          <p:cNvPr id="8" name="Рисунок 7" descr="ЭХ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755951"/>
            <a:ext cx="4890773" cy="1986013"/>
          </a:xfrm>
          <a:prstGeom prst="rect">
            <a:avLst/>
          </a:prstGeom>
        </p:spPr>
      </p:pic>
      <p:pic>
        <p:nvPicPr>
          <p:cNvPr id="9" name="Рисунок 8" descr="coupling2.jpg"/>
          <p:cNvPicPr>
            <a:picLocks noChangeAspect="1"/>
          </p:cNvPicPr>
          <p:nvPr/>
        </p:nvPicPr>
        <p:blipFill>
          <a:blip r:embed="rId6" cstate="print"/>
          <a:srcRect t="21212" r="63644" b="27273"/>
          <a:stretch>
            <a:fillRect/>
          </a:stretch>
        </p:blipFill>
        <p:spPr>
          <a:xfrm>
            <a:off x="6072198" y="785794"/>
            <a:ext cx="1643074" cy="1214446"/>
          </a:xfrm>
          <a:prstGeom prst="rect">
            <a:avLst/>
          </a:prstGeom>
        </p:spPr>
      </p:pic>
      <p:pic>
        <p:nvPicPr>
          <p:cNvPr id="10" name="Рисунок 9" descr="coupling2.jpg"/>
          <p:cNvPicPr>
            <a:picLocks noChangeAspect="1"/>
          </p:cNvPicPr>
          <p:nvPr/>
        </p:nvPicPr>
        <p:blipFill>
          <a:blip r:embed="rId6" cstate="print"/>
          <a:srcRect l="64808" b="9091"/>
          <a:stretch>
            <a:fillRect/>
          </a:stretch>
        </p:blipFill>
        <p:spPr>
          <a:xfrm rot="2850958">
            <a:off x="6318550" y="2024531"/>
            <a:ext cx="159045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012" y="571479"/>
            <a:ext cx="4936756" cy="1928827"/>
          </a:xfrm>
          <a:prstGeom prst="rect">
            <a:avLst/>
          </a:prstGeom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Синтез 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.2.2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циклазиноцианинов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maldi_H3 Ph3_negative ions_mald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684500"/>
            <a:ext cx="5143536" cy="3599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2285992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ru-RU" sz="16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73225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ЯМР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DMF d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м.д.,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Гц):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8.82 (1H,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1600" i="1" baseline="-25000" dirty="0" smtClean="0">
                <a:latin typeface="Arial" pitchFamily="34" charset="0"/>
                <a:cs typeface="Arial" pitchFamily="34" charset="0"/>
              </a:rPr>
              <a:t>HH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= 4.2, 7-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8.17 (3H, м, 4, 5, 6-H); 7.56- 7.87 (5H, м, 9-13-H).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786050" y="2571744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Синтез 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.2.2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циклазиноцианинов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LDI 1.tif"/>
          <p:cNvPicPr>
            <a:picLocks noChangeAspect="1"/>
          </p:cNvPicPr>
          <p:nvPr/>
        </p:nvPicPr>
        <p:blipFill>
          <a:blip r:embed="rId2" cstate="print">
            <a:lum bright="-14000" contrast="21000"/>
          </a:blip>
          <a:srcRect l="1337" t="3394"/>
          <a:stretch>
            <a:fillRect/>
          </a:stretch>
        </p:blipFill>
        <p:spPr>
          <a:xfrm>
            <a:off x="214282" y="2928934"/>
            <a:ext cx="6072230" cy="390951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ub 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642918"/>
            <a:ext cx="5616223" cy="2194301"/>
          </a:xfrm>
          <a:prstGeom prst="rect">
            <a:avLst/>
          </a:prstGeom>
        </p:spPr>
      </p:pic>
      <p:pic>
        <p:nvPicPr>
          <p:cNvPr id="8" name="Рисунок 7" descr="ALIE_MeSubCzc.bmp"/>
          <p:cNvPicPr>
            <a:picLocks noChangeAspect="1"/>
          </p:cNvPicPr>
          <p:nvPr/>
        </p:nvPicPr>
        <p:blipFill>
          <a:blip r:embed="rId4" cstate="print"/>
          <a:srcRect l="20521" r="20521" b="-2154"/>
          <a:stretch>
            <a:fillRect/>
          </a:stretch>
        </p:blipFill>
        <p:spPr>
          <a:xfrm>
            <a:off x="6500826" y="3857628"/>
            <a:ext cx="2414690" cy="22145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7950" y="2928934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Поверхности средней локальной энергии ионизации Ῑ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UV-vis.tif"/>
          <p:cNvPicPr/>
          <p:nvPr/>
        </p:nvPicPr>
        <p:blipFill>
          <a:blip r:embed="rId2" cstate="print">
            <a:lum bright="-16000" contrast="38000"/>
          </a:blip>
          <a:stretch>
            <a:fillRect/>
          </a:stretch>
        </p:blipFill>
        <p:spPr>
          <a:xfrm>
            <a:off x="500034" y="2857496"/>
            <a:ext cx="3528392" cy="338437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11760" y="620688"/>
            <a:ext cx="4896544" cy="17367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8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6" descr="Картинки по запросу mri contrast dy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1317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 pitchFamily="34" charset="0"/>
              </a:rPr>
              <a:t>(3.2.2)</a:t>
            </a:r>
            <a:r>
              <a:rPr lang="ru-RU" b="1" dirty="0" err="1" smtClean="0">
                <a:latin typeface="Arial" pitchFamily="34" charset="0"/>
              </a:rPr>
              <a:t>циклазины</a:t>
            </a: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Рисунок 10" descr="нумерация цикла.tif"/>
          <p:cNvPicPr/>
          <p:nvPr/>
        </p:nvPicPr>
        <p:blipFill>
          <a:blip r:embed="rId3" cstate="print">
            <a:lum bright="-19000" contrast="33000"/>
          </a:blip>
          <a:stretch>
            <a:fillRect/>
          </a:stretch>
        </p:blipFill>
        <p:spPr>
          <a:xfrm>
            <a:off x="2786050" y="785794"/>
            <a:ext cx="1298994" cy="14390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1538" y="2357430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Нумерация цикла и химические сдвиги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ЯМР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3.2.2)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циклазина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1916660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458028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6000768"/>
            <a:ext cx="3553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УФ- спектры некоторых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(3.2.2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циклазиновых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производных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электрохимия.tif"/>
          <p:cNvPicPr/>
          <p:nvPr/>
        </p:nvPicPr>
        <p:blipFill>
          <a:blip r:embed="rId4" cstate="print">
            <a:lum bright="-16000" contrast="34000"/>
          </a:blip>
          <a:stretch>
            <a:fillRect/>
          </a:stretch>
        </p:blipFill>
        <p:spPr>
          <a:xfrm>
            <a:off x="4429124" y="3143248"/>
            <a:ext cx="4320480" cy="281425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429124" y="59293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ЦВВА для некоторых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(3.2.2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циклазиновых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производных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6550223"/>
            <a:ext cx="8429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Shigemitsu Y.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// J. Phys. Chem. A., 2012. Vol. 116, № 36. P. 9100–9109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Details are in the caption following the image"/>
          <p:cNvPicPr>
            <a:picLocks noChangeAspect="1" noChangeArrowheads="1"/>
          </p:cNvPicPr>
          <p:nvPr/>
        </p:nvPicPr>
        <p:blipFill>
          <a:blip r:embed="rId5" cstate="print">
            <a:lum bright="-24000" contrast="49000"/>
          </a:blip>
          <a:srcRect r="49000"/>
          <a:stretch>
            <a:fillRect/>
          </a:stretch>
        </p:blipFill>
        <p:spPr bwMode="auto">
          <a:xfrm>
            <a:off x="4643438" y="642918"/>
            <a:ext cx="2143108" cy="167667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14348" y="2643182"/>
            <a:ext cx="8429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 Dr. Erich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Kleinpeter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Dr. Andreas Koch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EurJOC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2022. Vol. 22, № 8. e202101362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 bwMode="auto">
          <a:xfrm>
            <a:off x="2500298" y="571480"/>
            <a:ext cx="6572264" cy="2857520"/>
          </a:xfrm>
          <a:prstGeom prst="roundRect">
            <a:avLst>
              <a:gd name="adj" fmla="val 3307"/>
            </a:avLst>
          </a:prstGeom>
          <a:gradFill flip="none"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172328" y="107950"/>
            <a:ext cx="8743072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317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Спектральные и электрохимические свойства </a:t>
            </a: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142976" y="2500306"/>
            <a:ext cx="639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</a:rPr>
              <a:t>10</a:t>
            </a:r>
            <a:endParaRPr lang="ru-RU" sz="1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00034" y="3714752"/>
            <a:ext cx="7858180" cy="2857520"/>
          </a:xfrm>
          <a:prstGeom prst="roundRect">
            <a:avLst>
              <a:gd name="adj" fmla="val 3307"/>
            </a:avLst>
          </a:prstGeom>
          <a:gradFill flip="none"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15083088"/>
              </p:ext>
            </p:extLst>
          </p:nvPr>
        </p:nvGraphicFramePr>
        <p:xfrm>
          <a:off x="0" y="1000108"/>
          <a:ext cx="2348460" cy="1524000"/>
        </p:xfrm>
        <a:graphic>
          <a:graphicData uri="http://schemas.openxmlformats.org/presentationml/2006/ole">
            <p:oleObj spid="_x0000_s3183" name="CS ChemDraw Drawing" r:id="rId4" imgW="4261320" imgH="2765880" progId="ChemDraw.Document.6.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86050" y="5926176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(UV)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8715404" y="6453212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85" name="Picture 113" descr="D:\=Андрей\резерв\IPAC\=articles\Cyclazine nitrile full paper\fun_sub\pic\pic_2_600 dpi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5406" y="714355"/>
            <a:ext cx="3363916" cy="2577971"/>
          </a:xfrm>
          <a:prstGeom prst="rect">
            <a:avLst/>
          </a:prstGeom>
          <a:noFill/>
        </p:spPr>
      </p:pic>
      <p:pic>
        <p:nvPicPr>
          <p:cNvPr id="3186" name="Picture 114" descr="D:\=Андрей\резерв\IPAC\=articles\Cyclazine nitrile full paper\fun_sub\pic\pic_3_600_dpi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739044"/>
            <a:ext cx="3212991" cy="2517080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206098"/>
            <a:ext cx="4000527" cy="21518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lum bright="-20000" contrast="32000"/>
          </a:blip>
          <a:stretch>
            <a:fillRect/>
          </a:stretch>
        </p:blipFill>
        <p:spPr>
          <a:xfrm>
            <a:off x="4625816" y="4186595"/>
            <a:ext cx="3589522" cy="21713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28926" y="3786190"/>
            <a:ext cx="311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Электрохимические данные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5" descr="E:\=My articles\=Articles 2015\Pc-pheo dyad\=Revision\611_900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4" t="26932" r="8826" b="-16610"/>
          <a:stretch>
            <a:fillRect/>
          </a:stretch>
        </p:blipFill>
        <p:spPr bwMode="auto">
          <a:xfrm flipV="1">
            <a:off x="3357553" y="2786058"/>
            <a:ext cx="1571637" cy="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11834" y="642918"/>
            <a:ext cx="257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Спектральные данные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D:\=Андрей\резерв\IPAC\Конференции\отЧетная Конференция молодых ученых ИФАВ РАН 2020\K40Cl5aXU7U.jpg"/>
          <p:cNvPicPr>
            <a:picLocks noChangeAspect="1" noChangeArrowheads="1"/>
          </p:cNvPicPr>
          <p:nvPr/>
        </p:nvPicPr>
        <p:blipFill>
          <a:blip r:embed="rId10" cstate="print"/>
          <a:srcRect l="36459" t="9444" r="45512" b="34786"/>
          <a:stretch>
            <a:fillRect/>
          </a:stretch>
        </p:blipFill>
        <p:spPr bwMode="auto">
          <a:xfrm>
            <a:off x="3500430" y="1142984"/>
            <a:ext cx="400299" cy="92869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214546" y="471488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768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3240" y="421481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309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4171955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501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3000372"/>
            <a:ext cx="1809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(ДМСО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=11%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4643446"/>
            <a:ext cx="214314" cy="7143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00958" y="4357694"/>
            <a:ext cx="214314" cy="71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286512" y="450057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768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29520" y="421481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309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00958" y="442913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501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7572396" y="4643446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214282" y="803275"/>
            <a:ext cx="8715436" cy="4411675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На основе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3.2.2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циклазинового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гетероцикла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получена серия производных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включающая 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,2-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дикарбонитрилы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диэфиры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,2-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дикарбоновые кислоты и натриевые соли на их основе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На основе полученных соединений проведены реакция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макроциклизации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 получением ранее неописанных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макроциклов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реакция окислительного арильного сочетания с получением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коваленто-связанных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олигомерных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аддуктов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Полученные соединения являются сине-зелеными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флуорофорами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 перспективой применения в биологических системах и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OLED-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устройствах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dirty="0">
              <a:cs typeface="Times New Roman" pitchFamily="18" charset="0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714356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Дубининой 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к.х.н.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ИФАВ РАН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Химического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Факультета МГУ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Пушкареву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д.х.н., г.н.с., заведующий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ЛФиА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ИФАВ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РАН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Тараканову 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к.х.н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н.с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ИФАВ РАН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Калашникову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к.х.н., с.н.с.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ИФАВ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РАН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Бородачеву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н.с.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ИФАВ РАН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Казаченко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с.н.с.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ИФАВ РАН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Яркову А.В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к.х.н.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ИФАВ РАН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Косову 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Химического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Факультета МГУ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Коневу Д.В.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к.х.н.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ИПХФ РАН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Симонову С.В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к.ф.-м.н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ИФТТ РАН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Черняку А.В. к.х.н.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ИПХФ РАН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Слесаренко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Н.А.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ИПХФ РАН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715404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3AC6263-8818-445A-A9A7-25686E83D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67" b="26827"/>
          <a:stretch>
            <a:fillRect/>
          </a:stretch>
        </p:blipFill>
        <p:spPr>
          <a:xfrm>
            <a:off x="785786" y="3929066"/>
            <a:ext cx="3124125" cy="1571636"/>
          </a:xfrm>
          <a:prstGeom prst="rect">
            <a:avLst/>
          </a:prstGeom>
        </p:spPr>
      </p:pic>
      <p:pic>
        <p:nvPicPr>
          <p:cNvPr id="51202" name="Picture 2" descr="Российский фонд фундаментальных исследований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1709727" cy="17097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643570" y="5715016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грант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№ 1773-10413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5500702"/>
            <a:ext cx="2430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грант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№ 19-03-01038А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грант № 21-73-20016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3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8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1317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 pitchFamily="34" charset="0"/>
              </a:rPr>
              <a:t>(3.2.2)</a:t>
            </a:r>
            <a:r>
              <a:rPr lang="ru-RU" b="1" dirty="0" err="1" smtClean="0">
                <a:latin typeface="Arial" pitchFamily="34" charset="0"/>
              </a:rPr>
              <a:t>циклазины</a:t>
            </a: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микр.tif"/>
          <p:cNvPicPr/>
          <p:nvPr/>
        </p:nvPicPr>
        <p:blipFill>
          <a:blip r:embed="rId2" cstate="print">
            <a:lum bright="-16000" contrast="32000"/>
          </a:blip>
          <a:stretch>
            <a:fillRect/>
          </a:stretch>
        </p:blipFill>
        <p:spPr>
          <a:xfrm>
            <a:off x="2786050" y="857232"/>
            <a:ext cx="4006854" cy="1500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1802" y="2143116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2214554"/>
            <a:ext cx="261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мирмикаринов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властомин.tif"/>
          <p:cNvPicPr/>
          <p:nvPr/>
        </p:nvPicPr>
        <p:blipFill>
          <a:blip r:embed="rId3" cstate="print">
            <a:lum bright="-24000" contrast="39000"/>
          </a:blip>
          <a:stretch>
            <a:fillRect/>
          </a:stretch>
        </p:blipFill>
        <p:spPr>
          <a:xfrm>
            <a:off x="2857488" y="3071810"/>
            <a:ext cx="3699592" cy="30003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6116" y="6000768"/>
            <a:ext cx="266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власуламина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4214818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6357958"/>
            <a:ext cx="71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*Wu Z.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Org.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American Chemical Society, 2018. Vol. 20, № 23. P. 7567–7570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2571744"/>
            <a:ext cx="728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Schröder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F.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// Tetrahedron. 1996. Vol. 52, № 43. P. 13539–13546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6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8" descr="Картинки по запросу лазер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3176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Синтез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производных (3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.2.2)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</a:rPr>
              <a:t>циклазинов</a:t>
            </a: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слайд синт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058" y="571479"/>
            <a:ext cx="7384705" cy="62865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5490" y="813090"/>
            <a:ext cx="785818" cy="214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14546" y="78579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Alk-Py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A54_cr1_150K_in_P-12.jpg"/>
          <p:cNvPicPr>
            <a:picLocks noChangeAspect="1"/>
          </p:cNvPicPr>
          <p:nvPr/>
        </p:nvPicPr>
        <p:blipFill>
          <a:blip r:embed="rId2" cstate="print"/>
          <a:srcRect l="21053" r="27631"/>
          <a:stretch>
            <a:fillRect/>
          </a:stretch>
        </p:blipFill>
        <p:spPr>
          <a:xfrm>
            <a:off x="1928794" y="2857496"/>
            <a:ext cx="1124193" cy="1643050"/>
          </a:xfrm>
          <a:prstGeom prst="rect">
            <a:avLst/>
          </a:prstGeom>
        </p:spPr>
      </p:pic>
      <p:pic>
        <p:nvPicPr>
          <p:cNvPr id="19" name="Рисунок 18" descr="SA54_cr1_150K_in_P-1.jpg"/>
          <p:cNvPicPr>
            <a:picLocks noChangeAspect="1"/>
          </p:cNvPicPr>
          <p:nvPr/>
        </p:nvPicPr>
        <p:blipFill>
          <a:blip r:embed="rId3" cstate="print"/>
          <a:srcRect l="8571" r="8571"/>
          <a:stretch>
            <a:fillRect/>
          </a:stretch>
        </p:blipFill>
        <p:spPr>
          <a:xfrm>
            <a:off x="214282" y="2786058"/>
            <a:ext cx="2037886" cy="1844638"/>
          </a:xfrm>
          <a:prstGeom prst="rect">
            <a:avLst/>
          </a:prstGeom>
        </p:spPr>
      </p:pic>
      <p:pic>
        <p:nvPicPr>
          <p:cNvPr id="13" name="Рисунок 12" descr="SA26_cr1_150K_in_P2_1_n2.jpg"/>
          <p:cNvPicPr>
            <a:picLocks noChangeAspect="1"/>
          </p:cNvPicPr>
          <p:nvPr/>
        </p:nvPicPr>
        <p:blipFill>
          <a:blip r:embed="rId4" cstate="print"/>
          <a:srcRect l="30000" r="31000"/>
          <a:stretch>
            <a:fillRect/>
          </a:stretch>
        </p:blipFill>
        <p:spPr>
          <a:xfrm>
            <a:off x="8286744" y="780298"/>
            <a:ext cx="857256" cy="164857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71481"/>
          <a:ext cx="9144000" cy="6286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0955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55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550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427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рентгеноструктурного анализа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4451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1" y="642918"/>
            <a:ext cx="2500299" cy="20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3202" y="5714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A33_cr3_150K_in_P2_1_n.jpg"/>
          <p:cNvPicPr>
            <a:picLocks noChangeAspect="1"/>
          </p:cNvPicPr>
          <p:nvPr/>
        </p:nvPicPr>
        <p:blipFill>
          <a:blip r:embed="rId6" cstate="print"/>
          <a:srcRect l="7500" r="5000"/>
          <a:stretch>
            <a:fillRect/>
          </a:stretch>
        </p:blipFill>
        <p:spPr>
          <a:xfrm>
            <a:off x="3462603" y="630906"/>
            <a:ext cx="2180967" cy="186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116" y="5593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44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5000636"/>
            <a:ext cx="346156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86050" y="492919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3b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SA26_cr1_150K_in_P2_1_n.jpg"/>
          <p:cNvPicPr>
            <a:picLocks noChangeAspect="1"/>
          </p:cNvPicPr>
          <p:nvPr/>
        </p:nvPicPr>
        <p:blipFill>
          <a:blip r:embed="rId8" cstate="print"/>
          <a:srcRect l="8335" r="7290"/>
          <a:stretch>
            <a:fillRect/>
          </a:stretch>
        </p:blipFill>
        <p:spPr>
          <a:xfrm>
            <a:off x="6286512" y="642918"/>
            <a:ext cx="2214578" cy="1825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40470" y="559338"/>
            <a:ext cx="51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828" y="2761166"/>
            <a:ext cx="51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SA42_cr1_150K_in_P-12.jpg"/>
          <p:cNvPicPr>
            <a:picLocks noChangeAspect="1"/>
          </p:cNvPicPr>
          <p:nvPr/>
        </p:nvPicPr>
        <p:blipFill>
          <a:blip r:embed="rId9" cstate="print"/>
          <a:srcRect l="23438" t="-3125" r="20312"/>
          <a:stretch>
            <a:fillRect/>
          </a:stretch>
        </p:blipFill>
        <p:spPr>
          <a:xfrm>
            <a:off x="4857753" y="2759270"/>
            <a:ext cx="1227402" cy="1687678"/>
          </a:xfrm>
          <a:prstGeom prst="rect">
            <a:avLst/>
          </a:prstGeom>
        </p:spPr>
      </p:pic>
      <p:pic>
        <p:nvPicPr>
          <p:cNvPr id="22" name="Рисунок 21" descr="SA42_cr1_150K_in_P-1.jpg"/>
          <p:cNvPicPr>
            <a:picLocks noChangeAspect="1"/>
          </p:cNvPicPr>
          <p:nvPr/>
        </p:nvPicPr>
        <p:blipFill>
          <a:blip r:embed="rId10" cstate="print"/>
          <a:srcRect l="11905" t="3175" r="9524"/>
          <a:stretch>
            <a:fillRect/>
          </a:stretch>
        </p:blipFill>
        <p:spPr>
          <a:xfrm>
            <a:off x="3214678" y="2857496"/>
            <a:ext cx="1785950" cy="16506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43240" y="2786058"/>
            <a:ext cx="53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7h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E:\=ISSP\SA_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36" y="3071810"/>
            <a:ext cx="2578810" cy="151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=ISSP\SA_26 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61" t="23084" r="25760" b="22793"/>
          <a:stretch/>
        </p:blipFill>
        <p:spPr bwMode="auto">
          <a:xfrm>
            <a:off x="6429388" y="4857760"/>
            <a:ext cx="2365570" cy="1539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15074" y="27739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7b(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58" y="5357826"/>
            <a:ext cx="4214842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sun9-19.userapi.com/c855228/v855228847/19357a/7Pk0W_fLJH8.jpg"/>
          <p:cNvPicPr>
            <a:picLocks noChangeAspect="1" noChangeArrowheads="1"/>
          </p:cNvPicPr>
          <p:nvPr/>
        </p:nvPicPr>
        <p:blipFill rotWithShape="1">
          <a:blip r:embed="rId3" cstate="print"/>
          <a:srcRect l="33821" t="36468" r="47143" b="18435"/>
          <a:stretch/>
        </p:blipFill>
        <p:spPr bwMode="auto">
          <a:xfrm>
            <a:off x="71406" y="2787567"/>
            <a:ext cx="1285884" cy="2284507"/>
          </a:xfrm>
          <a:prstGeom prst="rect">
            <a:avLst/>
          </a:prstGeom>
          <a:noFill/>
        </p:spPr>
      </p:pic>
      <p:pic>
        <p:nvPicPr>
          <p:cNvPr id="6" name="Picture 4" descr="https://sun9-48.userapi.com/c858120/v858120847/11956d/7jgsKZYJGdw.jpg"/>
          <p:cNvPicPr>
            <a:picLocks noChangeAspect="1" noChangeArrowheads="1"/>
          </p:cNvPicPr>
          <p:nvPr/>
        </p:nvPicPr>
        <p:blipFill rotWithShape="1">
          <a:blip r:embed="rId4" cstate="print"/>
          <a:srcRect l="25000" r="43884"/>
          <a:stretch/>
        </p:blipFill>
        <p:spPr bwMode="auto">
          <a:xfrm>
            <a:off x="1248134" y="2787390"/>
            <a:ext cx="1037850" cy="2281869"/>
          </a:xfrm>
          <a:prstGeom prst="rect">
            <a:avLst/>
          </a:prstGeom>
          <a:noFill/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Фотофизические свойства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,2-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дициано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.2.2)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циклазинов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2796560"/>
              </p:ext>
            </p:extLst>
          </p:nvPr>
        </p:nvGraphicFramePr>
        <p:xfrm>
          <a:off x="4003675" y="1933575"/>
          <a:ext cx="5030788" cy="3851275"/>
        </p:xfrm>
        <a:graphic>
          <a:graphicData uri="http://schemas.openxmlformats.org/presentationml/2006/ole">
            <p:oleObj spid="_x0000_s36866" name="Graph" r:id="rId5" imgW="3920760" imgH="3000960" progId="Origin50.Graph">
              <p:embed/>
            </p:oleObj>
          </a:graphicData>
        </a:graphic>
      </p:graphicFrame>
      <p:sp>
        <p:nvSpPr>
          <p:cNvPr id="1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4504824"/>
              </p:ext>
            </p:extLst>
          </p:nvPr>
        </p:nvGraphicFramePr>
        <p:xfrm>
          <a:off x="3000364" y="857232"/>
          <a:ext cx="2428892" cy="1655391"/>
        </p:xfrm>
        <a:graphic>
          <a:graphicData uri="http://schemas.openxmlformats.org/presentationml/2006/ole">
            <p:oleObj spid="_x0000_s36868" name="CS ChemDraw Drawing" r:id="rId6" imgW="1960920" imgH="1330920" progId="ChemDraw.Document.6.0">
              <p:embed/>
            </p:oleObj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7939248"/>
              </p:ext>
            </p:extLst>
          </p:nvPr>
        </p:nvGraphicFramePr>
        <p:xfrm>
          <a:off x="2478764" y="2817580"/>
          <a:ext cx="1657325" cy="21133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5049"/>
                <a:gridCol w="436138"/>
                <a:gridCol w="43613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Шифр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4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4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7a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7b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7c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7d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Et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7f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7a(</a:t>
                      </a:r>
                      <a:r>
                        <a:rPr lang="en-US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7b(</a:t>
                      </a:r>
                      <a:r>
                        <a:rPr lang="en-US" sz="14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2" name="Picture 15" descr="E:\=My articles\=Articles 2015\Pc-pheo dyad\=Revision\611_900_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939"/>
          <a:stretch/>
        </p:blipFill>
        <p:spPr bwMode="auto">
          <a:xfrm>
            <a:off x="5670889" y="5005351"/>
            <a:ext cx="2668581" cy="14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5445367"/>
            <a:ext cx="4071965" cy="10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6550247"/>
            <a:ext cx="5304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Starikov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et al. 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Eur. J. Org. Chem.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2020, 36,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5852–5856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28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50380"/>
              </p:ext>
            </p:extLst>
          </p:nvPr>
        </p:nvGraphicFramePr>
        <p:xfrm>
          <a:off x="285720" y="2725582"/>
          <a:ext cx="8715401" cy="2489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4969"/>
                <a:gridCol w="487483"/>
                <a:gridCol w="487483"/>
                <a:gridCol w="1222569"/>
                <a:gridCol w="1289666"/>
                <a:gridCol w="1047854"/>
                <a:gridCol w="1062272"/>
                <a:gridCol w="1033437"/>
                <a:gridCol w="1109668"/>
              </a:tblGrid>
              <a:tr h="62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Шифр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4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4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Поглощение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lg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MePh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Поглощение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lg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lang="en-US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MePh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Излучение</a:t>
                      </a:r>
                      <a:endParaRPr lang="en-US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MePh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Стоксов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сдвиг</a:t>
                      </a:r>
                      <a:r>
                        <a:rPr lang="en-US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см</a:t>
                      </a:r>
                      <a:r>
                        <a:rPr lang="en-US" sz="14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ru-RU" sz="1400" baseline="30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MePh</a:t>
                      </a:r>
                      <a:endParaRPr lang="ru-RU" sz="140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ΔΦ</a:t>
                      </a:r>
                      <a:r>
                        <a:rPr lang="en-US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MePh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ΔΦ</a:t>
                      </a:r>
                      <a:r>
                        <a:rPr lang="en-US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DMSO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356(4.17)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435(4.00)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 (±3)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 (±2)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7b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370(4.34)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435(4.10)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1202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27 (±3)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 (±2)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7c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-Me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348(4.27)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446(4.09)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 (±2)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 (±2)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7d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-Et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345(4.25)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443(4.07)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 (±2)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 (±2)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7f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328(4.21)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(4.08)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469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1251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 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(±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 (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±2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7a(</a:t>
                      </a:r>
                      <a:r>
                        <a:rPr lang="en-US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-Cl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364(4.19)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449(3.97)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1263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(±0.4)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(±0.5)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7b(</a:t>
                      </a:r>
                      <a:r>
                        <a:rPr lang="en-US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-Cl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aseline="30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357(4.18)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449(4.00)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1263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(±0.4)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(±0.3)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23850" y="107950"/>
            <a:ext cx="8496300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Фотофизические свойства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,2-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дициано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.2.2)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циклазинов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2357430"/>
            <a:ext cx="3446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,2-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дициано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.2.2)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циклазины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(7)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3000364" y="714356"/>
          <a:ext cx="2428875" cy="1655763"/>
        </p:xfrm>
        <a:graphic>
          <a:graphicData uri="http://schemas.openxmlformats.org/presentationml/2006/ole">
            <p:oleObj spid="_x0000_s56321" name="CS ChemDraw Drawing" r:id="rId3" imgW="1960920" imgH="133092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65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23850" y="76200"/>
            <a:ext cx="8496300" cy="727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Фотофизические свойства (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3.2.2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)циклазин-1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,2-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дикарбоновых кислот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их водорастворимых натриевых солей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6025536"/>
              </p:ext>
            </p:extLst>
          </p:nvPr>
        </p:nvGraphicFramePr>
        <p:xfrm>
          <a:off x="214313" y="825500"/>
          <a:ext cx="2428875" cy="1476375"/>
        </p:xfrm>
        <a:graphic>
          <a:graphicData uri="http://schemas.openxmlformats.org/presentationml/2006/ole">
            <p:oleObj spid="_x0000_s38914" name="CS ChemDraw Drawing" r:id="rId3" imgW="2194560" imgH="1330920" progId="ChemDraw.Document.6.0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3682249"/>
              </p:ext>
            </p:extLst>
          </p:nvPr>
        </p:nvGraphicFramePr>
        <p:xfrm>
          <a:off x="4953000" y="819150"/>
          <a:ext cx="2474913" cy="1474788"/>
        </p:xfrm>
        <a:graphic>
          <a:graphicData uri="http://schemas.openxmlformats.org/presentationml/2006/ole">
            <p:oleObj spid="_x0000_s38915" name="CS ChemDraw Drawing" r:id="rId4" imgW="2288160" imgH="1367280" progId="ChemDraw.Document.6.0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396389"/>
              </p:ext>
            </p:extLst>
          </p:nvPr>
        </p:nvGraphicFramePr>
        <p:xfrm>
          <a:off x="2822847" y="990600"/>
          <a:ext cx="1749153" cy="1862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Шифр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5b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5c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5d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5e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err="1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5f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135762"/>
              </p:ext>
            </p:extLst>
          </p:nvPr>
        </p:nvGraphicFramePr>
        <p:xfrm>
          <a:off x="7467601" y="990600"/>
          <a:ext cx="1462118" cy="1862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2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Шифр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6a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6b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6c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6d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Et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6e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err="1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dirty="0" err="1"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6f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30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Рисунок 14" descr="IMG_0586.JPG"/>
          <p:cNvPicPr>
            <a:picLocks noChangeAspect="1"/>
          </p:cNvPicPr>
          <p:nvPr/>
        </p:nvPicPr>
        <p:blipFill>
          <a:blip r:embed="rId5" cstate="print"/>
          <a:srcRect l="18182" t="27273" r="12121" b="22727"/>
          <a:stretch>
            <a:fillRect/>
          </a:stretch>
        </p:blipFill>
        <p:spPr>
          <a:xfrm>
            <a:off x="193964" y="2362200"/>
            <a:ext cx="2549236" cy="1219200"/>
          </a:xfrm>
          <a:prstGeom prst="rect">
            <a:avLst/>
          </a:prstGeom>
        </p:spPr>
      </p:pic>
      <p:pic>
        <p:nvPicPr>
          <p:cNvPr id="17" name="Рисунок 16" descr="IMG_0588.JPG"/>
          <p:cNvPicPr>
            <a:picLocks noChangeAspect="1"/>
          </p:cNvPicPr>
          <p:nvPr/>
        </p:nvPicPr>
        <p:blipFill>
          <a:blip r:embed="rId6" cstate="print"/>
          <a:srcRect l="19167" t="36250" r="15833" b="26250"/>
          <a:stretch>
            <a:fillRect/>
          </a:stretch>
        </p:blipFill>
        <p:spPr>
          <a:xfrm>
            <a:off x="4706463" y="2362200"/>
            <a:ext cx="2746961" cy="1209676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xmlns="" id="{435BA268-BCDD-4A56-8F32-86A8EDA0B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7786890"/>
              </p:ext>
            </p:extLst>
          </p:nvPr>
        </p:nvGraphicFramePr>
        <p:xfrm>
          <a:off x="-9525" y="3419475"/>
          <a:ext cx="4897438" cy="3435350"/>
        </p:xfrm>
        <a:graphic>
          <a:graphicData uri="http://schemas.openxmlformats.org/presentationml/2006/ole">
            <p:oleObj spid="_x0000_s38916" name="Graph" r:id="rId7" imgW="4153680" imgH="2901600" progId="Origin50.Graph">
              <p:embed/>
            </p:oleObj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3BAEC9EE-A74D-4DC4-9F14-2B3CD2DAC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5787061"/>
              </p:ext>
            </p:extLst>
          </p:nvPr>
        </p:nvGraphicFramePr>
        <p:xfrm>
          <a:off x="4646613" y="3432175"/>
          <a:ext cx="4492625" cy="3433763"/>
        </p:xfrm>
        <a:graphic>
          <a:graphicData uri="http://schemas.openxmlformats.org/presentationml/2006/ole">
            <p:oleObj spid="_x0000_s38917" name="Graph" r:id="rId8" imgW="3920760" imgH="3000960" progId="Origin50.Graph">
              <p:embed/>
            </p:oleObj>
          </a:graphicData>
        </a:graphic>
      </p:graphicFrame>
      <p:pic>
        <p:nvPicPr>
          <p:cNvPr id="19" name="Picture 15" descr="E:\=My articles\=Articles 2015\Pc-pheo dyad\=Revision\611_900_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939"/>
          <a:stretch/>
        </p:blipFill>
        <p:spPr bwMode="auto">
          <a:xfrm>
            <a:off x="5830389" y="6144212"/>
            <a:ext cx="2668581" cy="14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E:\=My articles\=Articles 2015\Pc-pheo dyad\=Revision\611_900_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939"/>
          <a:stretch/>
        </p:blipFill>
        <p:spPr bwMode="auto">
          <a:xfrm>
            <a:off x="1518873" y="6132354"/>
            <a:ext cx="2668581" cy="14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748713" y="6453188"/>
            <a:ext cx="395287" cy="4048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0122084"/>
              </p:ext>
            </p:extLst>
          </p:nvPr>
        </p:nvGraphicFramePr>
        <p:xfrm>
          <a:off x="2743200" y="2667000"/>
          <a:ext cx="6077585" cy="2057400"/>
        </p:xfrm>
        <a:graphic>
          <a:graphicData uri="http://schemas.openxmlformats.org/drawingml/2006/table">
            <a:tbl>
              <a:tblPr/>
              <a:tblGrid>
                <a:gridCol w="60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6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Abs.1(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lg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ε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nm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Abs.2(lg</a:t>
                      </a: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ε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nm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Emiss. (nm)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Stokes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shift 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(cm</a:t>
                      </a:r>
                      <a:r>
                        <a:rPr lang="en-US" sz="12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ΔΦ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ru-RU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DMSO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6a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329 (4.39)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418(4.19) 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458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2089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6b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-tBu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336 (4.31)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413 (4.24)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456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2283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 (±3)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6c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-Me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322 (4.34)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424 (4.16)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474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2488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6d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-Et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321 (4.34)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421(4.09)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472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2567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6e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nPr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335 (4.36)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423 (4.12)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472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2454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6f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-nBu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335 (4.40)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421 (4.11)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472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2567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2366539"/>
              </p:ext>
            </p:extLst>
          </p:nvPr>
        </p:nvGraphicFramePr>
        <p:xfrm>
          <a:off x="2743200" y="4800600"/>
          <a:ext cx="6077585" cy="1752600"/>
        </p:xfrm>
        <a:graphic>
          <a:graphicData uri="http://schemas.openxmlformats.org/drawingml/2006/table">
            <a:tbl>
              <a:tblPr/>
              <a:tblGrid>
                <a:gridCol w="60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Abs.1(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lg</a:t>
                      </a:r>
                      <a:r>
                        <a:rPr lang="en-US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ε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nm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Abs.2(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lg</a:t>
                      </a: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ε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nm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Emiss. (nm)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Stokes shift (cm</a:t>
                      </a:r>
                      <a:r>
                        <a:rPr lang="en-US" sz="1200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ΔΦ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br>
                        <a:rPr lang="en-US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6a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324(4.11)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414 (4.02)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2128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6b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tBu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(4.09)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(4.05)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456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2225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6c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-Me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(4.12)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424 (4.04)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2664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6d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-Et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(4.10)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(4.01)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2688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6e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-nPr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(4.15)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(4.01)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2789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6f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-nBu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(4.08)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(4.06)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2696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28956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DMSO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95300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563891"/>
              </p:ext>
            </p:extLst>
          </p:nvPr>
        </p:nvGraphicFramePr>
        <p:xfrm>
          <a:off x="2761615" y="854897"/>
          <a:ext cx="6077585" cy="1682496"/>
        </p:xfrm>
        <a:graphic>
          <a:graphicData uri="http://schemas.openxmlformats.org/drawingml/2006/table">
            <a:tbl>
              <a:tblPr/>
              <a:tblGrid>
                <a:gridCol w="607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US" sz="12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Abs.1(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lg</a:t>
                      </a:r>
                      <a:r>
                        <a:rPr lang="en-US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ε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nm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Abs.2(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lg</a:t>
                      </a:r>
                      <a:r>
                        <a:rPr lang="en-US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ε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nm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Emiss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(nm)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Stokes shift (cm</a:t>
                      </a:r>
                      <a:r>
                        <a:rPr lang="en-US" sz="1200" baseline="30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</a:t>
                      </a: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ΔΦ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ru-RU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ru-RU" sz="12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DMSO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329 (4.54)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415 (4.24)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455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2118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5b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200" i="1" baseline="30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336 (4.46)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413 (4.14)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455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2235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5c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-Me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322 (4.35)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422 (4.10)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473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2555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(±1)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5d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-Et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321 (4.34)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421 (4.05)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471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2522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5e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-nPr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321 (4.34)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423 (4.05)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473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2499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5f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US" sz="1200" i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US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-H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335 (4.29)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423 (4.01)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473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2499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 (±2)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1200" y="93109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DMSO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2834" y="2603276"/>
            <a:ext cx="876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xmlns="" id="{9B0A8280-6E37-41D2-941E-28E155E0B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76200"/>
            <a:ext cx="8715436" cy="727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Фотофизические свойства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серии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(3.2.2)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циклазин-1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,2-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дикарбоновых кислот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их водорастворимых натриевых солей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14313" y="825500"/>
          <a:ext cx="2428875" cy="1476375"/>
        </p:xfrm>
        <a:graphic>
          <a:graphicData uri="http://schemas.openxmlformats.org/presentationml/2006/ole">
            <p:oleObj spid="_x0000_s39941" name="CS ChemDraw Drawing" r:id="rId3" imgW="2194560" imgH="1330920" progId="ChemDraw.Document.6.0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14282" y="3143248"/>
          <a:ext cx="2474913" cy="1474788"/>
        </p:xfrm>
        <a:graphic>
          <a:graphicData uri="http://schemas.openxmlformats.org/presentationml/2006/ole">
            <p:oleObj spid="_x0000_s39942" name="CS ChemDraw Drawing" r:id="rId4" imgW="2288160" imgH="136728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1474</Words>
  <Application>Microsoft Office PowerPoint</Application>
  <PresentationFormat>Экран (4:3)</PresentationFormat>
  <Paragraphs>559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Graph</vt:lpstr>
      <vt:lpstr>CS ChemDraw Drawing</vt:lpstr>
      <vt:lpstr>(3.2.2)ЦИКЛАЗИНЫ КАК ОСНОВА НОВЫХ МАКРОЦИКЛОВ И БИОСОВМЕСТИМЫХ ФЛУОРЕСЦЕНТЫХ КРАСИТЕЛЕЙ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СУБ[3.2.2]ЦИКЛАЗИНОЦИАНИНЫ – НОВЫЙ КЛАСС  π-РАСШИРЕННЫХ ТРИПИРРОЛЬНЫХ МАКРОЦИКЛОВ</dc:title>
  <dc:creator>aspirant</dc:creator>
  <cp:lastModifiedBy>ChegaChemist</cp:lastModifiedBy>
  <cp:revision>243</cp:revision>
  <dcterms:created xsi:type="dcterms:W3CDTF">2020-12-01T16:13:36Z</dcterms:created>
  <dcterms:modified xsi:type="dcterms:W3CDTF">2022-07-03T07:16:37Z</dcterms:modified>
</cp:coreProperties>
</file>