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6" r:id="rId2"/>
    <p:sldId id="257" r:id="rId3"/>
    <p:sldId id="293" r:id="rId4"/>
    <p:sldId id="261" r:id="rId5"/>
    <p:sldId id="263" r:id="rId6"/>
    <p:sldId id="287" r:id="rId7"/>
    <p:sldId id="259" r:id="rId8"/>
    <p:sldId id="288" r:id="rId9"/>
    <p:sldId id="289" r:id="rId10"/>
    <p:sldId id="290" r:id="rId11"/>
    <p:sldId id="270" r:id="rId12"/>
    <p:sldId id="296" r:id="rId13"/>
    <p:sldId id="258" r:id="rId14"/>
    <p:sldId id="260" r:id="rId15"/>
    <p:sldId id="264" r:id="rId16"/>
    <p:sldId id="265" r:id="rId17"/>
    <p:sldId id="266" r:id="rId18"/>
    <p:sldId id="291" r:id="rId19"/>
    <p:sldId id="292" r:id="rId20"/>
    <p:sldId id="294" r:id="rId21"/>
    <p:sldId id="268" r:id="rId22"/>
    <p:sldId id="295" r:id="rId23"/>
    <p:sldId id="271" r:id="rId24"/>
    <p:sldId id="269" r:id="rId25"/>
    <p:sldId id="26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Skvortsov" initials="IS" lastIdx="1" clrIdx="0">
    <p:extLst>
      <p:ext uri="{19B8F6BF-5375-455C-9EA6-DF929625EA0E}">
        <p15:presenceInfo xmlns:p15="http://schemas.microsoft.com/office/powerpoint/2012/main" userId="0489e26d6a264b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179C"/>
    <a:srgbClr val="512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4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Relationship Id="rId4" Type="http://schemas.openxmlformats.org/officeDocument/2006/relationships/image" Target="../media/image3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B94FE-E01B-45E2-9454-A5CE5F644E1C}" type="datetimeFigureOut">
              <a:rPr lang="ru-RU" smtClean="0"/>
              <a:t>02.07.2022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E157D-88B1-4FBF-868C-2A42EB121F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E157D-88B1-4FBF-868C-2A42EB121F4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738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16B9C-6D99-4F38-9A74-A3B4FDD7C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78BD977-8329-43A7-A695-5D3E14627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4D9364-4F98-43EC-B4A7-517A9176A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37A1D-F5D0-4729-BF96-5FCEB4278CAD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ABDDDD-9FB8-42B2-B000-7AAB2C13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BA37FA-3AAF-43E6-9030-FDDCB82C2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9CD0F-AAA8-4A4B-9ABD-6C082BA5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05CE0B-0BC7-4FB3-99DB-125744EC7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FF72DD-4329-4B9A-B5F5-CA1FF60E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04914-815E-4317-A066-49B5781B536D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A874D4-AD32-4679-AC48-4FED58AD3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5AF786-23C8-4FB2-B1C1-1D0413ADE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344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C96DEB-D9CD-4C5A-BB47-FA0F7FB5F1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785D9F-3C89-44C5-9185-EBA614534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04C76F-AD6F-4133-B6E9-678FD8296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F4530-B3FA-4736-8B49-2B9578C4BB10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00481A-C24F-4CB1-9537-EE5E31DAE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D6B6F-24F0-41D0-8F72-AA49A45B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58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B17B4-68F0-4192-AC12-0B133F1D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7B3E4-01FF-470F-827D-B62551DD6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125B68-AD50-48B6-8193-CAEBE7D5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B8A2-B70E-4F65-8E01-C5871C49E2CB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F34449-D073-44EA-A1AB-97F3A474F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72B573-BC8F-4733-A9AE-2486932D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58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8627D3-8598-484D-B06D-2F1E0DD72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AB6120-CF85-48A7-A62A-C12B748FA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BAE58-D604-4AA1-AC86-AABE9585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BF3E-DF3B-4335-BF05-5E024F8600CE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4AF34F-62EE-4C6A-B0DF-D03BDCFE3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D0D305-2115-450D-B110-D77D22E63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61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225E5-5D32-447A-9B25-CFFD1587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6F1CF-F290-40EB-950C-D6008FA8DD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10E00F-8BE7-4CE9-A3E0-BF5C3423ED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0C4212-B846-4FA9-8328-7BD622D9D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A54BC-2AA2-4AEA-AA9D-E64729DA19E8}" type="datetime1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D5A3BF-BD63-40C2-BDB0-E7D7E3C9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AE4EBD-0202-4238-8601-6EC7ACF1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76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4EE3A-4BDF-45AB-B6DE-DC3B34D00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A89070-F209-46EB-9CD1-A63614B96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D43A9B-CEAF-44ED-B5BC-D20813159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9A2B51-B401-4279-B8D7-6FFB00110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F43EBF-05EA-472A-95E0-B74A762A11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CDF061-999C-4EB6-81F1-727C09F8D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5DBEB-9F52-409B-8EF3-653315E45A3E}" type="datetime1">
              <a:rPr lang="ru-RU" smtClean="0"/>
              <a:t>02.07.2022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B1BF94-0A20-4108-9F56-585B992A5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751724-0D3A-4115-9092-468B0C86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41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BCE9F9-95A2-4A09-A270-8A6C6724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5787CC-2280-4C3B-ABDA-655C00D6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F57AF-AF01-4C9A-8B63-0B232E66B4CF}" type="datetime1">
              <a:rPr lang="ru-RU" smtClean="0"/>
              <a:t>02.07.2022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0BDABE3-C458-4F1F-B902-F597ABF1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661709-71E2-4233-B40A-836EAB54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504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9644732-2D0B-43E8-9C52-410B4549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0740-48F0-4E62-BDB2-8AD2A6A365FD}" type="datetime1">
              <a:rPr lang="ru-RU" smtClean="0"/>
              <a:t>02.07.2022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2DDD979-1994-4767-A32A-04B77C635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7B09B0-C225-40AA-85EC-DFF209A6C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2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D5B0F-AF56-4BD7-9715-2FD576DFA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ACA6F0-58E3-43B3-B729-450484539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942202-F4EC-408C-8168-83756407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D0646C-F9F7-4740-8474-B7F85A92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57AD1-0C54-4CF0-8F4D-B2D5C50583FA}" type="datetime1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E6D0C8-6E74-4997-9B0F-F5CBCC8EA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4A7B28-E719-433F-BA3E-9B178B8D3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28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87FC4-E7F4-41A9-8E96-109A3B1B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B00396-9559-4613-A49D-2ECBA945D9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155EF2-C7AA-4756-9031-F665B584B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19E4E3-6BBC-47F2-8EC6-1B33A1D3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1A536-A7C4-45C4-815C-A1B20BE5ED48}" type="datetime1">
              <a:rPr lang="ru-RU" smtClean="0"/>
              <a:t>02.07.2022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33A2F6-0502-4490-BBB0-3529A078A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19661A-4813-47EF-999C-CDF235E1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73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23DB61-F47F-40AE-BB41-638E1B6F4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4BFDAA-5C16-4D8B-AA51-477E12F0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7D0677-19F2-4782-8D64-CBDFFDCBD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4458C-DF0C-41B5-8C6F-D9B10AF748A5}" type="datetime1">
              <a:rPr lang="ru-RU" smtClean="0"/>
              <a:t>02.07.2022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FDCA81-E344-443D-A0FE-0B1148DB0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783E6A-60DC-4D41-A2B3-3246B0123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D198B-6169-4C36-A815-5386A2195E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1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png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11" Type="http://schemas.openxmlformats.org/officeDocument/2006/relationships/image" Target="../media/image37.tif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5.emf"/><Relationship Id="rId4" Type="http://schemas.openxmlformats.org/officeDocument/2006/relationships/image" Target="../media/image32.e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43.emf"/><Relationship Id="rId3" Type="http://schemas.openxmlformats.org/officeDocument/2006/relationships/image" Target="../media/image44.tif"/><Relationship Id="rId7" Type="http://schemas.openxmlformats.org/officeDocument/2006/relationships/image" Target="../media/image48.pn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png"/><Relationship Id="rId11" Type="http://schemas.openxmlformats.org/officeDocument/2006/relationships/image" Target="../media/image42.emf"/><Relationship Id="rId5" Type="http://schemas.openxmlformats.org/officeDocument/2006/relationships/image" Target="../media/image46.jp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5.jpg"/><Relationship Id="rId9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tif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5.tif"/><Relationship Id="rId9" Type="http://schemas.openxmlformats.org/officeDocument/2006/relationships/hyperlink" Target="https://doi.org/10.1142/S108842462150022X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dyepig.2020.108944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8.jpe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jpg"/><Relationship Id="rId11" Type="http://schemas.microsoft.com/office/2007/relationships/hdphoto" Target="../media/hdphoto5.wdp"/><Relationship Id="rId5" Type="http://schemas.openxmlformats.org/officeDocument/2006/relationships/image" Target="../media/image70.jpg"/><Relationship Id="rId10" Type="http://schemas.openxmlformats.org/officeDocument/2006/relationships/image" Target="../media/image73.png"/><Relationship Id="rId4" Type="http://schemas.openxmlformats.org/officeDocument/2006/relationships/image" Target="../media/image69.jpeg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75.jpeg"/><Relationship Id="rId7" Type="http://schemas.openxmlformats.org/officeDocument/2006/relationships/image" Target="../media/image7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0.jpeg"/><Relationship Id="rId4" Type="http://schemas.openxmlformats.org/officeDocument/2006/relationships/image" Target="../media/image7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21/acsaem.8b01918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84.emf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91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2/S1088424616501078" TargetMode="External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9/C8OB01705K" TargetMode="Externa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doi.org/10.1039/D0DT01703E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oleObject" Target="../embeddings/oleObject4.bin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tif"/><Relationship Id="rId5" Type="http://schemas.openxmlformats.org/officeDocument/2006/relationships/image" Target="../media/image28.tiff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36.tiff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5.emf"/><Relationship Id="rId5" Type="http://schemas.openxmlformats.org/officeDocument/2006/relationships/image" Target="../media/image32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3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E05D31-55DD-44B6-A84D-C179D9348C58}"/>
              </a:ext>
            </a:extLst>
          </p:cNvPr>
          <p:cNvSpPr txBox="1">
            <a:spLocks/>
          </p:cNvSpPr>
          <p:nvPr/>
        </p:nvSpPr>
        <p:spPr>
          <a:xfrm>
            <a:off x="364091" y="328343"/>
            <a:ext cx="11463817" cy="10431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Особенности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модификации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новых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суб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аза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фталоцианинов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бора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(III) с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пиразиновыми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и 1,4-диазепиновыми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фрагментами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E0FA062C-2EA0-4D87-91A6-A013F333CBE5}"/>
              </a:ext>
            </a:extLst>
          </p:cNvPr>
          <p:cNvSpPr txBox="1">
            <a:spLocks/>
          </p:cNvSpPr>
          <p:nvPr/>
        </p:nvSpPr>
        <p:spPr>
          <a:xfrm>
            <a:off x="136945" y="4565301"/>
            <a:ext cx="7384974" cy="518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к.х.н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Скворцов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Иван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Александрович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1DD30-295B-4BEB-A68B-E0ACA7642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7" y="1857619"/>
            <a:ext cx="2172609" cy="19156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1ECB80-13A5-4014-BAAE-1E62FE403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4257" y="1791948"/>
            <a:ext cx="2026505" cy="2046975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BD6BF9-CA80-4A2E-8A9A-D7D7655B485E}"/>
              </a:ext>
            </a:extLst>
          </p:cNvPr>
          <p:cNvSpPr/>
          <p:nvPr/>
        </p:nvSpPr>
        <p:spPr>
          <a:xfrm>
            <a:off x="136945" y="5161944"/>
            <a:ext cx="9954506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И.А.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Никитин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У.П.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Ковкова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Д.А.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Лазовский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М.В.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Зайцев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А.Е.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Чуфарин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П.А.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Стужин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504906A-3640-4E9A-8A0C-A582F4CFD879}"/>
              </a:ext>
            </a:extLst>
          </p:cNvPr>
          <p:cNvSpPr/>
          <p:nvPr/>
        </p:nvSpPr>
        <p:spPr>
          <a:xfrm>
            <a:off x="3450535" y="6135447"/>
            <a:ext cx="5290927" cy="3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Иваново – 2022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69E3F0B-7BD0-4EB9-890D-63AFA04D6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374" y="2195074"/>
            <a:ext cx="6649445" cy="12407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2883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2EABAE-1AFE-4619-81DF-0CCA3CDCE0CE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Несимметричные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1BA18F-6D6D-486E-BCB2-35127811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144D0993-4A3B-4018-95E5-89F4938F9B08}"/>
              </a:ext>
            </a:extLst>
          </p:cNvPr>
          <p:cNvGrpSpPr/>
          <p:nvPr/>
        </p:nvGrpSpPr>
        <p:grpSpPr>
          <a:xfrm>
            <a:off x="2137933" y="1013552"/>
            <a:ext cx="7773759" cy="5319772"/>
            <a:chOff x="2137933" y="1147475"/>
            <a:chExt cx="7916133" cy="5417202"/>
          </a:xfrm>
        </p:grpSpPr>
        <p:graphicFrame>
          <p:nvGraphicFramePr>
            <p:cNvPr id="3" name="Объект 2">
              <a:extLst>
                <a:ext uri="{FF2B5EF4-FFF2-40B4-BE49-F238E27FC236}">
                  <a16:creationId xmlns:a16="http://schemas.microsoft.com/office/drawing/2014/main" id="{6F00F97B-B779-458F-BB6F-712132C807A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0071621"/>
                </p:ext>
              </p:extLst>
            </p:nvPr>
          </p:nvGraphicFramePr>
          <p:xfrm>
            <a:off x="2530753" y="1184066"/>
            <a:ext cx="1547676" cy="1177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10" name="CS ChemDraw Drawing" r:id="rId3" imgW="1560497" imgH="1186749" progId="ChemDraw.Document.6.0">
                    <p:embed/>
                  </p:oleObj>
                </mc:Choice>
                <mc:Fallback>
                  <p:oleObj name="CS ChemDraw Drawing" r:id="rId3" imgW="1560497" imgH="1186749" progId="ChemDraw.Document.6.0">
                    <p:embed/>
                    <p:pic>
                      <p:nvPicPr>
                        <p:cNvPr id="3" name="Объект 2">
                          <a:extLst>
                            <a:ext uri="{FF2B5EF4-FFF2-40B4-BE49-F238E27FC236}">
                              <a16:creationId xmlns:a16="http://schemas.microsoft.com/office/drawing/2014/main" id="{6F00F97B-B779-458F-BB6F-712132C807A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530753" y="1184066"/>
                          <a:ext cx="1547676" cy="11775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Объект 5">
              <a:extLst>
                <a:ext uri="{FF2B5EF4-FFF2-40B4-BE49-F238E27FC236}">
                  <a16:creationId xmlns:a16="http://schemas.microsoft.com/office/drawing/2014/main" id="{34183C3A-E332-4606-A002-C24AB9FB09E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4977345"/>
                </p:ext>
              </p:extLst>
            </p:nvPr>
          </p:nvGraphicFramePr>
          <p:xfrm>
            <a:off x="4536104" y="1184066"/>
            <a:ext cx="1547600" cy="11760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11" name="CS ChemDraw Drawing" r:id="rId5" imgW="1560497" imgH="1185567" progId="ChemDraw.Document.6.0">
                    <p:embed/>
                  </p:oleObj>
                </mc:Choice>
                <mc:Fallback>
                  <p:oleObj name="CS ChemDraw Drawing" r:id="rId5" imgW="1560497" imgH="1185567" progId="ChemDraw.Document.6.0">
                    <p:embed/>
                    <p:pic>
                      <p:nvPicPr>
                        <p:cNvPr id="6" name="Объект 5">
                          <a:extLst>
                            <a:ext uri="{FF2B5EF4-FFF2-40B4-BE49-F238E27FC236}">
                              <a16:creationId xmlns:a16="http://schemas.microsoft.com/office/drawing/2014/main" id="{34183C3A-E332-4606-A002-C24AB9FB09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536104" y="1184066"/>
                          <a:ext cx="1547600" cy="11760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>
              <a:extLst>
                <a:ext uri="{FF2B5EF4-FFF2-40B4-BE49-F238E27FC236}">
                  <a16:creationId xmlns:a16="http://schemas.microsoft.com/office/drawing/2014/main" id="{4BBDD8C3-3ADF-4582-B651-1C84B11D69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62755716"/>
                </p:ext>
              </p:extLst>
            </p:nvPr>
          </p:nvGraphicFramePr>
          <p:xfrm>
            <a:off x="6456735" y="1147475"/>
            <a:ext cx="1612149" cy="11760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12" name="CS ChemDraw Drawing" r:id="rId7" imgW="1625995" imgH="1185173" progId="ChemDraw.Document.6.0">
                    <p:embed/>
                  </p:oleObj>
                </mc:Choice>
                <mc:Fallback>
                  <p:oleObj name="CS ChemDraw Drawing" r:id="rId7" imgW="1625995" imgH="1185173" progId="ChemDraw.Document.6.0">
                    <p:embed/>
                    <p:pic>
                      <p:nvPicPr>
                        <p:cNvPr id="10" name="Объект 9">
                          <a:extLst>
                            <a:ext uri="{FF2B5EF4-FFF2-40B4-BE49-F238E27FC236}">
                              <a16:creationId xmlns:a16="http://schemas.microsoft.com/office/drawing/2014/main" id="{4BBDD8C3-3ADF-4582-B651-1C84B11D69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456735" y="1147475"/>
                          <a:ext cx="1612149" cy="11760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>
              <a:extLst>
                <a:ext uri="{FF2B5EF4-FFF2-40B4-BE49-F238E27FC236}">
                  <a16:creationId xmlns:a16="http://schemas.microsoft.com/office/drawing/2014/main" id="{18D1043A-701E-4C39-84BA-002B707A568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942181"/>
                </p:ext>
              </p:extLst>
            </p:nvPr>
          </p:nvGraphicFramePr>
          <p:xfrm>
            <a:off x="8223667" y="1166584"/>
            <a:ext cx="1659380" cy="11760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13" name="CS ChemDraw Drawing" r:id="rId9" imgW="1673342" imgH="1185173" progId="ChemDraw.Document.6.0">
                    <p:embed/>
                  </p:oleObj>
                </mc:Choice>
                <mc:Fallback>
                  <p:oleObj name="CS ChemDraw Drawing" r:id="rId9" imgW="1673342" imgH="1185173" progId="ChemDraw.Document.6.0">
                    <p:embed/>
                    <p:pic>
                      <p:nvPicPr>
                        <p:cNvPr id="11" name="Объект 10">
                          <a:extLst>
                            <a:ext uri="{FF2B5EF4-FFF2-40B4-BE49-F238E27FC236}">
                              <a16:creationId xmlns:a16="http://schemas.microsoft.com/office/drawing/2014/main" id="{18D1043A-701E-4C39-84BA-002B707A568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223667" y="1166584"/>
                          <a:ext cx="1659380" cy="11760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CD4BE18-23E9-4067-8DCF-0FA5EA1D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7933" y="2361742"/>
              <a:ext cx="7916133" cy="420293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F4039383-E700-45AE-A273-2A884A0038FF}"/>
                </a:ext>
              </a:extLst>
            </p:cNvPr>
            <p:cNvSpPr/>
            <p:nvPr/>
          </p:nvSpPr>
          <p:spPr>
            <a:xfrm>
              <a:off x="2137933" y="5494855"/>
              <a:ext cx="7916133" cy="1069822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70B21B3-CACA-4022-95A9-72D1C69E7A4D}"/>
              </a:ext>
            </a:extLst>
          </p:cNvPr>
          <p:cNvGrpSpPr/>
          <p:nvPr/>
        </p:nvGrpSpPr>
        <p:grpSpPr>
          <a:xfrm>
            <a:off x="155463" y="1716845"/>
            <a:ext cx="3796510" cy="4822067"/>
            <a:chOff x="155463" y="1716845"/>
            <a:chExt cx="3796510" cy="4822067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1AB2BCA5-DD0B-4045-B0B9-31431122E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5463" y="2943483"/>
              <a:ext cx="3792948" cy="286909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055A77C-9F54-4FB5-9725-F1D4DB562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9023" y="5841917"/>
              <a:ext cx="3792949" cy="69699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3268F5-16B6-4D67-A564-9D73F663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025" y="1716845"/>
              <a:ext cx="3792948" cy="129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19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0.16185 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2DAF75-1554-4B2A-B0EB-667B971A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110F81-F242-4BEE-9B43-7E13F015B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4" y="1149606"/>
            <a:ext cx="4656330" cy="2423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8768FE-8E24-4C5C-9643-8F76C54608B8}"/>
              </a:ext>
            </a:extLst>
          </p:cNvPr>
          <p:cNvSpPr txBox="1"/>
          <p:nvPr/>
        </p:nvSpPr>
        <p:spPr>
          <a:xfrm>
            <a:off x="159024" y="193368"/>
            <a:ext cx="118493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Первый несимметричный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аннелированным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1,4-диазепиновым фрагментом</a:t>
            </a:r>
          </a:p>
        </p:txBody>
      </p:sp>
      <p:pic>
        <p:nvPicPr>
          <p:cNvPr id="8" name="Рисунок 7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79E76D53-0F72-4B3C-970F-3FE8AC9643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47" y="1196593"/>
            <a:ext cx="1122018" cy="168302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человек, в позе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820218F2-CE29-4F04-909C-7D81C442B3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353" y="1188218"/>
            <a:ext cx="1380904" cy="16774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E1C801-8CDD-4C4D-9579-A0A4F301D6B1}"/>
              </a:ext>
            </a:extLst>
          </p:cNvPr>
          <p:cNvSpPr txBox="1"/>
          <p:nvPr/>
        </p:nvSpPr>
        <p:spPr>
          <a:xfrm>
            <a:off x="8857561" y="2906901"/>
            <a:ext cx="1652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Алексей Евгеньевич</a:t>
            </a:r>
          </a:p>
          <a:p>
            <a:pPr algn="ctr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Чуфарин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29217B-E633-4517-AF67-27BF2F4BA1B2}"/>
              </a:ext>
            </a:extLst>
          </p:cNvPr>
          <p:cNvSpPr txBox="1"/>
          <p:nvPr/>
        </p:nvSpPr>
        <p:spPr>
          <a:xfrm>
            <a:off x="10510093" y="2916948"/>
            <a:ext cx="14384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Марк Владимирович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Зайцев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848D35F-BC7A-446D-A6AD-86A506C1C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941" y="3573326"/>
            <a:ext cx="4542953" cy="31682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1BA3D5-F251-4856-B7F4-E49A63425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9" y="3608034"/>
            <a:ext cx="4542953" cy="316824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F3288FA-7799-4151-9AC4-7AB9B0CE31D8}"/>
              </a:ext>
            </a:extLst>
          </p:cNvPr>
          <p:cNvSpPr txBox="1"/>
          <p:nvPr/>
        </p:nvSpPr>
        <p:spPr>
          <a:xfrm>
            <a:off x="911157" y="4583016"/>
            <a:ext cx="13083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 NMR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EEBF62-196E-48F4-8036-F684DFA355B7}"/>
              </a:ext>
            </a:extLst>
          </p:cNvPr>
          <p:cNvSpPr txBox="1"/>
          <p:nvPr/>
        </p:nvSpPr>
        <p:spPr>
          <a:xfrm>
            <a:off x="6698549" y="4767681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HSQC</a:t>
            </a:r>
          </a:p>
        </p:txBody>
      </p:sp>
      <p:graphicFrame>
        <p:nvGraphicFramePr>
          <p:cNvPr id="25" name="Объект 24">
            <a:extLst>
              <a:ext uri="{FF2B5EF4-FFF2-40B4-BE49-F238E27FC236}">
                <a16:creationId xmlns:a16="http://schemas.microsoft.com/office/drawing/2014/main" id="{12E1DA14-A41C-4A2E-838E-25F1B743C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596655"/>
              </p:ext>
            </p:extLst>
          </p:nvPr>
        </p:nvGraphicFramePr>
        <p:xfrm>
          <a:off x="6769980" y="1471638"/>
          <a:ext cx="1722437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CS ChemDraw Drawing" r:id="rId8" imgW="1560103" imgH="1617936" progId="ChemDraw.Document.6.0">
                  <p:embed/>
                </p:oleObj>
              </mc:Choice>
              <mc:Fallback>
                <p:oleObj name="CS ChemDraw Drawing" r:id="rId8" imgW="1560103" imgH="1617936" progId="ChemDraw.Document.6.0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A13A51D8-AC43-4E4A-94FD-0FD59DDFF1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9980" y="1471638"/>
                        <a:ext cx="1722437" cy="1768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96F7E42B-A2B4-4BB8-8F67-4259DE0F5E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408478"/>
              </p:ext>
            </p:extLst>
          </p:nvPr>
        </p:nvGraphicFramePr>
        <p:xfrm>
          <a:off x="4952385" y="1237491"/>
          <a:ext cx="1794073" cy="2236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CS ChemDraw Drawing" r:id="rId10" imgW="1589300" imgH="1980937" progId="ChemDraw.Document.6.0">
                  <p:embed/>
                </p:oleObj>
              </mc:Choice>
              <mc:Fallback>
                <p:oleObj name="CS ChemDraw Drawing" r:id="rId10" imgW="1589300" imgH="198093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952385" y="1237491"/>
                        <a:ext cx="1794073" cy="2236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B1B55F2C-1B14-4EC5-8F3F-6B6F67BA59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9374"/>
              </p:ext>
            </p:extLst>
          </p:nvPr>
        </p:nvGraphicFramePr>
        <p:xfrm>
          <a:off x="6592764" y="1293246"/>
          <a:ext cx="2079625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6" name="CS ChemDraw Drawing" r:id="rId12" imgW="1560103" imgH="1685334" progId="ChemDraw.Document.6.0">
                  <p:embed/>
                </p:oleObj>
              </mc:Choice>
              <mc:Fallback>
                <p:oleObj name="CS ChemDraw Drawing" r:id="rId12" imgW="1560103" imgH="16853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92764" y="1293246"/>
                        <a:ext cx="2079625" cy="224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29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77E84E-89EB-48D4-828F-E00D74231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93849-5CED-40A0-B0C4-2F97C699BD0A}"/>
              </a:ext>
            </a:extLst>
          </p:cNvPr>
          <p:cNvSpPr txBox="1"/>
          <p:nvPr/>
        </p:nvSpPr>
        <p:spPr>
          <a:xfrm>
            <a:off x="159024" y="193368"/>
            <a:ext cx="1184936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Периферийное хлорирование в ходе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тримеризации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нитрила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62B165-7227-46A3-9805-CE085685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5" y="1239039"/>
            <a:ext cx="5822370" cy="25801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01BC1-D892-4C03-8076-FFD5A4DF9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28898"/>
            <a:ext cx="4433140" cy="25291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D9527E-7089-4608-B86D-D0E4542AE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881" y="1319774"/>
            <a:ext cx="6105145" cy="24993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FC5C53-1453-4556-AAA1-1DB1938F5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801" y="3835251"/>
            <a:ext cx="4433141" cy="28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31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C99E6-1EE7-4D1A-B9F0-3F410A3F5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0" y="1070673"/>
            <a:ext cx="5001658" cy="5134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414472-A08B-4830-B678-DE5575F9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99" y="2941504"/>
            <a:ext cx="5001658" cy="3751244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85916B4-1C9C-48DC-ADCB-035C78FF7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455623"/>
              </p:ext>
            </p:extLst>
          </p:nvPr>
        </p:nvGraphicFramePr>
        <p:xfrm>
          <a:off x="6761163" y="963613"/>
          <a:ext cx="5027612" cy="264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S ChemDraw Drawing" r:id="rId5" imgW="5027523" imgH="2642301" progId="ChemDraw.Document.6.0">
                  <p:embed/>
                </p:oleObj>
              </mc:Choice>
              <mc:Fallback>
                <p:oleObj name="CS ChemDraw Drawing" r:id="rId5" imgW="5027523" imgH="264230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61163" y="963613"/>
                        <a:ext cx="5027612" cy="2641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6CF90A-9F51-442D-9472-F1D29BF7A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699" y="953684"/>
            <a:ext cx="5743462" cy="592634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B6435F3-A42E-4144-9AE8-AE852F8AD812}"/>
              </a:ext>
            </a:extLst>
          </p:cNvPr>
          <p:cNvSpPr/>
          <p:nvPr/>
        </p:nvSpPr>
        <p:spPr>
          <a:xfrm>
            <a:off x="238700" y="6122810"/>
            <a:ext cx="5354196" cy="60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 Porphyrins Phthalocyanines. - 2021. - V. 25. - N. 4. - P. 282-288.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https://doi.org/10.1142/S108842462150022X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4130ABD-5C67-4D40-BBFE-E85EF7D2C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165FCE-2075-42EA-88F2-4CF130F09CCC}"/>
              </a:ext>
            </a:extLst>
          </p:cNvPr>
          <p:cNvSpPr txBox="1"/>
          <p:nvPr/>
        </p:nvSpPr>
        <p:spPr>
          <a:xfrm>
            <a:off x="159024" y="193368"/>
            <a:ext cx="6601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Несимметричные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762E83-8325-44E0-869F-3FC8B36BEB52}"/>
              </a:ext>
            </a:extLst>
          </p:cNvPr>
          <p:cNvSpPr txBox="1"/>
          <p:nvPr/>
        </p:nvSpPr>
        <p:spPr>
          <a:xfrm>
            <a:off x="7890065" y="193368"/>
            <a:ext cx="3278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ДеБорирование</a:t>
            </a:r>
            <a:r>
              <a:rPr lang="ru-RU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7188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9DEA3B-097E-416C-B95F-234F8AB0A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254" y="1094477"/>
            <a:ext cx="3312721" cy="22819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D0425-8F06-4559-BBBF-E98151BCC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467" y="1094477"/>
            <a:ext cx="3012585" cy="228190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E4BE1A7B-8DE0-464A-8E71-2F9DBDF2D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0720"/>
            <a:ext cx="5530467" cy="32362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DED629-1E65-4C5F-ADA1-5E467D8B9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5374" y="4099908"/>
            <a:ext cx="3184880" cy="2100939"/>
          </a:xfrm>
          <a:prstGeom prst="rect">
            <a:avLst/>
          </a:prstGeom>
        </p:spPr>
      </p:pic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DC9D64B5-C392-4750-8802-60455115EE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099241"/>
              </p:ext>
            </p:extLst>
          </p:nvPr>
        </p:nvGraphicFramePr>
        <p:xfrm>
          <a:off x="1257300" y="1501775"/>
          <a:ext cx="2876550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CS ChemDraw Drawing" r:id="rId8" imgW="1481190" imgH="992045" progId="ChemDraw.Document.6.0">
                  <p:embed/>
                </p:oleObj>
              </mc:Choice>
              <mc:Fallback>
                <p:oleObj name="CS ChemDraw Drawing" r:id="rId8" imgW="1481190" imgH="99204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57300" y="1501775"/>
                        <a:ext cx="2876550" cy="1927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94C1D7B6-9480-4B50-AD7B-4D4F3DF6D11A}"/>
              </a:ext>
            </a:extLst>
          </p:cNvPr>
          <p:cNvSpPr txBox="1"/>
          <p:nvPr/>
        </p:nvSpPr>
        <p:spPr>
          <a:xfrm>
            <a:off x="159025" y="193368"/>
            <a:ext cx="8995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Теоретические исследования комплексов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Be, Al, Fe, Co, Ni, Cu, Zn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2625887-84C1-4BEF-BB13-84F1A2F5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C8B65-C096-4E19-9BDA-F5B16F760E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56992" y="4219461"/>
            <a:ext cx="3275983" cy="192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6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1CDC3-30D7-4FE8-AD19-AB3E1C68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00" name="Рисунок 8">
            <a:extLst>
              <a:ext uri="{FF2B5EF4-FFF2-40B4-BE49-F238E27FC236}">
                <a16:creationId xmlns:a16="http://schemas.microsoft.com/office/drawing/2014/main" id="{1E98B2B0-0AC6-46E9-BCF4-600063335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84" y="749144"/>
            <a:ext cx="4149917" cy="2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776652-0053-4685-B765-90FFDEDD3C9C}"/>
              </a:ext>
            </a:extLst>
          </p:cNvPr>
          <p:cNvSpPr txBox="1"/>
          <p:nvPr/>
        </p:nvSpPr>
        <p:spPr>
          <a:xfrm>
            <a:off x="159024" y="138284"/>
            <a:ext cx="106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эксперименты 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3E38DD4-829F-4E93-928E-3A1D98F5503D}"/>
              </a:ext>
            </a:extLst>
          </p:cNvPr>
          <p:cNvSpPr/>
          <p:nvPr/>
        </p:nvSpPr>
        <p:spPr>
          <a:xfrm>
            <a:off x="2921232" y="706140"/>
            <a:ext cx="543922" cy="2457825"/>
          </a:xfrm>
          <a:prstGeom prst="roundRect">
            <a:avLst/>
          </a:prstGeom>
          <a:noFill/>
          <a:ln w="57150">
            <a:solidFill>
              <a:srgbClr val="512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FEB41568-0463-47BE-B543-543960D697D9}"/>
              </a:ext>
            </a:extLst>
          </p:cNvPr>
          <p:cNvSpPr/>
          <p:nvPr/>
        </p:nvSpPr>
        <p:spPr>
          <a:xfrm>
            <a:off x="3913759" y="728866"/>
            <a:ext cx="570106" cy="2435099"/>
          </a:xfrm>
          <a:prstGeom prst="roundRect">
            <a:avLst/>
          </a:prstGeom>
          <a:noFill/>
          <a:ln w="57150">
            <a:solidFill>
              <a:srgbClr val="512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A073E84-5429-4E35-AFCD-D45C76FD6284}"/>
              </a:ext>
            </a:extLst>
          </p:cNvPr>
          <p:cNvSpPr/>
          <p:nvPr/>
        </p:nvSpPr>
        <p:spPr>
          <a:xfrm>
            <a:off x="4867255" y="727110"/>
            <a:ext cx="655027" cy="2435099"/>
          </a:xfrm>
          <a:prstGeom prst="roundRect">
            <a:avLst/>
          </a:prstGeom>
          <a:noFill/>
          <a:ln w="57150">
            <a:solidFill>
              <a:srgbClr val="512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6CEC90-526E-4C9C-AAF6-5938FB1D35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979" y="3398673"/>
            <a:ext cx="4209199" cy="3102462"/>
          </a:xfrm>
          <a:prstGeom prst="rect">
            <a:avLst/>
          </a:prstGeom>
        </p:spPr>
      </p:pic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7D426BA6-3417-4825-B27B-F116D409B1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41594"/>
              </p:ext>
            </p:extLst>
          </p:nvPr>
        </p:nvGraphicFramePr>
        <p:xfrm>
          <a:off x="0" y="4288908"/>
          <a:ext cx="2829979" cy="2067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1" name="CS ChemDraw Drawing" r:id="rId6" imgW="1625995" imgH="1187143" progId="ChemDraw.Document.6.0">
                  <p:embed/>
                </p:oleObj>
              </mc:Choice>
              <mc:Fallback>
                <p:oleObj name="CS ChemDraw Drawing" r:id="rId6" imgW="1625995" imgH="1187143" progId="ChemDraw.Document.6.0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18D1043A-701E-4C39-84BA-002B707A56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0" y="4288908"/>
                        <a:ext cx="2829979" cy="2067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79AC6B23-1C41-488F-AE9B-6933AFE3365D}"/>
              </a:ext>
            </a:extLst>
          </p:cNvPr>
          <p:cNvSpPr txBox="1"/>
          <p:nvPr/>
        </p:nvSpPr>
        <p:spPr>
          <a:xfrm>
            <a:off x="4572000" y="3624548"/>
            <a:ext cx="264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 in acetone-d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228FF3F-D35D-4ABE-8131-3D32E4FBCE29}"/>
              </a:ext>
            </a:extLst>
          </p:cNvPr>
          <p:cNvSpPr/>
          <p:nvPr/>
        </p:nvSpPr>
        <p:spPr>
          <a:xfrm>
            <a:off x="2138737" y="6514410"/>
            <a:ext cx="7914526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Dyes and Pigments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- 2021. -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185.</a:t>
            </a:r>
            <a:r>
              <a:rPr lang="en-US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108944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 tooltip="Persistent link using digital object identifier"/>
              </a:rPr>
              <a:t>https://doi.org/10.1016/j.dyepig.2020.108944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CBB18C5-FDC8-43CA-AAF8-E83061FDC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834" y="661505"/>
            <a:ext cx="3040868" cy="5877408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17E412-D790-45E8-AB96-EFAD13B7AE06}"/>
              </a:ext>
            </a:extLst>
          </p:cNvPr>
          <p:cNvSpPr/>
          <p:nvPr/>
        </p:nvSpPr>
        <p:spPr>
          <a:xfrm>
            <a:off x="7920915" y="2655073"/>
            <a:ext cx="3040868" cy="1633835"/>
          </a:xfrm>
          <a:prstGeom prst="roundRect">
            <a:avLst/>
          </a:prstGeom>
          <a:noFill/>
          <a:ln w="57150">
            <a:solidFill>
              <a:srgbClr val="5126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27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11DCCDA-2A78-45E5-B144-41C791706E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/>
          <a:stretch/>
        </p:blipFill>
        <p:spPr>
          <a:xfrm>
            <a:off x="4968114" y="2972813"/>
            <a:ext cx="2870680" cy="38512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FEDB1F-5D6F-480A-9796-1C826ED12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" r="6050"/>
          <a:stretch/>
        </p:blipFill>
        <p:spPr>
          <a:xfrm>
            <a:off x="480667" y="3048112"/>
            <a:ext cx="4285561" cy="373338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EC3291-EDEC-4690-BF90-1A241C117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5CE31-0197-47F8-A5E9-8D8F1245DC82}"/>
              </a:ext>
            </a:extLst>
          </p:cNvPr>
          <p:cNvSpPr txBox="1"/>
          <p:nvPr/>
        </p:nvSpPr>
        <p:spPr>
          <a:xfrm>
            <a:off x="9509337" y="2399956"/>
            <a:ext cx="2359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Photo made by @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kotya_rychikhina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Изображение выглядит как половина&#10;&#10;Автоматически созданное описание">
            <a:extLst>
              <a:ext uri="{FF2B5EF4-FFF2-40B4-BE49-F238E27FC236}">
                <a16:creationId xmlns:a16="http://schemas.microsoft.com/office/drawing/2014/main" id="{B525ECF9-9460-452F-A5E4-9233AB5D3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96" y="779354"/>
            <a:ext cx="1768999" cy="16615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AF45B9-A857-49ED-AF0D-C4A0741FD668}"/>
              </a:ext>
            </a:extLst>
          </p:cNvPr>
          <p:cNvSpPr txBox="1"/>
          <p:nvPr/>
        </p:nvSpPr>
        <p:spPr>
          <a:xfrm>
            <a:off x="159024" y="138284"/>
            <a:ext cx="106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эксперименты 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человек, рука, закрыть&#10;&#10;Автоматически созданное описание">
            <a:extLst>
              <a:ext uri="{FF2B5EF4-FFF2-40B4-BE49-F238E27FC236}">
                <a16:creationId xmlns:a16="http://schemas.microsoft.com/office/drawing/2014/main" id="{DE86AFBC-3122-4039-917D-03F7F1344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2" y="779354"/>
            <a:ext cx="1530330" cy="2227411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99CDDF99-220B-4573-97FD-44D0BE782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973560"/>
              </p:ext>
            </p:extLst>
          </p:nvPr>
        </p:nvGraphicFramePr>
        <p:xfrm>
          <a:off x="1975768" y="931443"/>
          <a:ext cx="7251776" cy="193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CS ChemDraw Drawing" r:id="rId7" imgW="5803234" imgH="1546597" progId="ChemDraw.Document.6.0">
                  <p:embed/>
                </p:oleObj>
              </mc:Choice>
              <mc:Fallback>
                <p:oleObj name="CS ChemDraw Drawing" r:id="rId7" imgW="5803234" imgH="1546597" progId="ChemDraw.Document.6.0">
                  <p:embed/>
                  <p:pic>
                    <p:nvPicPr>
                      <p:cNvPr id="26" name="Объект 25">
                        <a:extLst>
                          <a:ext uri="{FF2B5EF4-FFF2-40B4-BE49-F238E27FC236}">
                            <a16:creationId xmlns:a16="http://schemas.microsoft.com/office/drawing/2014/main" id="{7D426BA6-3417-4825-B27B-F116D409B1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5768" y="931443"/>
                        <a:ext cx="7251776" cy="1930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5659D1-7D5C-4CE7-BF3A-E1EA3676A1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/>
          <a:stretch/>
        </p:blipFill>
        <p:spPr>
          <a:xfrm>
            <a:off x="7965724" y="2989188"/>
            <a:ext cx="2870680" cy="38512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6C592B-08A7-44F6-8438-E44D6791D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140" y="788330"/>
            <a:ext cx="4167716" cy="60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20847C-1B28-45DA-A93B-E94A8387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6CB4E8-5A5D-4398-B120-DBDBD4F8A1E4}"/>
              </a:ext>
            </a:extLst>
          </p:cNvPr>
          <p:cNvSpPr txBox="1"/>
          <p:nvPr/>
        </p:nvSpPr>
        <p:spPr>
          <a:xfrm>
            <a:off x="159024" y="138284"/>
            <a:ext cx="1067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эксперименты 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TD)DFT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расчеты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F7A055-691F-425C-9280-E7BBF604D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297"/>
            <a:ext cx="3556887" cy="50910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320B89C-3EA6-4ED5-AF9A-19CBB097C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545" y="2931009"/>
            <a:ext cx="4555785" cy="34869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D4796F3-987D-4465-8342-8AFC51328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45" y="2986094"/>
            <a:ext cx="4555784" cy="348696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аксессуар, ожерелье&#10;&#10;Автоматически созданное описание">
            <a:extLst>
              <a:ext uri="{FF2B5EF4-FFF2-40B4-BE49-F238E27FC236}">
                <a16:creationId xmlns:a16="http://schemas.microsoft.com/office/drawing/2014/main" id="{7F6A4178-9E9D-4741-B350-DE3A782D5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71" y="679944"/>
            <a:ext cx="2403192" cy="219598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66683C11-0A74-47CF-AC81-916F54D9B1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480" y="165406"/>
            <a:ext cx="2243380" cy="27105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546CEA-7933-4A74-A0BB-E290B0B1626F}"/>
              </a:ext>
            </a:extLst>
          </p:cNvPr>
          <p:cNvSpPr txBox="1"/>
          <p:nvPr/>
        </p:nvSpPr>
        <p:spPr>
          <a:xfrm>
            <a:off x="4591575" y="2818024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[Cl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PcBCl]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0060E0-45F3-4254-AC35-AD1D873FCA90}"/>
              </a:ext>
            </a:extLst>
          </p:cNvPr>
          <p:cNvSpPr txBox="1"/>
          <p:nvPr/>
        </p:nvSpPr>
        <p:spPr>
          <a:xfrm>
            <a:off x="8101229" y="2870836"/>
            <a:ext cx="3554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[Cl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PcH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∙(H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O)∙(Acetone)]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00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2718B1-7CC5-4B11-ABFE-8619D4AA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38933-EF24-4E7E-A50F-326C002631A8}"/>
              </a:ext>
            </a:extLst>
          </p:cNvPr>
          <p:cNvSpPr txBox="1"/>
          <p:nvPr/>
        </p:nvSpPr>
        <p:spPr>
          <a:xfrm>
            <a:off x="159024" y="138284"/>
            <a:ext cx="106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эксперименты 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0FA45000-1684-4169-9BDF-C2EC3821EA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499061"/>
              </p:ext>
            </p:extLst>
          </p:nvPr>
        </p:nvGraphicFramePr>
        <p:xfrm>
          <a:off x="2387961" y="718214"/>
          <a:ext cx="6721156" cy="17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3" name="CS ChemDraw Drawing" r:id="rId3" imgW="5856500" imgH="1545021" progId="ChemDraw.Document.6.0">
                  <p:embed/>
                </p:oleObj>
              </mc:Choice>
              <mc:Fallback>
                <p:oleObj name="CS ChemDraw Drawing" r:id="rId3" imgW="5856500" imgH="1545021" progId="ChemDraw.Document.6.0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99CDDF99-220B-4573-97FD-44D0BE7828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7961" y="718214"/>
                        <a:ext cx="6721156" cy="17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294F32-D351-42AB-9E73-08E373CA6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14" y="2546454"/>
            <a:ext cx="5644175" cy="43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65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2718B1-7CC5-4B11-ABFE-8619D4AA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238933-EF24-4E7E-A50F-326C002631A8}"/>
              </a:ext>
            </a:extLst>
          </p:cNvPr>
          <p:cNvSpPr txBox="1"/>
          <p:nvPr/>
        </p:nvSpPr>
        <p:spPr>
          <a:xfrm>
            <a:off x="159024" y="83199"/>
            <a:ext cx="106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Первые эксперименты по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деБорированию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1F8EBECE-C189-493C-BF67-9C3A537084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28968"/>
              </p:ext>
            </p:extLst>
          </p:nvPr>
        </p:nvGraphicFramePr>
        <p:xfrm>
          <a:off x="2438132" y="661504"/>
          <a:ext cx="5898448" cy="1599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CS ChemDraw Drawing" r:id="rId3" imgW="5699464" imgH="1545021" progId="ChemDraw.Document.6.0">
                  <p:embed/>
                </p:oleObj>
              </mc:Choice>
              <mc:Fallback>
                <p:oleObj name="CS ChemDraw Drawing" r:id="rId3" imgW="5699464" imgH="1545021" progId="ChemDraw.Document.6.0">
                  <p:embed/>
                  <p:pic>
                    <p:nvPicPr>
                      <p:cNvPr id="6" name="Объект 5">
                        <a:extLst>
                          <a:ext uri="{FF2B5EF4-FFF2-40B4-BE49-F238E27FC236}">
                            <a16:creationId xmlns:a16="http://schemas.microsoft.com/office/drawing/2014/main" id="{1F8EBECE-C189-493C-BF67-9C3A537084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38132" y="661504"/>
                        <a:ext cx="5898448" cy="1599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2C55CC-6ED6-4874-B42A-5E20122603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17" y="2260726"/>
            <a:ext cx="3129872" cy="44798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14E56-189A-46D9-AB24-F3229F45CA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9" y="2386135"/>
            <a:ext cx="6172819" cy="44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C4C20D-7D97-47C4-B10C-1EFB11C86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20" y="978943"/>
            <a:ext cx="3440935" cy="24242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5667D7-276C-419D-875D-7BF3CB3B2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456" y="1277958"/>
            <a:ext cx="7138558" cy="48233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3BD222-00FB-4D62-A495-40A8A4B759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21" y="3568843"/>
            <a:ext cx="3521962" cy="232276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5BC385-D882-4E38-8B48-085E40780191}"/>
              </a:ext>
            </a:extLst>
          </p:cNvPr>
          <p:cNvSpPr/>
          <p:nvPr/>
        </p:nvSpPr>
        <p:spPr>
          <a:xfrm>
            <a:off x="177660" y="6094170"/>
            <a:ext cx="4779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T. P. Bender et al. ACS Applied Energy Materials. – 2019.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https://doi.org/10.1021/acsaem.8b01918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F515C6-2540-4140-BF4A-C5CAF2215B74}"/>
              </a:ext>
            </a:extLst>
          </p:cNvPr>
          <p:cNvSpPr txBox="1"/>
          <p:nvPr/>
        </p:nvSpPr>
        <p:spPr>
          <a:xfrm>
            <a:off x="159025" y="193368"/>
            <a:ext cx="899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Субфталоцианину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50 лет!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A344581-48E4-4212-AA9E-DCC5E042F35E}"/>
              </a:ext>
            </a:extLst>
          </p:cNvPr>
          <p:cNvCxnSpPr/>
          <p:nvPr/>
        </p:nvCxnSpPr>
        <p:spPr>
          <a:xfrm>
            <a:off x="4715219" y="1663547"/>
            <a:ext cx="4307595" cy="0"/>
          </a:xfrm>
          <a:prstGeom prst="line">
            <a:avLst/>
          </a:prstGeom>
          <a:ln w="57150">
            <a:solidFill>
              <a:srgbClr val="DF17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44D00D-8FA9-476F-81E9-4B77FB72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925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E0C8AA-BC0C-43AD-A6C9-1EDA4E86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F9E98-793E-47A5-B658-C2F039EE8370}"/>
              </a:ext>
            </a:extLst>
          </p:cNvPr>
          <p:cNvSpPr txBox="1"/>
          <p:nvPr/>
        </p:nvSpPr>
        <p:spPr>
          <a:xfrm>
            <a:off x="159024" y="83199"/>
            <a:ext cx="10670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Деборирование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идет легче для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которые обладают высоким сродством к электрону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32CCF27-05F2-4888-AAF1-B2B5B95F75DA}"/>
              </a:ext>
            </a:extLst>
          </p:cNvPr>
          <p:cNvGrpSpPr/>
          <p:nvPr/>
        </p:nvGrpSpPr>
        <p:grpSpPr>
          <a:xfrm>
            <a:off x="79493" y="1244907"/>
            <a:ext cx="8820713" cy="5111444"/>
            <a:chOff x="79493" y="1244907"/>
            <a:chExt cx="8820713" cy="5111444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7A1AC19-9B41-48CD-969D-38535D85F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3" y="1244907"/>
              <a:ext cx="8820713" cy="51114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43FA1-F07E-4742-86EB-161E699D5C0D}"/>
                </a:ext>
              </a:extLst>
            </p:cNvPr>
            <p:cNvSpPr txBox="1"/>
            <p:nvPr/>
          </p:nvSpPr>
          <p:spPr>
            <a:xfrm>
              <a:off x="1487278" y="2963538"/>
              <a:ext cx="16305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3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Cl</a:t>
              </a:r>
              <a:r>
                <a:rPr lang="en-US" sz="3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ru-RU" sz="3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EC2FB048-4492-41E0-97D1-6CE20B167D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431409"/>
              </p:ext>
            </p:extLst>
          </p:nvPr>
        </p:nvGraphicFramePr>
        <p:xfrm>
          <a:off x="8815186" y="3571298"/>
          <a:ext cx="2897474" cy="221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CS ChemDraw Drawing" r:id="rId4" imgW="2015823" imgH="1545021" progId="ChemDraw.Document.6.0">
                  <p:embed/>
                </p:oleObj>
              </mc:Choice>
              <mc:Fallback>
                <p:oleObj name="CS ChemDraw Drawing" r:id="rId4" imgW="2015823" imgH="154502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15186" y="3571298"/>
                        <a:ext cx="2897474" cy="221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A5E0511B-D6F8-430C-9AEE-A5EFF9809B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707471"/>
              </p:ext>
            </p:extLst>
          </p:nvPr>
        </p:nvGraphicFramePr>
        <p:xfrm>
          <a:off x="8815186" y="1146332"/>
          <a:ext cx="2933671" cy="2140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1" name="CS ChemDraw Drawing" r:id="rId6" imgW="2119593" imgH="1546597" progId="ChemDraw.Document.6.0">
                  <p:embed/>
                </p:oleObj>
              </mc:Choice>
              <mc:Fallback>
                <p:oleObj name="CS ChemDraw Drawing" r:id="rId6" imgW="2119593" imgH="154659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15186" y="1146332"/>
                        <a:ext cx="2933671" cy="2140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105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B3F0E3-75AE-4F1E-BABE-0431C8E3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Изображение выглядит как текст, человек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FAC2FAC8-0E97-4C5E-BCDF-CFD958758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" y="606419"/>
            <a:ext cx="7401843" cy="55513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61554-E22A-4433-B305-C42B2D31F417}"/>
              </a:ext>
            </a:extLst>
          </p:cNvPr>
          <p:cNvSpPr txBox="1"/>
          <p:nvPr/>
        </p:nvSpPr>
        <p:spPr>
          <a:xfrm>
            <a:off x="159024" y="83199"/>
            <a:ext cx="10670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EEF80-33B4-4D6A-B147-A6B12E465259}"/>
              </a:ext>
            </a:extLst>
          </p:cNvPr>
          <p:cNvSpPr txBox="1"/>
          <p:nvPr/>
        </p:nvSpPr>
        <p:spPr>
          <a:xfrm>
            <a:off x="7382616" y="5933277"/>
            <a:ext cx="26336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«Аспиранты» 19-33-90276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ED773-6557-4368-879D-EC50D1FCF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58" y="4837622"/>
            <a:ext cx="1072883" cy="10728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C864AB-06AA-4EFB-BEE0-3EECCAD86E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0" b="22986"/>
          <a:stretch/>
        </p:blipFill>
        <p:spPr>
          <a:xfrm>
            <a:off x="9653133" y="4981922"/>
            <a:ext cx="2352896" cy="121585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небо, мужч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2A395E1-3C2E-4A2C-82DB-787377557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51" y="606419"/>
            <a:ext cx="4119978" cy="34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2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EEF56-BC64-48E8-B84A-0E2DD38B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Supporting information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29A92F-8DDF-4F7F-BAA2-79ACFAA5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912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031468-35E8-4AC7-BB47-CC2A6789C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5E6EFB5-8ADA-4651-8137-D55DB9FC6D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745328"/>
              </p:ext>
            </p:extLst>
          </p:nvPr>
        </p:nvGraphicFramePr>
        <p:xfrm>
          <a:off x="2213768" y="1303338"/>
          <a:ext cx="77644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MestReNova" r:id="rId3" imgW="11366574" imgH="7931238" progId="MestReNova.Document.1">
                  <p:embed/>
                </p:oleObj>
              </mc:Choice>
              <mc:Fallback>
                <p:oleObj name="MestReNova" r:id="rId3" imgW="11366574" imgH="7931238" progId="MestReNova.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3768" y="1303338"/>
                        <a:ext cx="77644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CD007BB-EAE6-4B4B-ACFA-42E8F15CD28E}"/>
              </a:ext>
            </a:extLst>
          </p:cNvPr>
          <p:cNvSpPr txBox="1"/>
          <p:nvPr/>
        </p:nvSpPr>
        <p:spPr>
          <a:xfrm>
            <a:off x="157162" y="352540"/>
            <a:ext cx="493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F8Dz(Cl)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sPcBCl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508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F1AB66-AFF0-4114-AA81-A108234E2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339639"/>
            <a:ext cx="11877675" cy="532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A05B4D-366D-4EF3-8AF3-69908F46D207}"/>
              </a:ext>
            </a:extLst>
          </p:cNvPr>
          <p:cNvSpPr txBox="1"/>
          <p:nvPr/>
        </p:nvSpPr>
        <p:spPr>
          <a:xfrm>
            <a:off x="157162" y="352540"/>
            <a:ext cx="493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sPcH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9A88317-B783-4AF4-A844-585A79258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598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AEF2F-1A17-46A7-B763-37C050A1D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383706"/>
            <a:ext cx="11877675" cy="5324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00BFB-DA39-4F93-ADBE-B601B5CC109B}"/>
              </a:ext>
            </a:extLst>
          </p:cNvPr>
          <p:cNvSpPr txBox="1"/>
          <p:nvPr/>
        </p:nvSpPr>
        <p:spPr>
          <a:xfrm>
            <a:off x="157162" y="352540"/>
            <a:ext cx="4935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sPcH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∙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20DB72-1484-41BB-A49C-9EE683A4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57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DF6890-11E3-489A-95B6-68F2C931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2501D7-9621-4F71-A7CE-43E761546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522" y="93415"/>
            <a:ext cx="5348164" cy="286181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2684DC-87A1-4765-95F6-418D5CB11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648" y="93415"/>
            <a:ext cx="6342866" cy="18684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50142C-829A-46D3-B96F-BAC030D3E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47" y="2104221"/>
            <a:ext cx="3257828" cy="46172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3C9354-C61A-4606-851A-B658E8345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803" y="2104221"/>
            <a:ext cx="2561711" cy="4617254"/>
          </a:xfrm>
          <a:prstGeom prst="rect">
            <a:avLst/>
          </a:prstGeom>
          <a:ln>
            <a:solidFill>
              <a:srgbClr val="DF179C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292420-FB79-4D1F-AB84-53764F546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086" y="3169814"/>
            <a:ext cx="5327490" cy="355166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A485D-CDB9-4732-A10A-74C0540F33C6}"/>
              </a:ext>
            </a:extLst>
          </p:cNvPr>
          <p:cNvSpPr txBox="1"/>
          <p:nvPr/>
        </p:nvSpPr>
        <p:spPr>
          <a:xfrm>
            <a:off x="9239204" y="1062658"/>
            <a:ext cx="2598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Черноголовка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94178-1B9C-4385-9DEF-1ED0156F7D78}"/>
              </a:ext>
            </a:extLst>
          </p:cNvPr>
          <p:cNvSpPr txBox="1"/>
          <p:nvPr/>
        </p:nvSpPr>
        <p:spPr>
          <a:xfrm>
            <a:off x="4449822" y="93415"/>
            <a:ext cx="165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г. Мадрид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2988F3-CA44-4301-ADCB-3D18C9D2DFFA}"/>
              </a:ext>
            </a:extLst>
          </p:cNvPr>
          <p:cNvSpPr txBox="1"/>
          <p:nvPr/>
        </p:nvSpPr>
        <p:spPr>
          <a:xfrm>
            <a:off x="1364969" y="2206818"/>
            <a:ext cx="1651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г. Мадрид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FC5CC2-316C-4D21-A803-4E6E38E27AF2}"/>
              </a:ext>
            </a:extLst>
          </p:cNvPr>
          <p:cNvSpPr txBox="1"/>
          <p:nvPr/>
        </p:nvSpPr>
        <p:spPr>
          <a:xfrm>
            <a:off x="8886895" y="3399289"/>
            <a:ext cx="170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г. Торонто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65F75C-C7F7-4F0F-BA0E-CDE0C3E6F00B}"/>
              </a:ext>
            </a:extLst>
          </p:cNvPr>
          <p:cNvSpPr txBox="1"/>
          <p:nvPr/>
        </p:nvSpPr>
        <p:spPr>
          <a:xfrm>
            <a:off x="4366269" y="3860954"/>
            <a:ext cx="18187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Иваново+ Нижний-Новгород </a:t>
            </a:r>
          </a:p>
        </p:txBody>
      </p:sp>
    </p:spTree>
    <p:extLst>
      <p:ext uri="{BB962C8B-B14F-4D97-AF65-F5344CB8AC3E}">
        <p14:creationId xmlns:p14="http://schemas.microsoft.com/office/powerpoint/2010/main" val="510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FCFAEF0-B05E-4967-82B7-299618B4E1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849711"/>
              </p:ext>
            </p:extLst>
          </p:nvPr>
        </p:nvGraphicFramePr>
        <p:xfrm>
          <a:off x="1684338" y="958468"/>
          <a:ext cx="9196833" cy="5435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8" name="CS ChemDraw Drawing" r:id="rId3" imgW="9456494" imgH="5254647" progId="ChemDraw.Document.6.0">
                  <p:embed/>
                </p:oleObj>
              </mc:Choice>
              <mc:Fallback>
                <p:oleObj name="CS ChemDraw Drawing" r:id="rId3" imgW="9456494" imgH="5254647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958468"/>
                        <a:ext cx="9196833" cy="54356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B3E3A05C-EF31-4E8D-B6F8-E25C4F0B4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3519260"/>
              </p:ext>
            </p:extLst>
          </p:nvPr>
        </p:nvGraphicFramePr>
        <p:xfrm>
          <a:off x="435645" y="4916163"/>
          <a:ext cx="4767262" cy="121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9" name="CS ChemDraw Drawing" r:id="rId5" imgW="4767111" imgH="1217492" progId="ChemDraw.Document.6.0">
                  <p:embed/>
                </p:oleObj>
              </mc:Choice>
              <mc:Fallback>
                <p:oleObj name="CS ChemDraw Drawing" r:id="rId5" imgW="4767111" imgH="121749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35645" y="4916163"/>
                        <a:ext cx="4767262" cy="1217613"/>
                      </a:xfrm>
                      <a:prstGeom prst="rect">
                        <a:avLst/>
                      </a:prstGeom>
                      <a:ln w="28575">
                        <a:solidFill>
                          <a:srgbClr val="7030A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FC110A-3AC9-4AF9-A27F-EC9FF51543AA}"/>
              </a:ext>
            </a:extLst>
          </p:cNvPr>
          <p:cNvSpPr txBox="1"/>
          <p:nvPr/>
        </p:nvSpPr>
        <p:spPr>
          <a:xfrm>
            <a:off x="159024" y="193368"/>
            <a:ext cx="1184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Различные способы модификации 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E2D5E7F-813B-4930-BD64-B3A08860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561D37-D6A3-436E-B5CC-98FDB05F5CB1}"/>
              </a:ext>
            </a:extLst>
          </p:cNvPr>
          <p:cNvGrpSpPr/>
          <p:nvPr/>
        </p:nvGrpSpPr>
        <p:grpSpPr>
          <a:xfrm>
            <a:off x="53393" y="1988886"/>
            <a:ext cx="1858714" cy="2796614"/>
            <a:chOff x="-111862" y="1988886"/>
            <a:chExt cx="1858714" cy="2796614"/>
          </a:xfrm>
        </p:grpSpPr>
        <p:pic>
          <p:nvPicPr>
            <p:cNvPr id="4" name="Рисунок 3" descr="Изображение выглядит как человек, внеш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6826543D-5701-4529-9734-F9428D0E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45" y="1988886"/>
              <a:ext cx="1229101" cy="18968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70F17E-CCFC-4BE9-BCAB-90A9BDF44EE7}"/>
                </a:ext>
              </a:extLst>
            </p:cNvPr>
            <p:cNvSpPr txBox="1"/>
            <p:nvPr/>
          </p:nvSpPr>
          <p:spPr>
            <a:xfrm>
              <a:off x="-111862" y="3862170"/>
              <a:ext cx="18587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Алина Маратовна 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Фазлыева</a:t>
              </a:r>
              <a:endParaRPr lang="ru-RU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95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DB64C-8190-4CFE-8619-2F673B962E4F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Гекса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аза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-замещение в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бензольных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фрагментах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237A3A-4BFD-4BD6-BC5C-F1349E40286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943" y="2423711"/>
            <a:ext cx="2842353" cy="27226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7D0725-A43B-4DB8-AFAC-9A498A05FBAD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025" y="2594658"/>
            <a:ext cx="3068918" cy="219936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2C4981-C258-4172-9064-23BD4993005C}"/>
              </a:ext>
            </a:extLst>
          </p:cNvPr>
          <p:cNvSpPr/>
          <p:nvPr/>
        </p:nvSpPr>
        <p:spPr>
          <a:xfrm>
            <a:off x="305916" y="5771575"/>
            <a:ext cx="5257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J.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Sundermeyer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Organic and biomolecular chemistry. – 2018. 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https://doi.org/10.1039/C8OB01705K</a:t>
            </a:r>
            <a:r>
              <a:rPr lang="ru-RU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438002D-854E-4D8B-95C9-23A601B9F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4CA7A-F81B-4CA7-B341-9B58D8B61048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</a:blip>
          <a:stretch>
            <a:fillRect/>
          </a:stretch>
        </p:blipFill>
        <p:spPr>
          <a:xfrm>
            <a:off x="7275271" y="2056921"/>
            <a:ext cx="4208625" cy="368761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F584FFD-24D4-45FE-B8D4-6AE4D375066B}"/>
              </a:ext>
            </a:extLst>
          </p:cNvPr>
          <p:cNvSpPr/>
          <p:nvPr/>
        </p:nvSpPr>
        <p:spPr>
          <a:xfrm>
            <a:off x="6750783" y="5771575"/>
            <a:ext cx="5257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R. Faust et al. J. Porphyrins and Phthalocyanines. – 2016.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https://doi.org/10.1142/S1088424616501078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1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EDB64C-8190-4CFE-8619-2F673B962E4F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Гекса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аза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-замещение в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бензольных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фрагментах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A379A6-3011-43D9-B990-849DB91C4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28" y="1075919"/>
            <a:ext cx="6088360" cy="26147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282D9C-3836-484A-81DC-67509AA0E8C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990" y="3938020"/>
            <a:ext cx="3702214" cy="278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7261E9-39AD-4A8D-A888-86C0DFEE8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778" y="1152178"/>
            <a:ext cx="3058752" cy="26768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0C6180-528C-4220-BFFD-53BE34566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772" y="3884307"/>
            <a:ext cx="6102218" cy="2824393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486FE56-C53E-4D8B-925A-DB581E269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ru-RU" sz="1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человек, внутренний, потол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0E117952-901C-4AAE-9DD3-5D314A7F5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758" y="3965713"/>
            <a:ext cx="1331470" cy="17789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CB265F-FB92-4112-BEE4-14DB3EF9024B}"/>
              </a:ext>
            </a:extLst>
          </p:cNvPr>
          <p:cNvSpPr txBox="1"/>
          <p:nvPr/>
        </p:nvSpPr>
        <p:spPr>
          <a:xfrm>
            <a:off x="10098969" y="5710019"/>
            <a:ext cx="2045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Ульяна Петровна</a:t>
            </a:r>
          </a:p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Ковкова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63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44DC0-7EC0-481F-9CCF-EA3DD06E032F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аксиальная модификация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pH-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чувствительные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флуорофоры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на основе (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8555D-D17D-4579-BF0F-0121A08C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10" y="1233889"/>
            <a:ext cx="3842275" cy="5054347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723152F-BE56-4279-A8DD-F7A554334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512738"/>
              </p:ext>
            </p:extLst>
          </p:nvPr>
        </p:nvGraphicFramePr>
        <p:xfrm>
          <a:off x="5807075" y="1074738"/>
          <a:ext cx="5440363" cy="252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CS ChemDraw Drawing" r:id="rId4" imgW="6032081" imgH="2805474" progId="ChemDraw.Document.6.0">
                  <p:embed/>
                </p:oleObj>
              </mc:Choice>
              <mc:Fallback>
                <p:oleObj name="CS ChemDraw Drawing" r:id="rId4" imgW="6032081" imgH="28054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7075" y="1074738"/>
                        <a:ext cx="5440363" cy="2528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8BEB29-CD8D-4A86-8593-9163D2D9B3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497" y="3681656"/>
            <a:ext cx="3935002" cy="308212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217B61-7287-4726-B989-544D458BBA56}"/>
              </a:ext>
            </a:extLst>
          </p:cNvPr>
          <p:cNvSpPr/>
          <p:nvPr/>
        </p:nvSpPr>
        <p:spPr>
          <a:xfrm>
            <a:off x="1191184" y="6302276"/>
            <a:ext cx="3465525" cy="473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  <a:tabLst>
                <a:tab pos="457200" algn="l"/>
              </a:tabLst>
            </a:pPr>
            <a:r>
              <a:rPr lang="en-US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Dalton Transactions. - 2020. - V. 49. - N. 32. - P. 11090-11098.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DOI: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7" tooltip="Link to landing page via DOI"/>
              </a:rPr>
              <a:t>10.1039/D0DT01703E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41AF00-2F0E-4829-8B78-81898F87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1BA18F-6D6D-486E-BCB2-35127811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EABAE-1AFE-4619-81DF-0CCA3CDCE0CE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Несимметричные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A13A51D8-AC43-4E4A-94FD-0FD59DDFF1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720030"/>
              </p:ext>
            </p:extLst>
          </p:nvPr>
        </p:nvGraphicFramePr>
        <p:xfrm>
          <a:off x="503238" y="1692275"/>
          <a:ext cx="517048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CS ChemDraw Drawing" r:id="rId3" imgW="4971101" imgH="1915510" progId="ChemDraw.Document.6.0">
                  <p:embed/>
                </p:oleObj>
              </mc:Choice>
              <mc:Fallback>
                <p:oleObj name="CS ChemDraw Drawing" r:id="rId3" imgW="4971101" imgH="191551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8" y="1692275"/>
                        <a:ext cx="5170487" cy="19764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63988F-E579-41F5-8FE1-4EF1750B9F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085"/>
            <a:ext cx="7733430" cy="236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DE01546-CE8B-4924-8FFA-8669AB668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941" y="3538281"/>
            <a:ext cx="2743200" cy="270878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84FDD53-DADB-44A3-99E6-A640009B29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72" y="1016522"/>
            <a:ext cx="6213513" cy="2412478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5240700-277B-480D-89CF-9DD62E26AB5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/>
          <a:stretch/>
        </p:blipFill>
        <p:spPr>
          <a:xfrm>
            <a:off x="10562916" y="3029456"/>
            <a:ext cx="1187355" cy="25783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FD747D-4E62-4749-A250-29864DE67716}"/>
              </a:ext>
            </a:extLst>
          </p:cNvPr>
          <p:cNvSpPr txBox="1"/>
          <p:nvPr/>
        </p:nvSpPr>
        <p:spPr>
          <a:xfrm>
            <a:off x="10128106" y="561035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Иван Алексеевич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Никитин</a:t>
            </a:r>
          </a:p>
        </p:txBody>
      </p:sp>
    </p:spTree>
    <p:extLst>
      <p:ext uri="{BB962C8B-B14F-4D97-AF65-F5344CB8AC3E}">
        <p14:creationId xmlns:p14="http://schemas.microsoft.com/office/powerpoint/2010/main" val="64727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2EABAE-1AFE-4619-81DF-0CCA3CDCE0CE}"/>
              </a:ext>
            </a:extLst>
          </p:cNvPr>
          <p:cNvSpPr txBox="1"/>
          <p:nvPr/>
        </p:nvSpPr>
        <p:spPr>
          <a:xfrm>
            <a:off x="159024" y="193368"/>
            <a:ext cx="11849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Периферийная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функционализация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Несимметричные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253A615-A3F5-4CBC-AEB4-7890E2A14A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31" y="3137052"/>
            <a:ext cx="11808746" cy="33955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F00F97B-B779-458F-BB6F-712132C807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263637"/>
              </p:ext>
            </p:extLst>
          </p:nvPr>
        </p:nvGraphicFramePr>
        <p:xfrm>
          <a:off x="1039813" y="1127125"/>
          <a:ext cx="24098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CS ChemDraw Drawing" r:id="rId4" imgW="1560497" imgH="1186749" progId="ChemDraw.Document.6.0">
                  <p:embed/>
                </p:oleObj>
              </mc:Choice>
              <mc:Fallback>
                <p:oleObj name="CS ChemDraw Drawing" r:id="rId4" imgW="1560497" imgH="11867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9813" y="1127125"/>
                        <a:ext cx="2409825" cy="183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34183C3A-E332-4606-A002-C24AB9FB09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00625"/>
              </p:ext>
            </p:extLst>
          </p:nvPr>
        </p:nvGraphicFramePr>
        <p:xfrm>
          <a:off x="3870910" y="1129601"/>
          <a:ext cx="2409708" cy="183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6" name="CS ChemDraw Drawing" r:id="rId6" imgW="1560497" imgH="1185567" progId="ChemDraw.Document.6.0">
                  <p:embed/>
                </p:oleObj>
              </mc:Choice>
              <mc:Fallback>
                <p:oleObj name="CS ChemDraw Drawing" r:id="rId6" imgW="1560497" imgH="11855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0910" y="1129601"/>
                        <a:ext cx="2409708" cy="1831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4BBDD8C3-3ADF-4582-B651-1C84B11D69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922293"/>
              </p:ext>
            </p:extLst>
          </p:nvPr>
        </p:nvGraphicFramePr>
        <p:xfrm>
          <a:off x="6450158" y="1129601"/>
          <a:ext cx="2510214" cy="183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" name="CS ChemDraw Drawing" r:id="rId8" imgW="1625995" imgH="1185173" progId="ChemDraw.Document.6.0">
                  <p:embed/>
                </p:oleObj>
              </mc:Choice>
              <mc:Fallback>
                <p:oleObj name="CS ChemDraw Drawing" r:id="rId8" imgW="1625995" imgH="11851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50158" y="1129601"/>
                        <a:ext cx="2510214" cy="18311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1BA18F-6D6D-486E-BCB2-351278111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D198B-6169-4C36-A815-5386A2195EE0}" type="slidenum">
              <a:rPr lang="ru-RU" sz="14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18D1043A-701E-4C39-84BA-002B707A5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44669"/>
              </p:ext>
            </p:extLst>
          </p:nvPr>
        </p:nvGraphicFramePr>
        <p:xfrm>
          <a:off x="9404322" y="1129602"/>
          <a:ext cx="2583755" cy="1831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8" name="CS ChemDraw Drawing" r:id="rId10" imgW="1673342" imgH="1185173" progId="ChemDraw.Document.6.0">
                  <p:embed/>
                </p:oleObj>
              </mc:Choice>
              <mc:Fallback>
                <p:oleObj name="CS ChemDraw Drawing" r:id="rId10" imgW="1673342" imgH="118517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04322" y="1129602"/>
                        <a:ext cx="2583755" cy="1831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Овал 12">
            <a:extLst>
              <a:ext uri="{FF2B5EF4-FFF2-40B4-BE49-F238E27FC236}">
                <a16:creationId xmlns:a16="http://schemas.microsoft.com/office/drawing/2014/main" id="{8BC06CA9-17BF-4075-8393-1FA3E1A782CC}"/>
              </a:ext>
            </a:extLst>
          </p:cNvPr>
          <p:cNvSpPr/>
          <p:nvPr/>
        </p:nvSpPr>
        <p:spPr>
          <a:xfrm>
            <a:off x="1377108" y="3922004"/>
            <a:ext cx="616945" cy="168558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D2C94E86-DA2A-4005-B76F-049F86D379FB}"/>
              </a:ext>
            </a:extLst>
          </p:cNvPr>
          <p:cNvSpPr/>
          <p:nvPr/>
        </p:nvSpPr>
        <p:spPr>
          <a:xfrm>
            <a:off x="4162539" y="4073286"/>
            <a:ext cx="616945" cy="1685581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CDF9C9-FEF8-4F9D-B3E7-6C9004E84778}"/>
              </a:ext>
            </a:extLst>
          </p:cNvPr>
          <p:cNvSpPr/>
          <p:nvPr/>
        </p:nvSpPr>
        <p:spPr>
          <a:xfrm>
            <a:off x="6970004" y="4461830"/>
            <a:ext cx="616945" cy="126782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BBD37ED-E041-4582-AFDB-D6EF9B03B9AB}"/>
              </a:ext>
            </a:extLst>
          </p:cNvPr>
          <p:cNvSpPr/>
          <p:nvPr/>
        </p:nvSpPr>
        <p:spPr>
          <a:xfrm>
            <a:off x="9834389" y="4207626"/>
            <a:ext cx="616945" cy="1368477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463</Words>
  <Application>Microsoft Office PowerPoint</Application>
  <PresentationFormat>Широкоэкранный</PresentationFormat>
  <Paragraphs>92</Paragraphs>
  <Slides>25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CS ChemDraw Drawing</vt:lpstr>
      <vt:lpstr>MestReNova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Supporting information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Skvortsov</dc:creator>
  <cp:lastModifiedBy>Ivan Skvortsov</cp:lastModifiedBy>
  <cp:revision>41</cp:revision>
  <dcterms:created xsi:type="dcterms:W3CDTF">2022-06-27T11:59:26Z</dcterms:created>
  <dcterms:modified xsi:type="dcterms:W3CDTF">2022-07-02T21:50:26Z</dcterms:modified>
</cp:coreProperties>
</file>