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83" r:id="rId4"/>
    <p:sldId id="292" r:id="rId5"/>
    <p:sldId id="287" r:id="rId6"/>
    <p:sldId id="294" r:id="rId7"/>
    <p:sldId id="263" r:id="rId8"/>
    <p:sldId id="293" r:id="rId9"/>
    <p:sldId id="278" r:id="rId10"/>
    <p:sldId id="267" r:id="rId11"/>
    <p:sldId id="264" r:id="rId12"/>
    <p:sldId id="289" r:id="rId13"/>
    <p:sldId id="279" r:id="rId14"/>
    <p:sldId id="265" r:id="rId15"/>
    <p:sldId id="290" r:id="rId16"/>
    <p:sldId id="282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CC991-1E2C-4637-888E-D99265077302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9772-5A8B-43D0-9E00-A78CB036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6EA4-C0DF-48E7-B8D3-433A33A64A3A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7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ACA9-0C65-4C83-ADCF-FFA3948D2302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3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6D56-9AF0-43AD-A3F7-0CD13ACCA3A2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4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4A14-F3BF-45C2-9914-979C2269C0D2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5EB-6C59-4057-936C-A4E52EDCF374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54DE-F028-440D-AEC4-E60039E36DEA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B2E0-513F-43EA-AD4C-7BC83E5D8BDD}" type="datetime1">
              <a:rPr lang="ru-RU" smtClean="0"/>
              <a:t>02.07.2022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CF2B-96E1-4596-9305-9D02899DE65F}" type="datetime1">
              <a:rPr lang="ru-RU" smtClean="0"/>
              <a:t>02.07.2022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C29-05B8-48EC-8024-6805DE53038D}" type="datetime1">
              <a:rPr lang="ru-RU" smtClean="0"/>
              <a:t>02.07.2022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3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BE7D-295E-443D-BF8A-C4C612C65B4D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3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999-C386-4FC2-8D36-9BB5E54ABF49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4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6D3B-7798-47C3-8DF3-B58B3FE40FD1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B288-1498-4C52-BB96-F7C36FA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3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e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8.jpe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грудные знаки МГУ">
            <a:extLst>
              <a:ext uri="{FF2B5EF4-FFF2-40B4-BE49-F238E27FC236}">
                <a16:creationId xmlns:a16="http://schemas.microsoft.com/office/drawing/2014/main" id="{8E8B941B-FCCD-4D8B-BA7F-7CD68A1B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" y="1291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омпания «ИФХЭ РАН» — о компании, фотографии офиса, контакты — Хабр Карьера">
            <a:extLst>
              <a:ext uri="{FF2B5EF4-FFF2-40B4-BE49-F238E27FC236}">
                <a16:creationId xmlns:a16="http://schemas.microsoft.com/office/drawing/2014/main" id="{E916F13A-8FD7-4F01-87A2-565220D4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63" y="79839"/>
            <a:ext cx="1943973" cy="19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F1528-B090-4DC5-8CEE-D9DB75B5A0F2}"/>
              </a:ext>
            </a:extLst>
          </p:cNvPr>
          <p:cNvSpPr txBox="1"/>
          <p:nvPr/>
        </p:nvSpPr>
        <p:spPr>
          <a:xfrm>
            <a:off x="6583684" y="4172425"/>
            <a:ext cx="2577116" cy="2600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Шлыков Иван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C2DEE-A80F-4E75-A63C-EB1BCA85908D}"/>
              </a:ext>
            </a:extLst>
          </p:cNvPr>
          <p:cNvSpPr txBox="1"/>
          <p:nvPr/>
        </p:nvSpPr>
        <p:spPr>
          <a:xfrm>
            <a:off x="1572076" y="2529849"/>
            <a:ext cx="5999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постфункционализации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МОКП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UiO-66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фосфонат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‐замещенного порфирина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Логотип">
            <a:extLst>
              <a:ext uri="{FF2B5EF4-FFF2-40B4-BE49-F238E27FC236}">
                <a16:creationId xmlns:a16="http://schemas.microsoft.com/office/drawing/2014/main" id="{47505CBB-24E5-4050-9510-F5DB741C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18" y="22516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2F2A2F-2011-4862-B268-DA2384BD849A}"/>
              </a:ext>
            </a:extLst>
          </p:cNvPr>
          <p:cNvSpPr txBox="1"/>
          <p:nvPr/>
        </p:nvSpPr>
        <p:spPr>
          <a:xfrm>
            <a:off x="2494625" y="5472524"/>
            <a:ext cx="42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ICPC-14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Плес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B7770-4DC2-425B-B03B-409B39643856}"/>
              </a:ext>
            </a:extLst>
          </p:cNvPr>
          <p:cNvSpPr txBox="1"/>
          <p:nvPr/>
        </p:nvSpPr>
        <p:spPr>
          <a:xfrm>
            <a:off x="4234033" y="61533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5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FBFAA-4B6A-4CF4-88C4-FB5B76F8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9" y="365129"/>
            <a:ext cx="8204632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РЭМ и РФА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9FAE29A-8078-416D-A390-54FD1EFE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41" y="4617187"/>
            <a:ext cx="3901457" cy="477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кристаллитов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EEEDC-55F9-45BA-901F-7F0C8B69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956A03-CFC2-4499-A22A-8255F505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006"/>
            <a:ext cx="4995406" cy="2153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D477B-D24D-45A8-BAB2-4996EC867FFF}"/>
              </a:ext>
            </a:extLst>
          </p:cNvPr>
          <p:cNvSpPr txBox="1"/>
          <p:nvPr/>
        </p:nvSpPr>
        <p:spPr>
          <a:xfrm>
            <a:off x="243374" y="5024851"/>
            <a:ext cx="479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Удельная площадь поверхности – 612 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C8DC5-A60E-48F6-B466-4EA93CEAE132}"/>
              </a:ext>
            </a:extLst>
          </p:cNvPr>
          <p:cNvSpPr txBox="1"/>
          <p:nvPr/>
        </p:nvSpPr>
        <p:spPr>
          <a:xfrm>
            <a:off x="717690" y="6059496"/>
            <a:ext cx="842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UiO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66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теоретический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монокристалла)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Cryst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Growth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2014.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14, № 11. P. 5370–5372.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C6FF3E-6705-4F96-83B7-BF9C8910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725" y="1986693"/>
            <a:ext cx="4303275" cy="28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FBFAA-4B6A-4CF4-88C4-FB5B76F8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991271"/>
            <a:ext cx="7886700" cy="9941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EE92454-4959-411B-8043-CDC30E80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49863-9CFC-42D1-B074-E8AC6C89CBF2}"/>
              </a:ext>
            </a:extLst>
          </p:cNvPr>
          <p:cNvSpPr txBox="1"/>
          <p:nvPr/>
        </p:nvSpPr>
        <p:spPr>
          <a:xfrm>
            <a:off x="2511858" y="5783464"/>
            <a:ext cx="381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порфирина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DD391-B300-4DEE-B1E6-A39A4BFBF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20" y="2301453"/>
            <a:ext cx="8190298" cy="31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D1228-9C2B-421B-AF9F-79536CD3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TPPP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Ni-TPP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712686-BEFC-4340-850A-7A52F417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BBE10-3F2E-4678-8A3D-58B25CCE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5652036" cy="4702310"/>
          </a:xfrm>
          <a:prstGeom prst="rect">
            <a:avLst/>
          </a:prstGeom>
        </p:spPr>
      </p:pic>
      <p:sp>
        <p:nvSpPr>
          <p:cNvPr id="7" name="Rectangle 33">
            <a:extLst>
              <a:ext uri="{FF2B5EF4-FFF2-40B4-BE49-F238E27FC236}">
                <a16:creationId xmlns:a16="http://schemas.microsoft.com/office/drawing/2014/main" id="{D59AE52C-049B-4C4B-9AF9-5F9E6D4C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277" y="1916145"/>
            <a:ext cx="116407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345DCE9-7C5F-4BAD-9B4D-6951ECF87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68599"/>
              </p:ext>
            </p:extLst>
          </p:nvPr>
        </p:nvGraphicFramePr>
        <p:xfrm>
          <a:off x="6146800" y="1909763"/>
          <a:ext cx="299720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CS ChemDraw Drawing" r:id="rId4" imgW="2647507" imgH="4436202" progId="ChemDraw.Document.6.0">
                  <p:embed/>
                </p:oleObj>
              </mc:Choice>
              <mc:Fallback>
                <p:oleObj name="CS ChemDraw Drawing" r:id="rId4" imgW="2647507" imgH="4436202" progId="ChemDraw.Document.6.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6953"/>
                      <a:stretch>
                        <a:fillRect/>
                      </a:stretch>
                    </p:blipFill>
                    <p:spPr bwMode="auto">
                      <a:xfrm>
                        <a:off x="6146800" y="1909763"/>
                        <a:ext cx="2997200" cy="417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34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066BE-413D-477C-BB2F-24315C81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97" y="72163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7F1B1F-049F-47CC-8EFB-8FAC854B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CE72C-6D63-42E3-988E-EEF0A59CE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9" y="1602820"/>
            <a:ext cx="6185816" cy="4753531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734589C-DBB8-4582-88DD-364DC0212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28835"/>
              </p:ext>
            </p:extLst>
          </p:nvPr>
        </p:nvGraphicFramePr>
        <p:xfrm>
          <a:off x="5752577" y="2367664"/>
          <a:ext cx="3391423" cy="322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CS ChemDraw Drawing" r:id="rId4" imgW="2570953" imgH="2443829" progId="ChemDraw.Document.6.0">
                  <p:embed/>
                </p:oleObj>
              </mc:Choice>
              <mc:Fallback>
                <p:oleObj name="CS ChemDraw Drawing" r:id="rId4" imgW="2570953" imgH="2443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2577" y="2367664"/>
                        <a:ext cx="3391423" cy="3223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97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6FC3B-0815-46D9-8549-E227015F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CC820-D78C-41B5-A4F9-C9C62CDA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метод пост-синтетической модификации металл-органического координационного полимера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 с использованием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фосфонат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-замещенного порфирина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Гибридный материал охарактеризован физико-химическими методами анализа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 Установлено, что полученный гибридный материал проявляет высокую термическую стабильность, сопоставимую с исходным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Предложен мотив связывания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фосфонатной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гексаядерными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кластерами циркония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3319E-E6F3-43EE-BDB4-CA890BA8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78C825-9F82-4C01-937A-AD9E0ED9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" y="239698"/>
            <a:ext cx="8983809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50EAD-98D9-4016-95E3-ABC967D0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EBBDD-DB20-48B2-931C-A69461C9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524"/>
            <a:ext cx="78867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К.х.н. И.Н. </a:t>
            </a:r>
            <a:r>
              <a:rPr lang="ru-RU" sz="3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Сенчихину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(ИФХЭ РАН) за выполнение термогравиметрического анализа и микроскопии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К.х.н. А.А. Синельщиковой (ИФХЭ РАН) за регистрацию </a:t>
            </a:r>
            <a:r>
              <a:rPr lang="ru-RU" sz="3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дифрактограмм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материалов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К.х.н. Л.И. Деминой (ИФХЭ РАН) за регистрацию и интерпретацию данных ИК;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С.Ю. </a:t>
            </a:r>
            <a:r>
              <a:rPr lang="ru-RU" sz="3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Котцову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(ИОНХ РАН) за определение удельной площади поверхности материала методом БЭТ.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36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453085-CA93-42F9-87E9-AE8A8904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822" y="2956896"/>
            <a:ext cx="5478355" cy="94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9176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A0C6A6-22AC-46C3-B151-6AF5E015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7" y="3847363"/>
            <a:ext cx="1933203" cy="2090172"/>
          </a:xfrm>
          <a:prstGeom prst="rect">
            <a:avLst/>
          </a:prstGeom>
        </p:spPr>
      </p:pic>
      <p:pic>
        <p:nvPicPr>
          <p:cNvPr id="9218" name="Picture 2" descr="Graphical abstract: Hydrogen storage in metal–organic frameworks">
            <a:extLst>
              <a:ext uri="{FF2B5EF4-FFF2-40B4-BE49-F238E27FC236}">
                <a16:creationId xmlns:a16="http://schemas.microsoft.com/office/drawing/2014/main" id="{6D8C11F0-5F0C-466F-9FE9-573C205763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48" y="1864978"/>
            <a:ext cx="4200443" cy="20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7CFF7-4A83-4085-B12D-A724094F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1F7FE006-3638-4328-9802-03CB8C1B0D89}"/>
              </a:ext>
            </a:extLst>
          </p:cNvPr>
          <p:cNvSpPr txBox="1">
            <a:spLocks/>
          </p:cNvSpPr>
          <p:nvPr/>
        </p:nvSpPr>
        <p:spPr>
          <a:xfrm>
            <a:off x="4648202" y="1156575"/>
            <a:ext cx="3868340" cy="617935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0CD225C7-F246-45DC-8E85-6AEA4030A452}"/>
              </a:ext>
            </a:extLst>
          </p:cNvPr>
          <p:cNvSpPr txBox="1">
            <a:spLocks/>
          </p:cNvSpPr>
          <p:nvPr/>
        </p:nvSpPr>
        <p:spPr>
          <a:xfrm>
            <a:off x="5034067" y="1313975"/>
            <a:ext cx="3868340" cy="617935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газов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05CC49CB-4B51-4BBC-A226-65C8A5E12DE8}"/>
              </a:ext>
            </a:extLst>
          </p:cNvPr>
          <p:cNvSpPr txBox="1">
            <a:spLocks/>
          </p:cNvSpPr>
          <p:nvPr/>
        </p:nvSpPr>
        <p:spPr>
          <a:xfrm>
            <a:off x="1899724" y="3717796"/>
            <a:ext cx="5605277" cy="617935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доставка лекарств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224FB-8C64-4F3B-9CE6-AFFA859EE7B7}"/>
              </a:ext>
            </a:extLst>
          </p:cNvPr>
          <p:cNvSpPr txBox="1"/>
          <p:nvPr/>
        </p:nvSpPr>
        <p:spPr>
          <a:xfrm flipH="1">
            <a:off x="1041700" y="362400"/>
            <a:ext cx="7060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МОКП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C8A0B-EA22-46EB-90CA-31DB357CCB8E}"/>
              </a:ext>
            </a:extLst>
          </p:cNvPr>
          <p:cNvSpPr txBox="1"/>
          <p:nvPr/>
        </p:nvSpPr>
        <p:spPr>
          <a:xfrm flipH="1">
            <a:off x="292995" y="6061861"/>
            <a:ext cx="5710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ChemCatChem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2019.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11, № 3. P. 899–923.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2009.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38, № 5. P. 1294–1314.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Mater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Interfaces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2020.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12, № 40. P. 44447–44458.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E12C9-3CA2-4C15-9B50-32C89C170772}"/>
              </a:ext>
            </a:extLst>
          </p:cNvPr>
          <p:cNvSpPr txBox="1"/>
          <p:nvPr/>
        </p:nvSpPr>
        <p:spPr>
          <a:xfrm flipH="1">
            <a:off x="496217" y="1374400"/>
            <a:ext cx="4312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Гетерогенный катализ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A36F1-95B7-40C9-9F31-E0DF59907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098" y="4319979"/>
            <a:ext cx="4697852" cy="1400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26E9F-7C88-45BE-A48C-5D0EC77251BF}"/>
              </a:ext>
            </a:extLst>
          </p:cNvPr>
          <p:cNvSpPr txBox="1"/>
          <p:nvPr/>
        </p:nvSpPr>
        <p:spPr>
          <a:xfrm>
            <a:off x="2570320" y="5402475"/>
            <a:ext cx="115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D7DF0-8970-4298-8280-778CE474CB00}"/>
              </a:ext>
            </a:extLst>
          </p:cNvPr>
          <p:cNvSpPr txBox="1"/>
          <p:nvPr/>
        </p:nvSpPr>
        <p:spPr>
          <a:xfrm flipH="1">
            <a:off x="4586730" y="5464383"/>
            <a:ext cx="103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85654-FAF0-4EAA-9D79-44F16E3006DB}"/>
              </a:ext>
            </a:extLst>
          </p:cNvPr>
          <p:cNvSpPr txBox="1"/>
          <p:nvPr/>
        </p:nvSpPr>
        <p:spPr>
          <a:xfrm>
            <a:off x="5808203" y="5484471"/>
            <a:ext cx="235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активного вещества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3572681-E16A-41FE-AA6B-50C21E044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7122"/>
              </p:ext>
            </p:extLst>
          </p:nvPr>
        </p:nvGraphicFramePr>
        <p:xfrm>
          <a:off x="241593" y="1945048"/>
          <a:ext cx="6424612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6" imgW="6425255" imgH="2435834" progId="ChemDraw.Document.6.0">
                  <p:embed/>
                </p:oleObj>
              </mc:Choice>
              <mc:Fallback>
                <p:oleObj name="CS ChemDraw Drawing" r:id="rId6" imgW="6425255" imgH="2435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593" y="1945048"/>
                        <a:ext cx="6424612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22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5C39083-33F2-421D-A4F8-E6815E61D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22" y="2054043"/>
            <a:ext cx="6599423" cy="259552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18A5808-89E9-4388-8DB8-696B3E1E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83" y="64048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МОКП типа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EEDF18FF-7F8C-4AA2-9806-77B62E0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592" y="4322214"/>
            <a:ext cx="2327615" cy="5192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Zr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61067C-2E6F-49B7-B546-281693BB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25C76-4A5E-4ACA-97D4-99E778E3AB72}"/>
              </a:ext>
            </a:extLst>
          </p:cNvPr>
          <p:cNvSpPr txBox="1"/>
          <p:nvPr/>
        </p:nvSpPr>
        <p:spPr>
          <a:xfrm>
            <a:off x="6307587" y="606047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University in Oslo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EF663-C06C-497D-9CCB-0EDA92A4B7EC}"/>
              </a:ext>
            </a:extLst>
          </p:cNvPr>
          <p:cNvSpPr txBox="1"/>
          <p:nvPr/>
        </p:nvSpPr>
        <p:spPr>
          <a:xfrm>
            <a:off x="550413" y="5977647"/>
            <a:ext cx="4572000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390" indent="-406390" algn="just">
              <a:lnSpc>
                <a:spcPct val="150000"/>
              </a:lnSpc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343. P. 1–24.</a:t>
            </a:r>
          </a:p>
          <a:p>
            <a:pPr marL="406390" indent="-40639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Успехи химии. 2022. Т. 91. № 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A4F32-3F41-44C9-8DB7-AEA60C4246D2}"/>
              </a:ext>
            </a:extLst>
          </p:cNvPr>
          <p:cNvSpPr txBox="1"/>
          <p:nvPr/>
        </p:nvSpPr>
        <p:spPr>
          <a:xfrm>
            <a:off x="5358451" y="4852337"/>
            <a:ext cx="3127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Обозначение цветов: полиэдр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ZrO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solidFill>
                  <a:srgbClr val="CC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розовый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атомы О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атомы С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3438318-4555-4935-8114-DD9BFF6C3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531011"/>
              </p:ext>
            </p:extLst>
          </p:nvPr>
        </p:nvGraphicFramePr>
        <p:xfrm>
          <a:off x="1540522" y="4803386"/>
          <a:ext cx="224502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S ChemDraw Drawing" r:id="rId4" imgW="1396055" imgH="824559" progId="ChemDraw.Document.6.0">
                  <p:embed/>
                </p:oleObj>
              </mc:Choice>
              <mc:Fallback>
                <p:oleObj name="CS ChemDraw Drawing" r:id="rId4" imgW="1396055" imgH="8245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0522" y="4803386"/>
                        <a:ext cx="2245028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19E14CF-BF97-418E-87BC-A79BE21B5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93429"/>
              </p:ext>
            </p:extLst>
          </p:nvPr>
        </p:nvGraphicFramePr>
        <p:xfrm>
          <a:off x="3297174" y="4581840"/>
          <a:ext cx="2549652" cy="176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S ChemDraw Drawing" r:id="rId6" imgW="1860698" imgH="1290939" progId="ChemDraw.Document.6.0">
                  <p:embed/>
                </p:oleObj>
              </mc:Choice>
              <mc:Fallback>
                <p:oleObj name="CS ChemDraw Drawing" r:id="rId6" imgW="1860698" imgH="12909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7174" y="4581840"/>
                        <a:ext cx="2549652" cy="1768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5CFA92-84BF-4C45-87F5-F1A6948E3A2B}"/>
              </a:ext>
            </a:extLst>
          </p:cNvPr>
          <p:cNvSpPr txBox="1"/>
          <p:nvPr/>
        </p:nvSpPr>
        <p:spPr>
          <a:xfrm>
            <a:off x="45833" y="5008874"/>
            <a:ext cx="1416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Линкер:</a:t>
            </a:r>
          </a:p>
        </p:txBody>
      </p:sp>
    </p:spTree>
    <p:extLst>
      <p:ext uri="{BB962C8B-B14F-4D97-AF65-F5344CB8AC3E}">
        <p14:creationId xmlns:p14="http://schemas.microsoft.com/office/powerpoint/2010/main" val="205890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0723E-8544-4E21-BB14-0437DC00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96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МОКП на основе порфиринов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5CDE8-BCAF-485C-9B04-47CC3F79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Published crystal structures of the cubic porphyrinic MOFs&#10;PCN-221, MOF-525, and PCN-224 built of tetrakis(4-carboxyphenyl)porphyrin (TCPP) linkers and Zr-cluster (teal) with unit cells highlighted, viewed along the c-axis, and their corresponding Zr8O6, straight Zr6O4(OH)4, and tilted Zr6O4(OH)4 cluster, respectively17,21,22.">
            <a:extLst>
              <a:ext uri="{FF2B5EF4-FFF2-40B4-BE49-F238E27FC236}">
                <a16:creationId xmlns:a16="http://schemas.microsoft.com/office/drawing/2014/main" id="{90AA3EF5-2509-437A-8E3F-25D8CBF328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Published crystal structures of the cubic porphyrinic MOFs PCN-221,... |  Download Scientific Diagram">
            <a:extLst>
              <a:ext uri="{FF2B5EF4-FFF2-40B4-BE49-F238E27FC236}">
                <a16:creationId xmlns:a16="http://schemas.microsoft.com/office/drawing/2014/main" id="{D21F8722-775C-43B9-BADF-FF39E10D0D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BB910B-3CF1-4058-A6DF-B99EED4FA7FA}"/>
              </a:ext>
            </a:extLst>
          </p:cNvPr>
          <p:cNvSpPr txBox="1"/>
          <p:nvPr/>
        </p:nvSpPr>
        <p:spPr>
          <a:xfrm>
            <a:off x="628650" y="6185097"/>
            <a:ext cx="350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Com. 2021. Vol. 12,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P. 1-9.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Coord. Chem. Rev. 2021. Vol. 429. P. 213615.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DD902B-AC1B-44BB-BB7E-C68F3FEE7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58" y="1504972"/>
            <a:ext cx="6382953" cy="4009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6C7B6-EAC3-48E4-94A7-E97C6ACC51C5}"/>
              </a:ext>
            </a:extLst>
          </p:cNvPr>
          <p:cNvSpPr txBox="1"/>
          <p:nvPr/>
        </p:nvSpPr>
        <p:spPr>
          <a:xfrm>
            <a:off x="4465376" y="5773236"/>
            <a:ext cx="387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PCN - porous coordination network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MOF - metal−organic framework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TCPP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tetracarboxyphenylporphyrin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801769D-1694-4364-B8B5-A1CEEC1D9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47850"/>
              </p:ext>
            </p:extLst>
          </p:nvPr>
        </p:nvGraphicFramePr>
        <p:xfrm>
          <a:off x="104087" y="3733800"/>
          <a:ext cx="2598141" cy="277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CS ChemDraw Drawing" r:id="rId4" imgW="1704931" imgH="1818614" progId="ChemDraw.Document.6.0">
                  <p:embed/>
                </p:oleObj>
              </mc:Choice>
              <mc:Fallback>
                <p:oleObj name="CS ChemDraw Drawing" r:id="rId4" imgW="1704931" imgH="18186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087" y="3733800"/>
                        <a:ext cx="2598141" cy="2772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AFF7666-2B52-434B-8E8E-7FE0E2FE8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251168"/>
              </p:ext>
            </p:extLst>
          </p:nvPr>
        </p:nvGraphicFramePr>
        <p:xfrm>
          <a:off x="104087" y="1343031"/>
          <a:ext cx="2029792" cy="2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S ChemDraw Drawing" r:id="rId6" imgW="1264211" imgH="1848995" progId="ChemDraw.Document.6.0">
                  <p:embed/>
                </p:oleObj>
              </mc:Choice>
              <mc:Fallback>
                <p:oleObj name="CS ChemDraw Drawing" r:id="rId6" imgW="1264211" imgH="18489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087" y="1343031"/>
                        <a:ext cx="2029792" cy="2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07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4" name="Picture 78" descr="Томский политехнический университет - research">
            <a:extLst>
              <a:ext uri="{FF2B5EF4-FFF2-40B4-BE49-F238E27FC236}">
                <a16:creationId xmlns:a16="http://schemas.microsoft.com/office/drawing/2014/main" id="{73B6DEEF-92CC-4E8B-A5FD-E7D883DC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00" y="2442236"/>
            <a:ext cx="1464200" cy="21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reen Chemistry | eMedicalPrep">
            <a:extLst>
              <a:ext uri="{FF2B5EF4-FFF2-40B4-BE49-F238E27FC236}">
                <a16:creationId xmlns:a16="http://schemas.microsoft.com/office/drawing/2014/main" id="{434C4460-247A-4EB1-AB48-C8DB1C97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" y="3104340"/>
            <a:ext cx="1860530" cy="15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6F13C4B-AEE8-4FD5-94FE-C3A85DD2AA01}"/>
              </a:ext>
            </a:extLst>
          </p:cNvPr>
          <p:cNvSpPr/>
          <p:nvPr/>
        </p:nvSpPr>
        <p:spPr>
          <a:xfrm>
            <a:off x="3179139" y="5135818"/>
            <a:ext cx="2781208" cy="4130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C94D2-72B0-40BE-8955-9E82A8D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237" y="3668046"/>
            <a:ext cx="2550428" cy="346131"/>
          </a:xfr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Гибридный материал</a:t>
            </a:r>
          </a:p>
        </p:txBody>
      </p:sp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8974921B-222C-4327-AA54-C0F714C1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319E81-B6E3-4BB0-B12F-459FF86DC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46" y="1387436"/>
            <a:ext cx="1771651" cy="2121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3BBE5F-4D72-4AAA-9086-4A6D04301955}"/>
              </a:ext>
            </a:extLst>
          </p:cNvPr>
          <p:cNvSpPr txBox="1"/>
          <p:nvPr/>
        </p:nvSpPr>
        <p:spPr>
          <a:xfrm>
            <a:off x="1038684" y="4685402"/>
            <a:ext cx="2428773" cy="36933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стабильность</a:t>
            </a:r>
            <a:endParaRPr lang="ru-RU" sz="13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772D2E-ECBE-43DC-9FE2-BCF4C5BDF3E9}"/>
              </a:ext>
            </a:extLst>
          </p:cNvPr>
          <p:cNvSpPr txBox="1"/>
          <p:nvPr/>
        </p:nvSpPr>
        <p:spPr>
          <a:xfrm>
            <a:off x="5803287" y="4645074"/>
            <a:ext cx="2557184" cy="36933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катализе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34E0284-F067-4D64-8D72-F1AEB102FCD5}"/>
              </a:ext>
            </a:extLst>
          </p:cNvPr>
          <p:cNvCxnSpPr>
            <a:cxnSpLocks/>
          </p:cNvCxnSpPr>
          <p:nvPr/>
        </p:nvCxnSpPr>
        <p:spPr>
          <a:xfrm flipH="1">
            <a:off x="2276843" y="4057445"/>
            <a:ext cx="2270465" cy="5182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697338E-B416-4F2D-A125-C7B97E45B56A}"/>
              </a:ext>
            </a:extLst>
          </p:cNvPr>
          <p:cNvCxnSpPr>
            <a:cxnSpLocks/>
          </p:cNvCxnSpPr>
          <p:nvPr/>
        </p:nvCxnSpPr>
        <p:spPr>
          <a:xfrm>
            <a:off x="4531451" y="4062460"/>
            <a:ext cx="2550428" cy="518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1389AC5-C18D-460B-A243-454FF72E688C}"/>
              </a:ext>
            </a:extLst>
          </p:cNvPr>
          <p:cNvCxnSpPr>
            <a:cxnSpLocks/>
          </p:cNvCxnSpPr>
          <p:nvPr/>
        </p:nvCxnSpPr>
        <p:spPr>
          <a:xfrm>
            <a:off x="4547308" y="4046016"/>
            <a:ext cx="22437" cy="1008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5D1B12F-F002-4064-A39C-0FB546F4A43D}"/>
              </a:ext>
            </a:extLst>
          </p:cNvPr>
          <p:cNvSpPr txBox="1"/>
          <p:nvPr/>
        </p:nvSpPr>
        <p:spPr>
          <a:xfrm>
            <a:off x="3154323" y="5130970"/>
            <a:ext cx="298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регенерации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03959-8970-4C8D-A9D4-C63F61286011}"/>
              </a:ext>
            </a:extLst>
          </p:cNvPr>
          <p:cNvSpPr txBox="1"/>
          <p:nvPr/>
        </p:nvSpPr>
        <p:spPr>
          <a:xfrm>
            <a:off x="-1058336" y="230409"/>
            <a:ext cx="1141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Пост-синтетическая модификация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73504-56E8-4BCA-8D11-D356EA195E02}"/>
              </a:ext>
            </a:extLst>
          </p:cNvPr>
          <p:cNvSpPr txBox="1"/>
          <p:nvPr/>
        </p:nvSpPr>
        <p:spPr>
          <a:xfrm>
            <a:off x="980984" y="5728266"/>
            <a:ext cx="7182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похода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синтезу гибридных материалов, полученных в ходе пост-синтетической модификации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UiO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-66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фосфонат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-замещенными порфиринами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C3BC03A-2A13-4E1D-842C-3AB11A092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771425"/>
              </p:ext>
            </p:extLst>
          </p:nvPr>
        </p:nvGraphicFramePr>
        <p:xfrm>
          <a:off x="6164960" y="4970024"/>
          <a:ext cx="2690640" cy="96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CS ChemDraw Drawing" r:id="rId6" imgW="1522051" imgH="546330" progId="ChemDraw.Document.6.0">
                  <p:embed/>
                </p:oleObj>
              </mc:Choice>
              <mc:Fallback>
                <p:oleObj name="CS ChemDraw Drawing" r:id="rId6" imgW="1522051" imgH="546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4960" y="4970024"/>
                        <a:ext cx="2690640" cy="965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5C31BA-23B9-49C5-90F1-B65D694D3B75}"/>
              </a:ext>
            </a:extLst>
          </p:cNvPr>
          <p:cNvSpPr txBox="1"/>
          <p:nvPr/>
        </p:nvSpPr>
        <p:spPr>
          <a:xfrm>
            <a:off x="6986535" y="509183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21948D04-DBF8-4092-991C-643F45630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34269"/>
              </p:ext>
            </p:extLst>
          </p:nvPr>
        </p:nvGraphicFramePr>
        <p:xfrm>
          <a:off x="5308464" y="1128586"/>
          <a:ext cx="2860943" cy="27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CS ChemDraw Drawing" r:id="rId8" imgW="2433793" imgH="2298851" progId="ChemDraw.Document.6.0">
                  <p:embed/>
                </p:oleObj>
              </mc:Choice>
              <mc:Fallback>
                <p:oleObj name="CS ChemDraw Drawing" r:id="rId8" imgW="2433793" imgH="2298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8464" y="1128586"/>
                        <a:ext cx="2860943" cy="270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67DE6E1-3858-4C3E-AF11-FD9C75408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99603"/>
              </p:ext>
            </p:extLst>
          </p:nvPr>
        </p:nvGraphicFramePr>
        <p:xfrm>
          <a:off x="3467457" y="2041425"/>
          <a:ext cx="26701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CS ChemDraw Drawing" r:id="rId10" imgW="2670367" imgH="1959860" progId="ChemDraw.Document.6.0">
                  <p:embed/>
                </p:oleObj>
              </mc:Choice>
              <mc:Fallback>
                <p:oleObj name="CS ChemDraw Drawing" r:id="rId10" imgW="2670367" imgH="1959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7457" y="2041425"/>
                        <a:ext cx="2670175" cy="196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0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1EC9A-7500-4901-BA28-636AEB0E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6" y="201303"/>
            <a:ext cx="7886700" cy="9941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и РЭМ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UiO-66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8B6197-9AEF-46ED-A551-984B315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9EF47B9-B2E8-4A55-8F5D-9DE88BCA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442" y="4978066"/>
            <a:ext cx="4503983" cy="8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Удельная площадь поверхности - 1181 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DE1FFC-FC80-40F2-848E-7FF4001C4589}"/>
              </a:ext>
            </a:extLst>
          </p:cNvPr>
          <p:cNvSpPr/>
          <p:nvPr/>
        </p:nvSpPr>
        <p:spPr>
          <a:xfrm>
            <a:off x="4590440" y="4483573"/>
            <a:ext cx="417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Размер кристаллитов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~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130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нм</a:t>
            </a:r>
            <a:endParaRPr lang="ru-RU" sz="2400" dirty="0"/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8734AEC0-A61C-4696-A261-0B24F80A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44" y="4344606"/>
            <a:ext cx="13030711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5EF550-45B1-480C-BBED-B0F5B8815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99" y="1143234"/>
            <a:ext cx="7205952" cy="3125075"/>
          </a:xfrm>
          <a:prstGeom prst="rect">
            <a:avLst/>
          </a:prstGeom>
        </p:spPr>
      </p:pic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03EEB28-927C-46A4-B739-C2CC51255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665" y="4446508"/>
          <a:ext cx="4993433" cy="198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S ChemDraw Drawing" r:id="rId4" imgW="2523638" imgH="1001517" progId="ChemDraw.Document.6.0">
                  <p:embed/>
                </p:oleObj>
              </mc:Choice>
              <mc:Fallback>
                <p:oleObj name="CS ChemDraw Drawing" r:id="rId4" imgW="2523638" imgH="1001517" progId="ChemDraw.Document.6.0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303EEB28-927C-46A4-B739-C2CC51255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665" y="4446508"/>
                        <a:ext cx="4993433" cy="198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F2F5D3-971B-4452-8ED0-DF38EBD36B9D}"/>
              </a:ext>
            </a:extLst>
          </p:cNvPr>
          <p:cNvSpPr txBox="1"/>
          <p:nvPr/>
        </p:nvSpPr>
        <p:spPr>
          <a:xfrm>
            <a:off x="76200" y="634892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неорганической химии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P. 193-201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5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C75BA-296A-4940-B7E2-BCAEE9E0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9562" y="7550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Ni-H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TPPP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19559379-BB59-4085-BF14-B38C24C0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1F2C02D-8533-4087-B4BD-B5EA54B2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084" y="2130238"/>
            <a:ext cx="13856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sp>
        <p:nvSpPr>
          <p:cNvPr id="11" name="Rectangle 48">
            <a:extLst>
              <a:ext uri="{FF2B5EF4-FFF2-40B4-BE49-F238E27FC236}">
                <a16:creationId xmlns:a16="http://schemas.microsoft.com/office/drawing/2014/main" id="{883AC29F-5254-4A81-9D5F-8993DB24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083" y="1297787"/>
            <a:ext cx="1787888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8632D313-E140-4185-8E3F-EF77D3D1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431" y="1585898"/>
            <a:ext cx="14567768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sp>
        <p:nvSpPr>
          <p:cNvPr id="21" name="Rectangle 58">
            <a:extLst>
              <a:ext uri="{FF2B5EF4-FFF2-40B4-BE49-F238E27FC236}">
                <a16:creationId xmlns:a16="http://schemas.microsoft.com/office/drawing/2014/main" id="{2667E205-9A0F-4C45-AF60-6F495EB1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432" y="1927090"/>
            <a:ext cx="13856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sp>
        <p:nvSpPr>
          <p:cNvPr id="23" name="Rectangle 60">
            <a:extLst>
              <a:ext uri="{FF2B5EF4-FFF2-40B4-BE49-F238E27FC236}">
                <a16:creationId xmlns:a16="http://schemas.microsoft.com/office/drawing/2014/main" id="{0C8FC447-8FB0-480D-B611-9C39851E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615" y="1643838"/>
            <a:ext cx="1433730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sp>
        <p:nvSpPr>
          <p:cNvPr id="25" name="Rectangle 62">
            <a:extLst>
              <a:ext uri="{FF2B5EF4-FFF2-40B4-BE49-F238E27FC236}">
                <a16:creationId xmlns:a16="http://schemas.microsoft.com/office/drawing/2014/main" id="{171B5A60-3146-46BF-B1C0-EFF2CE61F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183" y="5057370"/>
            <a:ext cx="26355389" cy="4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962A651B-F15B-4670-80CE-B40C92A8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307" y="1009607"/>
            <a:ext cx="14684718" cy="5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5">
            <a:extLst>
              <a:ext uri="{FF2B5EF4-FFF2-40B4-BE49-F238E27FC236}">
                <a16:creationId xmlns:a16="http://schemas.microsoft.com/office/drawing/2014/main" id="{B8442E6E-F543-4E59-A448-55DC296D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813" y="1200505"/>
            <a:ext cx="127754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57">
            <a:extLst>
              <a:ext uri="{FF2B5EF4-FFF2-40B4-BE49-F238E27FC236}">
                <a16:creationId xmlns:a16="http://schemas.microsoft.com/office/drawing/2014/main" id="{9C7E6628-830A-4815-B709-7A44A7DB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87" y="1009607"/>
            <a:ext cx="13586461" cy="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5">
            <a:extLst>
              <a:ext uri="{FF2B5EF4-FFF2-40B4-BE49-F238E27FC236}">
                <a16:creationId xmlns:a16="http://schemas.microsoft.com/office/drawing/2014/main" id="{F708C395-12D2-4D9B-A6B9-FDB8A2FD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67" y="1200504"/>
            <a:ext cx="125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5CBE0947-F5C9-45DF-AD15-53CEBFE56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33208"/>
              </p:ext>
            </p:extLst>
          </p:nvPr>
        </p:nvGraphicFramePr>
        <p:xfrm>
          <a:off x="4957082" y="229696"/>
          <a:ext cx="5136605" cy="1528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CS ChemDraw Drawing" r:id="rId3" imgW="2219015" imgH="660393" progId="ChemDraw.Document.6.0">
                  <p:embed/>
                </p:oleObj>
              </mc:Choice>
              <mc:Fallback>
                <p:oleObj name="CS ChemDraw Drawing" r:id="rId3" imgW="2219015" imgH="6603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7082" y="229696"/>
                        <a:ext cx="5136605" cy="1528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67">
            <a:extLst>
              <a:ext uri="{FF2B5EF4-FFF2-40B4-BE49-F238E27FC236}">
                <a16:creationId xmlns:a16="http://schemas.microsoft.com/office/drawing/2014/main" id="{828895E7-F2A1-4430-9C36-714CEE19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66" y="1057307"/>
            <a:ext cx="162565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7">
            <a:extLst>
              <a:ext uri="{FF2B5EF4-FFF2-40B4-BE49-F238E27FC236}">
                <a16:creationId xmlns:a16="http://schemas.microsoft.com/office/drawing/2014/main" id="{3ED66BE9-F7F5-45F3-8DAB-6148F99E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4" y="1012559"/>
            <a:ext cx="158174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23">
            <a:extLst>
              <a:ext uri="{FF2B5EF4-FFF2-40B4-BE49-F238E27FC236}">
                <a16:creationId xmlns:a16="http://schemas.microsoft.com/office/drawing/2014/main" id="{C34B6225-438E-4B5B-9FD1-7497DAB0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00" y="1073291"/>
            <a:ext cx="16159702" cy="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727DF63-2102-41C5-B36A-C7F1AD698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05597"/>
              </p:ext>
            </p:extLst>
          </p:nvPr>
        </p:nvGraphicFramePr>
        <p:xfrm>
          <a:off x="514099" y="1073292"/>
          <a:ext cx="8497872" cy="57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CS ChemDraw Drawing" r:id="rId5" imgW="8628853" imgH="5826813" progId="ChemDraw.Document.6.0">
                  <p:embed/>
                </p:oleObj>
              </mc:Choice>
              <mc:Fallback>
                <p:oleObj name="CS ChemDraw Drawing" r:id="rId5" imgW="8628853" imgH="5826813" progId="ChemDraw.Document.6.0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999" b="19392"/>
                      <a:stretch>
                        <a:fillRect/>
                      </a:stretch>
                    </p:blipFill>
                    <p:spPr bwMode="auto">
                      <a:xfrm>
                        <a:off x="514099" y="1073292"/>
                        <a:ext cx="8497872" cy="57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70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241F-A2F8-4E9E-8E2C-5D8B90F3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9784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кросс-сочетания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DFA31E-565B-432C-AC2A-F15541D4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288-1498-4C52-BB96-F7C36FAC678D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9F94BA-2E6E-4E0B-99C4-72557C35C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38306"/>
              </p:ext>
            </p:extLst>
          </p:nvPr>
        </p:nvGraphicFramePr>
        <p:xfrm>
          <a:off x="128726" y="973368"/>
          <a:ext cx="8886548" cy="5382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831">
                  <a:extLst>
                    <a:ext uri="{9D8B030D-6E8A-4147-A177-3AD203B41FA5}">
                      <a16:colId xmlns:a16="http://schemas.microsoft.com/office/drawing/2014/main" val="4200348649"/>
                    </a:ext>
                  </a:extLst>
                </a:gridCol>
                <a:gridCol w="1323072">
                  <a:extLst>
                    <a:ext uri="{9D8B030D-6E8A-4147-A177-3AD203B41FA5}">
                      <a16:colId xmlns:a16="http://schemas.microsoft.com/office/drawing/2014/main" val="2458907982"/>
                    </a:ext>
                  </a:extLst>
                </a:gridCol>
                <a:gridCol w="1296101">
                  <a:extLst>
                    <a:ext uri="{9D8B030D-6E8A-4147-A177-3AD203B41FA5}">
                      <a16:colId xmlns:a16="http://schemas.microsoft.com/office/drawing/2014/main" val="1405845352"/>
                    </a:ext>
                  </a:extLst>
                </a:gridCol>
                <a:gridCol w="1309588">
                  <a:extLst>
                    <a:ext uri="{9D8B030D-6E8A-4147-A177-3AD203B41FA5}">
                      <a16:colId xmlns:a16="http://schemas.microsoft.com/office/drawing/2014/main" val="3797944155"/>
                    </a:ext>
                  </a:extLst>
                </a:gridCol>
                <a:gridCol w="1310504">
                  <a:extLst>
                    <a:ext uri="{9D8B030D-6E8A-4147-A177-3AD203B41FA5}">
                      <a16:colId xmlns:a16="http://schemas.microsoft.com/office/drawing/2014/main" val="1347681288"/>
                    </a:ext>
                  </a:extLst>
                </a:gridCol>
                <a:gridCol w="1390642">
                  <a:extLst>
                    <a:ext uri="{9D8B030D-6E8A-4147-A177-3AD203B41FA5}">
                      <a16:colId xmlns:a16="http://schemas.microsoft.com/office/drawing/2014/main" val="2739626648"/>
                    </a:ext>
                  </a:extLst>
                </a:gridCol>
                <a:gridCol w="949810">
                  <a:extLst>
                    <a:ext uri="{9D8B030D-6E8A-4147-A177-3AD203B41FA5}">
                      <a16:colId xmlns:a16="http://schemas.microsoft.com/office/drawing/2014/main" val="3416526465"/>
                    </a:ext>
                  </a:extLst>
                </a:gridCol>
              </a:tblGrid>
              <a:tr h="795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Субстрат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Лиганд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HPO(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Расвори-тели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62010"/>
                  </a:ext>
                </a:extLst>
              </a:tr>
              <a:tr h="1146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TPPBr</a:t>
                      </a:r>
                      <a:r>
                        <a:rPr lang="ru-RU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моль%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PPh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EtOH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434566"/>
                  </a:ext>
                </a:extLst>
              </a:tr>
              <a:tr h="1146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-TPPBr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моль%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DPPF,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моль%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Tol/EtOH (1:1)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465188"/>
                  </a:ext>
                </a:extLst>
              </a:tr>
              <a:tr h="1146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TPPBr</a:t>
                      </a:r>
                      <a:r>
                        <a:rPr lang="ru-RU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моль%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DPPF,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моль%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Tol/EtOH (1:1)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0000"/>
                  </a:ext>
                </a:extLst>
              </a:tr>
              <a:tr h="1146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TPPBr</a:t>
                      </a:r>
                      <a:r>
                        <a:rPr lang="ru-RU" sz="18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моль%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DPPF,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моль%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Tol/EtOH (4:1)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8" marR="46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938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F686D3-773F-407F-893E-95C6E2882283}"/>
              </a:ext>
            </a:extLst>
          </p:cNvPr>
          <p:cNvSpPr txBox="1"/>
          <p:nvPr/>
        </p:nvSpPr>
        <p:spPr>
          <a:xfrm>
            <a:off x="305464" y="6369840"/>
            <a:ext cx="371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*Субстрат оказался нерастворим</a:t>
            </a:r>
          </a:p>
        </p:txBody>
      </p:sp>
    </p:spTree>
    <p:extLst>
      <p:ext uri="{BB962C8B-B14F-4D97-AF65-F5344CB8AC3E}">
        <p14:creationId xmlns:p14="http://schemas.microsoft.com/office/powerpoint/2010/main" val="101479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35807-E06B-4634-9DEB-0A710983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гибридного материала 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диффузного отражения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2EEDB0-F207-448E-8591-7F96BF28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4C09-D679-4717-B761-230976A2C0F9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2602E7D4-F3FD-4A70-B0B1-D83CED0C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14" y="2999330"/>
            <a:ext cx="13856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1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E52DB64-E9B9-4270-ABB0-D81A5FF3B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753" y="1943885"/>
          <a:ext cx="4207920" cy="99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CS ChemDraw Drawing" r:id="rId3" imgW="3463024" imgH="660393" progId="ChemDraw.Document.6.0">
                  <p:embed/>
                </p:oleObj>
              </mc:Choice>
              <mc:Fallback>
                <p:oleObj name="CS ChemDraw Drawing" r:id="rId3" imgW="3463024" imgH="660393" progId="ChemDraw.Document.6.0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1E52DB64-E9B9-4270-ABB0-D81A5FF3B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055"/>
                      <a:stretch>
                        <a:fillRect/>
                      </a:stretch>
                    </p:blipFill>
                    <p:spPr bwMode="auto">
                      <a:xfrm>
                        <a:off x="200753" y="1943885"/>
                        <a:ext cx="4207920" cy="99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5CFC53-5F19-4B36-915C-FC140F1E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3" y="1909440"/>
            <a:ext cx="4610469" cy="3954547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AF0EA1-FE6B-4E83-B47F-0E655C800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89520"/>
              </p:ext>
            </p:extLst>
          </p:nvPr>
        </p:nvGraphicFramePr>
        <p:xfrm>
          <a:off x="482096" y="2921942"/>
          <a:ext cx="3756555" cy="357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CS ChemDraw Drawing" r:id="rId6" imgW="2570953" imgH="2443829" progId="ChemDraw.Document.6.0">
                  <p:embed/>
                </p:oleObj>
              </mc:Choice>
              <mc:Fallback>
                <p:oleObj name="CS ChemDraw Drawing" r:id="rId6" imgW="2570953" imgH="2443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096" y="2921942"/>
                        <a:ext cx="3756555" cy="357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466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2083</TotalTime>
  <Words>637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Строение МОКП типа UiO</vt:lpstr>
      <vt:lpstr>МОКП на основе порфиринов</vt:lpstr>
      <vt:lpstr>Презентация PowerPoint</vt:lpstr>
      <vt:lpstr>Синтез и РЭМ UiO-66</vt:lpstr>
      <vt:lpstr>Cинтез Ni-H8TPPP </vt:lpstr>
      <vt:lpstr>Реакция кросс-сочетания</vt:lpstr>
      <vt:lpstr>Синтез гибридного материала и спектры диффузного отражения  </vt:lpstr>
      <vt:lpstr>РЭМ и РФА Ni-H8TPPP@UiO-66</vt:lpstr>
      <vt:lpstr>ТГА Ni-H8TPPP@UiO-66 </vt:lpstr>
      <vt:lpstr>ИК Ni-H8TPPP и Ni-TPP</vt:lpstr>
      <vt:lpstr>ИК Ni-H8TPPP@UiO-66</vt:lpstr>
      <vt:lpstr>Выводы</vt:lpstr>
      <vt:lpstr>Презентация PowerPoint</vt:lpstr>
      <vt:lpstr>Благодарности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Модификация поверхности МОКП UiO-66 с использованием  фосфонат-замещенного порфирината никеля(II)</dc:title>
  <dc:creator>Иван Шлыков</dc:creator>
  <cp:lastModifiedBy>Иван Шлыков</cp:lastModifiedBy>
  <cp:revision>77</cp:revision>
  <dcterms:created xsi:type="dcterms:W3CDTF">2022-04-06T09:33:57Z</dcterms:created>
  <dcterms:modified xsi:type="dcterms:W3CDTF">2022-07-02T20:11:13Z</dcterms:modified>
</cp:coreProperties>
</file>