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D76C6-DE14-464F-AD1D-10322AD9853A}" type="datetimeFigureOut">
              <a:rPr lang="ru-RU" smtClean="0"/>
              <a:t>02.07.2022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45BAC-D99C-4A7A-826D-59B673C2B9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853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45BAC-D99C-4A7A-826D-59B673C2B98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869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E86E-BE2E-4A47-8089-B9E46589AF68}" type="datetimeFigureOut">
              <a:rPr lang="ru-RU" smtClean="0"/>
              <a:t>02.07.2022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1B52-5ECF-4B8C-8EAB-E5FEA3F11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95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E86E-BE2E-4A47-8089-B9E46589AF68}" type="datetimeFigureOut">
              <a:rPr lang="ru-RU" smtClean="0"/>
              <a:t>02.07.2022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1B52-5ECF-4B8C-8EAB-E5FEA3F11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09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E86E-BE2E-4A47-8089-B9E46589AF68}" type="datetimeFigureOut">
              <a:rPr lang="ru-RU" smtClean="0"/>
              <a:t>02.07.2022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1B52-5ECF-4B8C-8EAB-E5FEA3F11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46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E86E-BE2E-4A47-8089-B9E46589AF68}" type="datetimeFigureOut">
              <a:rPr lang="ru-RU" smtClean="0"/>
              <a:t>02.07.2022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1B52-5ECF-4B8C-8EAB-E5FEA3F11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74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E86E-BE2E-4A47-8089-B9E46589AF68}" type="datetimeFigureOut">
              <a:rPr lang="ru-RU" smtClean="0"/>
              <a:t>02.07.2022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1B52-5ECF-4B8C-8EAB-E5FEA3F11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973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E86E-BE2E-4A47-8089-B9E46589AF68}" type="datetimeFigureOut">
              <a:rPr lang="ru-RU" smtClean="0"/>
              <a:t>02.07.2022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1B52-5ECF-4B8C-8EAB-E5FEA3F11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3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E86E-BE2E-4A47-8089-B9E46589AF68}" type="datetimeFigureOut">
              <a:rPr lang="ru-RU" smtClean="0"/>
              <a:t>02.07.2022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1B52-5ECF-4B8C-8EAB-E5FEA3F11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4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E86E-BE2E-4A47-8089-B9E46589AF68}" type="datetimeFigureOut">
              <a:rPr lang="ru-RU" smtClean="0"/>
              <a:t>02.07.2022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1B52-5ECF-4B8C-8EAB-E5FEA3F11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278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E86E-BE2E-4A47-8089-B9E46589AF68}" type="datetimeFigureOut">
              <a:rPr lang="ru-RU" smtClean="0"/>
              <a:t>02.07.2022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1B52-5ECF-4B8C-8EAB-E5FEA3F11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73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E86E-BE2E-4A47-8089-B9E46589AF68}" type="datetimeFigureOut">
              <a:rPr lang="ru-RU" smtClean="0"/>
              <a:t>02.07.2022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1B52-5ECF-4B8C-8EAB-E5FEA3F11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034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E86E-BE2E-4A47-8089-B9E46589AF68}" type="datetimeFigureOut">
              <a:rPr lang="ru-RU" smtClean="0"/>
              <a:t>02.07.2022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1B52-5ECF-4B8C-8EAB-E5FEA3F11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03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5E86E-BE2E-4A47-8089-B9E46589AF68}" type="datetimeFigureOut">
              <a:rPr lang="ru-RU" smtClean="0"/>
              <a:t>02.07.2022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81B52-5ECF-4B8C-8EAB-E5FEA3F11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99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5615" y="0"/>
            <a:ext cx="10876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XIV МЕЖДУНАРОДНАЯ КОНФЕРЕНЦИЯ «СИНТЕЗ И ПРИМЕНЕНИЕ ПОРФИРИНОВ И ИХ АНАЛОГОВ» (ICPC-14)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48138" y="1349099"/>
            <a:ext cx="105089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Синтез и модификация </a:t>
            </a:r>
            <a:r>
              <a:rPr lang="ru-RU" sz="3200" dirty="0" err="1" smtClean="0"/>
              <a:t>дифторборатов</a:t>
            </a:r>
            <a:r>
              <a:rPr lang="ru-RU" sz="3200" dirty="0" smtClean="0"/>
              <a:t> </a:t>
            </a:r>
            <a:r>
              <a:rPr lang="ru-RU" sz="3200" dirty="0" err="1" smtClean="0"/>
              <a:t>дипирролилметенов</a:t>
            </a:r>
            <a:r>
              <a:rPr lang="ru-RU" sz="3200" dirty="0" smtClean="0"/>
              <a:t> (BODIPY)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74137" y="3321828"/>
            <a:ext cx="55265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/>
              <a:t>Семейкин</a:t>
            </a:r>
            <a:r>
              <a:rPr lang="ru-RU" sz="3200" dirty="0" smtClean="0"/>
              <a:t> А. С., Койфман О. И.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33060" y="4802114"/>
            <a:ext cx="99391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Ивановский государственный химико-технологический университет, Иваново, Россия</a:t>
            </a:r>
            <a:endParaRPr lang="ru-RU" sz="20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1B52-5ECF-4B8C-8EAB-E5FEA3F11C1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25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82382" y="268659"/>
            <a:ext cx="87284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МОДИФИКАЦИЯ ЗАМЕСТИТЕЛЕЙ В </a:t>
            </a:r>
            <a:r>
              <a:rPr lang="de-DE" sz="2800" dirty="0" smtClean="0"/>
              <a:t>BODIPY-</a:t>
            </a:r>
            <a:r>
              <a:rPr lang="ru-RU" sz="2800" dirty="0" smtClean="0"/>
              <a:t>КРАСИТЕЛЯХ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3472" y="791879"/>
            <a:ext cx="117942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НУКЛЕОФИЛЬНОЕ ЗАМЕЩЕНИЕ, РЕАКЦИИ СУДЗУКИ, СОНОГАШИРА, ХЕКА, СТИЛЛЕ ГАЛОГЕНИРОВАННЫХ BODIPY-КРАСИТЕЛЕЙ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5917" y="2091144"/>
            <a:ext cx="6848584" cy="202430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472" y="4460609"/>
            <a:ext cx="11794209" cy="1532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47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8777" y="533116"/>
            <a:ext cx="107454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Реакция метильных групп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BODIPY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-красителей с альдегидами (реакция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Кновенагеля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344" y="2135125"/>
            <a:ext cx="10531924" cy="194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07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4222" y="253161"/>
            <a:ext cx="8434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СИНТЕЗ СОПРЯЖЕННЫХ СИСТЕМ </a:t>
            </a:r>
            <a:r>
              <a:rPr lang="de-DE" sz="2800" dirty="0" smtClean="0"/>
              <a:t>BODIPY-</a:t>
            </a:r>
            <a:r>
              <a:rPr lang="ru-RU" sz="2800" dirty="0" smtClean="0"/>
              <a:t>КРАСИТЕЛЕЙ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144" y="1312680"/>
            <a:ext cx="11572326" cy="25309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144" y="4379879"/>
            <a:ext cx="11572326" cy="1867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61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9508" y="2967335"/>
            <a:ext cx="7652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СПАСИБО ЗА ВНИМАНИЕ</a:t>
            </a:r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25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79614" y="0"/>
            <a:ext cx="92401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Номенклатура </a:t>
            </a:r>
            <a:r>
              <a:rPr lang="ru-RU" sz="3200" dirty="0" err="1" smtClean="0"/>
              <a:t>дифторборатов</a:t>
            </a:r>
            <a:r>
              <a:rPr lang="ru-RU" sz="3200" dirty="0" smtClean="0"/>
              <a:t> </a:t>
            </a:r>
            <a:r>
              <a:rPr lang="ru-RU" sz="3200" dirty="0" err="1" smtClean="0"/>
              <a:t>дипирролилметенов</a:t>
            </a:r>
            <a:endParaRPr lang="ru-RU" sz="32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134" y="572398"/>
            <a:ext cx="3573433" cy="217419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9925" y="593753"/>
            <a:ext cx="3230092" cy="2160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630478" y="2715600"/>
            <a:ext cx="13092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 smtClean="0"/>
              <a:t>s-</a:t>
            </a:r>
            <a:r>
              <a:rPr lang="ru-RU" sz="2000" dirty="0" err="1" smtClean="0"/>
              <a:t>индацен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89107" y="2654623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4,4-дифтор-4-бора-3</a:t>
            </a:r>
            <a:r>
              <a:rPr lang="de-DE" sz="2000" dirty="0" smtClean="0"/>
              <a:t>a,4a-</a:t>
            </a:r>
            <a:r>
              <a:rPr lang="ru-RU" sz="2000" dirty="0" err="1" smtClean="0"/>
              <a:t>диаза</a:t>
            </a:r>
            <a:r>
              <a:rPr lang="ru-RU" sz="2000" dirty="0" smtClean="0"/>
              <a:t>-</a:t>
            </a:r>
            <a:r>
              <a:rPr lang="de-DE" sz="2000" dirty="0" smtClean="0"/>
              <a:t>s-</a:t>
            </a:r>
            <a:r>
              <a:rPr lang="ru-RU" sz="2000" dirty="0" err="1" smtClean="0"/>
              <a:t>индацен</a:t>
            </a:r>
            <a:r>
              <a:rPr lang="ru-RU" sz="2000" dirty="0" smtClean="0"/>
              <a:t> (</a:t>
            </a:r>
            <a:r>
              <a:rPr lang="de-DE" sz="2000" dirty="0" smtClean="0"/>
              <a:t>BODIPY)</a:t>
            </a:r>
          </a:p>
          <a:p>
            <a:pPr algn="ctr"/>
            <a:r>
              <a:rPr lang="ru-RU" sz="2000" dirty="0" smtClean="0"/>
              <a:t>Заместительная номенклатура</a:t>
            </a:r>
            <a:endParaRPr lang="ru-RU" sz="20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672" y="3331513"/>
            <a:ext cx="3637895" cy="2160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0817" y="3426217"/>
            <a:ext cx="3229200" cy="2159403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217701" y="5543115"/>
            <a:ext cx="35333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err="1" smtClean="0"/>
              <a:t>Дипирролилметен</a:t>
            </a:r>
            <a:r>
              <a:rPr lang="ru-RU" sz="2000" dirty="0" smtClean="0"/>
              <a:t> (</a:t>
            </a:r>
            <a:r>
              <a:rPr lang="ru-RU" sz="2000" dirty="0" err="1" smtClean="0"/>
              <a:t>дипиррин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963863" y="5583264"/>
            <a:ext cx="52684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err="1" smtClean="0"/>
              <a:t>Дифторборат</a:t>
            </a:r>
            <a:r>
              <a:rPr lang="ru-RU" sz="2000" dirty="0" smtClean="0"/>
              <a:t> </a:t>
            </a:r>
            <a:r>
              <a:rPr lang="ru-RU" sz="2000" dirty="0" err="1" smtClean="0"/>
              <a:t>дипирролилметена</a:t>
            </a:r>
            <a:r>
              <a:rPr lang="ru-RU" sz="2000" dirty="0" smtClean="0"/>
              <a:t> (</a:t>
            </a:r>
            <a:r>
              <a:rPr lang="ru-RU" sz="2000" dirty="0" err="1" smtClean="0"/>
              <a:t>дипиррина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269340" y="3895137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3,5-(1,9)-α-положения</a:t>
            </a:r>
          </a:p>
          <a:p>
            <a:r>
              <a:rPr lang="ru-RU" sz="2000" dirty="0" smtClean="0"/>
              <a:t>1,2,6,7-(2,3,7,8)-β-положения</a:t>
            </a:r>
          </a:p>
          <a:p>
            <a:r>
              <a:rPr lang="ru-RU" sz="2000" dirty="0" smtClean="0"/>
              <a:t>8-(5-) мезо-положение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9124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82219" y="0"/>
            <a:ext cx="66653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Методы синтеза </a:t>
            </a:r>
            <a:r>
              <a:rPr lang="de-DE" sz="3200" b="1" dirty="0" smtClean="0"/>
              <a:t>BODIPY-</a:t>
            </a:r>
            <a:r>
              <a:rPr lang="ru-RU" sz="3200" b="1" dirty="0" smtClean="0"/>
              <a:t>красителей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53885" y="642042"/>
            <a:ext cx="110037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Методы с выделением промежуточных </a:t>
            </a:r>
            <a:r>
              <a:rPr lang="ru-RU" sz="2800" dirty="0" err="1" smtClean="0"/>
              <a:t>дипирролилметенов</a:t>
            </a:r>
            <a:endParaRPr lang="en-US" sz="2800" dirty="0" smtClean="0"/>
          </a:p>
          <a:p>
            <a:pPr algn="ctr"/>
            <a:r>
              <a:rPr lang="ru-RU" sz="2800" dirty="0" smtClean="0"/>
              <a:t>(мезо-незамещенные BODIPY)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" y="1653416"/>
            <a:ext cx="11559783" cy="157157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978616" y="3477794"/>
            <a:ext cx="88013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Реакция α-незамещенных пирролов с </a:t>
            </a:r>
            <a:r>
              <a:rPr lang="ru-RU" sz="2800" dirty="0" err="1" smtClean="0"/>
              <a:t>хлорангидридами</a:t>
            </a:r>
            <a:r>
              <a:rPr lang="ru-RU" sz="2800" dirty="0" smtClean="0"/>
              <a:t> карбоновых кислот</a:t>
            </a:r>
            <a:endParaRPr lang="ru-RU" sz="2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" y="4684707"/>
            <a:ext cx="11406389" cy="1654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97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0160"/>
            <a:ext cx="119181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Реакция α-незамещенных пирролов с циклическими ангидридами дикарбоновых кислот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973" y="1084267"/>
            <a:ext cx="11794191" cy="242297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" y="3700266"/>
            <a:ext cx="119181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Реакция α-незамещенных пирролов с альдегидами с последующим окислением полученных </a:t>
            </a:r>
            <a:r>
              <a:rPr lang="ru-RU" sz="2800" dirty="0" err="1" smtClean="0"/>
              <a:t>дипирролилметанов</a:t>
            </a:r>
            <a:r>
              <a:rPr lang="ru-RU" sz="2800" dirty="0" smtClean="0"/>
              <a:t> </a:t>
            </a:r>
            <a:r>
              <a:rPr lang="ru-RU" sz="2800" dirty="0" err="1" smtClean="0"/>
              <a:t>хлоранилом</a:t>
            </a:r>
            <a:r>
              <a:rPr lang="ru-RU" sz="2800" dirty="0" smtClean="0"/>
              <a:t> или DDQ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152" y="4847396"/>
            <a:ext cx="11221832" cy="166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52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07038" y="486622"/>
            <a:ext cx="63594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Реакция α-</a:t>
            </a:r>
            <a:r>
              <a:rPr lang="ru-RU" sz="2800" dirty="0" err="1" smtClean="0"/>
              <a:t>кетозамещенных</a:t>
            </a:r>
            <a:r>
              <a:rPr lang="ru-RU" sz="2800" dirty="0" smtClean="0"/>
              <a:t> пирролов с α-незамещенными пирролами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062" y="2013299"/>
            <a:ext cx="11654250" cy="156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08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9933" y="207650"/>
            <a:ext cx="107248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 smtClean="0"/>
              <a:t>Электрофильное</a:t>
            </a:r>
            <a:r>
              <a:rPr lang="ru-RU" sz="3200" dirty="0" smtClean="0"/>
              <a:t> замещение свободных положений в BODIPY-красителях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69245" y="1284868"/>
            <a:ext cx="1969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НИТРОВАНИЕ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4895" y="1808088"/>
            <a:ext cx="8266496" cy="190347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6292" y="4757998"/>
            <a:ext cx="8185099" cy="179798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345454" y="3973168"/>
            <a:ext cx="2496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СУЛЬФИРОВАНИЕ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4138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93149" y="532132"/>
            <a:ext cx="321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ГАЛОГЕНИРОВАНИЕ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399" y="1700845"/>
            <a:ext cx="10986521" cy="4157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19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816" y="1286360"/>
            <a:ext cx="11491184" cy="19992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4170" y="4052222"/>
            <a:ext cx="7882270" cy="204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14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58116" y="315154"/>
            <a:ext cx="3300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ФОРМИЛИРОВАНИЕ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0615" y="1566487"/>
            <a:ext cx="7395694" cy="182776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872" y="4122368"/>
            <a:ext cx="11238150" cy="1782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08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176</Words>
  <Application>Microsoft Office PowerPoint</Application>
  <PresentationFormat>Широкоэкранный</PresentationFormat>
  <Paragraphs>32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Любимцев</dc:creator>
  <cp:lastModifiedBy>Алексей Любимцев</cp:lastModifiedBy>
  <cp:revision>9</cp:revision>
  <dcterms:created xsi:type="dcterms:W3CDTF">2022-07-01T14:46:47Z</dcterms:created>
  <dcterms:modified xsi:type="dcterms:W3CDTF">2022-07-02T16:42:30Z</dcterms:modified>
</cp:coreProperties>
</file>