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1" r:id="rId4"/>
    <p:sldId id="258" r:id="rId5"/>
    <p:sldId id="275" r:id="rId6"/>
    <p:sldId id="270" r:id="rId7"/>
    <p:sldId id="266" r:id="rId8"/>
    <p:sldId id="272" r:id="rId9"/>
    <p:sldId id="263" r:id="rId10"/>
    <p:sldId id="264" r:id="rId11"/>
    <p:sldId id="269" r:id="rId12"/>
    <p:sldId id="260" r:id="rId13"/>
    <p:sldId id="267" r:id="rId14"/>
    <p:sldId id="268" r:id="rId15"/>
    <p:sldId id="274" r:id="rId16"/>
    <p:sldId id="277" r:id="rId17"/>
    <p:sldId id="276" r:id="rId18"/>
    <p:sldId id="261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77777"/>
    <a:srgbClr val="FF0000"/>
    <a:srgbClr val="FFFFCC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77" autoAdjust="0"/>
    <p:restoredTop sz="94659" autoAdjust="0"/>
  </p:normalViewPr>
  <p:slideViewPr>
    <p:cSldViewPr snapToGrid="0">
      <p:cViewPr varScale="1">
        <p:scale>
          <a:sx n="55" d="100"/>
          <a:sy n="55" d="100"/>
        </p:scale>
        <p:origin x="-1218" y="-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14154A8-C993-4653-B6F3-960F07341741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94ABD4D-1643-48F5-999B-76CDB5A98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06AC9-0512-4F4F-984B-BE68C402563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BC57-BAB2-4AFA-85CD-25F7A0F779E7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2633-F78A-46C3-9885-377C11680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AB0E-24AC-4B99-956F-502122292608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C478-3467-4C76-A263-19A0EB442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B36E-C43D-4E76-9316-5B379AB164D1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37C1-EEA1-443A-A851-837B3620F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F55E-155D-4A06-905E-1F00767D9FF4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C5DA-156E-4629-8B80-B5C25EBB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10D8-0BC6-4696-9AC3-70AC8EE6FD60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5897-05A2-4821-8A0E-2B98818CA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2134-1CBD-4D80-9FE4-A3C45E840C39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D875-8D5F-4731-A385-EB2AB9D71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D7C4-1CB3-4DD1-8682-90D527C3ED74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FC54-E37C-4F5F-B7AD-A93A38939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0F53-B503-4C5F-B98C-885FCF67BD5A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4C99-D824-4F35-B99C-9D8069148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B9A4-64BD-4352-8D49-455C55832D72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884A-8CE6-4B09-9783-636CFD1C6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4070-7D45-4272-AD42-14D652940257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089F-14CE-4049-B807-3C0E3CBD8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18E4-274E-465E-8D25-7C41BFA63B44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CCE5-4C14-4C88-8E1C-97C30F4E5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3D6F9-E006-45B4-A012-4F75B671EBDD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E72F1-7B8F-4E5A-8D7C-5EE7A0908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0" y="2566988"/>
            <a:ext cx="9144000" cy="16811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Arial" charset="0"/>
              </a:rPr>
              <a:t>ЭТИОПОРФИРИН ХЛОРИДА ИНДИЯ: ПОЛУЧЕНИЕ, ХАРАКТЕРИЗАЦИЯ И ФОТОЭЛЕКТРИЧЕСКИЕ СВОЙСТВА </a:t>
            </a:r>
            <a:endParaRPr lang="ru-RU" sz="360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425" y="4498975"/>
            <a:ext cx="8796338" cy="2281238"/>
          </a:xfrm>
        </p:spPr>
        <p:txBody>
          <a:bodyPr/>
          <a:lstStyle/>
          <a:p>
            <a:pPr eaLnBrk="1"/>
            <a:r>
              <a:rPr lang="ru-RU" smtClean="0">
                <a:latin typeface="Arial" charset="0"/>
              </a:rPr>
              <a:t>Г.Л. Пахомов*</a:t>
            </a:r>
            <a:r>
              <a:rPr lang="ru-RU" baseline="30000" smtClean="0">
                <a:latin typeface="Arial" charset="0"/>
              </a:rPr>
              <a:t>1.2</a:t>
            </a:r>
            <a:r>
              <a:rPr lang="ru-RU" smtClean="0">
                <a:latin typeface="Arial" charset="0"/>
              </a:rPr>
              <a:t>, Е.Д. Рычихина</a:t>
            </a:r>
            <a:r>
              <a:rPr lang="ru-RU" baseline="30000" smtClean="0">
                <a:latin typeface="Arial" charset="0"/>
              </a:rPr>
              <a:t>1</a:t>
            </a:r>
            <a:r>
              <a:rPr lang="ru-RU" smtClean="0">
                <a:latin typeface="Arial" charset="0"/>
              </a:rPr>
              <a:t>, П.А. Стужин</a:t>
            </a:r>
            <a:r>
              <a:rPr lang="ru-RU" baseline="30000" smtClean="0">
                <a:latin typeface="Arial" charset="0"/>
              </a:rPr>
              <a:t>1</a:t>
            </a:r>
            <a:r>
              <a:rPr lang="ru-RU" smtClean="0">
                <a:latin typeface="Arial" charset="0"/>
              </a:rPr>
              <a:t> </a:t>
            </a:r>
          </a:p>
          <a:p>
            <a:pPr eaLnBrk="1"/>
            <a:endParaRPr lang="ru-RU" sz="1600" baseline="30000" smtClean="0">
              <a:latin typeface="Arial" charset="0"/>
            </a:endParaRPr>
          </a:p>
          <a:p>
            <a:pPr eaLnBrk="1"/>
            <a:r>
              <a:rPr lang="ru-RU" sz="1800" baseline="30000" smtClean="0">
                <a:latin typeface="Arial" charset="0"/>
              </a:rPr>
              <a:t>1</a:t>
            </a:r>
            <a:r>
              <a:rPr lang="ru-RU" sz="1800" smtClean="0">
                <a:latin typeface="Arial" charset="0"/>
              </a:rPr>
              <a:t>Ивановский государственный химико-технологический университет</a:t>
            </a:r>
          </a:p>
          <a:p>
            <a:pPr eaLnBrk="1"/>
            <a:r>
              <a:rPr lang="ru-RU" sz="1800" baseline="30000" smtClean="0">
                <a:latin typeface="Arial" charset="0"/>
              </a:rPr>
              <a:t>2</a:t>
            </a:r>
            <a:r>
              <a:rPr lang="ru-RU" sz="1800" smtClean="0">
                <a:latin typeface="Arial" charset="0"/>
              </a:rPr>
              <a:t>Институт физики микроструктур РАН, Нижний Новгород</a:t>
            </a:r>
          </a:p>
          <a:p>
            <a:pPr eaLnBrk="1"/>
            <a:endParaRPr lang="ru-RU" sz="1600" smtClean="0">
              <a:latin typeface="Arial" charset="0"/>
            </a:endParaRPr>
          </a:p>
          <a:p>
            <a:pPr eaLnBrk="1"/>
            <a:r>
              <a:rPr lang="ru-RU" sz="1600" smtClean="0">
                <a:latin typeface="Arial" charset="0"/>
              </a:rPr>
              <a:t>*</a:t>
            </a:r>
            <a:r>
              <a:rPr lang="it-IT" sz="1600" i="1" u="sng" smtClean="0">
                <a:latin typeface="Arial" charset="0"/>
              </a:rPr>
              <a:t>e-mail: </a:t>
            </a:r>
            <a:r>
              <a:rPr lang="en-US" sz="1600" i="1" u="sng" smtClean="0">
                <a:latin typeface="Arial" charset="0"/>
              </a:rPr>
              <a:t>pakhomo</a:t>
            </a:r>
            <a:r>
              <a:rPr lang="it-IT" sz="1600" i="1" u="sng" smtClean="0">
                <a:latin typeface="Arial" charset="0"/>
              </a:rPr>
              <a:t>v@ipmras.ru</a:t>
            </a:r>
            <a:endParaRPr lang="ru-RU" sz="1600" smtClean="0">
              <a:latin typeface="Arial" charset="0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513" y="0"/>
            <a:ext cx="260191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852488"/>
            <a:ext cx="6561138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28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720725"/>
            <a:ext cx="7091363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29" name="Picture 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677863"/>
            <a:ext cx="779145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3709988" y="0"/>
            <a:ext cx="2730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Ni-EtioP-II</a:t>
            </a:r>
            <a:endParaRPr lang="en-US" sz="4000"/>
          </a:p>
        </p:txBody>
      </p:sp>
      <p:sp>
        <p:nvSpPr>
          <p:cNvPr id="43013" name="Rectangle 80"/>
          <p:cNvSpPr>
            <a:spLocks noChangeArrowheads="1"/>
          </p:cNvSpPr>
          <p:nvPr/>
        </p:nvSpPr>
        <p:spPr bwMode="auto">
          <a:xfrm>
            <a:off x="1250950" y="904875"/>
            <a:ext cx="275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66"/>
                </a:solidFill>
              </a:rPr>
              <a:t>Холодный кремний</a:t>
            </a: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981075" y="904875"/>
            <a:ext cx="34226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>
                <a:solidFill>
                  <a:srgbClr val="FFFFCC"/>
                </a:solidFill>
              </a:rPr>
              <a:t>    Горячий кремний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0" y="714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«Горячие» С</a:t>
            </a:r>
            <a:r>
              <a:rPr lang="en-US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u-EtioP</a:t>
            </a:r>
            <a:r>
              <a:rPr lang="ru-RU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-III, -II, -I </a:t>
            </a:r>
            <a:endParaRPr lang="en-US" sz="4000"/>
          </a:p>
        </p:txBody>
      </p:sp>
      <p:pic>
        <p:nvPicPr>
          <p:cNvPr id="44034" name="Рисунок 12" descr="C:\Users\pakhomov.NANO\Desktop\Этио-порфирины\Г О Р Я Ч И Е\SEM горячих эфиоппов I-II-III Мастеров\Etio III\D57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1254125"/>
            <a:ext cx="67468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2224088"/>
            <a:ext cx="18875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19"/>
          <p:cNvSpPr txBox="1">
            <a:spLocks noChangeArrowheads="1"/>
          </p:cNvSpPr>
          <p:nvPr/>
        </p:nvSpPr>
        <p:spPr bwMode="auto">
          <a:xfrm>
            <a:off x="461963" y="1565275"/>
            <a:ext cx="142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en-US" altLang="ru-RU" sz="2800" b="0"/>
              <a:t>sym=C</a:t>
            </a:r>
            <a:r>
              <a:rPr lang="en-US" altLang="ru-RU" sz="2800" b="0" baseline="-25000"/>
              <a:t>s</a:t>
            </a:r>
            <a:endParaRPr lang="ru-RU" altLang="ru-RU" sz="2800" b="0" baseline="-25000"/>
          </a:p>
        </p:txBody>
      </p:sp>
      <p:pic>
        <p:nvPicPr>
          <p:cNvPr id="24595" name="Рисунок 7" descr="C:\Users\pakhomov.NANO\Desktop\Этио-порфирины\Г О Р Я Ч И Е\SEM горячих эфиоппов I-II-III Мастеров\Etio II\D563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1013" y="1219200"/>
            <a:ext cx="6916737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225" y="2190750"/>
            <a:ext cx="20034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Text Box 18"/>
          <p:cNvSpPr txBox="1">
            <a:spLocks noChangeArrowheads="1"/>
          </p:cNvSpPr>
          <p:nvPr/>
        </p:nvSpPr>
        <p:spPr bwMode="auto">
          <a:xfrm>
            <a:off x="417513" y="1558925"/>
            <a:ext cx="157162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en-US" altLang="ru-RU" sz="2800" b="0"/>
              <a:t>sym=D</a:t>
            </a:r>
            <a:r>
              <a:rPr lang="en-US" altLang="ru-RU" sz="2800" b="0" baseline="-25000"/>
              <a:t>2h</a:t>
            </a:r>
            <a:endParaRPr lang="ru-RU" altLang="ru-RU" sz="2800" b="0" baseline="-25000"/>
          </a:p>
        </p:txBody>
      </p:sp>
      <p:pic>
        <p:nvPicPr>
          <p:cNvPr id="8" name="Рисунок 5" descr="C:\Users\pakhomov.NANO\Desktop\Этио-порфирины\Г О Р Я Ч И Е\SEM горячих эфиоппов I-II-III Мастеров\Etio I\D557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3200" y="1200150"/>
            <a:ext cx="74834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Рисунок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988" y="2100263"/>
            <a:ext cx="20240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0" name="Text Box 17"/>
          <p:cNvSpPr txBox="1">
            <a:spLocks noChangeArrowheads="1"/>
          </p:cNvSpPr>
          <p:nvPr/>
        </p:nvSpPr>
        <p:spPr bwMode="auto">
          <a:xfrm>
            <a:off x="328613" y="1530350"/>
            <a:ext cx="157162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en-US" altLang="ru-RU" sz="2800" b="0"/>
              <a:t>sym=C</a:t>
            </a:r>
            <a:r>
              <a:rPr lang="en-US" altLang="ru-RU" sz="2800" b="0" baseline="-25000"/>
              <a:t>4h</a:t>
            </a:r>
            <a:endParaRPr lang="ru-RU" altLang="ru-RU" sz="2800" b="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 animBg="1"/>
      <p:bldP spid="246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5"/>
          <p:cNvSpPr txBox="1">
            <a:spLocks noChangeArrowheads="1"/>
          </p:cNvSpPr>
          <p:nvPr/>
        </p:nvSpPr>
        <p:spPr bwMode="auto">
          <a:xfrm>
            <a:off x="0" y="104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0">
                <a:solidFill>
                  <a:srgbClr val="000066"/>
                </a:solidFill>
              </a:rPr>
              <a:t>                  Измерения в планарных ячейках</a:t>
            </a:r>
          </a:p>
        </p:txBody>
      </p:sp>
      <p:pic>
        <p:nvPicPr>
          <p:cNvPr id="46082" name="Picture 38" descr="IMG-452ef3be3ee41e44bdfe3ae7b0d542da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850" y="127000"/>
            <a:ext cx="21844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675" y="4740275"/>
            <a:ext cx="25082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175" y="2462213"/>
            <a:ext cx="4441825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3" y="720725"/>
            <a:ext cx="391636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Прямоугольник 11"/>
          <p:cNvSpPr>
            <a:spLocks noChangeArrowheads="1"/>
          </p:cNvSpPr>
          <p:nvPr/>
        </p:nvSpPr>
        <p:spPr bwMode="auto">
          <a:xfrm>
            <a:off x="3938588" y="592138"/>
            <a:ext cx="30527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/>
              <a:t>Вольтамперные характеристики (ВАХ): измерение удельной проводимости, ТЗП и фотопроводимости в симметричной геометрии </a:t>
            </a:r>
          </a:p>
        </p:txBody>
      </p:sp>
      <p:sp>
        <p:nvSpPr>
          <p:cNvPr id="46087" name="Прямоугольник 11"/>
          <p:cNvSpPr>
            <a:spLocks noChangeArrowheads="1"/>
          </p:cNvSpPr>
          <p:nvPr/>
        </p:nvSpPr>
        <p:spPr bwMode="auto">
          <a:xfrm>
            <a:off x="128588" y="5021263"/>
            <a:ext cx="2284412" cy="17494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/>
              <a:t>Узкополосная фильтрация: оценка вклада полос поглощения </a:t>
            </a:r>
            <a:r>
              <a:rPr lang="en-US" b="0"/>
              <a:t>InCl-EtioP-I</a:t>
            </a:r>
            <a:r>
              <a:rPr lang="ru-RU" b="0"/>
              <a:t> в фототок  </a:t>
            </a:r>
          </a:p>
        </p:txBody>
      </p:sp>
      <p:sp>
        <p:nvSpPr>
          <p:cNvPr id="46088" name="AutoShape 47"/>
          <p:cNvSpPr>
            <a:spLocks noChangeArrowheads="1"/>
          </p:cNvSpPr>
          <p:nvPr/>
        </p:nvSpPr>
        <p:spPr bwMode="auto">
          <a:xfrm>
            <a:off x="138113" y="4449763"/>
            <a:ext cx="593725" cy="558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Прямоугольник 11"/>
          <p:cNvSpPr>
            <a:spLocks noChangeArrowheads="1"/>
          </p:cNvSpPr>
          <p:nvPr/>
        </p:nvSpPr>
        <p:spPr bwMode="auto">
          <a:xfrm rot="-5400000">
            <a:off x="2878932" y="3112293"/>
            <a:ext cx="241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FF0000"/>
                </a:solidFill>
              </a:rPr>
              <a:t>simulated sunlight</a:t>
            </a:r>
            <a:r>
              <a:rPr lang="ru-RU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1" name="Text Box 9"/>
          <p:cNvSpPr txBox="1">
            <a:spLocks noChangeArrowheads="1"/>
          </p:cNvSpPr>
          <p:nvPr/>
        </p:nvSpPr>
        <p:spPr bwMode="auto">
          <a:xfrm>
            <a:off x="0" y="79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0066"/>
                </a:solidFill>
              </a:rPr>
              <a:t>Измерения в сэндвичевых структурах: ячейки Шоттки</a:t>
            </a:r>
            <a:r>
              <a:rPr lang="en-US" sz="2400" b="0">
                <a:solidFill>
                  <a:srgbClr val="000066"/>
                </a:solidFill>
              </a:rPr>
              <a:t> </a:t>
            </a:r>
            <a:endParaRPr lang="ru-RU" sz="2400" b="0">
              <a:solidFill>
                <a:srgbClr val="000066"/>
              </a:solidFill>
            </a:endParaRPr>
          </a:p>
        </p:txBody>
      </p:sp>
      <p:pic>
        <p:nvPicPr>
          <p:cNvPr id="2869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0738"/>
            <a:ext cx="44672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5850" y="1809750"/>
            <a:ext cx="39385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6588" y="1095375"/>
            <a:ext cx="21574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5" name="Text Box 16"/>
          <p:cNvSpPr txBox="1">
            <a:spLocks noChangeArrowheads="1"/>
          </p:cNvSpPr>
          <p:nvPr/>
        </p:nvSpPr>
        <p:spPr bwMode="auto">
          <a:xfrm>
            <a:off x="4500563" y="755650"/>
            <a:ext cx="444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Оценка энергий граничных</a:t>
            </a:r>
            <a:r>
              <a:rPr lang="en-US" b="0"/>
              <a:t> </a:t>
            </a:r>
            <a:r>
              <a:rPr lang="ru-RU" b="0"/>
              <a:t>орбиталей</a:t>
            </a:r>
          </a:p>
          <a:p>
            <a:r>
              <a:rPr lang="ru-RU" b="0"/>
              <a:t>    из ЦВА+ЭСП:</a:t>
            </a:r>
          </a:p>
        </p:txBody>
      </p:sp>
      <p:sp>
        <p:nvSpPr>
          <p:cNvPr id="28696" name="Text Box 17"/>
          <p:cNvSpPr txBox="1">
            <a:spLocks noChangeArrowheads="1"/>
          </p:cNvSpPr>
          <p:nvPr/>
        </p:nvSpPr>
        <p:spPr bwMode="auto">
          <a:xfrm rot="-5400000">
            <a:off x="3428207" y="2539206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анод</a:t>
            </a:r>
          </a:p>
        </p:txBody>
      </p:sp>
      <p:sp>
        <p:nvSpPr>
          <p:cNvPr id="28697" name="Rectangle 19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5519738" y="3910013"/>
          <a:ext cx="3468687" cy="2947987"/>
        </p:xfrm>
        <a:graphic>
          <a:graphicData uri="http://schemas.openxmlformats.org/presentationml/2006/ole">
            <p:oleObj spid="_x0000_s28690" name="Точечный рисунок" r:id="rId6" imgW="4338669" imgH="3686202" progId="PBrush">
              <p:embed/>
            </p:oleObj>
          </a:graphicData>
        </a:graphic>
      </p:graphicFrame>
      <p:sp>
        <p:nvSpPr>
          <p:cNvPr id="28698" name="Прямоугольник 11"/>
          <p:cNvSpPr>
            <a:spLocks noChangeArrowheads="1"/>
          </p:cNvSpPr>
          <p:nvPr/>
        </p:nvSpPr>
        <p:spPr bwMode="auto">
          <a:xfrm>
            <a:off x="142875" y="4543425"/>
            <a:ext cx="52085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IV </a:t>
            </a:r>
            <a:r>
              <a:rPr lang="ru-RU" sz="2000" b="0"/>
              <a:t>квадрант ВАХ (режим ФВЯ):</a:t>
            </a:r>
          </a:p>
          <a:p>
            <a:pPr algn="ctr"/>
            <a:r>
              <a:rPr lang="en-US" sz="2000" b="0" i="1"/>
              <a:t>p-</a:t>
            </a:r>
            <a:r>
              <a:rPr lang="ru-RU" sz="2000" b="0"/>
              <a:t>тип, стабильный эффект (</a:t>
            </a:r>
            <a:r>
              <a:rPr lang="en-US" sz="2000" b="0"/>
              <a:t>&gt;InClPc)</a:t>
            </a:r>
            <a:endParaRPr lang="ru-RU" sz="2000" b="0"/>
          </a:p>
          <a:p>
            <a:pPr algn="ctr"/>
            <a:endParaRPr lang="ru-RU" sz="2000" b="0"/>
          </a:p>
          <a:p>
            <a:pPr algn="ctr"/>
            <a:r>
              <a:rPr lang="ru-RU" sz="2000" b="0" i="1">
                <a:solidFill>
                  <a:srgbClr val="000066"/>
                </a:solidFill>
              </a:rPr>
              <a:t>почти нет разницы плотностей фототоков при освещении в области оч.сильной полосы</a:t>
            </a:r>
            <a:r>
              <a:rPr lang="en-US" sz="2000" b="0" i="1">
                <a:solidFill>
                  <a:srgbClr val="000066"/>
                </a:solidFill>
              </a:rPr>
              <a:t> </a:t>
            </a:r>
            <a:r>
              <a:rPr lang="ru-RU" sz="2000" b="0" i="1">
                <a:solidFill>
                  <a:srgbClr val="000066"/>
                </a:solidFill>
              </a:rPr>
              <a:t>Сорэ и оч.слабого дублета</a:t>
            </a:r>
            <a:r>
              <a:rPr lang="en-US" sz="2000" b="0" i="1">
                <a:solidFill>
                  <a:srgbClr val="000066"/>
                </a:solidFill>
              </a:rPr>
              <a:t> Q-</a:t>
            </a:r>
            <a:r>
              <a:rPr lang="ru-RU" sz="2000" b="0" i="1">
                <a:solidFill>
                  <a:srgbClr val="000066"/>
                </a:solidFill>
              </a:rPr>
              <a:t>полос</a:t>
            </a:r>
            <a:r>
              <a:rPr lang="ru-RU" sz="2000" b="0">
                <a:solidFill>
                  <a:srgbClr val="000066"/>
                </a:solidFill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0" y="777875"/>
          <a:ext cx="5689600" cy="4051300"/>
        </p:xfrm>
        <a:graphic>
          <a:graphicData uri="http://schemas.openxmlformats.org/presentationml/2006/ole">
            <p:oleObj spid="_x0000_s29700" name="Точечный рисунок" r:id="rId3" imgW="5534065" imgH="3938616" progId="PBrush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5563" y="4797425"/>
          <a:ext cx="5821362" cy="787400"/>
        </p:xfrm>
        <a:graphic>
          <a:graphicData uri="http://schemas.openxmlformats.org/presentationml/2006/ole">
            <p:oleObj spid="_x0000_s29706" name="Формула" r:id="rId4" imgW="3377880" imgH="457200" progId="Equation.3">
              <p:embed/>
            </p:oleObj>
          </a:graphicData>
        </a:graphic>
      </p:graphicFrame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0" y="79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0066"/>
                </a:solidFill>
              </a:rPr>
              <a:t>Измерения в сэндвичевых структурах: ячейки Шоттки</a:t>
            </a:r>
            <a:r>
              <a:rPr lang="en-US" sz="2400" b="0">
                <a:solidFill>
                  <a:srgbClr val="000066"/>
                </a:solidFill>
              </a:rPr>
              <a:t> </a:t>
            </a:r>
            <a:endParaRPr lang="ru-RU" sz="2400" b="0">
              <a:solidFill>
                <a:srgbClr val="000066"/>
              </a:solidFill>
            </a:endParaRPr>
          </a:p>
        </p:txBody>
      </p:sp>
      <p:sp>
        <p:nvSpPr>
          <p:cNvPr id="29708" name="Прямоугольник 11"/>
          <p:cNvSpPr>
            <a:spLocks noChangeArrowheads="1"/>
          </p:cNvSpPr>
          <p:nvPr/>
        </p:nvSpPr>
        <p:spPr bwMode="auto">
          <a:xfrm>
            <a:off x="5675313" y="700088"/>
            <a:ext cx="3319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Спектры ВКЭ</a:t>
            </a:r>
            <a:r>
              <a:rPr lang="en-US"/>
              <a:t>/EQE</a:t>
            </a:r>
            <a:r>
              <a:rPr lang="ru-RU"/>
              <a:t> </a:t>
            </a:r>
          </a:p>
        </p:txBody>
      </p:sp>
      <p:pic>
        <p:nvPicPr>
          <p:cNvPr id="2970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7863" y="1001713"/>
            <a:ext cx="33861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Прямоугольник 11"/>
          <p:cNvSpPr>
            <a:spLocks noChangeArrowheads="1"/>
          </p:cNvSpPr>
          <p:nvPr/>
        </p:nvSpPr>
        <p:spPr bwMode="auto">
          <a:xfrm>
            <a:off x="193675" y="5756275"/>
            <a:ext cx="8624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Вероятное объяснение </a:t>
            </a:r>
            <a:r>
              <a:rPr lang="en-US" b="0">
                <a:sym typeface="Wingdings" pitchFamily="2" charset="2"/>
              </a:rPr>
              <a:t> </a:t>
            </a:r>
            <a:r>
              <a:rPr lang="ru-RU" b="0">
                <a:sym typeface="Wingdings" pitchFamily="2" charset="2"/>
              </a:rPr>
              <a:t>разные механизмы </a:t>
            </a:r>
          </a:p>
          <a:p>
            <a:r>
              <a:rPr lang="ru-RU" b="0">
                <a:sym typeface="Wingdings" pitchFamily="2" charset="2"/>
              </a:rPr>
              <a:t>релаксации экситонного состояния (локализация?)</a:t>
            </a:r>
          </a:p>
          <a:p>
            <a:r>
              <a:rPr lang="ru-RU" b="0">
                <a:sym typeface="Wingdings" pitchFamily="2" charset="2"/>
              </a:rPr>
              <a:t> в аггрегированных молекулах при наличии дрейфового</a:t>
            </a:r>
            <a:r>
              <a:rPr lang="en-US" b="0">
                <a:sym typeface="Wingdings" pitchFamily="2" charset="2"/>
              </a:rPr>
              <a:t>/</a:t>
            </a:r>
            <a:r>
              <a:rPr lang="ru-RU" b="0">
                <a:sym typeface="Wingdings" pitchFamily="2" charset="2"/>
              </a:rPr>
              <a:t>диффузного тока…</a:t>
            </a:r>
            <a:endParaRPr lang="ru-RU" b="0"/>
          </a:p>
        </p:txBody>
      </p:sp>
      <p:sp>
        <p:nvSpPr>
          <p:cNvPr id="29712" name="Прямоугольник 11"/>
          <p:cNvSpPr>
            <a:spLocks noChangeArrowheads="1"/>
          </p:cNvSpPr>
          <p:nvPr/>
        </p:nvSpPr>
        <p:spPr bwMode="auto">
          <a:xfrm>
            <a:off x="5927725" y="4456113"/>
            <a:ext cx="3216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/>
              <a:t>Толщинная зависимость + измерения в планаре: </a:t>
            </a:r>
            <a:r>
              <a:rPr lang="ru-RU" b="0" i="1">
                <a:solidFill>
                  <a:srgbClr val="000066"/>
                </a:solidFill>
              </a:rPr>
              <a:t>фотогенерация носителей заряда эффективнее для фотонов поглощенных в области слабых </a:t>
            </a:r>
            <a:r>
              <a:rPr lang="en-US" b="0" i="1">
                <a:solidFill>
                  <a:srgbClr val="000066"/>
                </a:solidFill>
              </a:rPr>
              <a:t>Q-</a:t>
            </a:r>
            <a:r>
              <a:rPr lang="ru-RU" b="0" i="1">
                <a:solidFill>
                  <a:srgbClr val="000066"/>
                </a:solidFill>
              </a:rPr>
              <a:t>полос</a:t>
            </a:r>
          </a:p>
        </p:txBody>
      </p:sp>
      <p:sp>
        <p:nvSpPr>
          <p:cNvPr id="29713" name="Прямоугольник 11"/>
          <p:cNvSpPr>
            <a:spLocks noChangeArrowheads="1"/>
          </p:cNvSpPr>
          <p:nvPr/>
        </p:nvSpPr>
        <p:spPr bwMode="auto">
          <a:xfrm>
            <a:off x="5419725" y="3452813"/>
            <a:ext cx="3311525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/>
              <a:t>Симбатный профиль </a:t>
            </a:r>
            <a:r>
              <a:rPr lang="en-US" b="0"/>
              <a:t>EQE, </a:t>
            </a:r>
          </a:p>
          <a:p>
            <a:pPr algn="ctr"/>
            <a:r>
              <a:rPr lang="en-US" b="0">
                <a:sym typeface="Wingdings" pitchFamily="2" charset="2"/>
              </a:rPr>
              <a:t> </a:t>
            </a:r>
            <a:r>
              <a:rPr lang="ru-RU" b="0"/>
              <a:t>но амплитуда пиков в области 530-5</a:t>
            </a:r>
            <a:r>
              <a:rPr lang="en-US" b="0"/>
              <a:t>8</a:t>
            </a:r>
            <a:r>
              <a:rPr lang="ru-RU" b="0"/>
              <a:t>0 нм - выше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857875"/>
            <a:ext cx="6459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149225" y="79375"/>
            <a:ext cx="888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0066"/>
                </a:solidFill>
              </a:rPr>
              <a:t>Измерения в сэндвичевых структурах:</a:t>
            </a:r>
            <a:r>
              <a:rPr lang="ru-RU" sz="2400" b="0" i="1">
                <a:solidFill>
                  <a:srgbClr val="000066"/>
                </a:solidFill>
              </a:rPr>
              <a:t> </a:t>
            </a:r>
            <a:r>
              <a:rPr lang="en-US" sz="2400" b="0" i="1">
                <a:solidFill>
                  <a:srgbClr val="000066"/>
                </a:solidFill>
              </a:rPr>
              <a:t>NEP  </a:t>
            </a:r>
            <a:endParaRPr lang="ru-RU" sz="2400" b="0" i="1">
              <a:solidFill>
                <a:srgbClr val="000066"/>
              </a:solidFill>
            </a:endParaRPr>
          </a:p>
        </p:txBody>
      </p:sp>
      <p:pic>
        <p:nvPicPr>
          <p:cNvPr id="491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75" y="674688"/>
            <a:ext cx="241141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2892425" y="681038"/>
            <a:ext cx="3192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/>
              <a:t>noise spectral density, A/</a:t>
            </a:r>
            <a:r>
              <a:rPr lang="en-US" b="0">
                <a:sym typeface="Symbol" pitchFamily="18" charset="2"/>
              </a:rPr>
              <a:t></a:t>
            </a:r>
            <a:r>
              <a:rPr lang="en-US" b="0"/>
              <a:t>Hz</a:t>
            </a:r>
            <a:r>
              <a:rPr lang="ru-RU">
                <a:sym typeface="Symbol" pitchFamily="18" charset="2"/>
              </a:rPr>
              <a:t> </a:t>
            </a:r>
          </a:p>
        </p:txBody>
      </p:sp>
      <p:pic>
        <p:nvPicPr>
          <p:cNvPr id="4915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5988" y="1014413"/>
            <a:ext cx="28829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2911475" y="1038225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spectral responsivity, A/W</a:t>
            </a:r>
            <a:endParaRPr lang="ru-RU" b="0"/>
          </a:p>
        </p:txBody>
      </p:sp>
      <p:pic>
        <p:nvPicPr>
          <p:cNvPr id="4915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0888" y="2043113"/>
            <a:ext cx="44719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85900"/>
            <a:ext cx="4183063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0688" y="4200525"/>
            <a:ext cx="13541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60875" y="2065338"/>
            <a:ext cx="46355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6732588" y="6080125"/>
            <a:ext cx="209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0">
                <a:sym typeface="Symbol" pitchFamily="18" charset="2"/>
              </a:rPr>
              <a:t></a:t>
            </a:r>
            <a:r>
              <a:rPr lang="en-US" sz="2000" b="0"/>
              <a:t>10</a:t>
            </a:r>
            <a:r>
              <a:rPr lang="en-US" sz="2000" b="0" baseline="30000"/>
              <a:t>12</a:t>
            </a:r>
            <a:r>
              <a:rPr lang="en-US" sz="2000" b="0"/>
              <a:t> cm W/</a:t>
            </a:r>
            <a:r>
              <a:rPr lang="en-US" sz="2000" b="0">
                <a:sym typeface="Symbol" pitchFamily="18" charset="2"/>
              </a:rPr>
              <a:t></a:t>
            </a:r>
            <a:r>
              <a:rPr lang="en-US" sz="2000" b="0"/>
              <a:t>Hz</a:t>
            </a:r>
            <a:r>
              <a:rPr lang="ru-RU" sz="2000">
                <a:sym typeface="Symbol" pitchFamily="18" charset="2"/>
              </a:rPr>
              <a:t> </a:t>
            </a:r>
          </a:p>
        </p:txBody>
      </p:sp>
      <p:sp>
        <p:nvSpPr>
          <p:cNvPr id="49164" name="Rectangle 20"/>
          <p:cNvSpPr>
            <a:spLocks noChangeArrowheads="1"/>
          </p:cNvSpPr>
          <p:nvPr/>
        </p:nvSpPr>
        <p:spPr bwMode="auto">
          <a:xfrm>
            <a:off x="4773613" y="5538788"/>
            <a:ext cx="4322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 https://doi.org/10.1016/j.mattod.2021.08.00</a:t>
            </a:r>
          </a:p>
        </p:txBody>
      </p:sp>
      <p:sp>
        <p:nvSpPr>
          <p:cNvPr id="49165" name="Rectangle 21"/>
          <p:cNvSpPr>
            <a:spLocks noChangeArrowheads="1"/>
          </p:cNvSpPr>
          <p:nvPr/>
        </p:nvSpPr>
        <p:spPr bwMode="auto">
          <a:xfrm>
            <a:off x="4510088" y="1746250"/>
            <a:ext cx="451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сравнение с другими</a:t>
            </a:r>
            <a:r>
              <a:rPr lang="en-US" b="0"/>
              <a:t> </a:t>
            </a:r>
            <a:r>
              <a:rPr lang="ru-RU" b="0"/>
              <a:t>фотодетекторами</a:t>
            </a:r>
            <a:r>
              <a:rPr lang="en-US" b="0"/>
              <a:t>:</a:t>
            </a:r>
            <a:r>
              <a:rPr lang="ru-RU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635000" y="0"/>
            <a:ext cx="793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2000" i="1"/>
              <a:t>Некоторые данные по</a:t>
            </a:r>
            <a:r>
              <a:rPr lang="en-US" altLang="ru-RU" sz="2000" i="1"/>
              <a:t> InCl-EtioP-I </a:t>
            </a:r>
            <a:r>
              <a:rPr lang="ru-RU" altLang="ru-RU" sz="2000" i="1"/>
              <a:t>в растворе и пленке</a:t>
            </a:r>
            <a:endParaRPr lang="ru-RU" altLang="ru-RU" sz="2000" i="1">
              <a:cs typeface="Times New Roman" pitchFamily="18" charset="0"/>
            </a:endParaRPr>
          </a:p>
        </p:txBody>
      </p:sp>
      <p:graphicFrame>
        <p:nvGraphicFramePr>
          <p:cNvPr id="58417" name="Group 49"/>
          <p:cNvGraphicFramePr>
            <a:graphicFrameLocks noGrp="1"/>
          </p:cNvGraphicFramePr>
          <p:nvPr/>
        </p:nvGraphicFramePr>
        <p:xfrm>
          <a:off x="166688" y="481013"/>
          <a:ext cx="8794750" cy="6202362"/>
        </p:xfrm>
        <a:graphic>
          <a:graphicData uri="http://schemas.openxmlformats.org/drawingml/2006/table">
            <a:tbl>
              <a:tblPr/>
              <a:tblGrid>
                <a:gridCol w="5073650"/>
                <a:gridCol w="372110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Molecular weight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626,94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Sublimation temperature, 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o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210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Absorption maxima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abs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max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, nm              in DMF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                                                     in chloroform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                                                          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 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in film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405(vs),~503(vw), 538(w), 577(w)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405(vs),~500(vw), 543(w), 579(w)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415(vs),~505(vw), 548(m), 582(m)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Emission maxima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em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max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, nm (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ex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=550)   in DMF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578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Q1), 632 (Q)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Fluorescence quantum yield (in DMF), Φ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(a)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0.0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Singlet oxygen quantum yield (in acetone), Ф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Specific conductivity of films (lateral), Ohm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cm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                                                                     dark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                                                 illuminated, 1sun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3.0×10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-11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1.7×10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act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, eV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(b)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V</a:t>
                      </a:r>
                      <a:r>
                        <a:rPr kumimoji="0" lang="en-US" sz="18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oc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, V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(c)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J</a:t>
                      </a:r>
                      <a:r>
                        <a:rPr kumimoji="0" lang="en-US" sz="18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sc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, mA/cm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2(c)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photo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/I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dark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 at -0.2V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(c)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~10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27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(a)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excitation at 550 nm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(b)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calculated from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=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 exp(-E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act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/kT)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(c)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 measured in the glass/ITO/InCl-EtioP-I(70nm)/Al cell under 1sun illumination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sym typeface="Symbol" pitchFamily="18" charset="2"/>
                        </a:rPr>
                        <a:t>vs – very strong, w – weak, m – medium, vw – very 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413" name="Text Box 277"/>
          <p:cNvSpPr txBox="1">
            <a:spLocks noChangeArrowheads="1"/>
          </p:cNvSpPr>
          <p:nvPr/>
        </p:nvSpPr>
        <p:spPr bwMode="auto">
          <a:xfrm>
            <a:off x="6713538" y="3376613"/>
            <a:ext cx="2232025" cy="925512"/>
          </a:xfrm>
          <a:prstGeom prst="rect">
            <a:avLst/>
          </a:prstGeom>
          <a:solidFill>
            <a:schemeClr val="bg2">
              <a:alpha val="74117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0" i="1"/>
              <a:t>E</a:t>
            </a:r>
            <a:r>
              <a:rPr lang="it-IT" b="0" baseline="-25000"/>
              <a:t>LUMO</a:t>
            </a:r>
            <a:r>
              <a:rPr lang="it-IT" b="0"/>
              <a:t>=2.9 eV (CV)</a:t>
            </a:r>
            <a:r>
              <a:rPr lang="it-IT" b="0" i="1"/>
              <a:t> E</a:t>
            </a:r>
            <a:r>
              <a:rPr lang="it-IT" b="0" baseline="-25000"/>
              <a:t>gap</a:t>
            </a:r>
            <a:r>
              <a:rPr lang="it-IT" b="0"/>
              <a:t>=2.2 eV</a:t>
            </a:r>
            <a:r>
              <a:rPr lang="it-IT" b="0" i="1"/>
              <a:t> E</a:t>
            </a:r>
            <a:r>
              <a:rPr lang="it-IT" b="0" baseline="-25000"/>
              <a:t>HOMO</a:t>
            </a:r>
            <a:r>
              <a:rPr lang="it-IT" b="0"/>
              <a:t>=5.1</a:t>
            </a:r>
            <a:r>
              <a:rPr lang="ru-RU" b="0"/>
              <a:t> </a:t>
            </a:r>
            <a:r>
              <a:rPr lang="en-US" b="0"/>
              <a:t>eV</a:t>
            </a:r>
            <a:endParaRPr lang="ru-RU" b="0"/>
          </a:p>
        </p:txBody>
      </p:sp>
      <p:sp>
        <p:nvSpPr>
          <p:cNvPr id="58414" name="Text Box 277"/>
          <p:cNvSpPr txBox="1">
            <a:spLocks noChangeArrowheads="1"/>
          </p:cNvSpPr>
          <p:nvPr/>
        </p:nvSpPr>
        <p:spPr bwMode="auto">
          <a:xfrm>
            <a:off x="6702425" y="5375275"/>
            <a:ext cx="2232025" cy="376238"/>
          </a:xfrm>
          <a:prstGeom prst="rect">
            <a:avLst/>
          </a:prstGeom>
          <a:solidFill>
            <a:schemeClr val="bg2">
              <a:alpha val="74117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i="1"/>
              <a:t>NEP </a:t>
            </a:r>
            <a:r>
              <a:rPr lang="en-US" b="0"/>
              <a:t>= </a:t>
            </a:r>
            <a:r>
              <a:rPr lang="ru-RU" b="0"/>
              <a:t>10</a:t>
            </a:r>
            <a:r>
              <a:rPr lang="ru-RU" b="0" baseline="30000"/>
              <a:t>-12</a:t>
            </a:r>
            <a:r>
              <a:rPr lang="ru-RU" b="0"/>
              <a:t> Вт Гц</a:t>
            </a:r>
            <a:r>
              <a:rPr lang="ru-RU" b="0" baseline="30000"/>
              <a:t>-</a:t>
            </a:r>
            <a:r>
              <a:rPr lang="en-US" b="0" baseline="30000"/>
              <a:t>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675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3124200"/>
            <a:ext cx="4527550" cy="3717925"/>
          </a:xfrm>
          <a:prstGeom prst="rect">
            <a:avLst/>
          </a:prstGeom>
          <a:noFill/>
        </p:spPr>
      </p:pic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640388" y="150813"/>
            <a:ext cx="3378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0066"/>
                </a:solidFill>
              </a:rPr>
              <a:t>Спектры эмиссии и возбуждения люминесценции:</a:t>
            </a:r>
          </a:p>
          <a:p>
            <a:pPr algn="ctr"/>
            <a:endParaRPr lang="ru-RU" i="1">
              <a:solidFill>
                <a:srgbClr val="000066"/>
              </a:solidFill>
            </a:endParaRPr>
          </a:p>
          <a:p>
            <a:pPr algn="ctr">
              <a:buFontTx/>
              <a:buChar char="•"/>
            </a:pPr>
            <a:r>
              <a:rPr lang="en-US" b="0"/>
              <a:t> </a:t>
            </a:r>
            <a:r>
              <a:rPr lang="ru-RU" b="0"/>
              <a:t>квантовый выход </a:t>
            </a:r>
            <a:r>
              <a:rPr lang="en-US" b="0">
                <a:solidFill>
                  <a:srgbClr val="000066"/>
                </a:solidFill>
              </a:rPr>
              <a:t>Φ</a:t>
            </a:r>
            <a:r>
              <a:rPr lang="en-US" b="0" baseline="-25000">
                <a:solidFill>
                  <a:srgbClr val="000066"/>
                </a:solidFill>
              </a:rPr>
              <a:t>F</a:t>
            </a:r>
            <a:r>
              <a:rPr lang="ru-RU" b="0">
                <a:solidFill>
                  <a:srgbClr val="000066"/>
                </a:solidFill>
              </a:rPr>
              <a:t> = </a:t>
            </a:r>
            <a:r>
              <a:rPr lang="ru-RU" b="0">
                <a:solidFill>
                  <a:srgbClr val="000066"/>
                </a:solidFill>
                <a:sym typeface="Symbol" pitchFamily="18" charset="2"/>
              </a:rPr>
              <a:t></a:t>
            </a:r>
            <a:r>
              <a:rPr lang="ru-RU" b="0">
                <a:solidFill>
                  <a:srgbClr val="000066"/>
                </a:solidFill>
              </a:rPr>
              <a:t>0.01</a:t>
            </a:r>
            <a:r>
              <a:rPr lang="ru-RU" b="0"/>
              <a:t> </a:t>
            </a:r>
          </a:p>
          <a:p>
            <a:pPr algn="ctr">
              <a:buFontTx/>
              <a:buChar char="•"/>
            </a:pPr>
            <a:endParaRPr lang="ru-RU" b="0"/>
          </a:p>
          <a:p>
            <a:pPr algn="ctr">
              <a:buFontTx/>
              <a:buChar char="•"/>
            </a:pPr>
            <a:r>
              <a:rPr lang="en-US" b="0"/>
              <a:t> </a:t>
            </a:r>
            <a:r>
              <a:rPr lang="ru-RU" b="0"/>
              <a:t>времена жизни ФЛ = не измеряемы (оч.короткие)</a:t>
            </a:r>
          </a:p>
        </p:txBody>
      </p:sp>
      <p:sp>
        <p:nvSpPr>
          <p:cNvPr id="54284" name="Rectangle 11"/>
          <p:cNvSpPr>
            <a:spLocks noChangeArrowheads="1"/>
          </p:cNvSpPr>
          <p:nvPr/>
        </p:nvSpPr>
        <p:spPr bwMode="auto">
          <a:xfrm>
            <a:off x="244475" y="3997325"/>
            <a:ext cx="43592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0"/>
              <a:t>  </a:t>
            </a:r>
            <a:r>
              <a:rPr lang="ru-RU" b="0"/>
              <a:t>квантовый выход синглетного кислорода: </a:t>
            </a:r>
            <a:r>
              <a:rPr lang="en-US" b="0">
                <a:solidFill>
                  <a:srgbClr val="000066"/>
                </a:solidFill>
              </a:rPr>
              <a:t>Ф</a:t>
            </a:r>
            <a:r>
              <a:rPr lang="en-US" b="0" baseline="-25000">
                <a:solidFill>
                  <a:srgbClr val="000066"/>
                </a:solidFill>
              </a:rPr>
              <a:t>∆</a:t>
            </a:r>
            <a:r>
              <a:rPr lang="en-US" b="0">
                <a:solidFill>
                  <a:srgbClr val="000066"/>
                </a:solidFill>
              </a:rPr>
              <a:t> = 0.30</a:t>
            </a:r>
            <a:endParaRPr lang="ru-RU" b="0">
              <a:solidFill>
                <a:srgbClr val="000066"/>
              </a:solidFill>
            </a:endParaRPr>
          </a:p>
          <a:p>
            <a:endParaRPr lang="ru-RU" b="0"/>
          </a:p>
          <a:p>
            <a:r>
              <a:rPr lang="ru-RU">
                <a:solidFill>
                  <a:srgbClr val="000066"/>
                </a:solidFill>
              </a:rPr>
              <a:t>Тенденция:</a:t>
            </a:r>
            <a:r>
              <a:rPr lang="ru-RU" b="0"/>
              <a:t>  </a:t>
            </a:r>
          </a:p>
          <a:p>
            <a:r>
              <a:rPr lang="ru-RU" b="0"/>
              <a:t>быстрая неизлучательная релаксация  </a:t>
            </a:r>
            <a:r>
              <a:rPr lang="en-US" b="0"/>
              <a:t>InCl-EtioP-I* </a:t>
            </a:r>
            <a:r>
              <a:rPr lang="en-US" b="0">
                <a:sym typeface="Wingdings" pitchFamily="2" charset="2"/>
              </a:rPr>
              <a:t></a:t>
            </a:r>
            <a:r>
              <a:rPr lang="ru-RU" b="0"/>
              <a:t> эффективная генерация свободных носителей заряда </a:t>
            </a:r>
            <a:r>
              <a:rPr lang="en-US" b="0">
                <a:sym typeface="Wingdings" pitchFamily="2" charset="2"/>
              </a:rPr>
              <a:t> </a:t>
            </a:r>
            <a:r>
              <a:rPr lang="ru-RU" b="0">
                <a:sym typeface="Wingdings" pitchFamily="2" charset="2"/>
              </a:rPr>
              <a:t>фотопроводимость</a:t>
            </a:r>
            <a:r>
              <a:rPr lang="en-US" b="0">
                <a:sym typeface="Wingdings" pitchFamily="2" charset="2"/>
              </a:rPr>
              <a:t> / </a:t>
            </a:r>
            <a:r>
              <a:rPr lang="ru-RU" b="0">
                <a:sym typeface="Wingdings" pitchFamily="2" charset="2"/>
              </a:rPr>
              <a:t>параметры преобразования в ФВЯ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109538" y="19050"/>
            <a:ext cx="9005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В ы в о д 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8" y="827088"/>
            <a:ext cx="89344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ru-RU" sz="2400" b="0"/>
              <a:t>Получен и полностью характеризован новый комплекс хлорида индия </a:t>
            </a:r>
            <a:r>
              <a:rPr lang="en-US" sz="2400" b="0"/>
              <a:t>(III) c </a:t>
            </a:r>
            <a:r>
              <a:rPr lang="ru-RU" sz="2400" b="0"/>
              <a:t>этиопорфирином-</a:t>
            </a:r>
            <a:r>
              <a:rPr lang="en-US" sz="2400" b="0"/>
              <a:t>I (</a:t>
            </a:r>
            <a:r>
              <a:rPr lang="ru-RU" sz="2400" b="0">
                <a:solidFill>
                  <a:srgbClr val="C00000"/>
                </a:solidFill>
              </a:rPr>
              <a:t>РСА, ЭСП, ИК, </a:t>
            </a:r>
            <a:r>
              <a:rPr lang="en-US" sz="2400" b="0">
                <a:solidFill>
                  <a:srgbClr val="C00000"/>
                </a:solidFill>
              </a:rPr>
              <a:t>NMR, MALDI, </a:t>
            </a:r>
            <a:r>
              <a:rPr lang="ru-RU" sz="2400" b="0">
                <a:solidFill>
                  <a:srgbClr val="C00000"/>
                </a:solidFill>
              </a:rPr>
              <a:t>ФЛ, </a:t>
            </a:r>
            <a:r>
              <a:rPr lang="en-US" sz="2400" b="0" i="1">
                <a:solidFill>
                  <a:srgbClr val="C00000"/>
                </a:solidFill>
              </a:rPr>
              <a:t>Φ</a:t>
            </a:r>
            <a:r>
              <a:rPr lang="en-US" sz="2400" b="0" i="1" baseline="-25000">
                <a:solidFill>
                  <a:srgbClr val="C00000"/>
                </a:solidFill>
              </a:rPr>
              <a:t>F</a:t>
            </a:r>
            <a:r>
              <a:rPr lang="en-US" sz="2400" b="0">
                <a:solidFill>
                  <a:srgbClr val="C00000"/>
                </a:solidFill>
              </a:rPr>
              <a:t>, </a:t>
            </a:r>
            <a:r>
              <a:rPr lang="ru-RU" sz="2400" b="0" i="1">
                <a:solidFill>
                  <a:srgbClr val="C00000"/>
                </a:solidFill>
              </a:rPr>
              <a:t>Φ</a:t>
            </a:r>
            <a:r>
              <a:rPr lang="ru-RU" sz="2400" b="0" i="1" baseline="-25000">
                <a:solidFill>
                  <a:srgbClr val="C00000"/>
                </a:solidFill>
              </a:rPr>
              <a:t>Δ</a:t>
            </a:r>
            <a:r>
              <a:rPr lang="ru-RU" sz="2400" b="0">
                <a:solidFill>
                  <a:srgbClr val="C00000"/>
                </a:solidFill>
              </a:rPr>
              <a:t>, ЦВА </a:t>
            </a:r>
            <a:r>
              <a:rPr lang="ru-RU" sz="2400" b="0"/>
              <a:t>+ </a:t>
            </a:r>
            <a:r>
              <a:rPr lang="ru-RU" sz="2400" b="0">
                <a:solidFill>
                  <a:srgbClr val="385723"/>
                </a:solidFill>
              </a:rPr>
              <a:t>РФА, </a:t>
            </a:r>
            <a:r>
              <a:rPr lang="en-US" sz="2400" b="0">
                <a:solidFill>
                  <a:srgbClr val="385723"/>
                </a:solidFill>
              </a:rPr>
              <a:t>A</a:t>
            </a:r>
            <a:r>
              <a:rPr lang="ru-RU" sz="2400" b="0">
                <a:solidFill>
                  <a:srgbClr val="385723"/>
                </a:solidFill>
              </a:rPr>
              <a:t>СМ, СЭМ, </a:t>
            </a:r>
            <a:r>
              <a:rPr lang="ru-RU" sz="2400" b="0" i="1">
                <a:solidFill>
                  <a:srgbClr val="385723"/>
                </a:solidFill>
                <a:sym typeface="Symbol" pitchFamily="18" charset="2"/>
              </a:rPr>
              <a:t></a:t>
            </a:r>
            <a:r>
              <a:rPr lang="ru-RU" sz="2400" b="0">
                <a:solidFill>
                  <a:srgbClr val="385723"/>
                </a:solidFill>
              </a:rPr>
              <a:t>, </a:t>
            </a:r>
            <a:r>
              <a:rPr lang="ru-RU" sz="2400" b="0" i="1">
                <a:solidFill>
                  <a:srgbClr val="385723"/>
                </a:solidFill>
              </a:rPr>
              <a:t>Е</a:t>
            </a:r>
            <a:r>
              <a:rPr lang="en-US" sz="2400" b="0" i="1" baseline="-25000">
                <a:solidFill>
                  <a:srgbClr val="385723"/>
                </a:solidFill>
              </a:rPr>
              <a:t>act</a:t>
            </a:r>
            <a:r>
              <a:rPr lang="ru-RU" sz="2400" b="0">
                <a:solidFill>
                  <a:srgbClr val="385723"/>
                </a:solidFill>
              </a:rPr>
              <a:t>, </a:t>
            </a:r>
            <a:r>
              <a:rPr lang="en-US" sz="2400" b="0" i="1">
                <a:solidFill>
                  <a:srgbClr val="385723"/>
                </a:solidFill>
              </a:rPr>
              <a:t>U</a:t>
            </a:r>
            <a:r>
              <a:rPr lang="en-US" sz="2400" b="0" i="1" baseline="-25000">
                <a:solidFill>
                  <a:srgbClr val="385723"/>
                </a:solidFill>
              </a:rPr>
              <a:t>oc</a:t>
            </a:r>
            <a:r>
              <a:rPr lang="en-US" sz="2400" b="0">
                <a:solidFill>
                  <a:srgbClr val="385723"/>
                </a:solidFill>
              </a:rPr>
              <a:t>/</a:t>
            </a:r>
            <a:r>
              <a:rPr lang="en-US" sz="2400" b="0" i="1">
                <a:solidFill>
                  <a:srgbClr val="385723"/>
                </a:solidFill>
              </a:rPr>
              <a:t>J</a:t>
            </a:r>
            <a:r>
              <a:rPr lang="en-US" sz="2400" b="0" i="1" baseline="-25000">
                <a:solidFill>
                  <a:srgbClr val="385723"/>
                </a:solidFill>
              </a:rPr>
              <a:t>sc</a:t>
            </a:r>
            <a:r>
              <a:rPr lang="en-US" sz="2400" b="0">
                <a:solidFill>
                  <a:srgbClr val="385723"/>
                </a:solidFill>
              </a:rPr>
              <a:t>, EQE, </a:t>
            </a:r>
            <a:r>
              <a:rPr lang="en-US" sz="2400" b="0" i="1">
                <a:solidFill>
                  <a:srgbClr val="385723"/>
                </a:solidFill>
              </a:rPr>
              <a:t>NEP</a:t>
            </a:r>
            <a:r>
              <a:rPr lang="en-US" sz="2400" b="0">
                <a:solidFill>
                  <a:srgbClr val="385723"/>
                </a:solidFill>
              </a:rPr>
              <a:t>/</a:t>
            </a:r>
            <a:r>
              <a:rPr lang="en-US" sz="2400" b="0" i="1">
                <a:solidFill>
                  <a:srgbClr val="385723"/>
                </a:solidFill>
              </a:rPr>
              <a:t>D*</a:t>
            </a:r>
            <a:r>
              <a:rPr lang="en-US" sz="2400" b="0"/>
              <a:t>)</a:t>
            </a:r>
            <a:r>
              <a:rPr lang="ru-RU" sz="2400" b="0"/>
              <a:t>.</a:t>
            </a:r>
          </a:p>
          <a:p>
            <a:pPr marL="342900" indent="-342900" algn="ctr">
              <a:buFont typeface="Arial" charset="0"/>
              <a:buChar char="•"/>
            </a:pPr>
            <a:endParaRPr lang="ru-RU" sz="800" b="0">
              <a:latin typeface="Calibri Light" pitchFamily="34" charset="0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ru-RU" sz="2400" b="0"/>
              <a:t>Но - нет теор.расчета (</a:t>
            </a:r>
            <a:r>
              <a:rPr lang="en-US" sz="2400" b="0"/>
              <a:t>DFT?</a:t>
            </a:r>
            <a:r>
              <a:rPr lang="ru-RU" sz="2400" b="0"/>
              <a:t>)</a:t>
            </a:r>
            <a:r>
              <a:rPr lang="en-US" sz="2400" b="0"/>
              <a:t> </a:t>
            </a:r>
            <a:r>
              <a:rPr lang="ru-RU" sz="2400" b="0"/>
              <a:t>и </a:t>
            </a:r>
            <a:r>
              <a:rPr lang="el-GR" sz="2400" i="1"/>
              <a:t>τ</a:t>
            </a:r>
            <a:r>
              <a:rPr lang="en-US" sz="2400" i="1" baseline="-25000"/>
              <a:t>r</a:t>
            </a:r>
            <a:r>
              <a:rPr lang="en-US" sz="2400"/>
              <a:t> </a:t>
            </a:r>
            <a:r>
              <a:rPr lang="ru-RU" sz="2400" b="0"/>
              <a:t>, т.е. объяснения поведения полос поглощения в ЭСП и </a:t>
            </a:r>
            <a:r>
              <a:rPr lang="en-US" sz="2400" b="0"/>
              <a:t>EQE</a:t>
            </a:r>
            <a:r>
              <a:rPr lang="ru-RU" sz="2400" b="0"/>
              <a:t> </a:t>
            </a:r>
            <a:r>
              <a:rPr lang="ru-RU" sz="2400" b="0">
                <a:solidFill>
                  <a:srgbClr val="002060"/>
                </a:solidFill>
              </a:rPr>
              <a:t>– </a:t>
            </a:r>
            <a:r>
              <a:rPr lang="ru-RU" sz="2400" b="0" i="1">
                <a:solidFill>
                  <a:srgbClr val="002060"/>
                </a:solidFill>
              </a:rPr>
              <a:t>ждём…</a:t>
            </a:r>
            <a:endParaRPr lang="en-US" sz="800" b="0" i="1">
              <a:solidFill>
                <a:srgbClr val="002060"/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endParaRPr lang="ru-RU" sz="800" b="0"/>
          </a:p>
          <a:p>
            <a:pPr marL="342900" indent="-342900" algn="ctr">
              <a:buFont typeface="Arial" charset="0"/>
              <a:buChar char="•"/>
            </a:pPr>
            <a:endParaRPr lang="en-US" sz="800" b="0"/>
          </a:p>
          <a:p>
            <a:pPr marL="342900" indent="-342900" algn="ctr">
              <a:buFont typeface="Arial" charset="0"/>
              <a:buChar char="•"/>
            </a:pPr>
            <a:r>
              <a:rPr lang="ru-RU" sz="2400" b="0"/>
              <a:t>Получены тонкие пленки</a:t>
            </a:r>
            <a:r>
              <a:rPr lang="en-US" sz="2400" b="0"/>
              <a:t> </a:t>
            </a:r>
            <a:r>
              <a:rPr lang="ru-RU" sz="2400" b="0"/>
              <a:t>методом термического испарения в вакууме </a:t>
            </a:r>
            <a:r>
              <a:rPr lang="ru-RU" sz="2400" b="0" i="1">
                <a:solidFill>
                  <a:srgbClr val="002060"/>
                </a:solidFill>
              </a:rPr>
              <a:t>(в планах – из раствора</a:t>
            </a:r>
            <a:r>
              <a:rPr lang="ru-RU" sz="2400" b="0">
                <a:solidFill>
                  <a:srgbClr val="002060"/>
                </a:solidFill>
              </a:rPr>
              <a:t>)</a:t>
            </a:r>
            <a:r>
              <a:rPr lang="ru-RU" sz="2400" b="0"/>
              <a:t>, изучена их морфология и фотоэлектрические характеристики.</a:t>
            </a:r>
            <a:endParaRPr lang="ru-RU" sz="800" b="0"/>
          </a:p>
          <a:p>
            <a:pPr marL="342900" indent="-342900" algn="ctr">
              <a:buFont typeface="Arial" charset="0"/>
              <a:buChar char="•"/>
            </a:pPr>
            <a:endParaRPr lang="en-US" sz="800" b="0"/>
          </a:p>
          <a:p>
            <a:pPr marL="342900" indent="-342900" algn="ctr">
              <a:buFont typeface="Arial" charset="0"/>
              <a:buChar char="•"/>
            </a:pPr>
            <a:r>
              <a:rPr lang="ru-RU" sz="2400" b="0"/>
              <a:t>В простых однослойных структурах </a:t>
            </a:r>
            <a:r>
              <a:rPr lang="en-US" sz="2400" b="0"/>
              <a:t>(</a:t>
            </a:r>
            <a:r>
              <a:rPr lang="ru-RU" sz="2400" b="0"/>
              <a:t>получены целиком в вакууме) с барьером Шоттки «</a:t>
            </a:r>
            <a:r>
              <a:rPr lang="en-US" sz="2400" b="0"/>
              <a:t>InCl-Etiop-I/Al</a:t>
            </a:r>
            <a:r>
              <a:rPr lang="ru-RU" sz="2400" b="0"/>
              <a:t>»</a:t>
            </a:r>
            <a:r>
              <a:rPr lang="en-US" sz="2400" b="0"/>
              <a:t> </a:t>
            </a:r>
            <a:r>
              <a:rPr lang="ru-RU" sz="2400" b="0"/>
              <a:t>при освещении в ближнем УФ измерена достойная величина обнаружительной способности </a:t>
            </a:r>
            <a:r>
              <a:rPr lang="ru-RU" sz="2400" b="0">
                <a:sym typeface="Symbol" pitchFamily="18" charset="2"/>
              </a:rPr>
              <a:t></a:t>
            </a:r>
            <a:r>
              <a:rPr lang="ru-RU" sz="2400" b="0"/>
              <a:t>10</a:t>
            </a:r>
            <a:r>
              <a:rPr lang="ru-RU" sz="2400" b="0" baseline="30000"/>
              <a:t>12</a:t>
            </a:r>
            <a:r>
              <a:rPr lang="ru-RU" sz="2400" b="0"/>
              <a:t> Джонсов.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2"/>
          <p:cNvSpPr txBox="1">
            <a:spLocks noChangeArrowheads="1"/>
          </p:cNvSpPr>
          <p:nvPr/>
        </p:nvSpPr>
        <p:spPr bwMode="auto">
          <a:xfrm>
            <a:off x="28575" y="47625"/>
            <a:ext cx="898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>
                <a:solidFill>
                  <a:srgbClr val="800000"/>
                </a:solidFill>
              </a:rPr>
              <a:t>Б л а г о д а р н о с т и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5" y="1055688"/>
            <a:ext cx="8988425" cy="714375"/>
          </a:xfrm>
          <a:prstGeom prst="rect">
            <a:avLst/>
          </a:prstGeom>
          <a:solidFill>
            <a:srgbClr val="FFFF99">
              <a:alpha val="49019"/>
            </a:srgb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altLang="ru-RU" sz="4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Слушателям за внимание !</a:t>
            </a:r>
            <a:endParaRPr lang="ru-RU" altLang="ru-RU" sz="48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838" y="2563813"/>
            <a:ext cx="2524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170613" y="3621088"/>
            <a:ext cx="29733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2400">
                <a:solidFill>
                  <a:srgbClr val="002060"/>
                </a:solidFill>
              </a:rPr>
              <a:t>ЦКП ИФМ РАН:</a:t>
            </a:r>
          </a:p>
          <a:p>
            <a:pPr algn="ctr">
              <a:lnSpc>
                <a:spcPct val="85000"/>
              </a:lnSpc>
            </a:pPr>
            <a:r>
              <a:rPr lang="ru-RU" altLang="ru-RU" sz="2400">
                <a:solidFill>
                  <a:srgbClr val="002060"/>
                </a:solidFill>
              </a:rPr>
              <a:t>оборудование</a:t>
            </a:r>
          </a:p>
        </p:txBody>
      </p:sp>
      <p:pic>
        <p:nvPicPr>
          <p:cNvPr id="31770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2950" y="4460875"/>
            <a:ext cx="19367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991100" y="5153025"/>
            <a:ext cx="41529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b="0">
                <a:solidFill>
                  <a:srgbClr val="008000"/>
                </a:solidFill>
              </a:rPr>
              <a:t>«Хлорофиллоподобные </a:t>
            </a:r>
            <a:endParaRPr lang="en-US" sz="2200" b="0">
              <a:solidFill>
                <a:srgbClr val="008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200" b="0">
                <a:solidFill>
                  <a:srgbClr val="008000"/>
                </a:solidFill>
              </a:rPr>
              <a:t>биоматериалы как донорные компоненты гибридных </a:t>
            </a:r>
            <a:endParaRPr lang="en-US" sz="2200" b="0">
              <a:solidFill>
                <a:srgbClr val="008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200" b="0">
                <a:solidFill>
                  <a:srgbClr val="008000"/>
                </a:solidFill>
              </a:rPr>
              <a:t>солнечных батарей»</a:t>
            </a:r>
            <a:endParaRPr lang="ru-RU" altLang="ru-RU" sz="2200" b="0">
              <a:solidFill>
                <a:srgbClr val="008000"/>
              </a:solidFill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575" y="5513388"/>
            <a:ext cx="29019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0663" y="5116513"/>
            <a:ext cx="26209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2000" u="sng">
                <a:solidFill>
                  <a:srgbClr val="800000"/>
                </a:solidFill>
              </a:rPr>
              <a:t>Финансирование: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95263" y="6089650"/>
            <a:ext cx="344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0">
                <a:solidFill>
                  <a:srgbClr val="1C1C1C"/>
                </a:solidFill>
              </a:rPr>
              <a:t>проект №20-13-00285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60338" y="2235200"/>
            <a:ext cx="42068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2000" u="sng">
                <a:solidFill>
                  <a:srgbClr val="800000"/>
                </a:solidFill>
              </a:rPr>
              <a:t>Коллегам:</a:t>
            </a:r>
          </a:p>
          <a:p>
            <a:pPr>
              <a:lnSpc>
                <a:spcPct val="85000"/>
              </a:lnSpc>
            </a:pPr>
            <a:endParaRPr lang="ru-RU" altLang="ru-RU" sz="2000" b="0">
              <a:solidFill>
                <a:srgbClr val="0066CC"/>
              </a:solidFill>
            </a:endParaRPr>
          </a:p>
          <a:p>
            <a:pPr>
              <a:lnSpc>
                <a:spcPct val="85000"/>
              </a:lnSpc>
            </a:pPr>
            <a:r>
              <a:rPr lang="ru-RU" altLang="ru-RU" sz="2000" b="0"/>
              <a:t>Андрею Коптяеву (нанесение)</a:t>
            </a:r>
          </a:p>
          <a:p>
            <a:pPr>
              <a:lnSpc>
                <a:spcPct val="85000"/>
              </a:lnSpc>
            </a:pPr>
            <a:r>
              <a:rPr lang="ru-RU" altLang="ru-RU" sz="2000" b="0"/>
              <a:t>Владу Травкину (ячейки)</a:t>
            </a:r>
          </a:p>
          <a:p>
            <a:pPr>
              <a:lnSpc>
                <a:spcPct val="85000"/>
              </a:lnSpc>
            </a:pPr>
            <a:r>
              <a:rPr lang="ru-RU" altLang="ru-RU" sz="2000" b="0"/>
              <a:t>Павлу Юнину (РФА)</a:t>
            </a:r>
          </a:p>
          <a:p>
            <a:pPr>
              <a:lnSpc>
                <a:spcPct val="85000"/>
              </a:lnSpc>
            </a:pPr>
            <a:r>
              <a:rPr lang="ru-RU" altLang="ru-RU" sz="2000" b="0"/>
              <a:t>Юрию Сачкову (АFМ,</a:t>
            </a:r>
            <a:r>
              <a:rPr lang="en-US" altLang="ru-RU" sz="2000" b="0"/>
              <a:t> WLI</a:t>
            </a:r>
            <a:r>
              <a:rPr lang="ru-RU" altLang="ru-RU" sz="2000" b="0"/>
              <a:t>)</a:t>
            </a:r>
          </a:p>
          <a:p>
            <a:pPr>
              <a:lnSpc>
                <a:spcPct val="85000"/>
              </a:lnSpc>
            </a:pPr>
            <a:r>
              <a:rPr lang="ru-RU" altLang="ru-RU" sz="2000" b="0"/>
              <a:t>Дмитрию Мастерову (</a:t>
            </a:r>
            <a:r>
              <a:rPr lang="en-US" altLang="ru-RU" sz="2000" b="0"/>
              <a:t>SEM</a:t>
            </a:r>
            <a:r>
              <a:rPr lang="ru-RU" altLang="ru-RU" sz="2000" b="0"/>
              <a:t>)</a:t>
            </a:r>
          </a:p>
          <a:p>
            <a:pPr>
              <a:lnSpc>
                <a:spcPct val="85000"/>
              </a:lnSpc>
            </a:pPr>
            <a:r>
              <a:rPr lang="ru-RU" altLang="ru-RU" sz="2000" b="0"/>
              <a:t>Ивану Никитину (ЦВА)</a:t>
            </a:r>
          </a:p>
          <a:p>
            <a:pPr>
              <a:lnSpc>
                <a:spcPct val="85000"/>
              </a:lnSpc>
            </a:pPr>
            <a:r>
              <a:rPr lang="ru-RU" altLang="ru-RU" sz="2000" b="0"/>
              <a:t>и Николаю Сомову, ННГУ (РСА)</a:t>
            </a:r>
          </a:p>
        </p:txBody>
      </p:sp>
      <p:pic>
        <p:nvPicPr>
          <p:cNvPr id="24" name="Picture 13" descr="Главна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9288" y="2065338"/>
            <a:ext cx="11557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803650" y="3154363"/>
            <a:ext cx="23606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2000" b="0"/>
              <a:t>Александру Станиславовичу Семейкину </a:t>
            </a:r>
          </a:p>
          <a:p>
            <a:pPr algn="ctr">
              <a:lnSpc>
                <a:spcPct val="85000"/>
              </a:lnSpc>
            </a:pPr>
            <a:r>
              <a:rPr lang="ru-RU" altLang="ru-RU" sz="2000" b="0"/>
              <a:t>(синтез)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19" grpId="0"/>
      <p:bldP spid="26" grpId="0"/>
      <p:bldP spid="21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71438" y="7938"/>
            <a:ext cx="9005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0">
                <a:solidFill>
                  <a:srgbClr val="000066"/>
                </a:solidFill>
              </a:rPr>
              <a:t>Металлокомплексы </a:t>
            </a:r>
            <a:r>
              <a:rPr lang="ru-RU" sz="2800" i="1">
                <a:solidFill>
                  <a:srgbClr val="000066"/>
                </a:solidFill>
              </a:rPr>
              <a:t>этио</a:t>
            </a:r>
            <a:r>
              <a:rPr lang="ru-RU" sz="2800" b="0">
                <a:solidFill>
                  <a:srgbClr val="000066"/>
                </a:solidFill>
              </a:rPr>
              <a:t>порфирина</a:t>
            </a:r>
            <a:r>
              <a:rPr lang="en-US" sz="2800" b="0">
                <a:solidFill>
                  <a:srgbClr val="000066"/>
                </a:solidFill>
              </a:rPr>
              <a:t> (EtioP)</a:t>
            </a:r>
            <a:r>
              <a:rPr lang="ru-RU" sz="2800" b="0">
                <a:solidFill>
                  <a:srgbClr val="000066"/>
                </a:solidFill>
              </a:rPr>
              <a:t>:</a:t>
            </a:r>
          </a:p>
          <a:p>
            <a:pPr algn="ctr"/>
            <a:r>
              <a:rPr lang="ru-RU" sz="2800" b="0">
                <a:solidFill>
                  <a:srgbClr val="000066"/>
                </a:solidFill>
              </a:rPr>
              <a:t>природные и синтетические макрогетероциклы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4354513"/>
            <a:ext cx="3333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3163"/>
            <a:ext cx="42640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048250" y="1144588"/>
            <a:ext cx="3808413" cy="3013075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/>
              <a:t>C</a:t>
            </a:r>
            <a:r>
              <a:rPr lang="ru-RU" sz="2400" b="0"/>
              <a:t>вободные основания нестабильны. </a:t>
            </a:r>
          </a:p>
          <a:p>
            <a:pPr algn="ctr"/>
            <a:r>
              <a:rPr lang="ru-RU" sz="2400" b="0"/>
              <a:t>В природе</a:t>
            </a:r>
            <a:r>
              <a:rPr lang="en-US" sz="2400" b="0"/>
              <a:t> </a:t>
            </a:r>
            <a:r>
              <a:rPr lang="ru-RU" sz="2400" b="0"/>
              <a:t>известны или синтезированы: </a:t>
            </a:r>
          </a:p>
          <a:p>
            <a:pPr algn="ctr"/>
            <a:r>
              <a:rPr lang="en-US" sz="2400" b="0"/>
              <a:t>EtioP+</a:t>
            </a:r>
            <a:r>
              <a:rPr lang="ru-RU" sz="2400" b="0"/>
              <a:t>переходный металл (</a:t>
            </a:r>
            <a:r>
              <a:rPr lang="en-US" sz="2400" b="0"/>
              <a:t>Ni, Co, Cu)</a:t>
            </a:r>
            <a:r>
              <a:rPr lang="ru-RU" sz="2400" b="0"/>
              <a:t>, </a:t>
            </a:r>
            <a:r>
              <a:rPr lang="en-US" sz="2400" b="0"/>
              <a:t>c </a:t>
            </a:r>
            <a:r>
              <a:rPr lang="ru-RU" sz="2400" b="0"/>
              <a:t>экстралигандом </a:t>
            </a:r>
            <a:r>
              <a:rPr lang="en-US" sz="2400" b="0"/>
              <a:t>VO, TiO, Co</a:t>
            </a:r>
            <a:r>
              <a:rPr lang="en-US" sz="2400" b="0" baseline="30000"/>
              <a:t>(III)</a:t>
            </a:r>
            <a:r>
              <a:rPr lang="en-US" sz="2400" b="0"/>
              <a:t>Cl, Fe</a:t>
            </a:r>
            <a:r>
              <a:rPr lang="en-US" sz="2400" b="0" baseline="30000"/>
              <a:t>(III)</a:t>
            </a:r>
            <a:r>
              <a:rPr lang="en-US" sz="2400" b="0"/>
              <a:t>Cl</a:t>
            </a:r>
            <a:r>
              <a:rPr lang="ru-RU" sz="2400" b="0"/>
              <a:t>…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4202113" y="1089025"/>
            <a:ext cx="5921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400" b="0"/>
              <a:t>п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е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т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р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о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п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о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р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ф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и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р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и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н</a:t>
            </a:r>
          </a:p>
          <a:p>
            <a:pPr algn="ctr">
              <a:lnSpc>
                <a:spcPts val="1800"/>
              </a:lnSpc>
            </a:pPr>
            <a:r>
              <a:rPr lang="ru-RU" sz="2400" b="0"/>
              <a:t>ы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85738" y="4613275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/>
              <a:t>чередование </a:t>
            </a:r>
            <a:r>
              <a:rPr lang="en-US" sz="2400" b="0"/>
              <a:t>Me/Et – I, II, III, IV</a:t>
            </a:r>
            <a:endParaRPr lang="ru-RU" sz="2400" b="0"/>
          </a:p>
        </p:txBody>
      </p:sp>
      <p:cxnSp>
        <p:nvCxnSpPr>
          <p:cNvPr id="14" name="Прямая со стрелкой 13"/>
          <p:cNvCxnSpPr>
            <a:cxnSpLocks noChangeShapeType="1"/>
            <a:stCxn id="12" idx="2"/>
          </p:cNvCxnSpPr>
          <p:nvPr/>
        </p:nvCxnSpPr>
        <p:spPr bwMode="auto">
          <a:xfrm>
            <a:off x="2547938" y="5070475"/>
            <a:ext cx="2824162" cy="5222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" name="Прямая со стрелкой 13"/>
          <p:cNvCxnSpPr>
            <a:cxnSpLocks noChangeShapeType="1"/>
          </p:cNvCxnSpPr>
          <p:nvPr/>
        </p:nvCxnSpPr>
        <p:spPr bwMode="auto">
          <a:xfrm>
            <a:off x="2547938" y="5070475"/>
            <a:ext cx="3332162" cy="14398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307975" y="5780088"/>
            <a:ext cx="4224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«изомерный» эффект в твердой фазе – есть!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6"/>
          <p:cNvSpPr txBox="1">
            <a:spLocks noChangeArrowheads="1"/>
          </p:cNvSpPr>
          <p:nvPr/>
        </p:nvSpPr>
        <p:spPr bwMode="auto">
          <a:xfrm>
            <a:off x="220663" y="166688"/>
            <a:ext cx="8740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/>
              <a:t>Ранее была изучена корреляция </a:t>
            </a:r>
          </a:p>
          <a:p>
            <a:pPr algn="ctr"/>
            <a:r>
              <a:rPr lang="ru-RU" sz="2400" b="0"/>
              <a:t>«региоизомерия </a:t>
            </a:r>
            <a:r>
              <a:rPr lang="ru-RU" sz="2400" b="0">
                <a:sym typeface="Wingdings" pitchFamily="2" charset="2"/>
              </a:rPr>
              <a:t></a:t>
            </a:r>
            <a:r>
              <a:rPr lang="en-US" sz="2400" b="0">
                <a:sym typeface="Wingdings" pitchFamily="2" charset="2"/>
              </a:rPr>
              <a:t> </a:t>
            </a:r>
            <a:r>
              <a:rPr lang="ru-RU" sz="2400" b="0">
                <a:sym typeface="Wingdings" pitchFamily="2" charset="2"/>
              </a:rPr>
              <a:t>спектры</a:t>
            </a:r>
            <a:r>
              <a:rPr lang="en-US" sz="2400" b="0">
                <a:sym typeface="Wingdings" pitchFamily="2" charset="2"/>
              </a:rPr>
              <a:t> / </a:t>
            </a:r>
            <a:r>
              <a:rPr lang="ru-RU" sz="2400" b="0"/>
              <a:t>морфология</a:t>
            </a:r>
            <a:r>
              <a:rPr lang="en-US" sz="2400" b="0"/>
              <a:t> / </a:t>
            </a:r>
            <a:r>
              <a:rPr lang="ru-RU" sz="2400" b="0"/>
              <a:t>проводимость» вакуумно-осажденного слоя комплекса </a:t>
            </a:r>
            <a:r>
              <a:rPr lang="en-US" sz="2400" b="0"/>
              <a:t>EtioP c</a:t>
            </a:r>
            <a:r>
              <a:rPr lang="ru-RU" sz="2400" b="0"/>
              <a:t> </a:t>
            </a:r>
            <a:r>
              <a:rPr lang="en-US" sz="2400" b="0"/>
              <a:t>Ni</a:t>
            </a:r>
            <a:r>
              <a:rPr lang="en-US" sz="2400" b="0" baseline="30000"/>
              <a:t>II</a:t>
            </a:r>
            <a:r>
              <a:rPr lang="en-US" sz="2400" b="0"/>
              <a:t> </a:t>
            </a:r>
            <a:r>
              <a:rPr lang="ru-RU" sz="2400" b="0"/>
              <a:t>и</a:t>
            </a:r>
            <a:r>
              <a:rPr lang="en-US" sz="2400" b="0"/>
              <a:t> Cu</a:t>
            </a:r>
            <a:r>
              <a:rPr lang="en-US" sz="2400" b="0" baseline="30000"/>
              <a:t>II</a:t>
            </a:r>
            <a:endParaRPr lang="ru-RU" sz="2400" b="0" baseline="300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720850"/>
            <a:ext cx="9148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0"/>
              <a:t>В продолжение работ по комплексам хлорида индия</a:t>
            </a:r>
            <a:r>
              <a:rPr lang="en-US" sz="2400" b="0"/>
              <a:t>(III) c </a:t>
            </a:r>
            <a:r>
              <a:rPr lang="ru-RU" sz="2400" b="0"/>
              <a:t>фталоцианином*, хлорином</a:t>
            </a:r>
            <a:r>
              <a:rPr lang="en-US" sz="2400" b="0"/>
              <a:t>/</a:t>
            </a:r>
            <a:r>
              <a:rPr lang="ru-RU" sz="2400" b="0"/>
              <a:t>феофорбидом</a:t>
            </a:r>
            <a:r>
              <a:rPr lang="en-US" sz="2400" b="0"/>
              <a:t>**</a:t>
            </a:r>
            <a:r>
              <a:rPr lang="ru-RU" sz="2400" b="0"/>
              <a:t>, и для сравнения с результатами по </a:t>
            </a:r>
            <a:r>
              <a:rPr lang="en-US" sz="2400" b="0"/>
              <a:t>Metal-EtioP-I,II,III</a:t>
            </a:r>
            <a:r>
              <a:rPr lang="ru-RU" sz="2400" b="0"/>
              <a:t>*</a:t>
            </a:r>
            <a:r>
              <a:rPr lang="en-US" sz="2400" b="0"/>
              <a:t>*</a:t>
            </a:r>
            <a:r>
              <a:rPr lang="ru-RU" sz="2400" b="0"/>
              <a:t>* решили</a:t>
            </a:r>
            <a:r>
              <a:rPr lang="en-US" sz="2400" b="0"/>
              <a:t>:</a:t>
            </a:r>
            <a:endParaRPr lang="ru-RU" sz="2400" b="0"/>
          </a:p>
          <a:p>
            <a:pPr algn="ctr">
              <a:defRPr/>
            </a:pPr>
            <a:r>
              <a:rPr lang="ru-RU" sz="2400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получить и поисследовать фотоэлектрические характеристики </a:t>
            </a:r>
            <a:r>
              <a:rPr lang="en-US" sz="2400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InCl-EtioP-I</a:t>
            </a:r>
            <a:endParaRPr lang="ru-RU" sz="2400" u="sng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Прямоугольник 10"/>
          <p:cNvSpPr>
            <a:spLocks noChangeArrowheads="1"/>
          </p:cNvSpPr>
          <p:nvPr/>
        </p:nvSpPr>
        <p:spPr bwMode="auto">
          <a:xfrm>
            <a:off x="161925" y="4008438"/>
            <a:ext cx="89820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* </a:t>
            </a:r>
            <a:r>
              <a:rPr lang="ru-RU" sz="1600" b="0" u="sng">
                <a:solidFill>
                  <a:srgbClr val="FF0000"/>
                </a:solidFill>
              </a:rPr>
              <a:t>V.V. Travkin, P.A. Stuzhin, A.I.</a:t>
            </a:r>
            <a:r>
              <a:rPr lang="ru-RU" sz="1600" b="0"/>
              <a:t> Okhapkin, S.A. Korolyov, </a:t>
            </a:r>
            <a:endParaRPr lang="en-US" sz="1600" b="0"/>
          </a:p>
          <a:p>
            <a:r>
              <a:rPr lang="ru-RU" sz="1600" b="0"/>
              <a:t>G.L. Pakhomov “</a:t>
            </a:r>
            <a:r>
              <a:rPr lang="ru-RU" sz="1600" b="0" i="1"/>
              <a:t>Organic tandem Schottky junction cells with </a:t>
            </a:r>
            <a:endParaRPr lang="en-US" sz="1600" b="0" i="1"/>
          </a:p>
          <a:p>
            <a:r>
              <a:rPr lang="ru-RU" sz="1600" b="0" i="1"/>
              <a:t>high open circuit voltage</a:t>
            </a:r>
            <a:r>
              <a:rPr lang="ru-RU" sz="1600" b="0"/>
              <a:t>” </a:t>
            </a:r>
            <a:r>
              <a:rPr lang="ru-RU" sz="1600"/>
              <a:t>Synthetic Metals </a:t>
            </a:r>
            <a:r>
              <a:rPr lang="ru-RU" sz="1600" b="0"/>
              <a:t>212 (2016) </a:t>
            </a:r>
            <a:r>
              <a:rPr lang="en-US" sz="1600" b="0"/>
              <a:t>51</a:t>
            </a:r>
            <a:endParaRPr lang="en-US" sz="500" b="0"/>
          </a:p>
          <a:p>
            <a:endParaRPr lang="ru-RU" sz="500" b="0"/>
          </a:p>
          <a:p>
            <a:r>
              <a:rPr lang="en-US" sz="1600" b="0"/>
              <a:t>**</a:t>
            </a:r>
            <a:r>
              <a:rPr lang="ru-RU" sz="1600" b="0"/>
              <a:t> </a:t>
            </a:r>
            <a:r>
              <a:rPr lang="en-US" sz="1600" b="0"/>
              <a:t>E.D. </a:t>
            </a:r>
            <a:r>
              <a:rPr lang="ru-RU" sz="1600" b="0"/>
              <a:t>Rychikhina</a:t>
            </a:r>
            <a:r>
              <a:rPr lang="en-US" sz="1600" b="0"/>
              <a:t>, S.S. Ivanova, Y.V. Romanenko, O.I. Koifman,</a:t>
            </a:r>
          </a:p>
          <a:p>
            <a:r>
              <a:rPr lang="en-US" sz="1600" b="0"/>
              <a:t>P. A. Stuzhin</a:t>
            </a:r>
            <a:r>
              <a:rPr lang="ru-RU" sz="1600" b="0"/>
              <a:t> </a:t>
            </a:r>
            <a:r>
              <a:rPr lang="en-US" sz="1600" b="0"/>
              <a:t>“</a:t>
            </a:r>
            <a:r>
              <a:rPr lang="ru-RU" sz="1600" b="0" i="1"/>
              <a:t>Indium complexes of chlorin e6 trimethyl </a:t>
            </a:r>
            <a:endParaRPr lang="en-US" sz="1600" b="0" i="1"/>
          </a:p>
          <a:p>
            <a:r>
              <a:rPr lang="ru-RU" sz="1600" b="0" i="1"/>
              <a:t>ester and methylpyropheophorbide a: Synthesis and</a:t>
            </a:r>
            <a:r>
              <a:rPr lang="en-US" sz="1600" b="0" i="1"/>
              <a:t> </a:t>
            </a:r>
            <a:r>
              <a:rPr lang="ru-RU" sz="1600" b="0" i="1"/>
              <a:t>photophysical</a:t>
            </a:r>
            <a:endParaRPr lang="en-US" sz="1600" b="0" i="1"/>
          </a:p>
          <a:p>
            <a:r>
              <a:rPr lang="ru-RU" sz="1600" b="0" i="1"/>
              <a:t>characterization</a:t>
            </a:r>
            <a:r>
              <a:rPr lang="en-US" sz="1600" b="0" i="1"/>
              <a:t>”</a:t>
            </a:r>
            <a:r>
              <a:rPr lang="en-US" sz="1600" b="0"/>
              <a:t> </a:t>
            </a:r>
            <a:r>
              <a:rPr lang="ru-RU" sz="1600"/>
              <a:t>Polyhedron</a:t>
            </a:r>
            <a:r>
              <a:rPr lang="ru-RU" sz="1600" b="0"/>
              <a:t> 2171 </a:t>
            </a:r>
            <a:r>
              <a:rPr lang="en-US" sz="1600" b="0"/>
              <a:t>(</a:t>
            </a:r>
            <a:r>
              <a:rPr lang="ru-RU" sz="1600" b="0"/>
              <a:t>2022</a:t>
            </a:r>
            <a:r>
              <a:rPr lang="en-US" sz="1600" b="0"/>
              <a:t>)</a:t>
            </a:r>
            <a:r>
              <a:rPr lang="ru-RU" sz="1600" b="0"/>
              <a:t> 115743</a:t>
            </a:r>
            <a:endParaRPr lang="en-US" sz="500" b="0"/>
          </a:p>
          <a:p>
            <a:endParaRPr lang="en-US" sz="500" b="0"/>
          </a:p>
          <a:p>
            <a:r>
              <a:rPr lang="en-US" sz="1600" b="0"/>
              <a:t>***) </a:t>
            </a:r>
            <a:r>
              <a:rPr lang="en-US" sz="1600" b="0" u="sng">
                <a:solidFill>
                  <a:srgbClr val="FF0000"/>
                </a:solidFill>
              </a:rPr>
              <a:t>O.I. </a:t>
            </a:r>
            <a:r>
              <a:rPr lang="ru-RU" sz="1600" b="0" u="sng">
                <a:solidFill>
                  <a:srgbClr val="FF0000"/>
                </a:solidFill>
              </a:rPr>
              <a:t>Koifman</a:t>
            </a:r>
            <a:r>
              <a:rPr lang="en-US" sz="1600" b="0" u="sng">
                <a:solidFill>
                  <a:srgbClr val="FF0000"/>
                </a:solidFill>
              </a:rPr>
              <a:t>, E.D. Rychikhina, </a:t>
            </a:r>
            <a:r>
              <a:rPr lang="en-US" sz="1600" b="0"/>
              <a:t>P.A. Yunin, A.I. Koptyaev, Yu.I. Sachkov and G.L. Pakhomov, </a:t>
            </a:r>
            <a:r>
              <a:rPr lang="ru-RU" sz="1600" b="0" i="1"/>
              <a:t>Vacuum-deposited petroporphyrins: Effect of regioisomerism on film morphology</a:t>
            </a:r>
            <a:r>
              <a:rPr lang="en-US" sz="1600" b="0"/>
              <a:t>. </a:t>
            </a:r>
            <a:r>
              <a:rPr lang="ru-RU" sz="1600"/>
              <a:t>Colloids and Surfaces A</a:t>
            </a:r>
            <a:r>
              <a:rPr lang="en-US" sz="1600"/>
              <a:t> </a:t>
            </a:r>
            <a:r>
              <a:rPr lang="ru-RU" sz="1600" b="0"/>
              <a:t>648</a:t>
            </a:r>
            <a:r>
              <a:rPr lang="en-US" sz="1600" b="0"/>
              <a:t> (</a:t>
            </a:r>
            <a:r>
              <a:rPr lang="ru-RU" sz="1600" b="0"/>
              <a:t>2022</a:t>
            </a:r>
            <a:r>
              <a:rPr lang="en-US" sz="1600" b="0"/>
              <a:t>)</a:t>
            </a:r>
            <a:r>
              <a:rPr lang="ru-RU" sz="1600" b="0"/>
              <a:t> 129284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949700"/>
            <a:ext cx="25876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8" y="7938"/>
            <a:ext cx="90058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0" dirty="0" err="1">
                <a:solidFill>
                  <a:srgbClr val="002060"/>
                </a:solidFill>
                <a:latin typeface="+mj-lt"/>
                <a:cs typeface="+mn-cs"/>
              </a:rPr>
              <a:t>Характеризация</a:t>
            </a:r>
            <a:r>
              <a:rPr lang="ru-RU" sz="3200" b="0" dirty="0">
                <a:solidFill>
                  <a:srgbClr val="002060"/>
                </a:solidFill>
                <a:latin typeface="+mj-lt"/>
                <a:cs typeface="+mn-cs"/>
              </a:rPr>
              <a:t> молекулы</a:t>
            </a:r>
          </a:p>
        </p:txBody>
      </p:sp>
      <p:pic>
        <p:nvPicPr>
          <p:cNvPr id="16396" name="Рисунок 3" descr="in sup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881063"/>
            <a:ext cx="24701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1"/>
          <p:cNvSpPr>
            <a:spLocks noChangeArrowheads="1"/>
          </p:cNvSpPr>
          <p:nvPr/>
        </p:nvSpPr>
        <p:spPr bwMode="auto">
          <a:xfrm>
            <a:off x="177800" y="3240088"/>
            <a:ext cx="2506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0" i="1"/>
              <a:t>Фото порошка в микроскоп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763838" y="574675"/>
          <a:ext cx="6388100" cy="4810125"/>
        </p:xfrm>
        <a:graphic>
          <a:graphicData uri="http://schemas.openxmlformats.org/presentationml/2006/ole">
            <p:oleObj spid="_x0000_s16394" name="SPW 14.0 Graph" r:id="rId4" imgW="5413387" imgH="4076652" progId="SigmaPlotGraphicObject.13">
              <p:embed/>
            </p:oleObj>
          </a:graphicData>
        </a:graphic>
      </p:graphicFrame>
      <p:pic>
        <p:nvPicPr>
          <p:cNvPr id="16398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77900"/>
            <a:ext cx="27320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18"/>
          <p:cNvSpPr>
            <a:spLocks/>
          </p:cNvSpPr>
          <p:nvPr/>
        </p:nvSpPr>
        <p:spPr bwMode="auto">
          <a:xfrm rot="-1235023">
            <a:off x="4829175" y="731838"/>
            <a:ext cx="233363" cy="3846512"/>
          </a:xfrm>
          <a:prstGeom prst="rightBrace">
            <a:avLst>
              <a:gd name="adj1" fmla="val 13735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85738" y="4902200"/>
            <a:ext cx="87042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/>
              <a:t>  Особенности:</a:t>
            </a:r>
          </a:p>
          <a:p>
            <a:pPr>
              <a:buFontTx/>
              <a:buChar char="•"/>
            </a:pPr>
            <a:r>
              <a:rPr lang="ru-RU" sz="2000" b="0"/>
              <a:t> Растворимость – лучше чем у </a:t>
            </a:r>
            <a:r>
              <a:rPr lang="en-US" sz="2000" b="0"/>
              <a:t>Ni(Cu)-EtioPs</a:t>
            </a:r>
          </a:p>
          <a:p>
            <a:pPr>
              <a:buFontTx/>
              <a:buChar char="•"/>
            </a:pPr>
            <a:r>
              <a:rPr lang="ru-RU" sz="2000" b="0"/>
              <a:t> Очень небольшая относительная интенсивность </a:t>
            </a:r>
            <a:r>
              <a:rPr lang="en-US" sz="2000" b="0"/>
              <a:t>Q-</a:t>
            </a:r>
            <a:r>
              <a:rPr lang="ru-RU" sz="2000" b="0"/>
              <a:t>полос</a:t>
            </a:r>
            <a:r>
              <a:rPr lang="en-US" sz="2000" b="0"/>
              <a:t>, 5% </a:t>
            </a:r>
            <a:endParaRPr lang="ru-RU" sz="2000" b="0"/>
          </a:p>
          <a:p>
            <a:r>
              <a:rPr lang="ru-RU" sz="2000" b="0"/>
              <a:t>   относительно Сорэ в растворе и 16% в пленке</a:t>
            </a:r>
            <a:endParaRPr lang="en-US" sz="2000" b="0"/>
          </a:p>
          <a:p>
            <a:pPr>
              <a:buFontTx/>
              <a:buChar char="•"/>
            </a:pPr>
            <a:r>
              <a:rPr lang="ru-RU" sz="2000" b="0"/>
              <a:t> Слабое «красное» смещение полос при агрегации в плёнку (</a:t>
            </a:r>
            <a:r>
              <a:rPr lang="en-US" sz="2000" b="0">
                <a:sym typeface="Symbol" pitchFamily="18" charset="2"/>
              </a:rPr>
              <a:t>&lt;</a:t>
            </a:r>
            <a:r>
              <a:rPr lang="en-US" sz="2000" b="0"/>
              <a:t>10 nm)</a:t>
            </a:r>
            <a:endParaRPr lang="ru-RU" sz="2000" b="0"/>
          </a:p>
        </p:txBody>
      </p:sp>
      <p:sp>
        <p:nvSpPr>
          <p:cNvPr id="16401" name="AutoShape 20"/>
          <p:cNvSpPr>
            <a:spLocks/>
          </p:cNvSpPr>
          <p:nvPr/>
        </p:nvSpPr>
        <p:spPr bwMode="auto">
          <a:xfrm>
            <a:off x="6005513" y="4019550"/>
            <a:ext cx="214312" cy="534988"/>
          </a:xfrm>
          <a:prstGeom prst="rightBrace">
            <a:avLst>
              <a:gd name="adj1" fmla="val 2080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6402" name="Прямоугольник 11"/>
          <p:cNvSpPr>
            <a:spLocks noChangeArrowheads="1"/>
          </p:cNvSpPr>
          <p:nvPr/>
        </p:nvSpPr>
        <p:spPr bwMode="auto">
          <a:xfrm>
            <a:off x="269875" y="3768725"/>
            <a:ext cx="242887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0"/>
              <a:t>Контроль чистоты и идентичности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2" grpId="0"/>
      <p:bldP spid="164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47625" y="3130550"/>
          <a:ext cx="4916488" cy="3622675"/>
        </p:xfrm>
        <a:graphic>
          <a:graphicData uri="http://schemas.openxmlformats.org/presentationml/2006/ole">
            <p:oleObj spid="_x0000_s36868" name="Точечный рисунок" r:id="rId3" imgW="5114962" imgH="3767165" progId="PBrush">
              <p:embed/>
            </p:oleObj>
          </a:graphicData>
        </a:graphic>
      </p:graphicFrame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55563"/>
            <a:ext cx="8221662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5338763" y="3478213"/>
            <a:ext cx="33988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0"/>
              <a:t>Спектры пропускания</a:t>
            </a:r>
            <a:r>
              <a:rPr lang="en-US" b="0"/>
              <a:t> (</a:t>
            </a:r>
            <a:r>
              <a:rPr lang="en-US" b="0">
                <a:sym typeface="Symbol" pitchFamily="18" charset="2"/>
              </a:rPr>
              <a:t></a:t>
            </a:r>
            <a:r>
              <a:rPr lang="ru-RU" b="0"/>
              <a:t>ЭСП</a:t>
            </a:r>
            <a:r>
              <a:rPr lang="en-US" b="0"/>
              <a:t>)</a:t>
            </a:r>
            <a:r>
              <a:rPr lang="ru-RU" b="0"/>
              <a:t> </a:t>
            </a:r>
          </a:p>
          <a:p>
            <a:pPr algn="ctr"/>
            <a:r>
              <a:rPr lang="en-US" b="0"/>
              <a:t>InCl-EtioP-I </a:t>
            </a:r>
            <a:r>
              <a:rPr lang="ru-RU" b="0"/>
              <a:t>в растворах и пленках отличаются от близкородственных, условно плоских этиопорфиринов никеля(</a:t>
            </a:r>
            <a:r>
              <a:rPr lang="en-US" b="0"/>
              <a:t>II) </a:t>
            </a:r>
            <a:r>
              <a:rPr lang="ru-RU" b="0"/>
              <a:t>и меди</a:t>
            </a:r>
            <a:r>
              <a:rPr lang="en-US" b="0"/>
              <a:t>(II)</a:t>
            </a:r>
          </a:p>
          <a:p>
            <a:pPr algn="ctr"/>
            <a:endParaRPr lang="en-US" b="0"/>
          </a:p>
          <a:p>
            <a:pPr algn="ctr"/>
            <a:r>
              <a:rPr lang="ru-RU" b="0" i="1">
                <a:solidFill>
                  <a:srgbClr val="000066"/>
                </a:solidFill>
              </a:rPr>
              <a:t>Комплекс устойчив при хранении на воздухе, сублимации, освещении.</a:t>
            </a:r>
            <a:r>
              <a:rPr lang="ru-RU" b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11125"/>
            <a:ext cx="58340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2988" y="133350"/>
            <a:ext cx="28876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Прямоугольник 11"/>
          <p:cNvSpPr>
            <a:spLocks noChangeArrowheads="1"/>
          </p:cNvSpPr>
          <p:nvPr/>
        </p:nvSpPr>
        <p:spPr bwMode="auto">
          <a:xfrm>
            <a:off x="109538" y="2592388"/>
            <a:ext cx="6002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i="1">
                <a:solidFill>
                  <a:srgbClr val="000066"/>
                </a:solidFill>
              </a:rPr>
              <a:t>FT-IR </a:t>
            </a:r>
            <a:r>
              <a:rPr lang="ru-RU" sz="1600" b="0" i="1">
                <a:solidFill>
                  <a:srgbClr val="000066"/>
                </a:solidFill>
              </a:rPr>
              <a:t>спектр тонкой сублимированной пленки выглядит </a:t>
            </a:r>
          </a:p>
          <a:p>
            <a:pPr algn="ctr"/>
            <a:r>
              <a:rPr lang="ru-RU" sz="1600" b="0" i="1">
                <a:solidFill>
                  <a:srgbClr val="000066"/>
                </a:solidFill>
              </a:rPr>
              <a:t>гораздо хуже, но в целом – похож…</a:t>
            </a: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0" y="240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19100" y="3300413"/>
          <a:ext cx="7983538" cy="2897187"/>
        </p:xfrm>
        <a:graphic>
          <a:graphicData uri="http://schemas.openxmlformats.org/presentationml/2006/ole">
            <p:oleObj spid="_x0000_s19462" name="Точечный рисунок" r:id="rId5" imgW="6648498" imgH="2405080" progId="PBrush">
              <p:embed/>
            </p:oleObj>
          </a:graphicData>
        </a:graphic>
      </p:graphicFrame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2584450" y="18653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0"/>
              <a:t>InCl-EtioP-I</a:t>
            </a:r>
            <a:endParaRPr lang="ru-RU" b="0"/>
          </a:p>
        </p:txBody>
      </p:sp>
      <p:sp>
        <p:nvSpPr>
          <p:cNvPr id="19468" name="Прямоугольник 11"/>
          <p:cNvSpPr>
            <a:spLocks noChangeArrowheads="1"/>
          </p:cNvSpPr>
          <p:nvPr/>
        </p:nvSpPr>
        <p:spPr bwMode="auto">
          <a:xfrm>
            <a:off x="1781175" y="6143625"/>
            <a:ext cx="6002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i="1">
                <a:solidFill>
                  <a:srgbClr val="000066"/>
                </a:solidFill>
              </a:rPr>
              <a:t>Сравнение порошкового </a:t>
            </a:r>
            <a:r>
              <a:rPr lang="en-US" sz="1600" b="0" i="1">
                <a:solidFill>
                  <a:srgbClr val="000066"/>
                </a:solidFill>
              </a:rPr>
              <a:t>XRD</a:t>
            </a:r>
            <a:r>
              <a:rPr lang="ru-RU" sz="1600" b="0" i="1">
                <a:solidFill>
                  <a:srgbClr val="000066"/>
                </a:solidFill>
              </a:rPr>
              <a:t> после синтеза с расчетным по данным об элементарной ячейке </a:t>
            </a:r>
            <a:r>
              <a:rPr lang="en-US" sz="1600" b="0" i="1">
                <a:solidFill>
                  <a:srgbClr val="000066"/>
                </a:solidFill>
              </a:rPr>
              <a:t>(CIF-</a:t>
            </a:r>
            <a:r>
              <a:rPr lang="ru-RU" sz="1600" b="0" i="1">
                <a:solidFill>
                  <a:srgbClr val="000066"/>
                </a:solidFill>
              </a:rPr>
              <a:t>файл)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184150" y="376238"/>
          <a:ext cx="3976688" cy="6308725"/>
        </p:xfrm>
        <a:graphic>
          <a:graphicData uri="http://schemas.openxmlformats.org/drawingml/2006/table">
            <a:tbl>
              <a:tblPr/>
              <a:tblGrid>
                <a:gridCol w="1955800"/>
                <a:gridCol w="2020888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Parameter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Value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Formula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C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32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H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32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ClInN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CCDC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2178244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System, Z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etragonal, 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Space group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I 4/m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T, 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100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(2)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A, Å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13.1080(2)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B, Å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13.1080(2)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C, Å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20.9705(6)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Α, °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Β, °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Γ, °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V, Å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3603.14(15)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D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x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, g·cm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-3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1.148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Μ, mm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-1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0.752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Absorption T T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min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/T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max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0.425 / 1.000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Absorption correction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Gaussian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F(000)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1272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Size, mm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0.591 × 0.286 × 0.084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Diffractometer / Radiation / Monochromator / Scan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Rigaku XtaLab, MM003, P200K / MoKα, λ= 0.71073 Å / MicroMax-003 / ω scans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Range of θ, °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MS Mincho"/>
                        </a:rPr>
                        <a:t>4.398 - 26.362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38981" name="Picture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25" y="49213"/>
            <a:ext cx="4425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2" name="Picture 2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588" y="3519488"/>
            <a:ext cx="48006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83" name="AutoShape 278"/>
          <p:cNvSpPr>
            <a:spLocks noChangeArrowheads="1"/>
          </p:cNvSpPr>
          <p:nvPr/>
        </p:nvSpPr>
        <p:spPr bwMode="auto">
          <a:xfrm>
            <a:off x="5413375" y="2633663"/>
            <a:ext cx="1000125" cy="1149350"/>
          </a:xfrm>
          <a:prstGeom prst="downArrow">
            <a:avLst>
              <a:gd name="adj1" fmla="val 50000"/>
              <a:gd name="adj2" fmla="val 28730"/>
            </a:avLst>
          </a:prstGeom>
          <a:gradFill rotWithShape="1">
            <a:gsLst>
              <a:gs pos="0">
                <a:srgbClr val="969696">
                  <a:alpha val="46999"/>
                </a:srgbClr>
              </a:gs>
              <a:gs pos="100000">
                <a:srgbClr val="45454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38984" name="Text Box 277"/>
          <p:cNvSpPr txBox="1">
            <a:spLocks noChangeArrowheads="1"/>
          </p:cNvSpPr>
          <p:nvPr/>
        </p:nvSpPr>
        <p:spPr bwMode="auto">
          <a:xfrm>
            <a:off x="3713163" y="3448050"/>
            <a:ext cx="1597025" cy="2047875"/>
          </a:xfrm>
          <a:prstGeom prst="rect">
            <a:avLst/>
          </a:prstGeom>
          <a:solidFill>
            <a:schemeClr val="bg2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/>
              <a:t>Молекулы</a:t>
            </a:r>
          </a:p>
          <a:p>
            <a:pPr algn="ctr"/>
            <a:r>
              <a:rPr lang="en-US" sz="1600" b="0"/>
              <a:t>InCl-EtioP-I</a:t>
            </a:r>
            <a:endParaRPr lang="ru-RU" sz="1600" b="0"/>
          </a:p>
          <a:p>
            <a:pPr algn="ctr"/>
            <a:r>
              <a:rPr lang="ru-RU" sz="1600" b="0"/>
              <a:t>имеют форму </a:t>
            </a:r>
          </a:p>
          <a:p>
            <a:pPr algn="ctr"/>
            <a:r>
              <a:rPr lang="ru-RU" sz="1600" b="0"/>
              <a:t>зонтика и образуют необычную элементарную ячейку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138" y="2824163"/>
            <a:ext cx="461486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39688"/>
            <a:ext cx="4192587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201613" y="4119563"/>
            <a:ext cx="44561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/>
              <a:t>Каждый такой слой молекул образует квадратную сетку с одинаковой ориентацией аксиального лиганда (атома хлора), следующий слой молекул имеет инвертированную ориентацию и сдвинут таким образом, что атомы хлора попадают в пустоты квадратной сетки, образованной молекулами первого слоя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375150" y="379413"/>
            <a:ext cx="4581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0"/>
              <a:t>В кристалле </a:t>
            </a:r>
            <a:r>
              <a:rPr lang="en-US" b="0"/>
              <a:t>InCl-EtioP-I</a:t>
            </a:r>
            <a:r>
              <a:rPr lang="ru-RU" b="0"/>
              <a:t> можно</a:t>
            </a:r>
            <a:r>
              <a:rPr lang="en-US" b="0"/>
              <a:t> </a:t>
            </a:r>
            <a:r>
              <a:rPr lang="ru-RU" b="0"/>
              <a:t>выделить </a:t>
            </a:r>
            <a:r>
              <a:rPr lang="en-US" b="0"/>
              <a:t>2D-</a:t>
            </a:r>
            <a:r>
              <a:rPr lang="ru-RU" b="0"/>
              <a:t>структуру, образованная молекулами, нормали к плоскостям которых направлены вдоль </a:t>
            </a:r>
            <a:r>
              <a:rPr lang="ru-RU"/>
              <a:t>оси </a:t>
            </a:r>
            <a:r>
              <a:rPr lang="ru-RU" i="1"/>
              <a:t>c</a:t>
            </a:r>
            <a:r>
              <a:rPr lang="ru-RU" b="0"/>
              <a:t>. В этом направлении наблюдается закономерное чередование ориентаций молекул, которое можно представить в виде плотно упакованных слоев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43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3500" y="3668713"/>
          <a:ext cx="6342063" cy="2276475"/>
        </p:xfrm>
        <a:graphic>
          <a:graphicData uri="http://schemas.openxmlformats.org/presentationml/2006/ole">
            <p:oleObj spid="_x0000_s22530" name="Точечный рисунок" r:id="rId3" imgW="7143802" imgH="2567006" progId="PBrush">
              <p:embed/>
            </p:oleObj>
          </a:graphicData>
        </a:graphic>
      </p:graphicFrame>
      <p:pic>
        <p:nvPicPr>
          <p:cNvPr id="22533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0325" y="4360863"/>
            <a:ext cx="26225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3" y="146050"/>
            <a:ext cx="733901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1913" y="2251075"/>
            <a:ext cx="26035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257175" y="2728913"/>
            <a:ext cx="6002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i="1">
                <a:solidFill>
                  <a:srgbClr val="000066"/>
                </a:solidFill>
              </a:rPr>
              <a:t>Слой получается рентгеноаморфным на обычных подложках, но не на металлизорованной</a:t>
            </a:r>
          </a:p>
        </p:txBody>
      </p:sp>
      <p:sp>
        <p:nvSpPr>
          <p:cNvPr id="22537" name="Прямоугольник 11"/>
          <p:cNvSpPr>
            <a:spLocks noChangeArrowheads="1"/>
          </p:cNvSpPr>
          <p:nvPr/>
        </p:nvSpPr>
        <p:spPr bwMode="auto">
          <a:xfrm>
            <a:off x="395288" y="5959475"/>
            <a:ext cx="6002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i="1">
                <a:solidFill>
                  <a:srgbClr val="000066"/>
                </a:solidFill>
              </a:rPr>
              <a:t>Здесь есть дифракционные максимумы совпадающие с порошковыми, и морфология слоя другая (огранка)</a:t>
            </a:r>
            <a:r>
              <a:rPr lang="en-US" sz="1600" b="0" i="1">
                <a:solidFill>
                  <a:srgbClr val="000066"/>
                </a:solidFill>
              </a:rPr>
              <a:t> </a:t>
            </a:r>
            <a:r>
              <a:rPr lang="en-US" sz="1600" b="0" i="1">
                <a:solidFill>
                  <a:srgbClr val="000066"/>
                </a:solidFill>
                <a:sym typeface="Wingdings" pitchFamily="2" charset="2"/>
              </a:rPr>
              <a:t></a:t>
            </a:r>
            <a:endParaRPr lang="ru-RU" sz="1600" b="0" i="1">
              <a:solidFill>
                <a:srgbClr val="000066"/>
              </a:solidFill>
            </a:endParaRPr>
          </a:p>
        </p:txBody>
      </p:sp>
      <p:sp>
        <p:nvSpPr>
          <p:cNvPr id="22538" name="Прямоугольник 11"/>
          <p:cNvSpPr>
            <a:spLocks noChangeArrowheads="1"/>
          </p:cNvSpPr>
          <p:nvPr/>
        </p:nvSpPr>
        <p:spPr bwMode="auto">
          <a:xfrm>
            <a:off x="7307263" y="2527300"/>
            <a:ext cx="893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on Si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2539" name="Прямоугольник 11"/>
          <p:cNvSpPr>
            <a:spLocks noChangeArrowheads="1"/>
          </p:cNvSpPr>
          <p:nvPr/>
        </p:nvSpPr>
        <p:spPr bwMode="auto">
          <a:xfrm>
            <a:off x="7359650" y="4762500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on Ni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7440613" y="160338"/>
            <a:ext cx="1600200" cy="1917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0066"/>
                </a:solidFill>
              </a:rPr>
              <a:t>Есть ли дальний порядок в </a:t>
            </a:r>
            <a:r>
              <a:rPr lang="en-US" sz="2400" b="0">
                <a:solidFill>
                  <a:srgbClr val="000066"/>
                </a:solidFill>
              </a:rPr>
              <a:t>PVD-</a:t>
            </a:r>
            <a:r>
              <a:rPr lang="ru-RU" sz="2400" b="0">
                <a:solidFill>
                  <a:srgbClr val="000066"/>
                </a:solidFill>
              </a:rPr>
              <a:t>слое?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7" grpId="0"/>
      <p:bldP spid="22538" grpId="0"/>
      <p:bldP spid="22539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7308</TotalTime>
  <Words>980</Words>
  <Application>Microsoft Office PowerPoint</Application>
  <PresentationFormat>Экран (4:3)</PresentationFormat>
  <Paragraphs>220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 Light</vt:lpstr>
      <vt:lpstr>Calibri</vt:lpstr>
      <vt:lpstr>Wingdings</vt:lpstr>
      <vt:lpstr>Symbol</vt:lpstr>
      <vt:lpstr>MS Mincho</vt:lpstr>
      <vt:lpstr>Times New Roman</vt:lpstr>
      <vt:lpstr>Тема Office</vt:lpstr>
      <vt:lpstr>SPW 14.0 Graph</vt:lpstr>
      <vt:lpstr>Точечный рисунок</vt:lpstr>
      <vt:lpstr>Формула</vt:lpstr>
      <vt:lpstr>ЭТИОПОРФИРИН ХЛОРИДА ИНДИЯ: ПОЛУЧЕНИЕ, ХАРАКТЕРИЗАЦИЯ И ФОТОЭЛЕКТРИЧЕСКИЕ СВОЙСТВА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ЭТИОПОРФИРИН ХЛОРИДА ИНДИЯ: ПОЛУЧЕНИЕ, ХАРАКТЕРИЗАЦИЯ И ФОТОЭЛЕКТРИЧЕСКИЕ СВОЙСТВА </dc:title>
  <dc:creator>Пахомов Георгий Львович</dc:creator>
  <cp:lastModifiedBy>Pakhomov</cp:lastModifiedBy>
  <cp:revision>127</cp:revision>
  <dcterms:created xsi:type="dcterms:W3CDTF">2022-06-23T08:55:19Z</dcterms:created>
  <dcterms:modified xsi:type="dcterms:W3CDTF">2022-07-03T07:16:32Z</dcterms:modified>
</cp:coreProperties>
</file>