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59" r:id="rId10"/>
    <p:sldId id="266" r:id="rId11"/>
    <p:sldId id="267" r:id="rId12"/>
    <p:sldId id="273" r:id="rId13"/>
    <p:sldId id="269" r:id="rId14"/>
    <p:sldId id="270" r:id="rId15"/>
    <p:sldId id="271" r:id="rId16"/>
    <p:sldId id="275" r:id="rId17"/>
    <p:sldId id="274" r:id="rId18"/>
    <p:sldId id="277" r:id="rId19"/>
    <p:sldId id="278" r:id="rId20"/>
    <p:sldId id="279" r:id="rId21"/>
    <p:sldId id="280" r:id="rId22"/>
    <p:sldId id="285" r:id="rId23"/>
    <p:sldId id="261" r:id="rId24"/>
    <p:sldId id="282" r:id="rId25"/>
    <p:sldId id="281" r:id="rId26"/>
    <p:sldId id="284" r:id="rId27"/>
    <p:sldId id="286" r:id="rId28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921" autoAdjust="0"/>
  </p:normalViewPr>
  <p:slideViewPr>
    <p:cSldViewPr>
      <p:cViewPr>
        <p:scale>
          <a:sx n="90" d="100"/>
          <a:sy n="90" d="100"/>
        </p:scale>
        <p:origin x="-1157" y="-187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23B34-BA92-44F8-8D50-291DEB2BCCDE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34994-B0B3-408B-B898-00F4EAF75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6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91D9-E727-4B5D-A0BC-C432C269305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png"/><Relationship Id="rId5" Type="http://schemas.openxmlformats.org/officeDocument/2006/relationships/image" Target="../media/image54.emf"/><Relationship Id="rId4" Type="http://schemas.openxmlformats.org/officeDocument/2006/relationships/package" Target="../embeddings/_________Microsoft_Word1.docx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0635" y="1717374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СИНТЕЗ, СПЕКТРАЛЬНЫЕ СВОЙСТВА КАРБАЗОЛ- ФУНКЦИОНАЛИЗИРОВАННЫХ ПОРФИРИНОВ. ПРОГНОЗИРОВАНИЕ СПЕКТРАЛЬНЫХ СВОЙСТВ С ПОМОЩЬЮ МЕТОДОВ МАШИННОГО ОБУЧЕНИЯ.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4a071c64184f6ed127d1b90fcde1a863_XL">
            <a:extLst>
              <a:ext uri="{FF2B5EF4-FFF2-40B4-BE49-F238E27FC236}">
                <a16:creationId xmlns="" xmlns:a16="http://schemas.microsoft.com/office/drawing/2014/main" id="{B029D032-6CA1-4522-AB2E-8EC07A699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0" y="13810"/>
            <a:ext cx="1360858" cy="121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9EFD62B4-CE52-42E1-BC2F-F1B7FEA0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t="16978" r="67181" b="69321"/>
          <a:stretch>
            <a:fillRect/>
          </a:stretch>
        </p:blipFill>
        <p:spPr bwMode="auto">
          <a:xfrm>
            <a:off x="7668344" y="13809"/>
            <a:ext cx="1475656" cy="135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04568" y="3697593"/>
            <a:ext cx="69158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hangingPunct="0"/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В.А. Мозгова</a:t>
            </a:r>
            <a:r>
              <a:rPr lang="ru-RU" sz="1600" baseline="30000" dirty="0">
                <a:latin typeface="Times New Roman" pitchFamily="18" charset="0"/>
                <a:cs typeface="Times New Roman" pitchFamily="18" charset="0"/>
              </a:rPr>
              <a:t>1,2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Н.Г. Бичан</a:t>
            </a:r>
            <a:r>
              <a:rPr lang="ru-RU" sz="1600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У.В. Червонова</a:t>
            </a:r>
            <a:r>
              <a:rPr lang="ru-RU" sz="1600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А.А. Ксенофонтов</a:t>
            </a:r>
            <a:r>
              <a:rPr lang="ru-RU" sz="1600" baseline="30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r" hangingPunct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r" hangingPunct="0"/>
            <a:r>
              <a:rPr lang="ru-RU" sz="1600" i="1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Институт химии растворов им. Г. А.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Крестова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РАН, Иваново, РФ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r" hangingPunct="0"/>
            <a:r>
              <a:rPr lang="ru-RU" sz="16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Ивановский государственный химико-технологический университет, Иваново,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РФ</a:t>
            </a:r>
          </a:p>
          <a:p>
            <a:pPr algn="r" hangingPunct="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r" hangingPunct="0"/>
            <a:r>
              <a:rPr lang="it-IT" sz="1600" i="1" dirty="0"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mozgova.varvara</a:t>
            </a:r>
            <a:r>
              <a:rPr lang="it-IT" sz="1600" i="1" dirty="0">
                <a:latin typeface="Times New Roman" pitchFamily="18" charset="0"/>
                <a:cs typeface="Times New Roman" pitchFamily="18" charset="0"/>
              </a:rPr>
              <a:t>@mail.ru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Конференции ИГХТУ - XIV Международная конференция «Синтез и применение  порфиринов и их аналогов» (ICPC-14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29298"/>
            <a:ext cx="1584176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3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500939" y="4237672"/>
            <a:ext cx="4643061" cy="14423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678" y="4118714"/>
            <a:ext cx="4329861" cy="15613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789C274-61FF-4A73-BA82-D799A5F0C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0" y="95831"/>
            <a:ext cx="3359824" cy="3388028"/>
          </a:xfrm>
          <a:prstGeom prst="rect">
            <a:avLst/>
          </a:prstGeom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xmlns="" id="{D35D4EF9-A914-4A4D-BBE6-71A37E2D3CC8}"/>
              </a:ext>
            </a:extLst>
          </p:cNvPr>
          <p:cNvCxnSpPr/>
          <p:nvPr/>
        </p:nvCxnSpPr>
        <p:spPr>
          <a:xfrm>
            <a:off x="3593445" y="1521128"/>
            <a:ext cx="17157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95226" y="87305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(CoAc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×4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ZnAc</a:t>
            </a:r>
            <a:r>
              <a:rPr lang="ru-RU" sz="14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×2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472"/>
            <a:ext cx="3293469" cy="3317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83784"/>
            <a:ext cx="43485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2Zn.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ЭСП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толуол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max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(log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ε): 299 (5.15), 346 (4.87), 402 </a:t>
            </a:r>
            <a:r>
              <a:rPr lang="el-GR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424 (5.82), 550 (4.52).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ИК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KBr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ν,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см</a:t>
            </a:r>
            <a:r>
              <a:rPr lang="en-US" sz="1000" baseline="30000" dirty="0" smtClean="0">
                <a:latin typeface="Times New Roman" pitchFamily="18" charset="0"/>
                <a:cs typeface="Times New Roman" pitchFamily="18" charset="0"/>
              </a:rPr>
              <a:t>− </a:t>
            </a:r>
            <a:r>
              <a:rPr lang="en-US" sz="1000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: 3045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-H); 2951, 2930, 2854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1741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as(C–O–C); 1632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C–N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1605, 1513, 1490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C–C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1363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δ(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1339, 1325; 1261, 1201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C–N); 1233, 1165, 1102, 1073, 1034, 1011, 997, 939, 878, 807, 764, 743, 720, 700, 657, 611, 567, 537, 503, 469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Zn -N). </a:t>
            </a:r>
            <a:r>
              <a:rPr lang="en-US" sz="10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ЯМР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(CDCl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δ,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м.д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9.03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l-GR" sz="1000" baseline="-25000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), 8.70 </a:t>
            </a:r>
            <a:r>
              <a:rPr lang="el-GR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000" baseline="-25000" dirty="0" err="1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8.61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4H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8.36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8.30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8.20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8.18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8.09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8.05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7.82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7.73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7.52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16H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7.38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16H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1.48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144H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CH3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). MS (MALDI-TOF) m/z: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найдено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4037.20 [M − H]</a:t>
            </a:r>
            <a:r>
              <a:rPr lang="en-US" sz="10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рассчитано для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280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258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ZnN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4038.61.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79192" y="4237672"/>
            <a:ext cx="4701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2Co.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ЭСП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толуол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max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(log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ε): 299 (5.28), 338 (5.0), 346 (4.98), 415 (5.54), 529 (4.45).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ИК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KBr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ν,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см</a:t>
            </a:r>
            <a:r>
              <a:rPr lang="en-US" sz="1000" baseline="30000" dirty="0">
                <a:latin typeface="Times New Roman" pitchFamily="18" charset="0"/>
                <a:cs typeface="Times New Roman" pitchFamily="18" charset="0"/>
              </a:rPr>
              <a:t>− 1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: 3047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-H); 2957, 2925, 2855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CH3); 1741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as(C–O–C); 1630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C–N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1605, 1513, 1491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C–C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1363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δ(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1325, 1295; 1264, 1201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C–N); 1236, 1165, 1103, 1073, 1034, 1014, 1003, 939, 921, 878, 840, 809, 766, 743, 718, 702, 657, 611, 568, 503, 471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Co -N). </a:t>
            </a:r>
            <a:r>
              <a:rPr lang="en-US" sz="1000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ЯМР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(CDCl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δ,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м.д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: 15.94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l-GR" sz="1000" baseline="-25000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), 13.16 </a:t>
            </a:r>
            <a:r>
              <a:rPr lang="el-GR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9.90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9.70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9.54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8.47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16H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8.27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8.18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8.07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7.88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7.54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16H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7.37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1.58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144H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CH3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). MS (MALDI-TOF) m/z: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найдено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4031.8 [M]</a:t>
            </a:r>
            <a:r>
              <a:rPr lang="en-US" sz="10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рассчитано для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280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258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4032.17.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2"/>
          <a:stretch/>
        </p:blipFill>
        <p:spPr>
          <a:xfrm>
            <a:off x="3347864" y="1886517"/>
            <a:ext cx="3096344" cy="22671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88225" y="362211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Рис. 6.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ЭСП для 1-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2Zn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2-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2Co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толуоле.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xmlns="" id="{9C41E544-9B6E-4740-A0F9-3718395B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1519" y="193204"/>
            <a:ext cx="412156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 rot="6003700">
            <a:off x="6605136" y="1414192"/>
            <a:ext cx="624195" cy="20963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244963" y="4210837"/>
            <a:ext cx="1809246" cy="41926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489823" y="1561356"/>
            <a:ext cx="346575" cy="1755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981128" y="5017740"/>
            <a:ext cx="2263279" cy="36004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909213" y="1380735"/>
            <a:ext cx="263187" cy="18062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174854" y="4311585"/>
            <a:ext cx="1656184" cy="3600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561820" y="63284"/>
            <a:ext cx="388873" cy="22018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08" y="107091"/>
            <a:ext cx="2997701" cy="302568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280637" y="3751033"/>
            <a:ext cx="1656184" cy="3600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30823"/>
            <a:ext cx="5967450" cy="4408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00608" y="4873724"/>
            <a:ext cx="813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Рис. 5.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ИК-спектры комплексов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1Co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KBr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xmlns="" id="{9C41E544-9B6E-4740-A0F9-3718395B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448" y="5310731"/>
            <a:ext cx="412156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3793604"/>
            <a:ext cx="2510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2853-2952, 1364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см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8879" y="4353106"/>
            <a:ext cx="2510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3035 – 3045 см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1129" y="5043001"/>
            <a:ext cx="2510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1651-1630, 1261-1263, 1201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см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17233" y="4293878"/>
            <a:ext cx="2510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1740-1741, 1762-1763 см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Овал 40"/>
          <p:cNvSpPr/>
          <p:nvPr/>
        </p:nvSpPr>
        <p:spPr>
          <a:xfrm>
            <a:off x="4996971" y="3390893"/>
            <a:ext cx="113812" cy="4320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043608" y="4945732"/>
            <a:ext cx="144016" cy="2880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610693" y="748175"/>
            <a:ext cx="53094" cy="1096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83568" y="2569468"/>
            <a:ext cx="144016" cy="21980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 rot="18802994">
            <a:off x="1713440" y="837692"/>
            <a:ext cx="72793" cy="2423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315798" y="2641476"/>
            <a:ext cx="72008" cy="21602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1489348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03104" y="3865612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72400" y="1726121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124725" y="3649588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07"/>
          <a:stretch/>
        </p:blipFill>
        <p:spPr>
          <a:xfrm>
            <a:off x="521185" y="688467"/>
            <a:ext cx="3960440" cy="47132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59"/>
          <a:stretch/>
        </p:blipFill>
        <p:spPr>
          <a:xfrm>
            <a:off x="4499992" y="1712937"/>
            <a:ext cx="4417126" cy="21526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50018" y="4118510"/>
            <a:ext cx="2675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Рис. 6.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ЯМР спектры для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, 1Zn, 1Co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((* CHCl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** H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O, ***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гексан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CDCl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63888" y="2137420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572272" y="4153644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211122" y="2681262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248236" y="137635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120" y="377385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1Zn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28384" y="1068582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1Co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68" y="34782"/>
            <a:ext cx="1899828" cy="191756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895845"/>
            <a:ext cx="1802593" cy="181941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203848" y="35540"/>
            <a:ext cx="18304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8.90 (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уш.с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8H</a:t>
            </a:r>
            <a:r>
              <a:rPr lang="el-GR" alt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8.62 (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8H</a:t>
            </a:r>
            <a:r>
              <a:rPr lang="pt-BR" alt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 = 8.4 Hz), 8.32 (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8H</a:t>
            </a:r>
            <a:r>
              <a:rPr lang="pt-BR" alt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8.23 (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8H</a:t>
            </a:r>
            <a:r>
              <a:rPr lang="pt-BR" alt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8.18 (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8H</a:t>
            </a:r>
            <a:r>
              <a:rPr lang="pt-BR" alt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8.10 (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8H</a:t>
            </a:r>
            <a:r>
              <a:rPr lang="pt-BR" alt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7.87 (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8H</a:t>
            </a:r>
            <a:r>
              <a:rPr lang="pt-BR" alt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 = 8.4 Hz), 7.71 (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8H</a:t>
            </a:r>
            <a:r>
              <a:rPr lang="pt-BR" alt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1.54 (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24H</a:t>
            </a:r>
            <a:r>
              <a:rPr lang="pt-BR" alt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altLang="ru-RU" sz="1000" baseline="-3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1.50 (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48H</a:t>
            </a:r>
            <a:r>
              <a:rPr lang="pt-BR" alt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CH3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2.79 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уш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2H</a:t>
            </a:r>
            <a:r>
              <a:rPr lang="pt-BR" alt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pt-BR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223001" y="4261656"/>
            <a:ext cx="2267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9.03 (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</a:t>
            </a:r>
            <a:r>
              <a:rPr lang="el-GR" sz="1000" baseline="-25000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), 8.61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8.32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8.24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8.18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8.09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7.87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7.70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1.52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72H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CH3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0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5695014" y="131788"/>
            <a:ext cx="32221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15.94 (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β), 13.16 (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8HPh), 9.90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8HPh), 9.70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8HPh), 9.54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8HPh), 8.47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16HCarb), 8.27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8HCarb), 8.18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8HCarb), 8.07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8HCarb), 7.88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8HCarb), 7.54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16HCarb), 7.37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8HCarb), 1.58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144H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CH3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). </a:t>
            </a:r>
            <a:endParaRPr lang="ru-RU" sz="1000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45" y="1199776"/>
            <a:ext cx="2286000" cy="2307336"/>
          </a:xfrm>
          <a:prstGeom prst="rect">
            <a:avLst/>
          </a:prstGeom>
        </p:spPr>
      </p:pic>
      <p:sp>
        <p:nvSpPr>
          <p:cNvPr id="42" name="Text Box 21">
            <a:extLst>
              <a:ext uri="{FF2B5EF4-FFF2-40B4-BE49-F238E27FC236}">
                <a16:creationId xmlns:a16="http://schemas.microsoft.com/office/drawing/2014/main" xmlns="" id="{9C41E544-9B6E-4740-A0F9-3718395B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448" y="5310731"/>
            <a:ext cx="412156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3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07504" y="3289548"/>
            <a:ext cx="5400600" cy="11466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95" y="0"/>
            <a:ext cx="2808311" cy="2834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87" y="2441188"/>
            <a:ext cx="3198996" cy="3228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759" y="2320051"/>
            <a:ext cx="5222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Рис.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Спектры флуоресценции 1 (С</a:t>
            </a:r>
            <a:r>
              <a:rPr lang="ru-RU" sz="1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3.4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х 10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-6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моль/л),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 (С</a:t>
            </a:r>
            <a:r>
              <a:rPr lang="ru-RU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3.2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-6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моль/л),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1Zn (C</a:t>
            </a:r>
            <a:r>
              <a:rPr lang="ru-RU" sz="1200" baseline="-25000" dirty="0">
                <a:latin typeface="Times New Roman" pitchFamily="18" charset="0"/>
                <a:cs typeface="Times New Roman" pitchFamily="18" charset="0"/>
              </a:rPr>
              <a:t>1Zn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3.28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× 10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–6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моль/л)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2Zn (C</a:t>
            </a:r>
            <a:r>
              <a:rPr lang="ru-RU" sz="1200" baseline="-25000" dirty="0">
                <a:latin typeface="Times New Roman" pitchFamily="18" charset="0"/>
                <a:cs typeface="Times New Roman" pitchFamily="18" charset="0"/>
              </a:rPr>
              <a:t>2Zn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3.24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× 10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–6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моль/л)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толуоле.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ru-RU" sz="1200" baseline="-25000" dirty="0" err="1">
                <a:latin typeface="Times New Roman" pitchFamily="18" charset="0"/>
                <a:cs typeface="Times New Roman" pitchFamily="18" charset="0"/>
              </a:rPr>
              <a:t>exc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составляет 410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 430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для 1/2 и для 1Zn/2Zn соответственно.)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3289548"/>
            <a:ext cx="4610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Таблица 1.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Квантовые выходы флуоресценции для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1/2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Zn/2Zn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325764"/>
              </p:ext>
            </p:extLst>
          </p:nvPr>
        </p:nvGraphicFramePr>
        <p:xfrm>
          <a:off x="107504" y="3638319"/>
          <a:ext cx="5380151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593"/>
                <a:gridCol w="801749"/>
                <a:gridCol w="864096"/>
                <a:gridCol w="639934"/>
                <a:gridCol w="768593"/>
                <a:gridCol w="768593"/>
                <a:gridCol w="768593"/>
              </a:tblGrid>
              <a:tr h="324036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TPP[1]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ZnTPP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[1]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1Zn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2Zn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l-GR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Φ</a:t>
                      </a:r>
                      <a:r>
                        <a:rPr lang="en-US" sz="12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0.031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0.157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0.151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0.054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112" y="4932935"/>
            <a:ext cx="5832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[1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] Taniguchi M, Lindsey JS,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Bocian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DF,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Holten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D. Comprehensive review of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photophysical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parameters (</a:t>
            </a:r>
            <a:r>
              <a:rPr lang="el-GR" sz="1000" i="1" dirty="0">
                <a:latin typeface="Times New Roman" pitchFamily="18" charset="0"/>
                <a:cs typeface="Times New Roman" pitchFamily="18" charset="0"/>
              </a:rPr>
              <a:t>ε, Φ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f, </a:t>
            </a:r>
            <a:r>
              <a:rPr lang="el-GR" sz="1000" i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000" i="1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) of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tetraphenylporphyrin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(H</a:t>
            </a:r>
            <a:r>
              <a:rPr lang="en-US" sz="10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TPP) and zinc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tetraphenylporphyrin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ZnTPP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) – critical benchmark molecules in photochemistry and photosynthesis. J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Photochem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Photobiol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Photochem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Rev 2021;46:100401. </a:t>
            </a:r>
            <a:endParaRPr lang="en-US" sz="1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qrcoder.ru/code/?http%3A%2F%2Fdoi.org%2F10.1016%2Fj.jphotochemrev.2020.100401&amp;4&amp;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04" y="4749826"/>
            <a:ext cx="920215" cy="9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1">
            <a:extLst>
              <a:ext uri="{FF2B5EF4-FFF2-40B4-BE49-F238E27FC236}">
                <a16:creationId xmlns:a16="http://schemas.microsoft.com/office/drawing/2014/main" xmlns="" id="{9C41E544-9B6E-4740-A0F9-3718395B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448" y="5310731"/>
            <a:ext cx="412156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26331" y="13975"/>
                <a:ext cx="2739083" cy="659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l-GR" i="1" smtClean="0">
                              <a:latin typeface="Cambria Math"/>
                            </a:rPr>
                            <m:t>𝛷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/>
                            </a:rPr>
                            <m:t>𝛷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𝑠𝑡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)(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𝑠𝑡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𝑠𝑡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331" y="13975"/>
                <a:ext cx="2739083" cy="6595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865219" y="950956"/>
            <a:ext cx="21803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 –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интегральная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интенсивность флуоресценции, А - поглощение на длине волны возбуждения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 -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показатель преломления используемых растворителей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" y="13975"/>
            <a:ext cx="4568965" cy="233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5496" y="32767"/>
            <a:ext cx="3456384" cy="4272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1196"/>
            <a:ext cx="2968154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328954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Рис.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Дифференциальные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фемтосекундные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спектры поглощения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порфиринов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при длине волны возбуждения 420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 толуоле, насыщенном аргоном.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0"/>
            <a:ext cx="5503229" cy="571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4585692"/>
            <a:ext cx="3112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Рис.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Временные профили сигналов переходного поглощения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порфирина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при длине волны возбуждения 420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xmlns="" id="{9C41E544-9B6E-4740-A0F9-3718395B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57" y="5310731"/>
            <a:ext cx="412156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3204"/>
            <a:ext cx="5843534" cy="2740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8184" y="1193948"/>
            <a:ext cx="26642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Рис. 10.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Оптимизированные структуры соединений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1Co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функционал wB97X-D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базиса Штутгарта/Дрездена (SDD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lh3.googleusercontent.com/IQCOkqkstmjHqYnggzl3_M3Vg0oBKcDZI50ZaPleWVVVuCQ9YA5xlwvuEc0BfJLD7KSJBx2jPm5xQNKfttHgiQ5G1wy2Yyp4IAB6XBeiANv30xShaVzDvEhcT9O4lSNOjuedL0z4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73524"/>
            <a:ext cx="2520280" cy="235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lh5.googleusercontent.com/bql14bMVh4m02by52Ieput44DToWQuUd3uJwu09zITofZbIqBi8HHTV9DSmzat2oLKYr_yKyAtnILU-Z0v7bKP463mqr0wK9-r3JzsWj-Qew8Gwgqk4HxPiSPReoPE5a3kC7Fubo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241" y="3039768"/>
            <a:ext cx="2592943" cy="25018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282816" y="3577580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Рис. 1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Вид макрогетероциклического кольца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1Co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показывающий длину координационных связей.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xmlns="" id="{9C41E544-9B6E-4740-A0F9-3718395B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56" y="5283489"/>
            <a:ext cx="412156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776864" cy="5079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476" y="508974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Рис. 12.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Спектры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TDDFT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полученных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дендримерных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порфиринов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и их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металлокомплексов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2Zn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1Co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2Co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xmlns="" id="{9C41E544-9B6E-4740-A0F9-3718395B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0404" y="5283489"/>
            <a:ext cx="412156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8831" y="121196"/>
            <a:ext cx="4104456" cy="2497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5315"/>
            <a:ext cx="2622929" cy="211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60032" y="283760"/>
            <a:ext cx="9332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A.A.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Ksenofontov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Spectrochimica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Acta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Part A: Molecular and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Biomolecular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Spectroscopy 279 (2022) 121442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48784" y="2361869"/>
            <a:ext cx="4204549" cy="2439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926" y="2539758"/>
            <a:ext cx="2536095" cy="202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76056" y="2550592"/>
            <a:ext cx="12172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Rusanov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AI,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Dmitrieva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OA,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Mamardashvili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NZ,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Tetko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IV. More is not always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better:local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models provide accurate predictions of spectral properties of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porphyrins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J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Sci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2022;23(3).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5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qrcoder.ru/code/?http%3A%2F%2Fochem.eu%2F&amp;4&amp;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6793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1196"/>
            <a:ext cx="5271470" cy="85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11" y="1561356"/>
            <a:ext cx="7421214" cy="3240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574" y="4873724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Рис. 13.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Распределение максимальной длины волны поглощения в зависимости от количества соединений в обучающем наборе данных и тестовом наборе.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9002"/>
            <a:ext cx="14097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xmlns="" id="{9C41E544-9B6E-4740-A0F9-3718395B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0404" y="5283489"/>
            <a:ext cx="412156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1078189"/>
            <a:ext cx="4647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Al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8388424" y="1921396"/>
            <a:ext cx="504056" cy="14401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792180"/>
              </p:ext>
            </p:extLst>
          </p:nvPr>
        </p:nvGraphicFramePr>
        <p:xfrm>
          <a:off x="20589" y="554038"/>
          <a:ext cx="9123411" cy="2558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1292"/>
                <a:gridCol w="1080120"/>
                <a:gridCol w="576064"/>
                <a:gridCol w="576064"/>
                <a:gridCol w="576064"/>
                <a:gridCol w="576064"/>
                <a:gridCol w="648072"/>
                <a:gridCol w="605959"/>
                <a:gridCol w="1013712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Соединение/ошибка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1Zn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2Zn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1Co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2Co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RMSE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1846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Экспериментальное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значение</a:t>
                      </a:r>
                    </a:p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TDDFT</a:t>
                      </a:r>
                    </a:p>
                    <a:p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Методы машинного обучения (</a:t>
                      </a:r>
                      <a:r>
                        <a:rPr lang="ru-RU" sz="11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консенсусные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модели)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Ref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[3]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DNN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XGBOOST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RFR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Transformer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ASNN</a:t>
                      </a:r>
                    </a:p>
                    <a:p>
                      <a:r>
                        <a:rPr lang="en-US" sz="1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LibSVM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LSSVMG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KNN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MLRA</a:t>
                      </a:r>
                    </a:p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PLS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437.1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419.8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425.5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419.3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420.5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421.2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426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384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436.9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424.6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422.5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425.2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420.7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419.3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421.1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421.6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423.2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507.9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424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384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433.4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421.9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428.2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428.2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423.6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423.6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421.7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426.6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421.39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422.7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424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384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433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429.9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432.2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428.3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424.4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417.8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420.9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421.6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422.8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440.1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433.9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417.2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426.2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416.9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417.5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423.9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411.7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419.3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537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433.5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428.7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422.6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426.2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416.8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415.5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420.2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421.6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422.8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427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419.6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77.3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11.2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5.3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6.6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4.9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6.5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318" y="92373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Таблица 2.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Экспериментальные, рассчитанные и предсказанные (с использованием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консенсусных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моделей) длины волн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полосы Соре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1Zn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2Zn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1Co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2Co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толуоле.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07" y="4489611"/>
            <a:ext cx="18276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[3]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Rusanov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AI,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Dmitrieva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OA,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Mamardashvili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NZ,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Tetko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IV. More is not always 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better:local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models provide accurate predictions of spectral properties of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porphyrins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J 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Sci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2022;23(3).</a:t>
            </a:r>
          </a:p>
        </p:txBody>
      </p:sp>
      <p:pic>
        <p:nvPicPr>
          <p:cNvPr id="2050" name="Picture 2" descr="http://qrcoder.ru/code/?https%3A%2F%2Fdoi.org%2F10.3390%2Fijms23031201&amp;4&amp;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555750"/>
            <a:ext cx="1103412" cy="11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07" y="3289548"/>
            <a:ext cx="2874782" cy="22597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6216" y="3689392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Рис. 14.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Графики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разброса расчетной и экспериментальной максимальной длины волны поглощения для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консенсусной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модели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Transformer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Прямая диагональная линия указывает на идеальную посадку.</a:t>
            </a:r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xmlns="" id="{9C41E544-9B6E-4740-A0F9-3718395B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0404" y="5283489"/>
            <a:ext cx="412156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qrcoder.ru/code/?http%3A%2F%2Fochem.eu%2F&amp;4&amp;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74574"/>
            <a:ext cx="1222846" cy="122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r="3760"/>
          <a:stretch/>
        </p:blipFill>
        <p:spPr bwMode="auto">
          <a:xfrm>
            <a:off x="1475656" y="3586443"/>
            <a:ext cx="1867957" cy="39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3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4499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187" y="769268"/>
            <a:ext cx="891299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Были синтезированы новые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дендримерные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порфирины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их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металлокомплексы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Zn, Co.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Полученные соединения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охрактеризованы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совокупностью различных методов, таких как УФ-видимой, ИК, </a:t>
            </a:r>
            <a:r>
              <a:rPr lang="ru-RU" sz="14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 ЯМР-спектроскопией,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фемтосекундной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адсорбционной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спекроскопией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масс-спектрометрией. УФ-видимые спектры синтезированных соединений были рассчитаны методом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TDDFT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с отличной точностью предсказаны с помощью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консенсусных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моделей, основанных на данных более чем 10000 свободных оснований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порфиринов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их комплексов с различными металлами 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Zn, Ni, Cu, Co, Au, In,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Ag, Cd, Mg, Al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Эта модель находится в свободном доступе по адресу https://ochem.eu/article/145340 и расширяет возможности предсказания полос Соре для p- и d-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металлопорфиринов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Прогноз длины волны максимума поглощения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порфиринов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показал лучшее совпадение с экспериментально определенными полосами по сравнению с расчетами DFT. Полученные результаты выявили положительные перспективы дальнейшего развития моделей для предсказания других спектральных свойств, таких как молярный коэффициент поглощения, квантовый выход флуоресценции и др.</a:t>
            </a:r>
          </a:p>
        </p:txBody>
      </p:sp>
      <p:pic>
        <p:nvPicPr>
          <p:cNvPr id="3074" name="Picture 2" descr="http://qrcoder.ru/code/?https%3A%2F%2Fochem.eu%2Farticle%2F145340&amp;4&amp;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1" y="3865612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1121" y="3390009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Работа выполнена при поддержке Министерства науки и высшего образования Российской Федерации [№ 1]. 075-15-2021-579] (ИХР РАН), при поддержке Российского научного фонда (проект № 21-73-20090, в части исследований сверхбыстрой динамики возбужденных состояний). Работа выполнена на оборудовании Центра коллективного пользования научным оборудованием «Верхневолжский региональный центр физико-химических исследований».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Благодарность </a:t>
            </a:r>
            <a:r>
              <a:rPr lang="ru-RU" sz="1400" b="1" i="1" dirty="0" err="1">
                <a:latin typeface="Times New Roman" pitchFamily="18" charset="0"/>
                <a:cs typeface="Times New Roman" pitchFamily="18" charset="0"/>
              </a:rPr>
              <a:t>Гостеву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Федору Евгеньевичу и Шелаеву Ивану Викторовичу за выполнение эксперимента по исследованию кинетики сверхбыстрых процессов с </a:t>
            </a:r>
            <a:r>
              <a:rPr lang="ru-RU" sz="1400" b="1" i="1" dirty="0" err="1">
                <a:latin typeface="Times New Roman" pitchFamily="18" charset="0"/>
                <a:cs typeface="Times New Roman" pitchFamily="18" charset="0"/>
              </a:rPr>
              <a:t>фемтосекундным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временным разрешением (Н.Н. Семеновский федеральный исследовательский центр химической физики Российской академии наук).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2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3" y="973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Как известно,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порфирины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 их производные выступают в качестве строительных блоков для создания оптоэлектронных устройств. Введение дополнительных хромофорных групп (например,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карбазольных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заместителей) на периферию макроцикла, способно улучить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фотоактивные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свойства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комплексов.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последнее время растет интерес исследователей к синтезу новых замещенных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порфиринов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поэтому развивается новая область вычислительной химии, которая может предсказать различные оптические, фотофизические свойства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порфиринов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ru-RU" sz="1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P)/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металлопорфиринов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(MP) до начала их синтеза.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F3CF0AF-B639-40CE-BC89-6A1D97FE0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0"/>
          <a:stretch/>
        </p:blipFill>
        <p:spPr>
          <a:xfrm>
            <a:off x="35496" y="1129308"/>
            <a:ext cx="2843523" cy="22039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7EAAF1-795E-4839-AD83-C20C78B7E154}"/>
              </a:ext>
            </a:extLst>
          </p:cNvPr>
          <p:cNvSpPr txBox="1"/>
          <p:nvPr/>
        </p:nvSpPr>
        <p:spPr>
          <a:xfrm>
            <a:off x="125902" y="3333235"/>
            <a:ext cx="2662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Albrecht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 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Chem.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2013, 49, 865—867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6">
            <a:extLst>
              <a:ext uri="{FF2B5EF4-FFF2-40B4-BE49-F238E27FC236}">
                <a16:creationId xmlns="" xmlns:a16="http://schemas.microsoft.com/office/drawing/2014/main" id="{915A1041-5B85-4AE7-BE3F-5CA7A3C92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36" y="1120768"/>
            <a:ext cx="268537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>
            <a:extLst>
              <a:ext uri="{FF2B5EF4-FFF2-40B4-BE49-F238E27FC236}">
                <a16:creationId xmlns="" xmlns:a16="http://schemas.microsoft.com/office/drawing/2014/main" id="{C7C407A0-19C3-4233-A851-1FA81BDF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32" y="3001516"/>
            <a:ext cx="2572382" cy="209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="" xmlns:a16="http://schemas.microsoft.com/office/drawing/2014/main" id="{E4E536BB-CB87-495C-9B27-6708B6F4D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502" y="5245375"/>
            <a:ext cx="31543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9 VOL. 127, NO. 32, 2005</a:t>
            </a:r>
            <a:endParaRPr lang="ru-RU" alt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336" y="841276"/>
            <a:ext cx="2922629" cy="203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96136" y="2878405"/>
            <a:ext cx="3411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I.V. 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Tetko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 et al, J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Comput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Aided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Des (2011) 25:533–554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2" y="3731134"/>
            <a:ext cx="2538150" cy="142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7605" y="5091486"/>
            <a:ext cx="28485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A.A. 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Ksenofontov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al.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Spectrochimica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Acta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Part A: Molecular and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Biomolecular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Spectroscopy 267 (2022) 120577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1">
            <a:extLst>
              <a:ext uri="{FF2B5EF4-FFF2-40B4-BE49-F238E27FC236}">
                <a16:creationId xmlns:a16="http://schemas.microsoft.com/office/drawing/2014/main" xmlns="" id="{D8A4C403-FEC8-44A8-AAEC-3C2FA3DF0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575" y="5361782"/>
            <a:ext cx="233807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71" y="3251550"/>
            <a:ext cx="2622929" cy="211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55014" y="3251550"/>
            <a:ext cx="9332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A.A.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Ksenofontov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Spectrochimica</a:t>
            </a:r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Acta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Part A: Molecular and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Biomolecular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 Spectroscopy 279 (2022) 121442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21196"/>
            <a:ext cx="892899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Методы машинного обучения:</a:t>
            </a: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AutoNum type="arabicPeriod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DNN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(deep neural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network) –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глубинная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нейронная сеть. это искусственная нейронная сеть (ИНС) с несколькими слоями между входным и выходным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слоями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ГНС находит корректный метод математических преобразований, чтобы превратить входные данные в выходные, независимо от линейной или нелинейной корреляции. Сеть продвигается по слоям, рассчитывая вероятность каждого выхода. Например, ГНС, которая обучена распознавать породы собак, пройдет по заданному изображению и вычислит вероятность того, что собака на изображении относится к определённой породе. Пользователь может просмотреть результаты и выбрать вероятности, которые должна отображать сеть (выше определённого порога, например), и вернуть в сеть предложенную метку. Каждое математическое преобразование считается слоем, а сложные ГНС имеют много слоев, отсюда и название «глубинные» или «глубокие» сети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indent="-228600" algn="just">
              <a:buAutoNum type="arabicPeriod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XGBOOST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Extreme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Gradient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Boosting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экстремальный градиентный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бустинг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— это эффективная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опенсорсная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реализация алгоритма градиентного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бустинга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Бустинг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— композиционный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метаалгоритм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машинного обучения, применяется, главным образом, для уменьшения смещения, а также дисперсии в обучении с учителем. Также определяется как семейство алгоритмов машинного обучения, преобразующих слабые обучающие алгоритмы 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сильные).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фреймворк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отличается высокой скоростью работы, а модели, построенные на его основе, обладают хорошей производительностью. Поэтому он пользуется популярностью при решении задач классификации и регрессии с использованием табличных наборов данных. Но процесс обучения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XGBoost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-моделей может занять много времени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indent="-228600" algn="just">
              <a:buAutoNum type="arabicPeriod"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RFR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(Random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forest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случайный лес) - алгоритм машинного обучения, предложенный Лео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Брейманом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Адель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Катлер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заключающийся в использовании комитета (ансамбля) решающих деревьев.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Алгоритм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применяется для задач классификации, регрессии и кластеризации. Основная идея заключается в использовании большого ансамбля решающих деревьев, каждое из которых само по себе даёт очень невысокое качество классификации, но за счёт их большого количества результат получается хорошим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indent="-228600" algn="just">
              <a:buAutoNum type="arabicPeriod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Transformer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Трансформер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- архитектура глубоких нейронных сетей, По аналогии с рекуррентными нейронными сетями (РНС)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трансформеры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предназначены для обработки последовательностей, таких как текст на естественном языке, и решения таких задач как машинный перевод и автоматическое реферирование. В отличие от РНС,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трансформеры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не требуют обработки последовательностей по порядку. Например, если входные данные — это текст, то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трансформеру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не требуется обрабатывать конец текста после обработки его начала. Благодаря этому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трансформеры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распараллеливаются легче чем РНС и могут быть быстрее обучены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AutoNum type="arabicPeriod"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AutoNum type="arabicPeriod"/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AutoNum type="arabicPeriod"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6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60" y="913284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eriod" startAt="5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ASNN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(Algorithmically Structured artificial Neural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Network,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Алгоритмически структурированная искусственная нейронная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сеть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ASNN обучаются быстрее и точнее, чем типичные гибридные модели, потому что градиент вычисляется посредством автоматического дифференцирования, а не числового дифференцирования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+mj-lt"/>
              <a:buAutoNum type="arabicPeriod" startAt="5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LibSVM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(A library for Support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Vector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Machines,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Метод опорных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векторов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Данный метод решает задачи классификации и регрессии путем построения нелинейной плоскости, разделяющей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решения.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Благодаря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особенностям природы пространства признаков, в котором строятся границы решения, метод опорных векторов обладает высокой степенью гибкости при решении задач регрессии и классификации различного уровня сложности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+mj-lt"/>
              <a:buAutoNum type="arabicPeriod" startAt="5"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LSSVMG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(least squares support vector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machine,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алгоритмы наименьших квадратов опорных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векторов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228600" indent="-228600" algn="just">
              <a:buFont typeface="+mj-lt"/>
              <a:buAutoNum type="arabicPeriod" startAt="5"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KNN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k-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ближайших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соседей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Преимуществом статистических методов является их хорошая математическая обоснованность, недостатком — низкая объясняющая способность. Использование вероятностных оценок позволяет с высокой точностью предсказать к какому классу относится объект, но не позволяет сказать почему. Поэтому результаты статистических методов классификации могут оказаться сложными для понимания и интерпретации результатов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+mj-lt"/>
              <a:buAutoNum type="arabicPeriod" startAt="5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MLSA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(Machine Learning Sentiment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Analysis)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используется с методом ручного кодирования.</a:t>
            </a:r>
          </a:p>
          <a:p>
            <a:pPr marL="228600" indent="-228600" algn="just">
              <a:buFont typeface="+mj-lt"/>
              <a:buAutoNum type="arabicPeriod" startAt="5"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PLS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Partial least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228600" indent="-228600" algn="just">
              <a:buFont typeface="+mj-lt"/>
              <a:buAutoNum type="arabicPeriod" startAt="5"/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+mj-lt"/>
              <a:buAutoNum type="arabicPeriod" startAt="5"/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+mj-lt"/>
              <a:buAutoNum type="arabicPeriod" startAt="5"/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+mj-lt"/>
              <a:buAutoNum type="arabicPeriod" startAt="5"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AutoNum type="arabicPeriod" startAt="5"/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AutoNum type="arabicPeriod" startAt="5"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7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92" y="121196"/>
            <a:ext cx="90005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Дескрипторы: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Fragmentor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программное обеспечение для расчета дескрипторов ISIDA. (64-разрядная версия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Linux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64-разрядная версия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Windows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64-разрядная версия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MacOSX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ISIDA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SIlico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design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Analysis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используется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виртуального скрининга больших баз данных соединений и реакций, а также для оценки некоторых свойств ADME/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Tox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MOLD2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вычисляет большой и разнообразный набор молекулярных дескрипторов, кодирующих двухмерную информацию о химической структуре. Сравнительный анализ дескрипторов Mold2 с дескрипторами, рассчитанными с помощью коммерческого программного обеспечения по нескольким опубликованным наборам данных, показал, что дескрипторы Mold2 передают достаточную структурную информацию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JPlogP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(Коэффициент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распределения между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октанолом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 водой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logP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является широко используемым дескриптором во множестве задач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QSAR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logP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используют, когда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атомы или фрагменты вносят вклад в долю целых молекул. После того, как коэффициенты определены,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прогноз сделать так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же просто, как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голограммы атомного типа и умножение голограммы на вектор коэффициентов для создания рассчитанного только коэффициента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logP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называемого здесь: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JPlogP-coeff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использует стандартное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предположение, что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logP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молекулы можно определить как сумму вкладов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logP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всех атомов, присутствующих в молекуле.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7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8">
            <a:extLst>
              <a:ext uri="{FF2B5EF4-FFF2-40B4-BE49-F238E27FC236}">
                <a16:creationId xmlns:a16="http://schemas.microsoft.com/office/drawing/2014/main" xmlns="" id="{2CE37ADA-30D7-4842-9994-88D86CD0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29" y="638969"/>
            <a:ext cx="584954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48DBC8-BEA6-408D-9AC5-7BBAB0F84C59}"/>
              </a:ext>
            </a:extLst>
          </p:cNvPr>
          <p:cNvSpPr txBox="1"/>
          <p:nvPr/>
        </p:nvSpPr>
        <p:spPr>
          <a:xfrm>
            <a:off x="909638" y="177271"/>
            <a:ext cx="6571060" cy="349019"/>
          </a:xfrm>
          <a:prstGeom prst="rect">
            <a:avLst/>
          </a:prstGeom>
          <a:noFill/>
        </p:spPr>
        <p:txBody>
          <a:bodyPr lIns="71323" tIns="35662" rIns="71323" bIns="35662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5,10,15,20-тетракис(4-гидроксифенил)-21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H,23H-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порфин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TextBox 3">
            <a:extLst>
              <a:ext uri="{FF2B5EF4-FFF2-40B4-BE49-F238E27FC236}">
                <a16:creationId xmlns:a16="http://schemas.microsoft.com/office/drawing/2014/main" xmlns="" id="{C40CA6C6-6B00-410C-BF99-AFE97F5EC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79" y="4665928"/>
            <a:ext cx="7349728" cy="62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(KBr, υ,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pt-BR" altLang="ru-RU" sz="1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): 3047 (Ph-H), 1717 (C=O), 1071 (C-N). </a:t>
            </a:r>
            <a:r>
              <a:rPr lang="pt-BR" altLang="ru-RU" sz="1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(d6-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ДМСО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), δ (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): -2.62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(2H, NH), 7.49-7.47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(8H, Ar-H), 8.28-8.27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(8H, Ar-H), 9.14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(8H, pyrrolic-H), 10.30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(4H, OH). </a:t>
            </a:r>
            <a:r>
              <a:rPr lang="pt-BR" altLang="ru-RU" sz="1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ЯМР 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(d6-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ДМСО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), δC (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pt-BR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): 114.56, 120.74, 132.39, 135.99, 157.83.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Рисунок 5">
            <a:extLst>
              <a:ext uri="{FF2B5EF4-FFF2-40B4-BE49-F238E27FC236}">
                <a16:creationId xmlns:a16="http://schemas.microsoft.com/office/drawing/2014/main" xmlns="" id="{B3F5B048-7852-47B8-A2B7-D290B4E03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" y="1349375"/>
            <a:ext cx="1182291" cy="175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6">
            <a:extLst>
              <a:ext uri="{FF2B5EF4-FFF2-40B4-BE49-F238E27FC236}">
                <a16:creationId xmlns:a16="http://schemas.microsoft.com/office/drawing/2014/main" xmlns="" id="{75C90F92-BC5E-4702-88EB-86F2E840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697" y="1259417"/>
            <a:ext cx="1368028" cy="202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FAC24DF5-6116-4DB4-BAD7-7B83E27B2FD3}"/>
              </a:ext>
            </a:extLst>
          </p:cNvPr>
          <p:cNvSpPr/>
          <p:nvPr/>
        </p:nvSpPr>
        <p:spPr>
          <a:xfrm>
            <a:off x="833438" y="4679157"/>
            <a:ext cx="7299722" cy="638968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084168" y="3910988"/>
            <a:ext cx="1092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Выход: 9.79%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4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1" y="12204"/>
            <a:ext cx="2880320" cy="403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0701" y="193204"/>
            <a:ext cx="3504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Рис.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ЯМР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комплексов кобальта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(a)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(b)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CDCl</a:t>
            </a:r>
            <a:r>
              <a:rPr lang="en-US" sz="12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779901"/>
              </p:ext>
            </p:extLst>
          </p:nvPr>
        </p:nvGraphicFramePr>
        <p:xfrm>
          <a:off x="-661" y="4153644"/>
          <a:ext cx="6521450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Документ" r:id="rId4" imgW="6530348" imgH="1655453" progId="Word.Document.12">
                  <p:embed/>
                </p:oleObj>
              </mc:Choice>
              <mc:Fallback>
                <p:oleObj name="Документ" r:id="rId4" imgW="6530348" imgH="16554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661" y="4153644"/>
                        <a:ext cx="6521450" cy="165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64" y="836770"/>
            <a:ext cx="3096344" cy="238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>
          <a:xfrm>
            <a:off x="5220072" y="1129308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157" y="3721596"/>
            <a:ext cx="5405040" cy="173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99" y="1849388"/>
            <a:ext cx="2973799" cy="1548172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99" y="49188"/>
            <a:ext cx="291279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85" y="265212"/>
            <a:ext cx="8065584" cy="41665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6053" y="4676854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Рис. 15.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Нестационарные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фемтосекундные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спектры поглощения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порфиринов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при длине волны возбуждения 420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толуоле, насыщенном аргоном.</a:t>
            </a:r>
          </a:p>
        </p:txBody>
      </p:sp>
    </p:spTree>
    <p:extLst>
      <p:ext uri="{BB962C8B-B14F-4D97-AF65-F5344CB8AC3E}">
        <p14:creationId xmlns:p14="http://schemas.microsoft.com/office/powerpoint/2010/main" val="27747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0" y="265211"/>
            <a:ext cx="7089126" cy="4753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761" y="5290418"/>
            <a:ext cx="813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Рис. 16.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ИК-спектры комплексов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KBr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205" t="33095" r="41340" b="17619"/>
          <a:stretch/>
        </p:blipFill>
        <p:spPr bwMode="auto">
          <a:xfrm>
            <a:off x="611560" y="769268"/>
            <a:ext cx="8208911" cy="4104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337220"/>
            <a:ext cx="8352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RMSE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моделей полученных различными методами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5496" y="176361"/>
            <a:ext cx="9002824" cy="10156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8477" y="176361"/>
            <a:ext cx="8928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докладе рассмотрен синтез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карбазолзамещенных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порфиринов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(5,10,15,20-тетракс[4- (3,6-ди-трет-бутилкарбазол-9-илбензоилокси)]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фенилпорфирин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5,10,15,20-тетракис[3,6-бис(3΄,6΄-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(трет-бутил)-9΄H-карбазол)-9H-карбазол)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бензоилокси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]-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фенилпор-фирин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и их комплексов с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(II) и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(II). Представлены их основные спектральные характеристики, изучены возбужденные состояния методом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фемтосекундной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спектроскопии, рассмотрены возможности описания электронных спектров поглощения с использованием TDDFT подхода и методов машинного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обучения.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356365"/>
            <a:ext cx="5328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Объекты исследования: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6" y="1384105"/>
            <a:ext cx="7583386" cy="41146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35092" y="509861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5,10,15,20-тетракис[4-(3,6-ди-трет-бутилкарбазол-9-илбензоилокси)]</a:t>
            </a:r>
            <a:r>
              <a:rPr lang="ru-RU" altLang="ru-RU" sz="1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фенилпорфирин</a:t>
            </a:r>
            <a:r>
              <a:rPr lang="ru-RU" altLang="ru-RU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1494864"/>
            <a:ext cx="2736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5,10,15,20-тетракис [3,6-бис (3</a:t>
            </a:r>
            <a:r>
              <a:rPr lang="el-GR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΄, 6΄-</a:t>
            </a:r>
            <a:r>
              <a:rPr lang="ru-RU" sz="1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(трет-бутил) -9</a:t>
            </a:r>
            <a:r>
              <a:rPr lang="el-GR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΄</a:t>
            </a:r>
            <a:r>
              <a:rPr lang="en-US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H-</a:t>
            </a:r>
            <a:r>
              <a:rPr lang="ru-RU" sz="1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-9</a:t>
            </a:r>
            <a:r>
              <a:rPr lang="en-US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H-</a:t>
            </a:r>
            <a:r>
              <a:rPr lang="ru-RU" sz="1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бензоилокси</a:t>
            </a:r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1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фенилпорфирин</a:t>
            </a:r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xmlns="" id="{D8A4C403-FEC8-44A8-AAEC-3C2FA3DF0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575" y="5361782"/>
            <a:ext cx="233807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>
            <a:extLst>
              <a:ext uri="{FF2B5EF4-FFF2-40B4-BE49-F238E27FC236}">
                <a16:creationId xmlns:a16="http://schemas.microsoft.com/office/drawing/2014/main" xmlns="" id="{AF599249-75DF-4DCD-9472-1E914AA92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72709"/>
            <a:ext cx="8610600" cy="19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3">
            <a:extLst>
              <a:ext uri="{FF2B5EF4-FFF2-40B4-BE49-F238E27FC236}">
                <a16:creationId xmlns:a16="http://schemas.microsoft.com/office/drawing/2014/main" xmlns="" id="{69E00700-3C66-4697-A37F-841CD4E1D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8403" y="3686970"/>
            <a:ext cx="2084785" cy="24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en-US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Прямоугольник 4">
            <a:extLst>
              <a:ext uri="{FF2B5EF4-FFF2-40B4-BE49-F238E27FC236}">
                <a16:creationId xmlns:a16="http://schemas.microsoft.com/office/drawing/2014/main" xmlns="" id="{C1473689-E79D-4C09-BFD8-97D68FC76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66" y="1165628"/>
            <a:ext cx="2507456" cy="24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3,6-</a:t>
            </a:r>
            <a:r>
              <a:rPr lang="ru-RU" altLang="ru-R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en-US" altLang="ru-RU" sz="1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трет</a:t>
            </a:r>
            <a:r>
              <a:rPr lang="en-US" altLang="ru-RU" sz="1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бутил</a:t>
            </a:r>
            <a:r>
              <a:rPr lang="en-US" altLang="ru-R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ru-RU" altLang="ru-RU" sz="1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endParaRPr lang="ru-RU" altLang="ru-RU" sz="1100"/>
          </a:p>
        </p:txBody>
      </p:sp>
      <p:sp>
        <p:nvSpPr>
          <p:cNvPr id="5125" name="Прямоугольник 5">
            <a:extLst>
              <a:ext uri="{FF2B5EF4-FFF2-40B4-BE49-F238E27FC236}">
                <a16:creationId xmlns:a16="http://schemas.microsoft.com/office/drawing/2014/main" xmlns="" id="{F279871D-7BD9-4A03-9B1F-4AD5AC693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116" y="3815292"/>
            <a:ext cx="3446225" cy="24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3,6-</a:t>
            </a:r>
            <a:r>
              <a:rPr lang="ru-RU" altLang="ru-R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en-US" altLang="ru-RU" sz="1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трет</a:t>
            </a:r>
            <a:r>
              <a:rPr lang="en-US" altLang="ru-RU" sz="1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бутил</a:t>
            </a:r>
            <a:r>
              <a:rPr lang="en-US" altLang="ru-R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-9-(4-</a:t>
            </a:r>
            <a:r>
              <a:rPr lang="ru-RU" altLang="ru-R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метоксикарбонил</a:t>
            </a:r>
            <a:r>
              <a:rPr lang="en-US" altLang="ru-R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endParaRPr lang="ru-RU" altLang="ru-RU" sz="1100"/>
          </a:p>
        </p:txBody>
      </p:sp>
      <p:sp>
        <p:nvSpPr>
          <p:cNvPr id="5126" name="Прямоугольник 6">
            <a:extLst>
              <a:ext uri="{FF2B5EF4-FFF2-40B4-BE49-F238E27FC236}">
                <a16:creationId xmlns:a16="http://schemas.microsoft.com/office/drawing/2014/main" xmlns="" id="{C12137BC-A424-44E2-963A-7C91BBC90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635" y="1509449"/>
            <a:ext cx="3648203" cy="24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4-(3,6-</a:t>
            </a:r>
            <a:r>
              <a:rPr lang="ru-RU" alt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pt-BR" alt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</a:t>
            </a:r>
            <a:r>
              <a:rPr lang="pt-B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бутилкарбазол</a:t>
            </a:r>
            <a:r>
              <a:rPr lang="pt-B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-9-</a:t>
            </a:r>
            <a:r>
              <a:rPr lang="ru-RU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</a:t>
            </a:r>
            <a:r>
              <a:rPr lang="pt-B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бензойная кислота</a:t>
            </a:r>
            <a:endParaRPr lang="ru-RU" altLang="ru-RU" sz="1100" dirty="0"/>
          </a:p>
        </p:txBody>
      </p:sp>
      <p:sp>
        <p:nvSpPr>
          <p:cNvPr id="5127" name="TextBox 8">
            <a:extLst>
              <a:ext uri="{FF2B5EF4-FFF2-40B4-BE49-F238E27FC236}">
                <a16:creationId xmlns:a16="http://schemas.microsoft.com/office/drawing/2014/main" xmlns="" id="{A5D835B3-D494-4C7C-B30D-362553B8E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6830"/>
            <a:ext cx="3769147" cy="91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ν, c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3414 (NH), 3064 (Ph–H), 2960–2862 (CH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pt-BR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δ, 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8.07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Ar–H), 7.84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(1Н, NH), 7.46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Ar–H), 7.32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(2Н, Ar–H), 1.45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(18Н, –CH3). </a:t>
            </a:r>
            <a:r>
              <a:rPr lang="pt-BR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δ, 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143.2, 138.0, 123.5, 123.3, 116.1, 110.0, 34.7, 32.1.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Масс-спектр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m/z: 279.19 [M]</a:t>
            </a:r>
            <a:r>
              <a:rPr lang="pt-BR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TextBox 10">
            <a:extLst>
              <a:ext uri="{FF2B5EF4-FFF2-40B4-BE49-F238E27FC236}">
                <a16:creationId xmlns:a16="http://schemas.microsoft.com/office/drawing/2014/main" xmlns="" id="{430EA673-A5C8-476E-9017-BAF76742D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691" y="4292866"/>
            <a:ext cx="4188619" cy="91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ν, c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3059 (Ph-H), 2957–2862 (CH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1749 (–COO–). </a:t>
            </a:r>
            <a:r>
              <a:rPr lang="pt-BR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δ, 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8.14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7.43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(4H, Ph-H), 7.25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7.09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3.89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(3H, –COOCH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1.46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(18H, CH3). </a:t>
            </a:r>
            <a:r>
              <a:rPr lang="pt-BR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ЯМР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δ, 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158.6, 142.5, 139.8, 130.8, 128.3, 123.5, 123.1, 116.2, 115.0, 109.1, 55.6, 34.8, 32.1.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Масс-спектр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m/z: 414.3 [M – Н]</a:t>
            </a:r>
            <a:r>
              <a:rPr lang="ru-RU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+.</a:t>
            </a:r>
          </a:p>
        </p:txBody>
      </p:sp>
      <p:sp>
        <p:nvSpPr>
          <p:cNvPr id="5129" name="TextBox 11">
            <a:extLst>
              <a:ext uri="{FF2B5EF4-FFF2-40B4-BE49-F238E27FC236}">
                <a16:creationId xmlns:a16="http://schemas.microsoft.com/office/drawing/2014/main" xmlns="" id="{B6BD84A0-654D-4AEB-B241-68DAF9666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604" y="190500"/>
            <a:ext cx="3874294" cy="108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ν, c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3414 (OH), 3000 (Ph-H), 2959–2866 (CH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1688 (C=O), 1604 (Ph-H), 1471 (CH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1289 (С–N). </a:t>
            </a:r>
            <a:r>
              <a:rPr lang="pt-BR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δ, 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8.52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(1H, OH), 8.36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8.15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7.73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7.47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(4H, Ph-H), 1.47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(18H, CH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pt-BR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δ, 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171.2, 143.7, 143.4, 138.4, 132.0, 127.0, 125.8, 123.9, 116.4, 110.0, 109.3, 34.8, 31.9.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Масс-спектр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m/z: 399.4 [M]</a:t>
            </a:r>
            <a:r>
              <a:rPr lang="pt-BR" altLang="ru-RU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altLang="ru-RU" sz="11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A6D954ED-B047-458D-90CF-1DD2ECF86339}"/>
              </a:ext>
            </a:extLst>
          </p:cNvPr>
          <p:cNvSpPr/>
          <p:nvPr/>
        </p:nvSpPr>
        <p:spPr>
          <a:xfrm>
            <a:off x="179512" y="86830"/>
            <a:ext cx="3769147" cy="918406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4352510E-915E-4CAF-BF68-9D7BD745FC34}"/>
              </a:ext>
            </a:extLst>
          </p:cNvPr>
          <p:cNvSpPr/>
          <p:nvPr/>
        </p:nvSpPr>
        <p:spPr>
          <a:xfrm flipV="1">
            <a:off x="633996" y="1116679"/>
            <a:ext cx="2143795" cy="339990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8CBEFAEF-1F3F-4F61-A014-759894931FA0}"/>
              </a:ext>
            </a:extLst>
          </p:cNvPr>
          <p:cNvSpPr/>
          <p:nvPr/>
        </p:nvSpPr>
        <p:spPr>
          <a:xfrm>
            <a:off x="5206604" y="190500"/>
            <a:ext cx="3874294" cy="1190625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D7D156F5-8021-4A09-8AAC-58157CB7A65E}"/>
              </a:ext>
            </a:extLst>
          </p:cNvPr>
          <p:cNvSpPr/>
          <p:nvPr/>
        </p:nvSpPr>
        <p:spPr>
          <a:xfrm>
            <a:off x="5354242" y="1473729"/>
            <a:ext cx="3726656" cy="292365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502D829-6FD6-49DA-9F16-23980B2D2322}"/>
              </a:ext>
            </a:extLst>
          </p:cNvPr>
          <p:cNvSpPr/>
          <p:nvPr/>
        </p:nvSpPr>
        <p:spPr>
          <a:xfrm>
            <a:off x="2477691" y="4292866"/>
            <a:ext cx="4188619" cy="974989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BA8C5F92-2749-467F-AF3A-4A731AEA6428}"/>
              </a:ext>
            </a:extLst>
          </p:cNvPr>
          <p:cNvSpPr/>
          <p:nvPr/>
        </p:nvSpPr>
        <p:spPr>
          <a:xfrm>
            <a:off x="2481263" y="3778251"/>
            <a:ext cx="4021931" cy="330729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6" name="Text Box 21">
            <a:extLst>
              <a:ext uri="{FF2B5EF4-FFF2-40B4-BE49-F238E27FC236}">
                <a16:creationId xmlns:a16="http://schemas.microsoft.com/office/drawing/2014/main" xmlns="" id="{D8A4C403-FEC8-44A8-AAEC-3C2FA3DF0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575" y="5361782"/>
            <a:ext cx="233807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9626A6-6728-446F-AE29-E07D24EB4B76}"/>
              </a:ext>
            </a:extLst>
          </p:cNvPr>
          <p:cNvSpPr txBox="1"/>
          <p:nvPr/>
        </p:nvSpPr>
        <p:spPr>
          <a:xfrm>
            <a:off x="7280736" y="1921396"/>
            <a:ext cx="1474839" cy="25668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Выход: 84%</a:t>
            </a:r>
          </a:p>
        </p:txBody>
      </p:sp>
      <p:pic>
        <p:nvPicPr>
          <p:cNvPr id="3074" name="Picture 2" descr="http://qrcoder.ru/code/?https%3A%2F%2Fdoi.org%2F10.1016%2Fj.optmat.2021.111661&amp;4&amp;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099" y="4202363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39552" y="415364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Алкилирование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по Фиделю-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Крафтсу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62788" y="1557297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Реакция Ульмана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0531" y="3428901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Гидролиз эфира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971600" y="3073524"/>
            <a:ext cx="288032" cy="1035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2339752" y="1803518"/>
            <a:ext cx="440358" cy="405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5796136" y="2729839"/>
            <a:ext cx="419205" cy="699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55011" y="3753534"/>
            <a:ext cx="192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[1] M.S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Gruzdev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et all. Optical Materials 122 (2021) 111661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6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xmlns="" id="{89303631-ECB8-4B1C-882E-6C281EC14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0"/>
            <a:ext cx="8037910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5,10,15,20-тетракис[4-(3,6-ди-трет-бутилкарбазол-9-илбензоилокси)]</a:t>
            </a:r>
            <a:r>
              <a:rPr lang="ru-RU" alt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фенилпорфирина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Box 2">
            <a:extLst>
              <a:ext uri="{FF2B5EF4-FFF2-40B4-BE49-F238E27FC236}">
                <a16:creationId xmlns:a16="http://schemas.microsoft.com/office/drawing/2014/main" xmlns="" id="{2A0345E6-7915-4B71-8FCB-C4D2279BC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529" y="545042"/>
            <a:ext cx="5130403" cy="210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4-(3,6-ди-трет-бутилкарбазол-9-ил)бензойную кислоту (0,47 г, 0,3 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растворяли в CH</a:t>
            </a:r>
            <a:r>
              <a:rPr lang="ru-RU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ru-RU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/DMF (100 мл).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5,10,15,20-тетракис(4-гидроксифенил)-21H,23H-порфирин 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г,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растворяли в ДМФА (20 мл).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этого добавляли N, N'-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дициклогексилкарбодиимид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(DCC) 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г,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каталитическое количество 4- (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диметиламино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пиридиния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4-толуолсульфоната (DPTS)/4-диметиламинопиридина (DMAP). Реакционную смесь перемешивали при комнатной температуре в течение 12 часов. Выпавший осадок отфильтровывали. Фильтрат последовательно промывали 5% -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ным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холодным раствором </a:t>
            </a:r>
            <a:r>
              <a:rPr lang="ru-RU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× 25 мл) и водой (7 × 25 мл), сушили над безводным Na</a:t>
            </a:r>
            <a:r>
              <a:rPr lang="ru-RU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ru-RU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Растворитель отгоняли на роторном испарителе. Остаток очищали хроматографией на Al</a:t>
            </a:r>
            <a:r>
              <a:rPr lang="ru-RU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элюент - CH</a:t>
            </a:r>
            <a:r>
              <a:rPr lang="ru-RU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ru-RU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Продукт представляет собой мелкий порошок. Выход: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314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</a:p>
        </p:txBody>
      </p:sp>
      <p:pic>
        <p:nvPicPr>
          <p:cNvPr id="7172" name="Рисунок 6">
            <a:extLst>
              <a:ext uri="{FF2B5EF4-FFF2-40B4-BE49-F238E27FC236}">
                <a16:creationId xmlns:a16="http://schemas.microsoft.com/office/drawing/2014/main" xmlns="" id="{E0800507-7D2B-4D18-BF3F-F007CD64F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14916"/>
            <a:ext cx="3582591" cy="226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7">
            <a:extLst>
              <a:ext uri="{FF2B5EF4-FFF2-40B4-BE49-F238E27FC236}">
                <a16:creationId xmlns:a16="http://schemas.microsoft.com/office/drawing/2014/main" xmlns="" id="{6695F6C7-B801-4CAD-BAE6-55823668B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2900533"/>
            <a:ext cx="2880320" cy="261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ЭСП</a:t>
            </a:r>
            <a:r>
              <a:rPr lang="pt-B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толуол</a:t>
            </a:r>
            <a:r>
              <a:rPr lang="pt-B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λ</a:t>
            </a:r>
            <a:r>
              <a:rPr lang="pt-BR" altLang="ru-RU" sz="1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pt-B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pt-B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298 (4.69), 347 (4.61), 402 (sh), 420  (5.55), 516 (4.20), 550 (3.82), 592 (3.63), 648 (3.33).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lang="en-US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KBr</a:t>
            </a:r>
            <a:r>
              <a:rPr lang="en-US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ν, </a:t>
            </a:r>
            <a:r>
              <a:rPr lang="ru-RU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en-US" altLang="ru-RU" sz="1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3316 </a:t>
            </a:r>
            <a:r>
              <a:rPr lang="el-G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ν(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NH); 3040 </a:t>
            </a:r>
            <a:r>
              <a:rPr lang="el-G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 (</a:t>
            </a:r>
            <a:r>
              <a:rPr lang="en-US" alt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-H); 2950, 2931, 2856 </a:t>
            </a:r>
            <a:r>
              <a:rPr lang="el-G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ν(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1763 </a:t>
            </a:r>
            <a:r>
              <a:rPr lang="el-G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(=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C-O-C-), 1740 </a:t>
            </a:r>
            <a:r>
              <a:rPr lang="el-G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(=C-O-C-); 1705, 1651; 1604 </a:t>
            </a:r>
            <a:r>
              <a:rPr lang="el-G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 (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C=N); 1559, 1513, 1472 </a:t>
            </a:r>
            <a:r>
              <a:rPr lang="el-G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ν(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C=C); 1364 </a:t>
            </a:r>
            <a:r>
              <a:rPr lang="el-G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δ(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1325, 1296; 1262, 1202 </a:t>
            </a:r>
            <a:r>
              <a:rPr lang="el-G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 (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C–N); 1166, 1140, 1072, 1017, 994, 982; 967 </a:t>
            </a:r>
            <a:r>
              <a:rPr lang="el-G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δ(</a:t>
            </a:r>
            <a:r>
              <a:rPr lang="en-US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N-H); 946, 921, 893, 878, 845, 801, 764, 736, 712, 690, 653, 634, 611, 559, 534.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(CDCl</a:t>
            </a:r>
            <a:r>
              <a:rPr lang="pt-BR" altLang="ru-RU" sz="1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alt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δ, </a:t>
            </a:r>
            <a:r>
              <a:rPr lang="ru-RU" altLang="ru-RU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м.д</a:t>
            </a:r>
            <a:r>
              <a:rPr lang="ru-RU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alt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8.90 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уш.с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8H</a:t>
            </a:r>
            <a:r>
              <a:rPr lang="el-G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8.62 </a:t>
            </a:r>
            <a:r>
              <a:rPr lang="el-G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 = 8.4 Hz), 8.32 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8.23 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8.18 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8.10 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7.87 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 = 8.4 Hz), 7.71 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1.54 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24H</a:t>
            </a:r>
            <a:r>
              <a:rPr lang="pt-BR" altLang="ru-RU" sz="11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t-BR" altLang="ru-RU" sz="1100" baseline="-3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1.50 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CH3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2.79 (</a:t>
            </a:r>
            <a:r>
              <a:rPr lang="ru-RU" alt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pt-BR" altLang="ru-RU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pt-BR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D52C57C1-C1B3-438E-8AD2-BAC0BDB591DE}"/>
              </a:ext>
            </a:extLst>
          </p:cNvPr>
          <p:cNvSpPr/>
          <p:nvPr/>
        </p:nvSpPr>
        <p:spPr>
          <a:xfrm>
            <a:off x="3796904" y="504032"/>
            <a:ext cx="5192315" cy="2112698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75" name="TextBox 9">
            <a:extLst>
              <a:ext uri="{FF2B5EF4-FFF2-40B4-BE49-F238E27FC236}">
                <a16:creationId xmlns:a16="http://schemas.microsoft.com/office/drawing/2014/main" xmlns="" id="{4EFE4AB9-5046-48E4-BDD0-5E0FD31A0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5336469"/>
            <a:ext cx="3664744" cy="25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Рис.1.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ЭСП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ru-RU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толуоле</a:t>
            </a:r>
          </a:p>
        </p:txBody>
      </p:sp>
      <p:sp>
        <p:nvSpPr>
          <p:cNvPr id="7176" name="Rectangle 2">
            <a:extLst>
              <a:ext uri="{FF2B5EF4-FFF2-40B4-BE49-F238E27FC236}">
                <a16:creationId xmlns:a16="http://schemas.microsoft.com/office/drawing/2014/main" xmlns="" id="{48579C1A-CF2A-466B-BE88-08FA420A5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919" y="303414"/>
            <a:ext cx="144104" cy="28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graphicFrame>
        <p:nvGraphicFramePr>
          <p:cNvPr id="7177" name="Объект 5">
            <a:extLst>
              <a:ext uri="{FF2B5EF4-FFF2-40B4-BE49-F238E27FC236}">
                <a16:creationId xmlns:a16="http://schemas.microsoft.com/office/drawing/2014/main" xmlns="" id="{A5C67988-66FA-49A3-8B8E-ED1EC59FD0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377232"/>
              </p:ext>
            </p:extLst>
          </p:nvPr>
        </p:nvGraphicFramePr>
        <p:xfrm>
          <a:off x="-27053" y="287464"/>
          <a:ext cx="3512344" cy="3843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ISIS/Draw Sketch" r:id="rId4" imgW="7452360" imgH="7343140" progId="ISISServer">
                  <p:embed/>
                </p:oleObj>
              </mc:Choice>
              <mc:Fallback>
                <p:oleObj name="ISIS/Draw Sketch" r:id="rId4" imgW="7452360" imgH="734314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7053" y="287464"/>
                        <a:ext cx="3512344" cy="38430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Рисунок 10">
            <a:extLst>
              <a:ext uri="{FF2B5EF4-FFF2-40B4-BE49-F238E27FC236}">
                <a16:creationId xmlns:a16="http://schemas.microsoft.com/office/drawing/2014/main" xmlns="" id="{1017D4F8-5D58-4230-A05A-7B609E0EB6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0738" y="2673615"/>
            <a:ext cx="3074194" cy="169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7179" name="TextBox 11">
            <a:extLst>
              <a:ext uri="{FF2B5EF4-FFF2-40B4-BE49-F238E27FC236}">
                <a16:creationId xmlns:a16="http://schemas.microsoft.com/office/drawing/2014/main" xmlns="" id="{04EE8F7F-5250-471A-8473-CF256023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1336" y="4173140"/>
            <a:ext cx="2756893" cy="62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</a:t>
            </a:r>
            <a:r>
              <a: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 флуоресценции 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ru-RU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(Carb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3.4×10</a:t>
            </a:r>
            <a:r>
              <a:rPr lang="en-US" altLang="ru-RU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моль/л)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толуоле 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ru-RU" sz="1200" baseline="-25000" dirty="0" err="1" smtClean="0">
                <a:latin typeface="Times New Roman" pitchFamily="18" charset="0"/>
                <a:cs typeface="Times New Roman" pitchFamily="18" charset="0"/>
              </a:rPr>
              <a:t>exc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= 410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Text Box 21">
            <a:extLst>
              <a:ext uri="{FF2B5EF4-FFF2-40B4-BE49-F238E27FC236}">
                <a16:creationId xmlns:a16="http://schemas.microsoft.com/office/drawing/2014/main" xmlns="" id="{0235F714-7A25-49D5-BBA4-C1A26E63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575" y="5361782"/>
            <a:ext cx="225029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44" y="2760555"/>
            <a:ext cx="2575560" cy="13045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7383" y="4492822"/>
            <a:ext cx="1619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[2] 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N.G.Bichan</a:t>
            </a:r>
            <a:r>
              <a:rPr lang="ru-RU" sz="1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E.N.Ovchenkova</a:t>
            </a:r>
            <a:r>
              <a:rPr lang="ru-RU" sz="1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A.A.Ksenofontov</a:t>
            </a:r>
            <a:r>
              <a:rPr lang="ru-RU" sz="1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V.A.Mozgova</a:t>
            </a:r>
            <a:r>
              <a:rPr lang="ru-RU" sz="1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et al. Dyes and Pigments, 2022, 110470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8" name="Picture 54" descr="http://qrcoder.ru/code/?https%3A%2F%2Fdoi.org%2F10.1016%2Fj.dyepig.2022.110470&amp;4&amp;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0" y="3637376"/>
            <a:ext cx="855446" cy="85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5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4DFA6A-006B-4C7A-A3E7-85FE3E718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79134"/>
            <a:ext cx="8199000" cy="1962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5964F8-FA69-43C4-BA2E-A780C44C1845}"/>
              </a:ext>
            </a:extLst>
          </p:cNvPr>
          <p:cNvSpPr txBox="1"/>
          <p:nvPr/>
        </p:nvSpPr>
        <p:spPr>
          <a:xfrm>
            <a:off x="217539" y="3505572"/>
            <a:ext cx="1393723" cy="24129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5E31F76-EDEA-4545-8D5F-D0885623C136}"/>
              </a:ext>
            </a:extLst>
          </p:cNvPr>
          <p:cNvSpPr/>
          <p:nvPr/>
        </p:nvSpPr>
        <p:spPr>
          <a:xfrm>
            <a:off x="3115334" y="1358485"/>
            <a:ext cx="2457173" cy="24129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Метил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4-(9H-</a:t>
            </a:r>
            <a:r>
              <a:rPr lang="ru-RU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карбазол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-9-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бензоат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20C5B67-ED3F-48DD-B1F0-1BBBA9DDA11C}"/>
              </a:ext>
            </a:extLst>
          </p:cNvPr>
          <p:cNvSpPr/>
          <p:nvPr/>
        </p:nvSpPr>
        <p:spPr>
          <a:xfrm>
            <a:off x="3709219" y="3624327"/>
            <a:ext cx="5515898" cy="24129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Метиловый эфир </a:t>
            </a:r>
            <a:r>
              <a:rPr lang="pt-BR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4-(3,6-</a:t>
            </a:r>
            <a:r>
              <a:rPr lang="ru-RU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дийодо</a:t>
            </a:r>
            <a:r>
              <a:rPr lang="pt-BR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-9H-</a:t>
            </a:r>
            <a:r>
              <a:rPr lang="ru-RU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карбазол</a:t>
            </a:r>
            <a:r>
              <a:rPr lang="pt-BR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-9-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</a:t>
            </a:r>
            <a:r>
              <a:rPr lang="pt-BR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бензойной кислоты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3843B2-2FDE-4DF8-BCDC-8E5155C5F119}"/>
              </a:ext>
            </a:extLst>
          </p:cNvPr>
          <p:cNvSpPr txBox="1"/>
          <p:nvPr/>
        </p:nvSpPr>
        <p:spPr>
          <a:xfrm>
            <a:off x="1611262" y="242794"/>
            <a:ext cx="5685503" cy="120545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(KBr, υ,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3063 (Ph-H), 2952 (-CH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1713 (C=O), 1017 (C-N). 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(CDCl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TM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δ (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3.98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(3H, CH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7.32-7.29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7.43-7.40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7.47-7.46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7.68-7.66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8.14-8.13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8.28-8.27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Ar-H). 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(CDCl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TM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δC (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52.56, 109.96, 120.65, 120.74, 123.99, 126.38, 126.60, 128.85, 131.58, 140.45, 142.24, 166.62.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 (EI, m/z):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Рассчитано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301.35;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Найдено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301.11 [M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  <a:p>
            <a:pPr algn="just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717E3B-AB9F-42FA-BC21-2AB526BB262F}"/>
              </a:ext>
            </a:extLst>
          </p:cNvPr>
          <p:cNvSpPr txBox="1"/>
          <p:nvPr/>
        </p:nvSpPr>
        <p:spPr>
          <a:xfrm>
            <a:off x="3681512" y="4079265"/>
            <a:ext cx="5316794" cy="91840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(KBr, υ,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3086-3063 (Ph-H), 2943 (CH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1717 (C=O), 1016 (C-N), 562 (C-I). 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(CDCl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TM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δ (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4.04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(3H, CH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7.19-7.17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7.58-7.56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7.68-7.66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8.29-8.27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8.37-8.36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Ar-H). 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(CDCl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TM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δC (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52.61, 83.63, 111.99, 124.97, 126.51, 129.73, 131.72, 135.31,139.75, 141.17, 166.40. MS (EI, m/z):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Рассчитано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553.14;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Найдено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552.90 [M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5E6B2B17-696A-4E8B-B7B8-177DFB5DC1F5}"/>
              </a:ext>
            </a:extLst>
          </p:cNvPr>
          <p:cNvSpPr/>
          <p:nvPr/>
        </p:nvSpPr>
        <p:spPr>
          <a:xfrm>
            <a:off x="1611262" y="242794"/>
            <a:ext cx="5685503" cy="948978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04F5DB9F-EA9F-4EA5-9470-603A804247F4}"/>
              </a:ext>
            </a:extLst>
          </p:cNvPr>
          <p:cNvSpPr/>
          <p:nvPr/>
        </p:nvSpPr>
        <p:spPr>
          <a:xfrm>
            <a:off x="3681512" y="4079265"/>
            <a:ext cx="5316794" cy="948978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ru-RU"/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xmlns="" id="{0A2CEDCB-9658-4227-AB34-22D7C56DE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575" y="5361782"/>
            <a:ext cx="225029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F5AC19-19EE-4773-B8CA-EFB97ED404EC}"/>
              </a:ext>
            </a:extLst>
          </p:cNvPr>
          <p:cNvSpPr txBox="1"/>
          <p:nvPr/>
        </p:nvSpPr>
        <p:spPr>
          <a:xfrm>
            <a:off x="6979406" y="1607394"/>
            <a:ext cx="1659194" cy="25668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Выход: 88%</a:t>
            </a:r>
          </a:p>
        </p:txBody>
      </p:sp>
      <p:pic>
        <p:nvPicPr>
          <p:cNvPr id="12" name="Picture 2" descr="http://qrcoder.ru/code/?https%3A%2F%2Fdoi.org%2F10.1016%2Fj.optmat.2021.111661&amp;4&amp;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28" y="433342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31640" y="3884591"/>
            <a:ext cx="192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[1] M.S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Gruzdev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et all. Optical Materials 122 (2021) 111661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0648" y="1325141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Реакция Ульмана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747612" y="1571362"/>
            <a:ext cx="440358" cy="405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20959" y="3318091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Иодирование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5292080" y="2569468"/>
            <a:ext cx="414241" cy="748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EF9479-019C-4D94-90F4-909FA1EAB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6" y="1526867"/>
            <a:ext cx="7678861" cy="2476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91F40E-2A3A-4787-9387-6FB7161695B2}"/>
              </a:ext>
            </a:extLst>
          </p:cNvPr>
          <p:cNvSpPr txBox="1"/>
          <p:nvPr/>
        </p:nvSpPr>
        <p:spPr>
          <a:xfrm>
            <a:off x="7248832" y="1374408"/>
            <a:ext cx="1895168" cy="74912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4-(3,6-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(3,6-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бутил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-9H-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-9-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)-9H-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-9-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бензойной кислоты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D919E6-5D05-44E4-8106-A08BF65EAF81}"/>
              </a:ext>
            </a:extLst>
          </p:cNvPr>
          <p:cNvSpPr txBox="1"/>
          <p:nvPr/>
        </p:nvSpPr>
        <p:spPr>
          <a:xfrm>
            <a:off x="1434281" y="220245"/>
            <a:ext cx="6275438" cy="10876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(KBr, υ,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3424 (OH), 3046 (Ph-H), 2966-2867 (CH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1735 (C=O), 1031 (C-N). 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(CDCl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TM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δ (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1.39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(36H, CH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7.27-7.26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(4H, Ar-H), 7.39-7.38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(4H, Ar-H), 7.66-7.65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7.84-7.82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8.11-8.09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(4H, Ar-H), 8.20-8.17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8.37-8.35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8.42-8.40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9.54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(1H, OH). 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(CDCl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TM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δC (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32.29, 34.98, 109.28, 110.22, 111.40, 116.39, 116.51, 119.65, 123.42, 123.86, 124.79, 126.85, 131.83, 132.61, 139.90, 140.28, 142.93, 171.07. MS (MALDI-ToF, m/z):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Рассчитано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842.15;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Найдено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841.69 [M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45EDB1-E6A9-4DDF-97B7-32AE88DF5F7A}"/>
              </a:ext>
            </a:extLst>
          </p:cNvPr>
          <p:cNvSpPr txBox="1"/>
          <p:nvPr/>
        </p:nvSpPr>
        <p:spPr>
          <a:xfrm>
            <a:off x="659990" y="4346619"/>
            <a:ext cx="6426609" cy="10876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(KBr, υ,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3048 (Ph-H), 2953-2859 (CH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1715 (C=O), 1031 (C-N). 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ЯМР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(CDCl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TM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δ (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1.38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(36H, CH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3.94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(3H, CH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7.27-7.25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(4H, Ar-H), 7.39-7.37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(4H, Ar-H), 7.55-7.54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7.62-7.60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7.78-7.76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8.08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(4H, Ar-H), 8.16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Ar-H), 8.32-8.29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(2H, Ar-H). 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ЯМР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(CDCl</a:t>
            </a:r>
            <a:r>
              <a:rPr lang="pt-BR" sz="1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TM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δC (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32.27, 34.97, 52.70, 109.28, 111.36, 116.48, 119.61, 123.40, 123.84, 124.66, 126.38, 126.79, 129.61, 131.67, 131.92, 140.01, 140.29, 141.74, 142.88, 166.49. MS (MALDI-ToF, m/z):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Рассчитано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856.17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Найдено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855.47 [M</a:t>
            </a:r>
            <a:r>
              <a:rPr lang="pt-BR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DD4658D-7B5B-40C9-8345-380583F37DEC}"/>
              </a:ext>
            </a:extLst>
          </p:cNvPr>
          <p:cNvSpPr/>
          <p:nvPr/>
        </p:nvSpPr>
        <p:spPr>
          <a:xfrm>
            <a:off x="1434280" y="220245"/>
            <a:ext cx="6338120" cy="1154163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xmlns="" id="{DAA9962F-3106-471B-AF43-1623A93C24A0}"/>
              </a:ext>
            </a:extLst>
          </p:cNvPr>
          <p:cNvCxnSpPr>
            <a:cxnSpLocks/>
          </p:cNvCxnSpPr>
          <p:nvPr/>
        </p:nvCxnSpPr>
        <p:spPr>
          <a:xfrm rot="16200000" flipV="1">
            <a:off x="7800949" y="873860"/>
            <a:ext cx="577081" cy="424016"/>
          </a:xfrm>
          <a:prstGeom prst="bentConnector2">
            <a:avLst/>
          </a:prstGeom>
          <a:ln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121C28BF-C93E-4BA5-9CBF-F752704F6BFF}"/>
              </a:ext>
            </a:extLst>
          </p:cNvPr>
          <p:cNvSpPr/>
          <p:nvPr/>
        </p:nvSpPr>
        <p:spPr>
          <a:xfrm>
            <a:off x="682113" y="4321090"/>
            <a:ext cx="6382364" cy="1163484"/>
          </a:xfrm>
          <a:prstGeom prst="roundRect">
            <a:avLst/>
          </a:prstGeom>
          <a:noFill/>
          <a:ln>
            <a:solidFill>
              <a:srgbClr val="FFC000"/>
            </a:solidFill>
            <a:prstDash val="lgDash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CEB84C6-B602-4B06-8284-ABCCAFD3B73C}"/>
              </a:ext>
            </a:extLst>
          </p:cNvPr>
          <p:cNvSpPr/>
          <p:nvPr/>
        </p:nvSpPr>
        <p:spPr>
          <a:xfrm>
            <a:off x="1883844" y="3180930"/>
            <a:ext cx="1434544" cy="918406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Метил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4-(3,6-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(3,6-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бутил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-9H-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-9-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)-9H-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-9-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</a:t>
            </a:r>
            <a:r>
              <a:rPr lang="en-GB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бензоат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xmlns="" id="{952530D9-4B6D-40F2-A213-1AAC7D771C2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9936" y="3668242"/>
            <a:ext cx="1293908" cy="1249432"/>
          </a:xfrm>
          <a:prstGeom prst="bentConnector3">
            <a:avLst>
              <a:gd name="adj1" fmla="val 114401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1">
            <a:extLst>
              <a:ext uri="{FF2B5EF4-FFF2-40B4-BE49-F238E27FC236}">
                <a16:creationId xmlns:a16="http://schemas.microsoft.com/office/drawing/2014/main" xmlns="" id="{48F26E38-1272-46E4-8618-2003D7AF7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575" y="5361782"/>
            <a:ext cx="225029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qrcoder.ru/code/?https%3A%2F%2Fdoi.org%2F10.1016%2Fj.optmat.2021.111661&amp;4&amp;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42" y="4133365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47154" y="3684536"/>
            <a:ext cx="192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[1] M.S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Gruzdev</a:t>
            </a:r>
            <a:r>
              <a:rPr lang="ru-RU" sz="1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et all. Optical Materials 122 (2021) 111661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xmlns="" id="{0A2CEDCB-9658-4227-AB34-22D7C56DE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460" y="5361782"/>
            <a:ext cx="225029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67944" y="3887144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Гидролиз эфира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5343549" y="3188082"/>
            <a:ext cx="419205" cy="699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0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E0F286-F3C1-4CF9-BB54-052ECB8989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04" y="3135405"/>
            <a:ext cx="3837777" cy="2483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55D2F18-33C0-4A7A-86E6-47C8675C9A96}"/>
              </a:ext>
            </a:extLst>
          </p:cNvPr>
          <p:cNvSpPr txBox="1"/>
          <p:nvPr/>
        </p:nvSpPr>
        <p:spPr>
          <a:xfrm>
            <a:off x="73742" y="26682"/>
            <a:ext cx="9070258" cy="56446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5,10,15,20-тетракис[3,6-бис(3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΄,6΄-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(трет-бутил)-9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΄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)-9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бензоилокси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фенилпорфирина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B8FFF14-F1D4-4C99-8485-97DF450CD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00290"/>
            <a:ext cx="3445831" cy="3860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86ED22-461A-4D04-821A-B4294464010C}"/>
              </a:ext>
            </a:extLst>
          </p:cNvPr>
          <p:cNvSpPr txBox="1"/>
          <p:nvPr/>
        </p:nvSpPr>
        <p:spPr>
          <a:xfrm>
            <a:off x="4092677" y="475647"/>
            <a:ext cx="4984474" cy="228801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5,10,15,20-тетракис[3,6-бис(3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΄,6΄-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(трет-бутил)-9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΄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)-9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бензоилокси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фенилпорфирин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 аналогичным образом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3,6-ди[3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΄, 6΄-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 (трет-бутил) -9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΄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-9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карбазол-9-ил-4-бензойной кислоты (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ммоль) и 5,10,15,20-тетракис (4-гидроксифенил) -21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23H-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порфирин (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ммоль). Выход: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(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%).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ЭСП (толуол) </a:t>
            </a:r>
            <a:r>
              <a:rPr lang="el-G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ru-RU" sz="1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299 (5,35), 335 (4,98), 348 (4,95), 401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421 (5,55), 515 (4,22), 549 (3,89), 593 (3,69), 649 (3,50).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ИК-спектр (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KBr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ν,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3323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NH); 3045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Ph-H); 2952, 2930, 2854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1763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(= C-O-C-), 1741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(= C-O-C-); 1707, 1653, 1627; 1605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N); 1578, 1479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C); 1363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1325, 1295; 1262, 1201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– N); 1233, 1165, 1104, 1073, 1034, 1017, 994, 981; 967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N-H); 940, 921, 892, 877, 841, 806, 764, 742, 656, 611, 567, 503.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64DD7D1A-09FA-431F-8D5E-2E0C6708A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937" y="5408117"/>
            <a:ext cx="3664744" cy="25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Рис.3.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ЭСП 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ru-RU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(Carb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толуоле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9799163D-3FD5-437C-AF77-79E44E7AE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096" y="4374030"/>
            <a:ext cx="3723968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Рис.4.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 флуоресценции 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ru-RU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(Carb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= 3.2×10</a:t>
            </a:r>
            <a:r>
              <a:rPr lang="en-US" altLang="ru-RU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моль/л)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толуоле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ru-RU" sz="1200" baseline="-25000" dirty="0" err="1" smtClean="0">
                <a:latin typeface="Times New Roman" pitchFamily="18" charset="0"/>
                <a:cs typeface="Times New Roman" pitchFamily="18" charset="0"/>
              </a:rPr>
              <a:t>exc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= 410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xmlns="" id="{9C41E544-9B6E-4740-A0F9-3718395B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575" y="5361782"/>
            <a:ext cx="225029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88" y="2763659"/>
            <a:ext cx="2928887" cy="14851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3742" y="4523053"/>
            <a:ext cx="21167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i="1" dirty="0" smtClean="0">
                <a:latin typeface="Times New Roman" pitchFamily="18" charset="0"/>
                <a:cs typeface="Times New Roman" pitchFamily="18" charset="0"/>
              </a:rPr>
              <a:t>[2]</a:t>
            </a:r>
            <a:r>
              <a:rPr lang="en-US" sz="1000" i="1" dirty="0" err="1" smtClean="0">
                <a:latin typeface="Times New Roman" pitchFamily="18" charset="0"/>
                <a:cs typeface="Times New Roman" pitchFamily="18" charset="0"/>
              </a:rPr>
              <a:t>N.G.Bichan</a:t>
            </a:r>
            <a:r>
              <a:rPr lang="ru-RU" sz="1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E.N.Ovchenkova</a:t>
            </a:r>
            <a:r>
              <a:rPr lang="ru-RU" sz="1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A.A.Ksenofontov</a:t>
            </a:r>
            <a:r>
              <a:rPr lang="ru-RU" sz="1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i="1" dirty="0" err="1">
                <a:latin typeface="Times New Roman" pitchFamily="18" charset="0"/>
                <a:cs typeface="Times New Roman" pitchFamily="18" charset="0"/>
              </a:rPr>
              <a:t>V.A.Mozgova</a:t>
            </a:r>
            <a:r>
              <a:rPr lang="ru-RU" sz="1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i="1" dirty="0">
                <a:latin typeface="Times New Roman" pitchFamily="18" charset="0"/>
                <a:cs typeface="Times New Roman" pitchFamily="18" charset="0"/>
              </a:rPr>
              <a:t>et al. Dyes and Pigments, 2022, 110470</a:t>
            </a:r>
            <a:endParaRPr lang="ru-RU" sz="1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4" descr="http://qrcoder.ru/code/?https%3A%2F%2Fdoi.org%2F10.1016%2Fj.dyepig.2022.110470&amp;4&amp;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7" y="4428652"/>
            <a:ext cx="855446" cy="85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3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795448" y="3937620"/>
            <a:ext cx="4104456" cy="16179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0749" y="4009628"/>
            <a:ext cx="4104456" cy="16179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D35D4EF9-A914-4A4D-BBE6-71A37E2D3CC8}"/>
              </a:ext>
            </a:extLst>
          </p:cNvPr>
          <p:cNvCxnSpPr/>
          <p:nvPr/>
        </p:nvCxnSpPr>
        <p:spPr>
          <a:xfrm>
            <a:off x="3563888" y="1777380"/>
            <a:ext cx="17157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65669" y="112930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(CoAc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×4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ZnAc</a:t>
            </a:r>
            <a:r>
              <a:rPr lang="ru-RU" sz="14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×2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" y="33692"/>
            <a:ext cx="3207732" cy="3237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92" y="33692"/>
            <a:ext cx="3255930" cy="3286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749" y="4009628"/>
            <a:ext cx="4104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1Zn.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ЭСП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толуол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max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(log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ε): 297 (4.71), 347 (4.70), 402 </a:t>
            </a:r>
            <a:r>
              <a:rPr lang="el-GR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424 (5.81), 551 (4.51), 590 (3.77).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ИК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KBr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ν,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baseline="30000" dirty="0" smtClean="0">
                <a:latin typeface="Times New Roman" pitchFamily="18" charset="0"/>
                <a:cs typeface="Times New Roman" pitchFamily="18" charset="0"/>
              </a:rPr>
              <a:t>−1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: 3035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 (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-H); 2950, 2930, 2855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1763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(=C–O–C), 1740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(=C–O–C); 1651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 (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C–N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1603, 1514, 1489, 1472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C–C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1393; 1365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δ(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1338, 1325, 1296; 1263, 1201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 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C–N); 1165, 1141, 1100, 1071, 1036, 998, 946, 921, 893, 878, 855, 797, 763, 740, 719, 690, 652, 634, 611, 595, 569, 537, 501, 471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Zn–N). </a:t>
            </a:r>
            <a:r>
              <a:rPr lang="en-US" sz="10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ЯМР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(CDCl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δ,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м.д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9.03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l-GR" sz="1000" baseline="-25000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), 8.61 </a:t>
            </a:r>
            <a:r>
              <a:rPr lang="el-GR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8.32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8.24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8.18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8.09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7.87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7.70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1.52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72H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CH3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). MS (MALDITOF) m/z: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найдено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2266.89 [M − H]</a:t>
            </a:r>
            <a:r>
              <a:rPr lang="en-US" sz="10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рассчитано для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152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136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Zn 2268.20.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3937620"/>
            <a:ext cx="4111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1Co.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ЭСП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толуол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max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(log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ε): 298 (4.61), 336 </a:t>
            </a:r>
            <a:r>
              <a:rPr lang="el-GR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346 (4.54), 415 (5.38), 530 (4.24).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ИК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KBr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baseline="30000" dirty="0">
                <a:latin typeface="Times New Roman" pitchFamily="18" charset="0"/>
                <a:cs typeface="Times New Roman" pitchFamily="18" charset="0"/>
              </a:rPr>
              <a:t>−1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: 3036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-H); 2926, 2853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CH3); 1762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(C–O–C), 1740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(C–O–C); 1629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C–N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1604, 1514, 1471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C–C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1364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δ(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); 1351, 1324, 1296; 1264, 1201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C–N); 1165, 1139, 1100, 1073, 1035, 1002, 946, 921, 892, 878, 855, 799, 763, 741, 716, 691, 652, 634, 612, 595, 560, 538, 503, 472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ν(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Co–N). </a:t>
            </a:r>
            <a:r>
              <a:rPr lang="en-US" sz="1000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ЯМР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(CDCl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δ,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м.д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: 15.93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l-GR" sz="1000" baseline="-25000" dirty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), 13.16 </a:t>
            </a:r>
            <a:r>
              <a:rPr lang="el-GR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уш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9.86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9.68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9.43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8.36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16H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7.91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7.77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Carb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1.65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48H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CH3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), 1.54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24H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CH3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). MS (MALDI-TOF) m/z: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найдено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2260.07 [M − H]</a:t>
            </a:r>
            <a:r>
              <a:rPr lang="en-US" sz="10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рассчитано для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152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136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000" baseline="-25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Co 2261.76.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81" y="2065412"/>
            <a:ext cx="3532611" cy="17297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35349" y="3664045"/>
            <a:ext cx="2660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Рис. 5.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ЭСП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1Zn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1Co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толуоле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xmlns="" id="{9C41E544-9B6E-4740-A0F9-3718395B3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1519" y="193204"/>
            <a:ext cx="412156" cy="2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376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3635</TotalTime>
  <Words>5327</Words>
  <Application>Microsoft Office PowerPoint</Application>
  <PresentationFormat>Экран (16:10)</PresentationFormat>
  <Paragraphs>273</Paragraphs>
  <Slides>27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Тема Office</vt:lpstr>
      <vt:lpstr>ISIS/Draw Sketch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Варвара Мозгова</dc:creator>
  <cp:lastModifiedBy>mozgo</cp:lastModifiedBy>
  <cp:revision>210</cp:revision>
  <dcterms:created xsi:type="dcterms:W3CDTF">2022-06-03T10:52:38Z</dcterms:created>
  <dcterms:modified xsi:type="dcterms:W3CDTF">2022-07-02T10:40:01Z</dcterms:modified>
</cp:coreProperties>
</file>