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10DB3"/>
    <a:srgbClr val="009242"/>
    <a:srgbClr val="FF00FF"/>
    <a:srgbClr val="FF99FF"/>
    <a:srgbClr val="FF66FF"/>
    <a:srgbClr val="00A44A"/>
    <a:srgbClr val="FDC7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4660"/>
  </p:normalViewPr>
  <p:slideViewPr>
    <p:cSldViewPr>
      <p:cViewPr>
        <p:scale>
          <a:sx n="100" d="100"/>
          <a:sy n="100" d="100"/>
        </p:scale>
        <p:origin x="-850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E161F2-409F-4AC9-9775-082E8BEEC5A2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0077BB-EEF0-4756-8734-4D5FC644C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415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FBFD-25B6-4D12-9B82-AB3AE9BDE805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6E50-A1D9-4A64-865F-3A7AECF291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284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1D0B-9953-4E70-9287-927ABBF3B29B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BAAE-7CA6-4EAB-A7D7-11FDA0923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344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CAE9-F3FD-48C3-A53D-755834A88F4A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4938-2797-4092-9F74-8E248A6DF9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91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0BEA-63B9-4847-BB1E-31C2AD099806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1970-CC05-4D02-B4D9-D0C9ECD9B0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459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9592-A5BF-4F61-8A56-423C97BC7228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0226-C103-44D3-840A-2A7AA4AA2F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751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C851-414B-4ABF-9876-0E656E5597B2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6DCD-DF75-4A9D-98D7-CDAFC0681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744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A311-D6B0-44C4-AD5B-E9C2B00AE4A5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10C0-47FA-4B67-83BB-D6221572DC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269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FAB-DD4F-4331-A395-8B66EF700D83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3909-5F6E-491D-B135-745B4092C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09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C839-B6F5-487D-86FA-5EDE58868C00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8215-4CDA-433F-9254-176A07585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431-4ADF-4124-B8C4-17B52B0A9560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52C4-015A-499F-8AD6-A9391AEB6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48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8E03-233F-4568-84DD-F404DA2E9BB1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83BF-C04B-40CA-826E-BFA08CB931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49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F83CB-B244-47A3-B986-F5CC6ED24420}" type="datetime1">
              <a:rPr lang="ru-RU"/>
              <a:pPr>
                <a:defRPr/>
              </a:pPr>
              <a:t>03.07.2022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D7C95-5C2A-45D3-A799-68C9B8B64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938"/>
            <a:ext cx="9144000" cy="14605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Федеральное государственное бюджетное </a:t>
            </a:r>
            <a:endParaRPr lang="en-US" sz="6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учреждение науки</a:t>
            </a:r>
            <a:endParaRPr lang="en-US" sz="6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Институт </a:t>
            </a: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химии растворов им. Г.А. </a:t>
            </a:r>
            <a:r>
              <a:rPr lang="ru-RU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Крестова</a:t>
            </a: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Российской академии наук</a:t>
            </a:r>
            <a:endParaRPr lang="ru-RU" sz="1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549400"/>
            <a:ext cx="91440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11188" y="2138363"/>
            <a:ext cx="7921625" cy="15319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«Аксиально-координированные триады на основе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порфирината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олова (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IV)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синтез и спектрально-флуоресцентные свойства»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9150" y="4186238"/>
            <a:ext cx="41767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Выполнил: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Лебедев Иван Сергеевич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9150" y="4537075"/>
            <a:ext cx="6921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Руководитель: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д-р хим. наук, проф.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Мамардашвили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Н.Ж.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5043488"/>
            <a:ext cx="91440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71888" y="5216525"/>
            <a:ext cx="18002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Иваново, 2022</a:t>
            </a:r>
          </a:p>
        </p:txBody>
      </p:sp>
      <p:pic>
        <p:nvPicPr>
          <p:cNvPr id="2057" name="Picture 12" descr="C:\Users\lis\Downloads\2022-05-20_20-15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80" t="6390" r="5885" b="7954"/>
          <a:stretch>
            <a:fillRect/>
          </a:stretch>
        </p:blipFill>
        <p:spPr bwMode="auto">
          <a:xfrm>
            <a:off x="179388" y="77788"/>
            <a:ext cx="13684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8" name="Объект 8"/>
          <p:cNvGraphicFramePr>
            <a:graphicFrameLocks noChangeAspect="1"/>
          </p:cNvGraphicFramePr>
          <p:nvPr/>
        </p:nvGraphicFramePr>
        <p:xfrm>
          <a:off x="7732713" y="185738"/>
          <a:ext cx="1158875" cy="1157287"/>
        </p:xfrm>
        <a:graphic>
          <a:graphicData uri="http://schemas.openxmlformats.org/presentationml/2006/ole">
            <p:oleObj spid="_x0000_s2070" name="CS ChemDraw Drawing" r:id="rId4" imgW="1983913" imgH="1982759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288" y="5411788"/>
            <a:ext cx="2133600" cy="303212"/>
          </a:xfrm>
        </p:spPr>
        <p:txBody>
          <a:bodyPr/>
          <a:lstStyle/>
          <a:p>
            <a:pPr>
              <a:defRPr/>
            </a:pPr>
            <a:fld id="{077F728E-D5F3-4B77-97DF-22605F676018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10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363" y="82550"/>
            <a:ext cx="4652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Флуоресцентные свойства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763" y="554038"/>
            <a:ext cx="7392987" cy="32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038" y="554038"/>
            <a:ext cx="73929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Влияние вязкости среды</a:t>
            </a:r>
          </a:p>
        </p:txBody>
      </p:sp>
      <p:graphicFrame>
        <p:nvGraphicFramePr>
          <p:cNvPr id="11271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45269117"/>
              </p:ext>
            </p:extLst>
          </p:nvPr>
        </p:nvGraphicFramePr>
        <p:xfrm>
          <a:off x="-233363" y="554038"/>
          <a:ext cx="4992688" cy="3527425"/>
        </p:xfrm>
        <a:graphic>
          <a:graphicData uri="http://schemas.openxmlformats.org/presentationml/2006/ole">
            <p:oleObj spid="_x0000_s11317" name="Graph" r:id="rId3" imgW="4276800" imgH="3023280" progId="Origin50.Graph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130300" y="912813"/>
            <a:ext cx="32035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SnP</a:t>
            </a:r>
            <a:r>
              <a:rPr lang="en-US" sz="1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-(Erythrosine)2,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%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Vaseline 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oil</a:t>
            </a:r>
          </a:p>
          <a:p>
            <a:pPr algn="ctr">
              <a:defRPr/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550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nm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2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88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nm</a:t>
            </a:r>
            <a:endParaRPr lang="en-US" sz="1200" dirty="0">
              <a:solidFill>
                <a:srgbClr val="FF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sz="1600" dirty="0">
              <a:solidFill>
                <a:srgbClr val="FF00FF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3734285"/>
              </p:ext>
            </p:extLst>
          </p:nvPr>
        </p:nvGraphicFramePr>
        <p:xfrm>
          <a:off x="4219580" y="625252"/>
          <a:ext cx="4828155" cy="3414118"/>
        </p:xfrm>
        <a:graphic>
          <a:graphicData uri="http://schemas.openxmlformats.org/presentationml/2006/ole">
            <p:oleObj spid="_x0000_s11318" name="Graph" r:id="rId4" imgW="4276800" imgH="3024720" progId="Origin50.Graph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38138" y="4530725"/>
            <a:ext cx="1827212" cy="5857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8951" y="4513684"/>
            <a:ext cx="1826141" cy="584775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5230403"/>
            <a:ext cx="387449" cy="307777"/>
          </a:xfrm>
          <a:prstGeom prst="rect">
            <a:avLst/>
          </a:prstGeom>
          <a:blipFill rotWithShape="1">
            <a:blip r:embed="rId6" cstate="print"/>
            <a:srcRect/>
            <a:stretch>
              <a:fillRect t="-2000" r="-220261" b="-20000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1588"/>
            <a:ext cx="16208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840163"/>
            <a:ext cx="16208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00488"/>
            <a:ext cx="16224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093494" y="5254627"/>
            <a:ext cx="5318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1.05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94525" y="5253039"/>
            <a:ext cx="533400" cy="306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1.15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1690" y="5110163"/>
            <a:ext cx="16001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Уравнение </a:t>
            </a:r>
          </a:p>
          <a:p>
            <a:pPr algn="ctr">
              <a:defRPr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Фёрстера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-Гофмана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03890" y="5251449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0.75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288" y="5411788"/>
            <a:ext cx="2133600" cy="303212"/>
          </a:xfrm>
        </p:spPr>
        <p:txBody>
          <a:bodyPr/>
          <a:lstStyle/>
          <a:p>
            <a:pPr>
              <a:defRPr/>
            </a:pPr>
            <a:fld id="{077F728E-D5F3-4B77-97DF-22605F676018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11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363" y="82550"/>
            <a:ext cx="4652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Флуоресцентные свойства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763" y="554038"/>
            <a:ext cx="7392987" cy="32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038" y="554038"/>
            <a:ext cx="73929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Влияние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кислотности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среды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83" y="4154561"/>
            <a:ext cx="4853235" cy="133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6000" y="8295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SnP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-(Fluorescein)2,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DMF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1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b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HCl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/KOH</a:t>
            </a:r>
            <a:endParaRPr lang="en-US" sz="1100" dirty="0">
              <a:solidFill>
                <a:srgbClr val="210DB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2506526"/>
              </p:ext>
            </p:extLst>
          </p:nvPr>
        </p:nvGraphicFramePr>
        <p:xfrm>
          <a:off x="539552" y="837683"/>
          <a:ext cx="4276725" cy="3024187"/>
        </p:xfrm>
        <a:graphic>
          <a:graphicData uri="http://schemas.openxmlformats.org/presentationml/2006/ole">
            <p:oleObj spid="_x0000_s26653" name="Graph" r:id="rId4" imgW="4276800" imgH="3024720" progId="Origin50.Graph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16689" y="3741797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Н+/</a:t>
            </a:r>
            <a:r>
              <a:rPr lang="en-US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OH-</a:t>
            </a:r>
            <a:r>
              <a:rPr lang="ru-RU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10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-7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-10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-6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моль/л</a:t>
            </a:r>
            <a:r>
              <a:rPr lang="ru-RU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1600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68280" y="3699282"/>
            <a:ext cx="2407441" cy="41184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94898" y="1417340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425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nm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77429" y="1417340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520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nm</a:t>
            </a:r>
            <a:endParaRPr lang="ru-RU" sz="14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53136297"/>
              </p:ext>
            </p:extLst>
          </p:nvPr>
        </p:nvGraphicFramePr>
        <p:xfrm>
          <a:off x="4638324" y="806817"/>
          <a:ext cx="4345872" cy="3073083"/>
        </p:xfrm>
        <a:graphic>
          <a:graphicData uri="http://schemas.openxmlformats.org/presentationml/2006/ole">
            <p:oleObj spid="_x0000_s26654" name="Graph" r:id="rId5" imgW="4276800" imgH="302472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674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812" y="5411788"/>
            <a:ext cx="2133600" cy="303212"/>
          </a:xfrm>
        </p:spPr>
        <p:txBody>
          <a:bodyPr/>
          <a:lstStyle/>
          <a:p>
            <a:pPr>
              <a:defRPr/>
            </a:pPr>
            <a:fld id="{B338E8AA-8772-4146-A431-2134C2F4E51A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12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63" y="82550"/>
            <a:ext cx="570701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Перспективы развития работы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25252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Определение геометрических, электронных и энергетических параметров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диаксиальных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комплексов в основном и возбужденном состоянии с помощью квантово-химических расчетов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Анализ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конформационной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подвижности и оценка влияния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конформации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флуорофора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макроцикла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электронные свойства комплексов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Синтез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полипорфириновых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массивов различного строения на основе полученных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диаксиальных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комплексов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41276"/>
            <a:ext cx="2520280" cy="25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гнутая влево стрелка 16"/>
          <p:cNvSpPr/>
          <p:nvPr/>
        </p:nvSpPr>
        <p:spPr>
          <a:xfrm>
            <a:off x="7338784" y="1872248"/>
            <a:ext cx="216024" cy="216024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4646734">
            <a:off x="7140318" y="1073286"/>
            <a:ext cx="187924" cy="19352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7580"/>
            <a:ext cx="1877224" cy="57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4808" y="3433564"/>
            <a:ext cx="2730539" cy="8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087285" y="3687688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где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3043044"/>
            <a:ext cx="5481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  Гидродинамическое приближение в рамках теории </a:t>
            </a:r>
            <a:r>
              <a:rPr lang="ru-RU" sz="1400" i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Крамера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812" y="5411788"/>
            <a:ext cx="2133600" cy="303212"/>
          </a:xfrm>
        </p:spPr>
        <p:txBody>
          <a:bodyPr/>
          <a:lstStyle/>
          <a:p>
            <a:pPr>
              <a:defRPr/>
            </a:pPr>
            <a:fld id="{B338E8AA-8772-4146-A431-2134C2F4E51A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13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63" y="82550"/>
            <a:ext cx="163698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Выводы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15900" y="841276"/>
            <a:ext cx="8712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 синтез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5,15-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дифенил-10, 20-ди(4-пиридил)-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дигидроксипорфирината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олова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IV)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также аксиально-координированных триад на его основе с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ксантеновыми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красителями различной природы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Выполнена идентификация (ЭСП, МС, </a:t>
            </a:r>
            <a:r>
              <a:rPr lang="ru-RU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Н-ЯМР)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определены важнейшие спектральные характеристики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полученных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соединений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Исследованы флуоресцентные свойства и установлены критерии чувствительности флуоресценции аксиально-координированных триад к температуре, вязкости и кислотности среды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10566" y="4729708"/>
            <a:ext cx="392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 descr="C:\Users\lis\Downloads\Гифка с Gifius.ru (1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256755"/>
            <a:ext cx="4619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363" y="82550"/>
            <a:ext cx="1943100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Введение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46913" y="5434013"/>
            <a:ext cx="2133600" cy="303212"/>
          </a:xfrm>
        </p:spPr>
        <p:txBody>
          <a:bodyPr/>
          <a:lstStyle/>
          <a:p>
            <a:pPr>
              <a:defRPr/>
            </a:pPr>
            <a:fld id="{E153F973-7086-471F-9467-5EBBA382297D}" type="slidenum">
              <a:rPr lang="ru-RU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</a:t>
            </a:fld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80" name="Picture 34" descr="C:\Users\lis\Downloads\Гифка с Gifius.ru (1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08113" y="1798092"/>
            <a:ext cx="460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4" descr="C:\Users\lis\Downloads\Гифка с Gifius.ru (1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65613" y="1974305"/>
            <a:ext cx="460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4" descr="C:\Users\lis\Downloads\Гифка с Gifius.ru (1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439317"/>
            <a:ext cx="4603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4" descr="C:\Users\lis\Downloads\Гифка с Gifius.ru (1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203030"/>
            <a:ext cx="6588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4" descr="C:\Users\lis\Downloads\Гифка с Gifius.ru (1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67188" y="4319042"/>
            <a:ext cx="6588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76117"/>
            <a:ext cx="230346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93580"/>
            <a:ext cx="230346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6255"/>
            <a:ext cx="5888037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9" name="Группа 1"/>
          <p:cNvGrpSpPr>
            <a:grpSpLocks/>
          </p:cNvGrpSpPr>
          <p:nvPr/>
        </p:nvGrpSpPr>
        <p:grpSpPr bwMode="auto">
          <a:xfrm>
            <a:off x="146050" y="2314030"/>
            <a:ext cx="2847975" cy="2878137"/>
            <a:chOff x="926308" y="2787150"/>
            <a:chExt cx="3071580" cy="3101402"/>
          </a:xfrm>
        </p:grpSpPr>
        <p:pic>
          <p:nvPicPr>
            <p:cNvPr id="3101" name="Picture 34" descr="C:\Users\lis\Downloads\Гифка с Gifius.ru (1)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758" y="2787150"/>
              <a:ext cx="496887" cy="5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34" descr="C:\Users\lis\Downloads\Гифка с Gifius.ru (1)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33952" y="4037530"/>
              <a:ext cx="496887" cy="5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34" descr="C:\Users\lis\Downloads\Гифка с Gifius.ru (1)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1438319" y="4037530"/>
              <a:ext cx="496887" cy="5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34" descr="C:\Users\lis\Downloads\Гифка с Gifius.ru (1)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300" y="4873724"/>
              <a:ext cx="496887" cy="5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34" descr="C:\Users\lis\Downloads\Гифка с Gifius.ru (1)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152299" y="5376376"/>
              <a:ext cx="496887" cy="5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34" descr="C:\Users\lis\Downloads\Гифка с Gifius.ru (1)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93356" y="4136579"/>
              <a:ext cx="496887" cy="5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34" descr="C:\Users\lis\Downloads\Гифка с Gifius.ru (1)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81180" y="4136578"/>
              <a:ext cx="496887" cy="5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34" descr="C:\Users\lis\Downloads\Гифка с Gifius.ru (1)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84757" y="3299326"/>
              <a:ext cx="496887" cy="5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498180"/>
            <a:ext cx="254635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3013" y="985292"/>
            <a:ext cx="2495550" cy="1646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Области применения: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катализ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оптоэлектроника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разделение и хранение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веществ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медицинская химия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5900" y="3214142"/>
            <a:ext cx="1416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212432" y="2757736"/>
            <a:ext cx="13922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6053138" y="3828505"/>
            <a:ext cx="919162" cy="611187"/>
            <a:chOff x="6053687" y="4301152"/>
            <a:chExt cx="918149" cy="612000"/>
          </a:xfrm>
        </p:grpSpPr>
        <p:pic>
          <p:nvPicPr>
            <p:cNvPr id="3" name="Picture 28" descr="C:\Users\lis\Desktop\лампочка 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687" y="4301152"/>
              <a:ext cx="593390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576985" y="4353609"/>
              <a:ext cx="394851" cy="5229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=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24725" y="4855617"/>
            <a:ext cx="960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0000"/>
                </a:solidFill>
              </a:rPr>
              <a:t>R</a:t>
            </a:r>
            <a:r>
              <a:rPr lang="ru-RU" sz="1200" b="1">
                <a:solidFill>
                  <a:srgbClr val="FF0000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=</a:t>
            </a:r>
            <a:r>
              <a:rPr lang="ru-RU" sz="1200" b="1">
                <a:solidFill>
                  <a:srgbClr val="FF0000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H, Br, I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86088" y="2996655"/>
            <a:ext cx="955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/>
              <a:t>hv, pH, T, </a:t>
            </a:r>
            <a:r>
              <a:rPr lang="el-GR" sz="1200" i="1"/>
              <a:t>η</a:t>
            </a:r>
            <a:endParaRPr lang="ru-RU" sz="1200" i="1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5400000">
            <a:off x="4759325" y="2849017"/>
            <a:ext cx="955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/>
              <a:t>hv, pH, T, </a:t>
            </a:r>
            <a:r>
              <a:rPr lang="el-GR" sz="1200" i="1"/>
              <a:t>η</a:t>
            </a:r>
            <a:endParaRPr lang="ru-RU" sz="1200" i="1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284788" y="2788692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контролируемые  флуоресцентные  </a:t>
            </a:r>
          </a:p>
          <a:p>
            <a:pPr algn="ctr"/>
            <a:r>
              <a:rPr lang="ru-RU" sz="1400" b="1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свойства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7441407" y="1522661"/>
            <a:ext cx="258762" cy="2355850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3409405"/>
            <a:ext cx="1711325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49" grpId="0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812" y="5411788"/>
            <a:ext cx="2133600" cy="303212"/>
          </a:xfrm>
        </p:spPr>
        <p:txBody>
          <a:bodyPr/>
          <a:lstStyle/>
          <a:p>
            <a:pPr>
              <a:defRPr/>
            </a:pPr>
            <a:fld id="{B338E8AA-8772-4146-A431-2134C2F4E51A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63" y="82550"/>
            <a:ext cx="2532062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работы</a:t>
            </a: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201613" y="855663"/>
            <a:ext cx="8740775" cy="922337"/>
          </a:xfrm>
          <a:prstGeom prst="rect">
            <a:avLst/>
          </a:prstGeom>
          <a:solidFill>
            <a:srgbClr val="84E63A">
              <a:alpha val="28627"/>
            </a:srgb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Получение и исследование спектрально-флуоресцентных свойств аксиально-координированных триад на основе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порфирината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олова (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IV)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ксантеновых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красителей</a:t>
            </a:r>
          </a:p>
        </p:txBody>
      </p:sp>
      <p:grpSp>
        <p:nvGrpSpPr>
          <p:cNvPr id="4102" name="Группа 16"/>
          <p:cNvGrpSpPr>
            <a:grpSpLocks/>
          </p:cNvGrpSpPr>
          <p:nvPr/>
        </p:nvGrpSpPr>
        <p:grpSpPr bwMode="auto">
          <a:xfrm>
            <a:off x="107950" y="2136775"/>
            <a:ext cx="8064500" cy="3970338"/>
            <a:chOff x="373435" y="2178750"/>
            <a:chExt cx="8064896" cy="3970318"/>
          </a:xfrm>
        </p:grpSpPr>
        <p:sp>
          <p:nvSpPr>
            <p:cNvPr id="11" name="TextBox 10"/>
            <p:cNvSpPr txBox="1"/>
            <p:nvPr/>
          </p:nvSpPr>
          <p:spPr>
            <a:xfrm>
              <a:off x="373435" y="2178750"/>
              <a:ext cx="8064896" cy="3970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Задачи: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Синтез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порфирината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олова (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IV)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и 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defRPr/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аксиально-координированных триад на его основе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Идентификация и установление спектральных 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характеристик полученных соединений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Анализ зависимости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флуоресцентных свойств: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ru-RU" sz="15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Температуры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ru-RU" sz="15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Вязкости 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ru-RU" sz="15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Кислотности среды</a:t>
              </a:r>
            </a:p>
            <a:p>
              <a:pPr>
                <a:defRPr/>
              </a:pPr>
              <a:endParaRPr lang="ru-RU" b="1" dirty="0"/>
            </a:p>
            <a:p>
              <a:pPr>
                <a:defRPr/>
              </a:pPr>
              <a:endParaRPr lang="ru-RU" b="1" dirty="0"/>
            </a:p>
            <a:p>
              <a:pPr>
                <a:defRPr/>
              </a:pPr>
              <a:endParaRPr lang="ru-RU" b="1" dirty="0"/>
            </a:p>
            <a:p>
              <a:pPr>
                <a:defRPr/>
              </a:pPr>
              <a:endParaRPr lang="ru-RU" b="1" dirty="0"/>
            </a:p>
            <a:p>
              <a:pPr>
                <a:defRPr/>
              </a:pPr>
              <a:endParaRPr lang="ru-RU" b="1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76628" y="2540698"/>
              <a:ext cx="833478" cy="0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795963" y="2146300"/>
            <a:ext cx="27860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Объекты исследования: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910263" y="2500313"/>
            <a:ext cx="2592387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Box 24"/>
          <p:cNvSpPr txBox="1">
            <a:spLocks noChangeArrowheads="1"/>
          </p:cNvSpPr>
          <p:nvPr/>
        </p:nvSpPr>
        <p:spPr bwMode="auto">
          <a:xfrm>
            <a:off x="5395913" y="4722813"/>
            <a:ext cx="364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5,15-</a:t>
            </a:r>
            <a:r>
              <a:rPr lang="ru-RU" sz="12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дифенил-10, 20-ди(4-пиридил)-</a:t>
            </a:r>
            <a:r>
              <a:rPr lang="ru-RU" sz="1200" dirty="0" err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дигидрокси</a:t>
            </a:r>
            <a:r>
              <a:rPr lang="en-US" sz="12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 algn="ctr" eaLnBrk="1" hangingPunct="1"/>
            <a:r>
              <a:rPr lang="ru-RU" sz="1200" dirty="0" err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порфиринат</a:t>
            </a:r>
            <a:r>
              <a:rPr lang="ru-RU" sz="12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олова (</a:t>
            </a:r>
            <a:r>
              <a:rPr lang="en-US" sz="12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IV)</a:t>
            </a:r>
          </a:p>
          <a:p>
            <a:pPr algn="ctr" eaLnBrk="1" hangingPunct="1"/>
            <a:r>
              <a:rPr lang="en-US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</a:t>
            </a:r>
            <a:r>
              <a:rPr lang="ru-RU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 – </a:t>
            </a:r>
            <a:r>
              <a:rPr lang="ru-RU" sz="12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флуоресцеин</a:t>
            </a:r>
            <a:r>
              <a:rPr lang="ru-RU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 – </a:t>
            </a:r>
            <a:r>
              <a:rPr lang="ru-RU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эозин, </a:t>
            </a:r>
            <a:r>
              <a:rPr lang="en-US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– </a:t>
            </a:r>
            <a:r>
              <a:rPr lang="ru-RU" sz="12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эритрозин</a:t>
            </a:r>
            <a:endParaRPr lang="ru-RU" sz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609850"/>
            <a:ext cx="165576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5411788"/>
            <a:ext cx="2133600" cy="303212"/>
          </a:xfrm>
        </p:spPr>
        <p:txBody>
          <a:bodyPr/>
          <a:lstStyle/>
          <a:p>
            <a:pPr>
              <a:defRPr/>
            </a:pPr>
            <a:fld id="{B069E093-0350-4BBC-B236-4173F4466528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4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3" name="Picture 2" descr="https://jooinn.com/images/light-bulb-ideas.jpg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80325"/>
            <a:ext cx="24003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750" y="-7367588"/>
            <a:ext cx="576263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-7943850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2513" y="-8375650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7175" y="-8499475"/>
            <a:ext cx="576263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413" y="-8347075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313" y="-7915275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313" y="-7364413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63" y="82550"/>
            <a:ext cx="8504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Синтез и идентификация объектов исследования</a:t>
            </a:r>
          </a:p>
        </p:txBody>
      </p: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209675"/>
            <a:ext cx="89090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273300"/>
            <a:ext cx="82581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2500" y="1057275"/>
            <a:ext cx="2330450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72138" y="969963"/>
            <a:ext cx="3432175" cy="1366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050" y="2454275"/>
            <a:ext cx="3241675" cy="2411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03838" y="2454275"/>
            <a:ext cx="3397250" cy="2563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139" name="Группа 47"/>
          <p:cNvGrpSpPr>
            <a:grpSpLocks/>
          </p:cNvGrpSpPr>
          <p:nvPr/>
        </p:nvGrpSpPr>
        <p:grpSpPr bwMode="auto">
          <a:xfrm>
            <a:off x="2024063" y="5810250"/>
            <a:ext cx="5954712" cy="4211638"/>
            <a:chOff x="3330550" y="1625352"/>
            <a:chExt cx="5955543" cy="4212000"/>
          </a:xfrm>
        </p:grpSpPr>
        <p:pic>
          <p:nvPicPr>
            <p:cNvPr id="514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50" y="1625352"/>
              <a:ext cx="5955543" cy="42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643595" y="2171499"/>
              <a:ext cx="1060598" cy="3080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Soret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band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6660" y="4624398"/>
              <a:ext cx="284202" cy="3064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II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29967" y="4687903"/>
              <a:ext cx="234983" cy="3064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867150" y="2273300"/>
            <a:ext cx="128588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31763" y="554038"/>
            <a:ext cx="7392987" cy="32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5,15-дифенил-10, 20-ди(4-пиридил)-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дигидрокси-порфиринат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олова 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1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5411788"/>
            <a:ext cx="2133600" cy="303212"/>
          </a:xfrm>
        </p:spPr>
        <p:txBody>
          <a:bodyPr/>
          <a:lstStyle/>
          <a:p>
            <a:pPr>
              <a:defRPr/>
            </a:pPr>
            <a:fld id="{3F8EAD70-6722-4C0B-9E7F-2ED17C825884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5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7" name="Picture 2" descr="https://jooinn.com/images/light-bulb-ideas.jpg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80325"/>
            <a:ext cx="24003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750" y="-7367588"/>
            <a:ext cx="576263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-7943850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2513" y="-8375650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7175" y="-8499475"/>
            <a:ext cx="576263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413" y="-8347075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313" y="-7915275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313" y="-7364413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63" y="82550"/>
            <a:ext cx="8504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Синтез и идентификация объектов исследования</a:t>
            </a:r>
          </a:p>
        </p:txBody>
      </p:sp>
      <p:pic>
        <p:nvPicPr>
          <p:cNvPr id="6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254125"/>
            <a:ext cx="8909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51050" y="2454275"/>
            <a:ext cx="3241675" cy="2411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115888" y="2454275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</a:t>
            </a:r>
            <a:r>
              <a:rPr lang="ru-RU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200" baseline="-250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(Ph)</a:t>
            </a:r>
            <a:r>
              <a:rPr lang="en-US" sz="1200" baseline="-250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(Pyr)</a:t>
            </a:r>
            <a:r>
              <a:rPr lang="en-US" sz="1200" baseline="-250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 </a:t>
            </a:r>
            <a:r>
              <a:rPr lang="ru-RU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DMF</a:t>
            </a:r>
            <a:r>
              <a:rPr lang="ru-RU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1200">
              <a:solidFill>
                <a:srgbClr val="C30FA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el-GR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200" baseline="-250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max, </a:t>
            </a:r>
            <a:r>
              <a:rPr lang="ru-RU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нм 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ε×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sz="1200" baseline="300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-5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415(3.88),</a:t>
            </a:r>
          </a:p>
          <a:p>
            <a:pPr algn="ctr" eaLnBrk="1" hangingPunct="1"/>
            <a:r>
              <a:rPr lang="ru-RU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511 (0.17</a:t>
            </a:r>
            <a:r>
              <a:rPr lang="en-US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sz="1200">
                <a:solidFill>
                  <a:srgbClr val="C30FA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545 (0.066), 589 (0.055), 644 (0.04)</a:t>
            </a:r>
            <a:endParaRPr lang="ru-RU" sz="1200" baseline="-25000">
              <a:solidFill>
                <a:srgbClr val="C30FA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871663" y="1778000"/>
            <a:ext cx="5956300" cy="4213225"/>
            <a:chOff x="1871662" y="1777380"/>
            <a:chExt cx="5956300" cy="4213225"/>
          </a:xfrm>
        </p:grpSpPr>
        <p:grpSp>
          <p:nvGrpSpPr>
            <p:cNvPr id="6166" name="Группа 21"/>
            <p:cNvGrpSpPr>
              <a:grpSpLocks/>
            </p:cNvGrpSpPr>
            <p:nvPr/>
          </p:nvGrpSpPr>
          <p:grpSpPr bwMode="auto">
            <a:xfrm>
              <a:off x="1871662" y="1777380"/>
              <a:ext cx="5956300" cy="4213225"/>
              <a:chOff x="1737866" y="5487187"/>
              <a:chExt cx="5956300" cy="4213225"/>
            </a:xfrm>
          </p:grpSpPr>
          <p:pic>
            <p:nvPicPr>
              <p:cNvPr id="616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7866" y="5487187"/>
                <a:ext cx="5956300" cy="4213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057453" y="8570112"/>
                <a:ext cx="23495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395466" y="8547887"/>
                <a:ext cx="28257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849366" y="8533600"/>
                <a:ext cx="334962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III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33441" y="8474862"/>
                <a:ext cx="354012" cy="3063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IV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00228" y="8547887"/>
                <a:ext cx="284163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54128" y="8533600"/>
                <a:ext cx="334963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III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38203" y="8474862"/>
                <a:ext cx="354013" cy="3063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IV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086099" y="2307605"/>
              <a:ext cx="1060450" cy="306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Soret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band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78000"/>
            <a:ext cx="59563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53188" y="2463800"/>
            <a:ext cx="2655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(OH)</a:t>
            </a:r>
            <a:r>
              <a:rPr lang="en-US" sz="1200" baseline="-250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(Ph)</a:t>
            </a:r>
            <a:r>
              <a:rPr lang="en-US" sz="1200" baseline="-250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200" dirty="0" err="1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Pyr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1200" baseline="-250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 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DMF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1200" dirty="0">
              <a:solidFill>
                <a:srgbClr val="210DB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el-GR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200" baseline="-250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max, 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нм 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ε×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sz="1200" baseline="300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-5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(3.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37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</a:t>
            </a:r>
          </a:p>
          <a:p>
            <a:pPr algn="ctr" eaLnBrk="1" hangingPunct="1"/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59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(0.1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53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5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98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(0.0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771</a:t>
            </a:r>
            <a:r>
              <a:rPr lang="ru-RU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200" dirty="0">
              <a:solidFill>
                <a:srgbClr val="210DB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en-US" sz="1200" b="1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 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(MALDI-TOF) (m/z) = </a:t>
            </a:r>
            <a:r>
              <a:rPr lang="en-US" sz="1200" dirty="0" smtClean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76</a:t>
            </a:r>
            <a:r>
              <a:rPr lang="ru-RU" sz="1200" dirty="0" smtClean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1200" dirty="0" smtClean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.02 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(767.44)</a:t>
            </a:r>
            <a:endParaRPr lang="ru-RU" sz="1200" dirty="0">
              <a:solidFill>
                <a:srgbClr val="210DB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188" y="901700"/>
            <a:ext cx="25717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H-NMR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ppm,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500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MHz, CDCl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-2.81 (s, 2H, -NH, pyrrole, </a:t>
            </a:r>
            <a:r>
              <a:rPr lang="en-US" sz="12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</a:t>
            </a:r>
            <a:r>
              <a:rPr lang="en-US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1588" y="909638"/>
            <a:ext cx="28575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H-NMR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ppm,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500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MHz, DMSO-D6)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-6.17 (s, 2H, -OH, axial)</a:t>
            </a:r>
            <a:endParaRPr lang="ru-RU" sz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1763" y="554038"/>
            <a:ext cx="7392987" cy="32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5,15-дифенил-10, 20-ди(4-пиридил)-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дигидроксипорфиринат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олова 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5411788"/>
            <a:ext cx="2133600" cy="303212"/>
          </a:xfrm>
        </p:spPr>
        <p:txBody>
          <a:bodyPr/>
          <a:lstStyle/>
          <a:p>
            <a:pPr>
              <a:defRPr/>
            </a:pPr>
            <a:fld id="{3BA2F190-853D-4601-8FCA-8C83D3CE1456}" type="slidenum">
              <a:rPr lang="ru-RU" sz="1600" smtClean="0"/>
              <a:pPr>
                <a:defRPr/>
              </a:pPr>
              <a:t>6</a:t>
            </a:fld>
            <a:endParaRPr lang="ru-RU" sz="1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63" y="82550"/>
            <a:ext cx="8504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Синтез и идентификация объектов исследования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1763" y="554038"/>
            <a:ext cx="7392987" cy="32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Триады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порфиринат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олова(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IV)-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ксантеновый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краситель</a:t>
            </a:r>
          </a:p>
        </p:txBody>
      </p:sp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76300"/>
            <a:ext cx="80899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852863" y="804863"/>
            <a:ext cx="2806700" cy="241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59563" y="715963"/>
            <a:ext cx="2089150" cy="2887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073400"/>
            <a:ext cx="561340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203575" y="3217863"/>
            <a:ext cx="2157413" cy="2249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56213" y="3145532"/>
            <a:ext cx="1547812" cy="237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588" y="4945063"/>
            <a:ext cx="827087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8" grpId="0" animBg="1"/>
      <p:bldP spid="4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5411788"/>
            <a:ext cx="2133600" cy="303212"/>
          </a:xfrm>
        </p:spPr>
        <p:txBody>
          <a:bodyPr/>
          <a:lstStyle/>
          <a:p>
            <a:pPr>
              <a:defRPr/>
            </a:pPr>
            <a:fld id="{FE35FC2C-AA3C-45B3-819D-195A655443E4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7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63" y="82550"/>
            <a:ext cx="8504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Синтез и идентификация объектов исследования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1763" y="554038"/>
            <a:ext cx="7392987" cy="32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Триады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порфиринат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олова(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IV)-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ксантеновый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краситель</a:t>
            </a:r>
          </a:p>
        </p:txBody>
      </p:sp>
      <p:graphicFrame>
        <p:nvGraphicFramePr>
          <p:cNvPr id="8198" name="Объект 5"/>
          <p:cNvGraphicFramePr>
            <a:graphicFrameLocks noChangeAspect="1"/>
          </p:cNvGraphicFramePr>
          <p:nvPr/>
        </p:nvGraphicFramePr>
        <p:xfrm>
          <a:off x="-519113" y="2828925"/>
          <a:ext cx="4276726" cy="3024188"/>
        </p:xfrm>
        <a:graphic>
          <a:graphicData uri="http://schemas.openxmlformats.org/presentationml/2006/ole">
            <p:oleObj spid="_x0000_s8277" name="Graph" r:id="rId3" imgW="4276954" imgH="3024835" progId="Origin50.Grap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01850" y="1876425"/>
            <a:ext cx="2286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5763" y="1716088"/>
            <a:ext cx="2698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900" y="881063"/>
            <a:ext cx="9350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Soret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band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202" name="Объект 9"/>
          <p:cNvGraphicFramePr>
            <a:graphicFrameLocks noChangeAspect="1"/>
          </p:cNvGraphicFramePr>
          <p:nvPr/>
        </p:nvGraphicFramePr>
        <p:xfrm>
          <a:off x="-541338" y="696913"/>
          <a:ext cx="4276726" cy="3024187"/>
        </p:xfrm>
        <a:graphic>
          <a:graphicData uri="http://schemas.openxmlformats.org/presentationml/2006/ole">
            <p:oleObj spid="_x0000_s8278" name="Graph" r:id="rId4" imgW="4276954" imgH="3024835" progId="Origin50.Graph">
              <p:embed/>
            </p:oleObj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61950"/>
              </p:ext>
            </p:extLst>
          </p:nvPr>
        </p:nvGraphicFramePr>
        <p:xfrm>
          <a:off x="4279900" y="908050"/>
          <a:ext cx="461962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651"/>
                <a:gridCol w="1043991"/>
                <a:gridCol w="1043991"/>
                <a:gridCol w="1043991"/>
              </a:tblGrid>
              <a:tr h="24492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λ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max, </a:t>
                      </a:r>
                      <a:r>
                        <a:rPr lang="ru-RU" sz="12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нм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lang="el-G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ε×10</a:t>
                      </a:r>
                      <a:r>
                        <a:rPr lang="el-GR" sz="1200" b="1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-5</a:t>
                      </a:r>
                      <a:r>
                        <a:rPr lang="el-G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635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Soret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II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SnP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424(3.37)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559 </a:t>
                      </a:r>
                      <a:r>
                        <a:rPr lang="el-G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0.153</a:t>
                      </a:r>
                      <a:r>
                        <a:rPr lang="el-G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598 (0.077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el-G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SnP-(Fluorescein)2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426 (2.14)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559 (0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.134)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598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(0.0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653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</a:tr>
              <a:tr h="24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SnP-(Eosin)2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426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2.17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543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(0.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151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598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(0.03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79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50196"/>
                      </a:srgbClr>
                    </a:solidFill>
                  </a:tcPr>
                </a:tc>
              </a:tr>
              <a:tr h="24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SnP-(Erythrosine)2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426 (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2.20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551 (0.198)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599 (0.03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08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8231" name="Группа 30"/>
          <p:cNvGrpSpPr>
            <a:grpSpLocks/>
          </p:cNvGrpSpPr>
          <p:nvPr/>
        </p:nvGrpSpPr>
        <p:grpSpPr bwMode="auto">
          <a:xfrm>
            <a:off x="4572000" y="4122738"/>
            <a:ext cx="773113" cy="1223962"/>
            <a:chOff x="4572000" y="4122939"/>
            <a:chExt cx="773025" cy="1224136"/>
          </a:xfrm>
        </p:grpSpPr>
        <p:sp>
          <p:nvSpPr>
            <p:cNvPr id="27" name="Овал 26"/>
            <p:cNvSpPr/>
            <p:nvPr/>
          </p:nvSpPr>
          <p:spPr>
            <a:xfrm>
              <a:off x="4572000" y="4122939"/>
              <a:ext cx="773025" cy="12241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779939" y="4289650"/>
              <a:ext cx="557149" cy="8430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V="1">
              <a:off x="4572000" y="4610370"/>
              <a:ext cx="0" cy="14289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4783114" y="4611959"/>
              <a:ext cx="0" cy="14448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5335501" y="4596081"/>
              <a:ext cx="0" cy="14448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32" name="Группа 43"/>
          <p:cNvGrpSpPr>
            <a:grpSpLocks/>
          </p:cNvGrpSpPr>
          <p:nvPr/>
        </p:nvGrpSpPr>
        <p:grpSpPr bwMode="auto">
          <a:xfrm flipH="1">
            <a:off x="6084888" y="4076700"/>
            <a:ext cx="771525" cy="1223963"/>
            <a:chOff x="4572000" y="4122939"/>
            <a:chExt cx="773025" cy="1224136"/>
          </a:xfrm>
        </p:grpSpPr>
        <p:sp>
          <p:nvSpPr>
            <p:cNvPr id="45" name="Овал 44"/>
            <p:cNvSpPr/>
            <p:nvPr/>
          </p:nvSpPr>
          <p:spPr>
            <a:xfrm>
              <a:off x="4572000" y="4122939"/>
              <a:ext cx="773025" cy="12241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4780367" y="4289651"/>
              <a:ext cx="556705" cy="8430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flipV="1">
              <a:off x="4572000" y="4610371"/>
              <a:ext cx="0" cy="14289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4783548" y="4611958"/>
              <a:ext cx="0" cy="14448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5335481" y="4596081"/>
              <a:ext cx="0" cy="14448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3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990850"/>
            <a:ext cx="112713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34" name="TextBox 32"/>
          <p:cNvSpPr txBox="1">
            <a:spLocks noChangeArrowheads="1"/>
          </p:cNvSpPr>
          <p:nvPr/>
        </p:nvSpPr>
        <p:spPr bwMode="auto">
          <a:xfrm>
            <a:off x="4178300" y="5200650"/>
            <a:ext cx="396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924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1600" baseline="-25000">
                <a:solidFill>
                  <a:srgbClr val="00924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ru-RU" sz="1600" baseline="-25000">
              <a:solidFill>
                <a:srgbClr val="00924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34163" y="2905125"/>
            <a:ext cx="24304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H-NMR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(500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MHz,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DMSO-d6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ru-RU" sz="1200" baseline="-250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48488" y="3179763"/>
            <a:ext cx="2016125" cy="59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l-GR" sz="1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</a:t>
            </a:r>
            <a:r>
              <a:rPr lang="en-US" sz="1400" b="1" i="1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b="1" i="1" baseline="-25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riad</a:t>
            </a:r>
            <a:r>
              <a:rPr lang="en-US" sz="1400" b="1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l-GR" sz="1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</a:t>
            </a:r>
            <a:r>
              <a:rPr lang="en-US" sz="1400" b="1" i="1" baseline="-25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dye  </a:t>
            </a:r>
            <a:r>
              <a:rPr lang="en-US" sz="1400" b="1" i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ppm</a:t>
            </a:r>
          </a:p>
          <a:p>
            <a:pPr>
              <a:defRPr/>
            </a:pPr>
            <a:endParaRPr lang="en-US" sz="1400" b="1" i="1" baseline="-250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defRPr/>
            </a:pPr>
            <a:endParaRPr lang="en-US" sz="1400" b="1" i="1" baseline="-250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8237" name="Picture 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160713"/>
            <a:ext cx="2546350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54863" y="3598863"/>
            <a:ext cx="2003425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-3.84 </a:t>
            </a:r>
          </a:p>
          <a:p>
            <a:pPr>
              <a:defRPr/>
            </a:pPr>
            <a:r>
              <a:rPr lang="el-GR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200" baseline="-250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-3.28 </a:t>
            </a:r>
          </a:p>
          <a:p>
            <a:pPr>
              <a:defRPr/>
            </a:pPr>
            <a:r>
              <a:rPr lang="el-GR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200" baseline="-250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-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2.87</a:t>
            </a:r>
          </a:p>
          <a:p>
            <a:pPr>
              <a:defRPr/>
            </a:pPr>
            <a:r>
              <a:rPr lang="el-GR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en-US" sz="1200" baseline="-250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-2.09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defRPr/>
            </a:pPr>
            <a:r>
              <a:rPr lang="el-GR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en-US" sz="1200" baseline="-250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-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.92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1200" dirty="0">
              <a:solidFill>
                <a:srgbClr val="FF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l-GR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200" baseline="-250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-3.62 </a:t>
            </a:r>
          </a:p>
          <a:p>
            <a:pPr>
              <a:defRPr/>
            </a:pPr>
            <a:r>
              <a:rPr lang="el-GR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200" baseline="-250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-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3.27</a:t>
            </a:r>
          </a:p>
          <a:p>
            <a:pPr>
              <a:defRPr/>
            </a:pPr>
            <a:r>
              <a:rPr lang="el-GR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Δδ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en-US" sz="1200" baseline="-250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1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-2.17</a:t>
            </a:r>
            <a:endParaRPr lang="en-US" sz="1200" dirty="0">
              <a:solidFill>
                <a:srgbClr val="FF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sz="1200" dirty="0">
              <a:solidFill>
                <a:srgbClr val="FF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8439150" y="3635375"/>
            <a:ext cx="77788" cy="720725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8443288" y="4572000"/>
            <a:ext cx="77788" cy="719138"/>
          </a:xfrm>
          <a:prstGeom prst="rightBrac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8134350" y="3871913"/>
            <a:ext cx="9159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Fluorescein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42" name="TextBox 38"/>
          <p:cNvSpPr txBox="1">
            <a:spLocks noChangeArrowheads="1"/>
          </p:cNvSpPr>
          <p:nvPr/>
        </p:nvSpPr>
        <p:spPr bwMode="auto">
          <a:xfrm rot="-5400000">
            <a:off x="8310732" y="4804569"/>
            <a:ext cx="539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Eosin</a:t>
            </a:r>
            <a:endParaRPr lang="ru-RU" sz="1100" dirty="0">
              <a:solidFill>
                <a:srgbClr val="FF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Овал 33"/>
          <p:cNvSpPr/>
          <p:nvPr/>
        </p:nvSpPr>
        <p:spPr>
          <a:xfrm rot="1496827">
            <a:off x="5641736" y="3792326"/>
            <a:ext cx="187644" cy="2614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225627">
            <a:off x="5474662" y="3580585"/>
            <a:ext cx="182396" cy="212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6913" y="5403850"/>
            <a:ext cx="2133600" cy="303213"/>
          </a:xfrm>
        </p:spPr>
        <p:txBody>
          <a:bodyPr/>
          <a:lstStyle/>
          <a:p>
            <a:pPr>
              <a:defRPr/>
            </a:pPr>
            <a:fld id="{CBF7AEE1-EF85-4951-BCA0-923EB31834BD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8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40425" y="722313"/>
            <a:ext cx="1825625" cy="584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363" y="82550"/>
            <a:ext cx="4652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Флуоресцентные свойства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43" r="38573"/>
          <a:stretch>
            <a:fillRect/>
          </a:stretch>
        </p:blipFill>
        <p:spPr bwMode="auto">
          <a:xfrm>
            <a:off x="5884863" y="769938"/>
            <a:ext cx="214312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1763" y="554038"/>
            <a:ext cx="7392987" cy="32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038" y="554038"/>
            <a:ext cx="73929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Температурная зависимость</a:t>
            </a:r>
          </a:p>
        </p:txBody>
      </p:sp>
      <p:pic>
        <p:nvPicPr>
          <p:cNvPr id="9225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492250"/>
            <a:ext cx="1416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95513" y="4225925"/>
          <a:ext cx="4752978" cy="1162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163"/>
                <a:gridCol w="792163"/>
                <a:gridCol w="792163"/>
                <a:gridCol w="792163"/>
                <a:gridCol w="792163"/>
                <a:gridCol w="792163"/>
              </a:tblGrid>
              <a:tr h="2742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SnP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-(Fluorescein)2</a:t>
                      </a:r>
                      <a:endParaRPr lang="ru-RU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SnP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-(Eosin)2</a:t>
                      </a:r>
                      <a:endParaRPr lang="ru-RU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SnP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-(Erythrosine)2</a:t>
                      </a:r>
                      <a:endParaRPr lang="ru-RU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941"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λ</a:t>
                      </a:r>
                      <a:r>
                        <a:rPr lang="en-US" sz="1200" b="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ex ,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nm</a:t>
                      </a:r>
                      <a:endParaRPr lang="ru-RU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λ</a:t>
                      </a:r>
                      <a:r>
                        <a:rPr lang="en-US" sz="1200" b="0" baseline="-25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em</a:t>
                      </a:r>
                      <a:r>
                        <a:rPr lang="en-US" sz="1200" b="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,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nm</a:t>
                      </a:r>
                      <a:endParaRPr lang="ru-RU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λ</a:t>
                      </a:r>
                      <a:r>
                        <a:rPr lang="en-US" sz="1200" b="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ex ,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nm</a:t>
                      </a:r>
                      <a:endParaRPr lang="ru-RU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λ</a:t>
                      </a:r>
                      <a:r>
                        <a:rPr lang="en-US" sz="1200" b="0" baseline="-25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em</a:t>
                      </a:r>
                      <a:r>
                        <a:rPr lang="en-US" sz="1200" b="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,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nm</a:t>
                      </a:r>
                      <a:endParaRPr lang="ru-RU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λ</a:t>
                      </a:r>
                      <a:r>
                        <a:rPr lang="en-US" sz="1200" b="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ex ,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nm</a:t>
                      </a:r>
                      <a:endParaRPr lang="ru-RU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λ</a:t>
                      </a:r>
                      <a:r>
                        <a:rPr lang="en-US" sz="1200" b="0" baseline="-25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em</a:t>
                      </a:r>
                      <a:r>
                        <a:rPr lang="en-US" sz="1200" b="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,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nm</a:t>
                      </a:r>
                      <a:endParaRPr lang="ru-RU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29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425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605/660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605/660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605/660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2999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520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551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538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557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567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8" marR="91448" marT="45706" marB="45706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33513" y="1030288"/>
            <a:ext cx="20081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SnP</a:t>
            </a:r>
            <a:r>
              <a:rPr lang="en-US" sz="1200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-(Eosin)2,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DMF,</a:t>
            </a:r>
          </a:p>
          <a:p>
            <a:pPr algn="ctr">
              <a:defRPr/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538 nm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2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557 nm</a:t>
            </a:r>
            <a:endParaRPr lang="en-US" sz="1200" dirty="0">
              <a:solidFill>
                <a:srgbClr val="FF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sz="1600" dirty="0">
              <a:solidFill>
                <a:srgbClr val="FF00FF"/>
              </a:solidFill>
            </a:endParaRPr>
          </a:p>
        </p:txBody>
      </p:sp>
      <p:graphicFrame>
        <p:nvGraphicFramePr>
          <p:cNvPr id="9257" name="Объект 13"/>
          <p:cNvGraphicFramePr>
            <a:graphicFrameLocks noChangeAspect="1"/>
          </p:cNvGraphicFramePr>
          <p:nvPr/>
        </p:nvGraphicFramePr>
        <p:xfrm>
          <a:off x="-252413" y="711200"/>
          <a:ext cx="4824413" cy="3411538"/>
        </p:xfrm>
        <a:graphic>
          <a:graphicData uri="http://schemas.openxmlformats.org/presentationml/2006/ole">
            <p:oleObj spid="_x0000_s9286" name="Graph" r:id="rId5" imgW="4276954" imgH="3024835" progId="Origin50.Graph">
              <p:embed/>
            </p:oleObj>
          </a:graphicData>
        </a:graphic>
      </p:graphicFrame>
      <p:pic>
        <p:nvPicPr>
          <p:cNvPr id="925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993900"/>
            <a:ext cx="16319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2236788" y="2425700"/>
            <a:ext cx="319087" cy="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0" name="TextBox 17"/>
          <p:cNvSpPr txBox="1">
            <a:spLocks noChangeArrowheads="1"/>
          </p:cNvSpPr>
          <p:nvPr/>
        </p:nvSpPr>
        <p:spPr bwMode="auto">
          <a:xfrm>
            <a:off x="2195513" y="2133600"/>
            <a:ext cx="404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B050"/>
                </a:solidFill>
              </a:rPr>
              <a:t>hv</a:t>
            </a:r>
            <a:r>
              <a:rPr lang="en-US" sz="1200" i="1" baseline="-25000">
                <a:solidFill>
                  <a:srgbClr val="00B050"/>
                </a:solidFill>
              </a:rPr>
              <a:t>1</a:t>
            </a:r>
            <a:endParaRPr lang="ru-RU" sz="1200" i="1" baseline="-25000">
              <a:solidFill>
                <a:srgbClr val="00B050"/>
              </a:solidFill>
            </a:endParaRPr>
          </a:p>
        </p:txBody>
      </p: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3392488" y="2355850"/>
            <a:ext cx="279400" cy="69850"/>
          </a:xfrm>
          <a:prstGeom prst="curvedConnector3">
            <a:avLst>
              <a:gd name="adj1" fmla="val 44910"/>
            </a:avLst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2" name="Прямоугольник 22"/>
          <p:cNvSpPr>
            <a:spLocks noChangeArrowheads="1"/>
          </p:cNvSpPr>
          <p:nvPr/>
        </p:nvSpPr>
        <p:spPr bwMode="auto">
          <a:xfrm>
            <a:off x="3348038" y="2352675"/>
            <a:ext cx="404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92D050"/>
                </a:solidFill>
              </a:rPr>
              <a:t>hv</a:t>
            </a:r>
            <a:r>
              <a:rPr lang="en-US" sz="1200" i="1" baseline="-25000">
                <a:solidFill>
                  <a:srgbClr val="92D050"/>
                </a:solidFill>
              </a:rPr>
              <a:t>2</a:t>
            </a:r>
            <a:endParaRPr lang="ru-RU" sz="1200" i="1" baseline="-25000">
              <a:solidFill>
                <a:srgbClr val="92D050"/>
              </a:solidFill>
            </a:endParaRPr>
          </a:p>
        </p:txBody>
      </p:sp>
      <p:graphicFrame>
        <p:nvGraphicFramePr>
          <p:cNvPr id="9263" name="Объект 26"/>
          <p:cNvGraphicFramePr>
            <a:graphicFrameLocks noChangeAspect="1"/>
          </p:cNvGraphicFramePr>
          <p:nvPr/>
        </p:nvGraphicFramePr>
        <p:xfrm>
          <a:off x="4730750" y="1000125"/>
          <a:ext cx="4276725" cy="3024188"/>
        </p:xfrm>
        <a:graphic>
          <a:graphicData uri="http://schemas.openxmlformats.org/presentationml/2006/ole">
            <p:oleObj spid="_x0000_s9287" name="Graph" r:id="rId7" imgW="4276954" imgH="3024835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272" y="5408260"/>
            <a:ext cx="2133600" cy="303212"/>
          </a:xfrm>
        </p:spPr>
        <p:txBody>
          <a:bodyPr/>
          <a:lstStyle/>
          <a:p>
            <a:pPr>
              <a:defRPr/>
            </a:pPr>
            <a:fld id="{263F4313-0F6F-4BA2-9772-6E3D77ECC5AF}" type="slidenum">
              <a:rPr lang="ru-RU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9</a:t>
            </a:fld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5900" y="581025"/>
            <a:ext cx="87122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363" y="82550"/>
            <a:ext cx="4652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Флуоресцентные свойства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763" y="554038"/>
            <a:ext cx="7392987" cy="32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038" y="554038"/>
            <a:ext cx="73929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Влияние вязкости среды</a:t>
            </a:r>
          </a:p>
        </p:txBody>
      </p:sp>
      <p:graphicFrame>
        <p:nvGraphicFramePr>
          <p:cNvPr id="1024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85797120"/>
              </p:ext>
            </p:extLst>
          </p:nvPr>
        </p:nvGraphicFramePr>
        <p:xfrm>
          <a:off x="-223838" y="1665160"/>
          <a:ext cx="4508501" cy="3187700"/>
        </p:xfrm>
        <a:graphic>
          <a:graphicData uri="http://schemas.openxmlformats.org/presentationml/2006/ole">
            <p:oleObj spid="_x0000_s10284" name="Graph" r:id="rId3" imgW="4276954" imgH="3024835" progId="Origin50.Graph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27100" y="1808953"/>
            <a:ext cx="30114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SnP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-(Fluorescein)2,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DMF,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 : </a:t>
            </a:r>
            <a:r>
              <a:rPr lang="en-US" sz="1200" dirty="0">
                <a:solidFill>
                  <a:srgbClr val="210DB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Glycerol, %</a:t>
            </a:r>
          </a:p>
          <a:p>
            <a:pPr algn="ctr">
              <a:defRPr/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520 nm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sz="12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551 nm</a:t>
            </a:r>
            <a:endParaRPr lang="en-US" sz="1200" dirty="0">
              <a:solidFill>
                <a:srgbClr val="FF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sz="1600" dirty="0">
              <a:solidFill>
                <a:srgbClr val="FF00FF"/>
              </a:solidFill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05828"/>
            <a:ext cx="16192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5100" flipH="1">
            <a:off x="4535488" y="1491453"/>
            <a:ext cx="12049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53075" y="1031078"/>
            <a:ext cx="35544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Уменьшение полярности растворителя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Передача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энергии молекулам глицерина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1898901"/>
              </p:ext>
            </p:extLst>
          </p:nvPr>
        </p:nvGraphicFramePr>
        <p:xfrm>
          <a:off x="4965811" y="1813345"/>
          <a:ext cx="4276725" cy="3024187"/>
        </p:xfrm>
        <a:graphic>
          <a:graphicData uri="http://schemas.openxmlformats.org/presentationml/2006/ole">
            <p:oleObj spid="_x0000_s10285" name="Graph" r:id="rId6" imgW="4276800" imgH="30247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9976</TotalTime>
  <Words>744</Words>
  <Application>Microsoft Office PowerPoint</Application>
  <PresentationFormat>Экран (16:10)</PresentationFormat>
  <Paragraphs>194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CS ChemDraw Drawing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Азобензол</dc:title>
  <dc:creator>lebedevivan22091997@yandex.ru</dc:creator>
  <cp:lastModifiedBy>lebedevivan22091997@yandex.ru</cp:lastModifiedBy>
  <cp:revision>621</cp:revision>
  <dcterms:created xsi:type="dcterms:W3CDTF">2021-06-15T12:21:10Z</dcterms:created>
  <dcterms:modified xsi:type="dcterms:W3CDTF">2022-07-03T03:49:07Z</dcterms:modified>
</cp:coreProperties>
</file>