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58" r:id="rId3"/>
    <p:sldId id="349" r:id="rId4"/>
    <p:sldId id="332" r:id="rId5"/>
    <p:sldId id="333" r:id="rId6"/>
    <p:sldId id="347" r:id="rId7"/>
    <p:sldId id="334" r:id="rId8"/>
    <p:sldId id="335" r:id="rId9"/>
    <p:sldId id="350" r:id="rId10"/>
    <p:sldId id="336" r:id="rId11"/>
    <p:sldId id="354" r:id="rId12"/>
    <p:sldId id="351" r:id="rId13"/>
    <p:sldId id="352" r:id="rId14"/>
    <p:sldId id="353" r:id="rId15"/>
    <p:sldId id="338" r:id="rId16"/>
    <p:sldId id="340" r:id="rId17"/>
    <p:sldId id="355" r:id="rId18"/>
    <p:sldId id="356" r:id="rId19"/>
    <p:sldId id="357" r:id="rId20"/>
    <p:sldId id="359" r:id="rId21"/>
    <p:sldId id="348" r:id="rId22"/>
    <p:sldId id="345" r:id="rId23"/>
    <p:sldId id="346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B9B"/>
    <a:srgbClr val="E51E20"/>
    <a:srgbClr val="00B050"/>
    <a:srgbClr val="4472C4"/>
    <a:srgbClr val="972F00"/>
    <a:srgbClr val="007600"/>
    <a:srgbClr val="000077"/>
    <a:srgbClr val="6B6BB6"/>
    <a:srgbClr val="8E3B1D"/>
    <a:srgbClr val="853C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52" autoAdjust="0"/>
  </p:normalViewPr>
  <p:slideViewPr>
    <p:cSldViewPr snapToGrid="0">
      <p:cViewPr varScale="1">
        <p:scale>
          <a:sx n="79" d="100"/>
          <a:sy n="79" d="100"/>
        </p:scale>
        <p:origin x="773" y="62"/>
      </p:cViewPr>
      <p:guideLst/>
    </p:cSldViewPr>
  </p:slideViewPr>
  <p:outlineViewPr>
    <p:cViewPr>
      <p:scale>
        <a:sx n="33" d="100"/>
        <a:sy n="33" d="100"/>
      </p:scale>
      <p:origin x="0" y="-2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wmf"/><Relationship Id="rId4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EA146-E634-44FC-8A7D-DFB24530C9F7}" type="datetimeFigureOut">
              <a:rPr lang="ru-RU" smtClean="0"/>
              <a:t>02.07.2022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0493-DB1A-49AC-83C4-304F48617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736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30493-DB1A-49AC-83C4-304F486174D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87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B23469-E2A8-45DA-9F77-B3C213999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F2FD40-D835-4C6D-A884-282452994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07A755-3E99-46FD-8A21-E53FA1DC6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03392B-40C6-42B8-857B-789EB77D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DA4C4B-A7FF-47E8-A972-E1D0F887E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C6E0-24D6-4614-8093-D689DA444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429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7E1D9-869E-40AF-A924-24132FD27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CEF4B4-5D05-47AB-8A37-3627DE087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235672-E2D6-433B-8404-38E31459C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AB2199-B797-4B70-8964-169CF7D1C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CD8B30-23C6-4321-B981-15233120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C6E0-24D6-4614-8093-D689DA444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56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663B9B-71F4-4571-81BF-5894520704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2BEEDD-5D46-4852-9E97-F3A65126C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B59453-D176-41E4-8965-B30B20AE6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DDB4BD-4E2F-45BA-B4D1-919D42E1D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FB430D-87D0-490A-A1CA-8303D5604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C6E0-24D6-4614-8093-D689DA444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201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21780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78051" y="492576"/>
            <a:ext cx="10013949" cy="688524"/>
          </a:xfrm>
          <a:prstGeom prst="rect">
            <a:avLst/>
          </a:prstGeom>
          <a:gradFill flip="none" rotWithShape="1">
            <a:gsLst>
              <a:gs pos="0">
                <a:srgbClr val="9E3A38"/>
              </a:gs>
              <a:gs pos="63000">
                <a:schemeClr val="accent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 indent="0" algn="ctr"/>
            <a:r>
              <a:rPr lang="ru-RU" sz="1800" b="0" dirty="0">
                <a:latin typeface="DIN Pro Medium" panose="020B0604020101020102" pitchFamily="34" charset="0"/>
                <a:cs typeface="DIN Pro Medium" panose="020B0604020101020102" pitchFamily="34" charset="0"/>
              </a:rPr>
              <a:t>Ивановский государственный химико-технологический университет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519" y="252000"/>
            <a:ext cx="1549064" cy="13681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3168204" y="1497571"/>
            <a:ext cx="8384146" cy="2472191"/>
          </a:xfrm>
        </p:spPr>
        <p:txBody>
          <a:bodyPr>
            <a:normAutofit/>
          </a:bodyPr>
          <a:lstStyle>
            <a:lvl1pPr marL="0" indent="0" algn="ctr">
              <a:buNone/>
              <a:defRPr sz="4000" baseline="0">
                <a:latin typeface="DIN Pro Bold" panose="020B0804020101020102" pitchFamily="34" charset="-52"/>
                <a:cs typeface="DIN Pro Bold" panose="020B0804020101020102" pitchFamily="34" charset="-52"/>
              </a:defRPr>
            </a:lvl1pPr>
          </a:lstStyle>
          <a:p>
            <a:pPr lvl="0"/>
            <a:r>
              <a:rPr lang="ru-RU" dirty="0"/>
              <a:t>Тема презентации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178051" y="4377366"/>
            <a:ext cx="10013949" cy="5950"/>
          </a:xfrm>
          <a:prstGeom prst="line">
            <a:avLst/>
          </a:prstGeom>
          <a:ln w="152400" cmpd="tri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19"/>
          <p:cNvSpPr>
            <a:spLocks noGrp="1"/>
          </p:cNvSpPr>
          <p:nvPr>
            <p:ph type="body" sz="quarter" idx="11" hasCustomPrompt="1"/>
          </p:nvPr>
        </p:nvSpPr>
        <p:spPr>
          <a:xfrm>
            <a:off x="5324588" y="4702632"/>
            <a:ext cx="6227762" cy="493713"/>
          </a:xfrm>
        </p:spPr>
        <p:txBody>
          <a:bodyPr/>
          <a:lstStyle>
            <a:lvl1pPr marL="0" indent="0" algn="r">
              <a:buNone/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</a:lstStyle>
          <a:p>
            <a:pPr lvl="0"/>
            <a:r>
              <a:rPr lang="ru-RU" dirty="0"/>
              <a:t>ФИО докладчика</a:t>
            </a:r>
          </a:p>
        </p:txBody>
      </p:sp>
      <p:sp>
        <p:nvSpPr>
          <p:cNvPr id="21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5324588" y="5235921"/>
            <a:ext cx="6227762" cy="493713"/>
          </a:xfrm>
        </p:spPr>
        <p:txBody>
          <a:bodyPr>
            <a:normAutofit/>
          </a:bodyPr>
          <a:lstStyle>
            <a:lvl1pPr marL="0" indent="0" algn="r">
              <a:buNone/>
              <a:defRPr sz="2000" baseline="0">
                <a:latin typeface="DIN Pro Light" panose="020B0504020101010102" pitchFamily="34" charset="0"/>
                <a:cs typeface="DIN Pro Light" panose="020B0504020101010102" pitchFamily="34" charset="0"/>
              </a:defRPr>
            </a:lvl1pPr>
          </a:lstStyle>
          <a:p>
            <a:pPr lvl="0"/>
            <a:r>
              <a:rPr lang="ru-RU" dirty="0"/>
              <a:t>Звания, регалии, должности</a:t>
            </a:r>
          </a:p>
        </p:txBody>
      </p:sp>
      <p:sp>
        <p:nvSpPr>
          <p:cNvPr id="30" name="Дата 29"/>
          <p:cNvSpPr>
            <a:spLocks noGrp="1"/>
          </p:cNvSpPr>
          <p:nvPr>
            <p:ph type="dt" sz="half" idx="13"/>
          </p:nvPr>
        </p:nvSpPr>
        <p:spPr>
          <a:xfrm>
            <a:off x="8809150" y="6137409"/>
            <a:ext cx="2743200" cy="365125"/>
          </a:xfrm>
        </p:spPr>
        <p:txBody>
          <a:bodyPr/>
          <a:lstStyle>
            <a:lvl1pPr algn="r">
              <a:defRPr sz="1800">
                <a:latin typeface="DIN Pro Light" panose="020B0504020101010102" pitchFamily="34" charset="0"/>
                <a:cs typeface="DIN Pro Light" panose="020B0504020101010102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577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4391" y="6304835"/>
            <a:ext cx="2743200" cy="365125"/>
          </a:xfrm>
        </p:spPr>
        <p:txBody>
          <a:bodyPr/>
          <a:lstStyle>
            <a:lvl1pPr>
              <a:defRPr sz="1400">
                <a:latin typeface="DIN Pro Bold" panose="020B0804020101020102" pitchFamily="34" charset="-52"/>
                <a:cs typeface="DIN Pro Bold" panose="020B0804020101020102" pitchFamily="34" charset="-52"/>
              </a:defRPr>
            </a:lvl1pPr>
          </a:lstStyle>
          <a:p>
            <a:fld id="{1D3BA6B7-EE20-4777-8520-7AE996C1415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34849"/>
            <a:ext cx="12192000" cy="312970"/>
          </a:xfrm>
          <a:prstGeom prst="rect">
            <a:avLst/>
          </a:prstGeom>
          <a:gradFill flip="none" rotWithShape="1">
            <a:gsLst>
              <a:gs pos="0">
                <a:srgbClr val="9E3A38"/>
              </a:gs>
              <a:gs pos="63000">
                <a:schemeClr val="accent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 indent="0" algn="ctr"/>
            <a:r>
              <a:rPr lang="ru-RU" sz="1200" b="0" dirty="0">
                <a:latin typeface="DIN Pro Medium" panose="020B0604020101020102" pitchFamily="34" charset="0"/>
                <a:cs typeface="DIN Pro Medium" panose="020B0604020101020102" pitchFamily="34" charset="0"/>
              </a:rPr>
              <a:t>Ивановский государственный химико-технологический университет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02" y="126569"/>
            <a:ext cx="825995" cy="7295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425203" y="1064378"/>
            <a:ext cx="11482388" cy="558360"/>
          </a:xfrm>
        </p:spPr>
        <p:txBody>
          <a:bodyPr>
            <a:normAutofit/>
          </a:bodyPr>
          <a:lstStyle>
            <a:lvl1pPr marL="0" indent="0" algn="l">
              <a:buNone/>
              <a:defRPr sz="3200" baseline="0">
                <a:latin typeface="DIN Pro Medium" panose="020B0604020101020102" pitchFamily="34" charset="0"/>
                <a:cs typeface="DIN Pro Medium" panose="020B0604020101020102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/>
          </p:nvPr>
        </p:nvSpPr>
        <p:spPr>
          <a:xfrm>
            <a:off x="6890197" y="1879600"/>
            <a:ext cx="5017641" cy="41735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DIN Pro Light" panose="020B0504020101010102" pitchFamily="34" charset="0"/>
                <a:cs typeface="DIN Pro Light" panose="020B0504020101010102" pitchFamily="34" charset="0"/>
              </a:defRPr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425451" y="1879600"/>
            <a:ext cx="6129896" cy="4173538"/>
          </a:xfrm>
        </p:spPr>
        <p:txBody>
          <a:bodyPr>
            <a:normAutofit/>
          </a:bodyPr>
          <a:lstStyle>
            <a:lvl1pPr>
              <a:defRPr sz="2000" baseline="0">
                <a:latin typeface="DIN Pro Light" panose="020B0504020101010102" pitchFamily="34" charset="0"/>
                <a:cs typeface="DIN Pro Light" panose="020B0504020101010102" pitchFamily="34" charset="0"/>
              </a:defRPr>
            </a:lvl1pPr>
            <a:lvl2pPr>
              <a:defRPr sz="1800">
                <a:latin typeface="DIN Pro Light" panose="020B0504020101010102" pitchFamily="34" charset="0"/>
                <a:cs typeface="DIN Pro Light" panose="020B0504020101010102" pitchFamily="34" charset="0"/>
              </a:defRPr>
            </a:lvl2pPr>
            <a:lvl3pPr>
              <a:defRPr sz="1600">
                <a:latin typeface="DIN Pro Light" panose="020B0504020101010102" pitchFamily="34" charset="0"/>
                <a:cs typeface="DIN Pro Light" panose="020B0504020101010102" pitchFamily="34" charset="0"/>
              </a:defRPr>
            </a:lvl3pPr>
            <a:lvl4pPr>
              <a:defRPr sz="1400">
                <a:latin typeface="DIN Pro Light" panose="020B0504020101010102" pitchFamily="34" charset="0"/>
                <a:cs typeface="DIN Pro Light" panose="020B0504020101010102" pitchFamily="34" charset="0"/>
              </a:defRPr>
            </a:lvl4pPr>
            <a:lvl5pPr>
              <a:defRPr sz="1400">
                <a:latin typeface="DIN Pro Light" panose="020B0504020101010102" pitchFamily="34" charset="0"/>
                <a:cs typeface="DIN Pro Light" panose="020B0504020101010102" pitchFamily="34" charset="0"/>
              </a:defRPr>
            </a:lvl5pPr>
          </a:lstStyle>
          <a:p>
            <a:pPr lvl="0"/>
            <a:r>
              <a:rPr lang="ru-RU" dirty="0"/>
              <a:t>Многоуровневый текст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1761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89D413-48BD-4E74-A690-FDE5DDB0C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920B17-7414-47E1-AFB2-45EDDE0E9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A1C7D6-B6EE-4AE8-8802-016FF7922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870062-31FD-4F4C-935A-43E03D14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9C8652-B0D0-41AF-9E5C-A84E83915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C6E0-24D6-4614-8093-D689DA444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95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48191-8290-4C3C-9A92-D3C93A053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6BC30D-82E5-49FD-8D3D-08091F6FF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B3BA43-E4D8-4476-9CEC-8E050AC79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77EE12-A3B0-4752-980C-1C0E51251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C0C5A6-E1A1-436A-87CE-187DDF7AC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C6E0-24D6-4614-8093-D689DA444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31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A425F5-A654-47A8-BC19-912CFBB3C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741CA7-5A75-4C2A-BE61-7624798AB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B92C7A-A7AB-49F5-8686-09138E302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A1BEE5-19BA-4268-B979-DE8334773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3A0B8A-2CA0-41AA-82DB-8A078BB55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4E7B69-056C-42CD-A214-55E456605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C6E0-24D6-4614-8093-D689DA444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596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A197E0-6715-43D6-AF35-49AE96248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221C49-1FC6-46AA-9C01-4C8605A71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E66DE3-868D-44C2-9B0E-E59333A9F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F188519-2192-46B2-967C-03530F7D09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CA6274-1FB6-42B8-BCD8-7B1AD6EA27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F6E360F-7D43-425C-BD69-6E66C2286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1E21700-4CDD-43ED-A58D-C88637AA1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0E946FF-E5D1-4361-8678-3CE92194B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C6E0-24D6-4614-8093-D689DA444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01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857A0-C840-4302-84AE-2E029B423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B6F391-CAC2-4CA5-B7F1-BCEB59212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ACB139B-4378-42AA-A443-D63BE490B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877743-FB52-49CC-9B6B-8E11F64C0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C6E0-24D6-4614-8093-D689DA444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5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7C3260A-8A3A-4E0D-ADB1-40387ACB5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DF7451C-C511-4D63-B6C8-E5EC055D9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CB4860-F69C-48AF-8BB6-98550F64F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C6E0-24D6-4614-8093-D689DA444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18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784968-6760-4349-92DA-B99276B27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A28974-8075-4391-95E2-2700A0323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02EF73-F821-45DB-BB24-2CE37A2AE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37A597-0B91-4C12-81DC-8F7511062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EFB902-54AA-4BA9-B082-F7F78BAAA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8596E1-1E1E-459E-A455-F1CAFB35D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C6E0-24D6-4614-8093-D689DA444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783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9B07E3-743C-4CE4-B730-01578CD1D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D665F7-0C7D-4343-9216-7490324A63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7EDC0F-C9A1-47C9-BAF0-1ADA8B1CD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7C6748-D2AB-4457-AB91-428B9F90D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F8A67A-0436-4A25-96A0-7343E17BA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264123-AF26-440D-A498-6C109CE99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C6E0-24D6-4614-8093-D689DA444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23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FD1B7-DF5C-4865-91DA-8E996DF33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E56C4A-BCD8-465E-82DB-C0C9734CD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E69B23-8CAF-4DB5-BAC0-BDA60D9FD2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7D1A0B-3B6F-46E1-837D-F978AAA8B6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4A9F60-A00B-439D-8E12-D737A56D0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CC6E0-24D6-4614-8093-D689DA444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98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8.tiff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32.tiff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1.emf"/><Relationship Id="rId5" Type="http://schemas.openxmlformats.org/officeDocument/2006/relationships/image" Target="../media/image34.tiff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33.tiff"/><Relationship Id="rId9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wmf"/><Relationship Id="rId11" Type="http://schemas.openxmlformats.org/officeDocument/2006/relationships/image" Target="../media/image39.tif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2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45.emf"/><Relationship Id="rId4" Type="http://schemas.openxmlformats.org/officeDocument/2006/relationships/oleObject" Target="../embeddings/oleObject3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2.e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1.tif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0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e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6600" b="1" dirty="0" smtClean="0">
                <a:solidFill>
                  <a:srgbClr val="AD3A3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Влияние </a:t>
            </a:r>
            <a:r>
              <a:rPr lang="ru-RU" sz="6600" b="1" dirty="0" err="1" smtClean="0">
                <a:solidFill>
                  <a:srgbClr val="AD3A3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пиразинового</a:t>
            </a:r>
            <a:r>
              <a:rPr lang="ru-RU" sz="6600" b="1" dirty="0" smtClean="0">
                <a:solidFill>
                  <a:srgbClr val="AD3A3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6600" b="1" dirty="0" err="1" smtClean="0">
                <a:solidFill>
                  <a:srgbClr val="AD3A3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аннелирования</a:t>
            </a:r>
            <a:r>
              <a:rPr lang="ru-RU" sz="6600" b="1" dirty="0" smtClean="0">
                <a:solidFill>
                  <a:srgbClr val="AD3A3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на устойчивость и спектральные свойства </a:t>
            </a:r>
            <a:r>
              <a:rPr lang="ru-RU" sz="6600" b="1" dirty="0" err="1" smtClean="0">
                <a:solidFill>
                  <a:srgbClr val="AD3A3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арилоксидных</a:t>
            </a:r>
            <a:r>
              <a:rPr lang="ru-RU" sz="6600" b="1" dirty="0" smtClean="0">
                <a:solidFill>
                  <a:srgbClr val="AD3A3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комплексов </a:t>
            </a:r>
            <a:r>
              <a:rPr lang="ru-RU" sz="6600" b="1" dirty="0" err="1" smtClean="0">
                <a:solidFill>
                  <a:srgbClr val="AD3A3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корролазинов</a:t>
            </a:r>
            <a:r>
              <a:rPr lang="ru-RU" sz="6600" b="1" dirty="0" smtClean="0">
                <a:solidFill>
                  <a:srgbClr val="AD3A3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фосфора (</a:t>
            </a:r>
            <a:r>
              <a:rPr lang="en-US" sz="6600" b="1" dirty="0" smtClean="0">
                <a:solidFill>
                  <a:srgbClr val="AD3A3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V)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324588" y="4702632"/>
            <a:ext cx="6227762" cy="1311306"/>
          </a:xfrm>
        </p:spPr>
        <p:txBody>
          <a:bodyPr>
            <a:normAutofit/>
          </a:bodyPr>
          <a:lstStyle/>
          <a:p>
            <a:r>
              <a:rPr lang="ru-RU" u="sng" dirty="0" smtClean="0"/>
              <a:t>Дмитрий Александрович Лазовский</a:t>
            </a:r>
          </a:p>
          <a:p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</a:rPr>
              <a:t>e-mail: lazolvo@mail.ru</a:t>
            </a:r>
            <a:endParaRPr lang="ru-RU" sz="20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u-RU" sz="2000" dirty="0" smtClean="0"/>
              <a:t>И.А</a:t>
            </a:r>
            <a:r>
              <a:rPr lang="ru-RU" sz="2000" dirty="0" smtClean="0"/>
              <a:t>. Скворцов, П.А. Стужин</a:t>
            </a:r>
          </a:p>
        </p:txBody>
      </p:sp>
    </p:spTree>
    <p:extLst>
      <p:ext uri="{BB962C8B-B14F-4D97-AF65-F5344CB8AC3E}">
        <p14:creationId xmlns:p14="http://schemas.microsoft.com/office/powerpoint/2010/main" val="105134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A6B7-EE20-4777-8520-7AE996C1415C}" type="slidenum">
              <a:rPr lang="ru-RU" smtClean="0"/>
              <a:pPr/>
              <a:t>10</a:t>
            </a:fld>
            <a:r>
              <a:rPr lang="ru-RU" dirty="0" smtClean="0"/>
              <a:t>/22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Спектральные свойства </a:t>
            </a:r>
            <a:r>
              <a:rPr lang="en-US" dirty="0" smtClean="0"/>
              <a:t>Ph</a:t>
            </a:r>
            <a:r>
              <a:rPr lang="en-US" baseline="-25000" dirty="0" smtClean="0"/>
              <a:t>8</a:t>
            </a:r>
            <a:r>
              <a:rPr lang="en-US" dirty="0" smtClean="0"/>
              <a:t>Pyz</a:t>
            </a:r>
            <a:r>
              <a:rPr lang="en-US" baseline="-25000" dirty="0" smtClean="0"/>
              <a:t>4</a:t>
            </a:r>
            <a:r>
              <a:rPr lang="en-US" dirty="0" smtClean="0"/>
              <a:t>CAP(</a:t>
            </a:r>
            <a:r>
              <a:rPr lang="en-US" dirty="0" err="1" smtClean="0"/>
              <a:t>OAr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000890"/>
              </p:ext>
            </p:extLst>
          </p:nvPr>
        </p:nvGraphicFramePr>
        <p:xfrm>
          <a:off x="880928" y="1498082"/>
          <a:ext cx="5759450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7" name="Graph" r:id="rId3" imgW="5760000" imgH="3000960" progId="Origin95.Graph">
                  <p:embed/>
                </p:oleObj>
              </mc:Choice>
              <mc:Fallback>
                <p:oleObj name="Graph" r:id="rId3" imgW="576000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0928" y="1498082"/>
                        <a:ext cx="5759450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25411"/>
              </p:ext>
            </p:extLst>
          </p:nvPr>
        </p:nvGraphicFramePr>
        <p:xfrm>
          <a:off x="1459651" y="4373800"/>
          <a:ext cx="9413491" cy="229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414">
                  <a:extLst>
                    <a:ext uri="{9D8B030D-6E8A-4147-A177-3AD203B41FA5}">
                      <a16:colId xmlns:a16="http://schemas.microsoft.com/office/drawing/2014/main" val="1781380413"/>
                    </a:ext>
                  </a:extLst>
                </a:gridCol>
                <a:gridCol w="553461">
                  <a:extLst>
                    <a:ext uri="{9D8B030D-6E8A-4147-A177-3AD203B41FA5}">
                      <a16:colId xmlns:a16="http://schemas.microsoft.com/office/drawing/2014/main" val="2728408525"/>
                    </a:ext>
                  </a:extLst>
                </a:gridCol>
                <a:gridCol w="622644">
                  <a:extLst>
                    <a:ext uri="{9D8B030D-6E8A-4147-A177-3AD203B41FA5}">
                      <a16:colId xmlns:a16="http://schemas.microsoft.com/office/drawing/2014/main" val="2209457177"/>
                    </a:ext>
                  </a:extLst>
                </a:gridCol>
                <a:gridCol w="1176106">
                  <a:extLst>
                    <a:ext uri="{9D8B030D-6E8A-4147-A177-3AD203B41FA5}">
                      <a16:colId xmlns:a16="http://schemas.microsoft.com/office/drawing/2014/main" val="1720563895"/>
                    </a:ext>
                  </a:extLst>
                </a:gridCol>
                <a:gridCol w="538682">
                  <a:extLst>
                    <a:ext uri="{9D8B030D-6E8A-4147-A177-3AD203B41FA5}">
                      <a16:colId xmlns:a16="http://schemas.microsoft.com/office/drawing/2014/main" val="2842555694"/>
                    </a:ext>
                  </a:extLst>
                </a:gridCol>
                <a:gridCol w="568241">
                  <a:extLst>
                    <a:ext uri="{9D8B030D-6E8A-4147-A177-3AD203B41FA5}">
                      <a16:colId xmlns:a16="http://schemas.microsoft.com/office/drawing/2014/main" val="215564165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89083269"/>
                    </a:ext>
                  </a:extLst>
                </a:gridCol>
                <a:gridCol w="960308">
                  <a:extLst>
                    <a:ext uri="{9D8B030D-6E8A-4147-A177-3AD203B41FA5}">
                      <a16:colId xmlns:a16="http://schemas.microsoft.com/office/drawing/2014/main" val="3548050586"/>
                    </a:ext>
                  </a:extLst>
                </a:gridCol>
                <a:gridCol w="580662">
                  <a:extLst>
                    <a:ext uri="{9D8B030D-6E8A-4147-A177-3AD203B41FA5}">
                      <a16:colId xmlns:a16="http://schemas.microsoft.com/office/drawing/2014/main" val="3358264252"/>
                    </a:ext>
                  </a:extLst>
                </a:gridCol>
                <a:gridCol w="251927">
                  <a:extLst>
                    <a:ext uri="{9D8B030D-6E8A-4147-A177-3AD203B41FA5}">
                      <a16:colId xmlns:a16="http://schemas.microsoft.com/office/drawing/2014/main" val="721093415"/>
                    </a:ext>
                  </a:extLst>
                </a:gridCol>
                <a:gridCol w="606489">
                  <a:extLst>
                    <a:ext uri="{9D8B030D-6E8A-4147-A177-3AD203B41FA5}">
                      <a16:colId xmlns:a16="http://schemas.microsoft.com/office/drawing/2014/main" val="3556450321"/>
                    </a:ext>
                  </a:extLst>
                </a:gridCol>
                <a:gridCol w="690466">
                  <a:extLst>
                    <a:ext uri="{9D8B030D-6E8A-4147-A177-3AD203B41FA5}">
                      <a16:colId xmlns:a16="http://schemas.microsoft.com/office/drawing/2014/main" val="3107574848"/>
                    </a:ext>
                  </a:extLst>
                </a:gridCol>
                <a:gridCol w="634524">
                  <a:extLst>
                    <a:ext uri="{9D8B030D-6E8A-4147-A177-3AD203B41FA5}">
                      <a16:colId xmlns:a16="http://schemas.microsoft.com/office/drawing/2014/main" val="3685543850"/>
                    </a:ext>
                  </a:extLst>
                </a:gridCol>
                <a:gridCol w="289249">
                  <a:extLst>
                    <a:ext uri="{9D8B030D-6E8A-4147-A177-3AD203B41FA5}">
                      <a16:colId xmlns:a16="http://schemas.microsoft.com/office/drawing/2014/main" val="3661097476"/>
                    </a:ext>
                  </a:extLst>
                </a:gridCol>
                <a:gridCol w="680038">
                  <a:extLst>
                    <a:ext uri="{9D8B030D-6E8A-4147-A177-3AD203B41FA5}">
                      <a16:colId xmlns:a16="http://schemas.microsoft.com/office/drawing/2014/main" val="12371034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sz="1400" dirty="0" err="1" smtClean="0"/>
                        <a:t>Corrolazine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Ph</a:t>
                      </a:r>
                      <a:r>
                        <a:rPr lang="en-US" sz="1400" baseline="-25000" dirty="0" smtClean="0"/>
                        <a:t>8</a:t>
                      </a:r>
                      <a:r>
                        <a:rPr lang="en-US" sz="1400" baseline="0" dirty="0" smtClean="0"/>
                        <a:t>Pyz</a:t>
                      </a:r>
                      <a:r>
                        <a:rPr lang="en-US" sz="1400" baseline="-25000" dirty="0" smtClean="0"/>
                        <a:t>4</a:t>
                      </a:r>
                      <a:r>
                        <a:rPr lang="en-US" sz="1400" baseline="0" dirty="0" smtClean="0"/>
                        <a:t>CAP(</a:t>
                      </a:r>
                      <a:r>
                        <a:rPr lang="en-US" sz="1400" baseline="0" dirty="0" err="1" smtClean="0"/>
                        <a:t>OAr</a:t>
                      </a:r>
                      <a:r>
                        <a:rPr lang="en-US" sz="1400" baseline="0" dirty="0" smtClean="0"/>
                        <a:t>)</a:t>
                      </a:r>
                      <a:r>
                        <a:rPr lang="en-US" sz="1400" baseline="-25000" dirty="0" smtClean="0"/>
                        <a:t>2</a:t>
                      </a:r>
                    </a:p>
                    <a:p>
                      <a:r>
                        <a:rPr lang="en-US" sz="1400" baseline="0" dirty="0" smtClean="0"/>
                        <a:t>-</a:t>
                      </a:r>
                      <a:r>
                        <a:rPr lang="en-US" sz="1400" baseline="0" dirty="0" err="1" smtClean="0"/>
                        <a:t>OAr</a:t>
                      </a:r>
                      <a:r>
                        <a:rPr lang="en-US" sz="1400" baseline="0" dirty="0" smtClean="0"/>
                        <a:t>=</a:t>
                      </a:r>
                      <a:endParaRPr lang="ru-RU" sz="1400" baseline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en-US" sz="1400" dirty="0" smtClean="0"/>
                        <a:t>CH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baseline="0" dirty="0" smtClean="0"/>
                        <a:t>Cl</a:t>
                      </a:r>
                      <a:r>
                        <a:rPr lang="en-US" sz="1400" baseline="-250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dirty="0" smtClean="0"/>
                        <a:t>Toluene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400" dirty="0" smtClean="0"/>
                        <a:t>THF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DMSO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6142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λ</a:t>
                      </a:r>
                      <a:r>
                        <a:rPr lang="en-US" sz="1400" baseline="-25000" dirty="0" smtClean="0"/>
                        <a:t>Q</a:t>
                      </a:r>
                      <a:r>
                        <a:rPr lang="en-US" sz="1400" baseline="0" dirty="0" smtClean="0"/>
                        <a:t>, nm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/>
                        <a:t>λ</a:t>
                      </a:r>
                      <a:r>
                        <a:rPr lang="en-US" sz="1400" baseline="-25000" dirty="0" err="1" smtClean="0"/>
                        <a:t>em</a:t>
                      </a:r>
                      <a:r>
                        <a:rPr lang="en-US" sz="1400" baseline="0" dirty="0" smtClean="0"/>
                        <a:t>, nm</a:t>
                      </a:r>
                      <a:endParaRPr lang="ru-RU" sz="14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Stokes Shift, cm</a:t>
                      </a:r>
                      <a:r>
                        <a:rPr lang="en-US" sz="1400" baseline="30000" dirty="0" smtClean="0"/>
                        <a:t>-1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Φ</a:t>
                      </a:r>
                      <a:r>
                        <a:rPr lang="en-US" sz="1400" baseline="-25000" dirty="0" err="1" smtClean="0"/>
                        <a:t>fl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τ</a:t>
                      </a:r>
                      <a:r>
                        <a:rPr lang="en-US" sz="1400" baseline="-25000" dirty="0" err="1" smtClean="0"/>
                        <a:t>fl</a:t>
                      </a:r>
                      <a:r>
                        <a:rPr lang="en-US" sz="1400" baseline="-25000" dirty="0" smtClean="0"/>
                        <a:t>, </a:t>
                      </a:r>
                      <a:r>
                        <a:rPr lang="en-US" sz="1400" baseline="0" dirty="0" smtClean="0"/>
                        <a:t>nm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Φ</a:t>
                      </a:r>
                      <a:r>
                        <a:rPr lang="en-US" sz="1400" baseline="-25000" dirty="0" err="1" smtClean="0"/>
                        <a:t>fl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τ</a:t>
                      </a:r>
                      <a:r>
                        <a:rPr lang="en-US" sz="1400" baseline="-25000" dirty="0" err="1" smtClean="0"/>
                        <a:t>fl</a:t>
                      </a:r>
                      <a:r>
                        <a:rPr lang="en-US" sz="1400" baseline="0" dirty="0" smtClean="0"/>
                        <a:t>, ns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Φ</a:t>
                      </a:r>
                      <a:r>
                        <a:rPr lang="en-US" sz="1400" baseline="-25000" dirty="0" err="1" smtClean="0"/>
                        <a:t>fl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τ</a:t>
                      </a:r>
                      <a:r>
                        <a:rPr lang="en-US" sz="1400" baseline="-25000" dirty="0" smtClean="0"/>
                        <a:t>fl1</a:t>
                      </a:r>
                      <a:r>
                        <a:rPr lang="en-US" sz="1400" baseline="0" dirty="0" smtClean="0"/>
                        <a:t>, ns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/>
                        <a:t>τ</a:t>
                      </a:r>
                      <a:r>
                        <a:rPr lang="en-US" sz="1400" baseline="-25000" dirty="0" smtClean="0"/>
                        <a:t>fl1</a:t>
                      </a:r>
                      <a:r>
                        <a:rPr lang="en-US" sz="1400" baseline="0" dirty="0" smtClean="0"/>
                        <a:t>, ns</a:t>
                      </a:r>
                      <a:endParaRPr lang="ru-RU" sz="14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/>
                        <a:t>Φ</a:t>
                      </a:r>
                      <a:r>
                        <a:rPr lang="en-US" sz="1400" baseline="-25000" dirty="0" err="1" smtClean="0"/>
                        <a:t>fl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6518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-OH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0.18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2.59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0.04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0.61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2.58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0.03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10528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r>
                        <a:rPr lang="en-US" sz="1400" dirty="0" err="1" smtClean="0"/>
                        <a:t>OPh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655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667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274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0.21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3.40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0.20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3.05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0.31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3.29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0.16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9807042"/>
                  </a:ext>
                </a:extLst>
              </a:tr>
              <a:tr h="20371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r>
                        <a:rPr lang="en-US" sz="1400" dirty="0" err="1" smtClean="0"/>
                        <a:t>OPhOH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654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663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208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0.15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2.55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0.19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2.42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0.05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0.59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2.24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0.01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2882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-OPhNMe</a:t>
                      </a:r>
                      <a:r>
                        <a:rPr lang="en-US" sz="1400" baseline="-250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653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661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185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≈0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≈0</a:t>
                      </a:r>
                      <a:endParaRPr lang="ru-RU" sz="14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0.03</a:t>
                      </a:r>
                      <a:endParaRPr lang="ru-RU" sz="14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≈0</a:t>
                      </a:r>
                      <a:endParaRPr lang="ru-RU" sz="14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245316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66396" y="1601733"/>
            <a:ext cx="6025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Рисунок </a:t>
            </a:r>
            <a:r>
              <a:rPr lang="en-US" dirty="0" smtClean="0"/>
              <a:t>4</a:t>
            </a:r>
            <a:r>
              <a:rPr lang="ru-RU" dirty="0" smtClean="0"/>
              <a:t>. Спектры поглощения (сплошные) и испускания аксиальных производных в </a:t>
            </a:r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r>
              <a:rPr lang="en-US" dirty="0" smtClean="0"/>
              <a:t>Cl</a:t>
            </a:r>
            <a:r>
              <a:rPr lang="en-US" baseline="-25000" dirty="0" smtClean="0"/>
              <a:t>2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61183" y="3630118"/>
            <a:ext cx="6025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Таблица 1. Спектральные характеристики аксиальных производных в различных средах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01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A6B7-EE20-4777-8520-7AE996C1415C}" type="slidenum">
              <a:rPr lang="ru-RU" smtClean="0"/>
              <a:pPr/>
              <a:t>11</a:t>
            </a:fld>
            <a:r>
              <a:rPr lang="ru-RU" dirty="0" smtClean="0"/>
              <a:t>/22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Электронная структура </a:t>
            </a:r>
            <a:r>
              <a:rPr lang="en-US" dirty="0"/>
              <a:t>Ph</a:t>
            </a:r>
            <a:r>
              <a:rPr lang="en-US" baseline="-25000" dirty="0"/>
              <a:t>8</a:t>
            </a:r>
            <a:r>
              <a:rPr lang="en-US" dirty="0"/>
              <a:t>Pyz</a:t>
            </a:r>
            <a:r>
              <a:rPr lang="en-US" baseline="-25000" dirty="0"/>
              <a:t>4</a:t>
            </a:r>
            <a:r>
              <a:rPr lang="en-US" dirty="0"/>
              <a:t>CAP(</a:t>
            </a:r>
            <a:r>
              <a:rPr lang="en-US" dirty="0" err="1"/>
              <a:t>OAr</a:t>
            </a:r>
            <a:r>
              <a:rPr lang="en-US" dirty="0"/>
              <a:t>)</a:t>
            </a:r>
            <a:r>
              <a:rPr lang="en-US" baseline="-25000" dirty="0"/>
              <a:t>2</a:t>
            </a:r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04" y="1688842"/>
            <a:ext cx="5620532" cy="4615994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256106"/>
              </p:ext>
            </p:extLst>
          </p:nvPr>
        </p:nvGraphicFramePr>
        <p:xfrm>
          <a:off x="6959600" y="1262063"/>
          <a:ext cx="3576638" cy="512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9" name="Graph" r:id="rId4" imgW="2916000" imgH="4174560" progId="Origin95.Graph">
                  <p:embed/>
                </p:oleObj>
              </mc:Choice>
              <mc:Fallback>
                <p:oleObj name="Graph" r:id="rId4" imgW="2916000" imgH="4174560" progId="Origin95.Graph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59600" y="1262063"/>
                        <a:ext cx="3576638" cy="512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44478" y="6346177"/>
            <a:ext cx="6727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Рисунок </a:t>
            </a:r>
            <a:r>
              <a:rPr lang="ru-RU" dirty="0"/>
              <a:t>5</a:t>
            </a:r>
            <a:r>
              <a:rPr lang="ru-RU" dirty="0" smtClean="0"/>
              <a:t>. Диаграмма </a:t>
            </a:r>
            <a:r>
              <a:rPr lang="ru-RU" dirty="0" err="1" smtClean="0"/>
              <a:t>молекуларнях</a:t>
            </a:r>
            <a:r>
              <a:rPr lang="ru-RU" dirty="0" smtClean="0"/>
              <a:t> </a:t>
            </a:r>
            <a:r>
              <a:rPr lang="ru-RU" dirty="0" err="1" smtClean="0"/>
              <a:t>орбиталей</a:t>
            </a:r>
            <a:r>
              <a:rPr lang="ru-RU" dirty="0" smtClean="0"/>
              <a:t> </a:t>
            </a:r>
            <a:r>
              <a:rPr lang="en-US" dirty="0" smtClean="0"/>
              <a:t>Ph</a:t>
            </a:r>
            <a:r>
              <a:rPr lang="en-US" baseline="-25000" dirty="0" smtClean="0"/>
              <a:t>8</a:t>
            </a:r>
            <a:r>
              <a:rPr lang="en-US" dirty="0" smtClean="0"/>
              <a:t>Pyz</a:t>
            </a:r>
            <a:r>
              <a:rPr lang="en-US" baseline="-25000" dirty="0" smtClean="0"/>
              <a:t>4</a:t>
            </a:r>
            <a:r>
              <a:rPr lang="en-US" dirty="0" smtClean="0"/>
              <a:t>CAP(</a:t>
            </a:r>
            <a:r>
              <a:rPr lang="en-US" dirty="0" err="1" smtClean="0"/>
              <a:t>OAr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39896" y="5936070"/>
            <a:ext cx="4648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Рисунок </a:t>
            </a:r>
            <a:r>
              <a:rPr lang="en-US" dirty="0" smtClean="0"/>
              <a:t>6</a:t>
            </a:r>
            <a:r>
              <a:rPr lang="ru-RU" dirty="0" smtClean="0"/>
              <a:t>. Теоретические (черный) и экспериментальные спектры поглощения изученных соединений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47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A6B7-EE20-4777-8520-7AE996C1415C}" type="slidenum">
              <a:rPr lang="ru-RU" smtClean="0"/>
              <a:pPr/>
              <a:t>12</a:t>
            </a:fld>
            <a:r>
              <a:rPr lang="ru-RU" dirty="0" smtClean="0"/>
              <a:t>/22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Влияние кислоты на флуоресценцию </a:t>
            </a:r>
            <a:r>
              <a:rPr lang="en-US" dirty="0"/>
              <a:t>Ph</a:t>
            </a:r>
            <a:r>
              <a:rPr lang="en-US" baseline="-25000" dirty="0"/>
              <a:t>8</a:t>
            </a:r>
            <a:r>
              <a:rPr lang="en-US" dirty="0"/>
              <a:t>Pyz</a:t>
            </a:r>
            <a:r>
              <a:rPr lang="en-US" baseline="-25000" dirty="0"/>
              <a:t>4</a:t>
            </a:r>
            <a:r>
              <a:rPr lang="en-US" dirty="0"/>
              <a:t>CAP(</a:t>
            </a:r>
            <a:r>
              <a:rPr lang="en-US" dirty="0" err="1"/>
              <a:t>OAr</a:t>
            </a:r>
            <a:r>
              <a:rPr lang="en-US" dirty="0"/>
              <a:t>)</a:t>
            </a:r>
            <a:r>
              <a:rPr lang="en-US" baseline="-25000" dirty="0"/>
              <a:t>2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203" y="1622738"/>
            <a:ext cx="10243332" cy="426487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690664" y="1828800"/>
            <a:ext cx="4756825" cy="4058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03" y="1760701"/>
            <a:ext cx="4831385" cy="39809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5202" y="5682810"/>
            <a:ext cx="11004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Рисунок 7. Слева – зависимость квантового выхода флуоресценции от концентрации трифторуксусной кислоты в </a:t>
            </a:r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r>
              <a:rPr lang="en-US" dirty="0" smtClean="0"/>
              <a:t>Cl</a:t>
            </a:r>
            <a:r>
              <a:rPr lang="en-US" baseline="-25000" dirty="0"/>
              <a:t>2</a:t>
            </a:r>
            <a:r>
              <a:rPr lang="en-US" dirty="0" smtClean="0"/>
              <a:t>; </a:t>
            </a:r>
            <a:r>
              <a:rPr lang="ru-RU" dirty="0" smtClean="0"/>
              <a:t>справа – пример спектральных изменений в процессе титрования </a:t>
            </a:r>
            <a:r>
              <a:rPr lang="en-US" dirty="0" smtClean="0"/>
              <a:t>Ph</a:t>
            </a:r>
            <a:r>
              <a:rPr lang="en-US" baseline="-25000" dirty="0" smtClean="0"/>
              <a:t>8</a:t>
            </a:r>
            <a:r>
              <a:rPr lang="en-US" dirty="0" smtClean="0"/>
              <a:t>Pyz</a:t>
            </a:r>
            <a:r>
              <a:rPr lang="en-US" baseline="-25000" dirty="0" smtClean="0"/>
              <a:t>4</a:t>
            </a:r>
            <a:r>
              <a:rPr lang="en-US" dirty="0" smtClean="0"/>
              <a:t>CAP(OPhNMe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0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A6B7-EE20-4777-8520-7AE996C1415C}" type="slidenum">
              <a:rPr lang="ru-RU" smtClean="0"/>
              <a:pPr/>
              <a:t>13</a:t>
            </a:fld>
            <a:r>
              <a:rPr lang="ru-RU" dirty="0" smtClean="0"/>
              <a:t>/22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Влияние </a:t>
            </a:r>
            <a:r>
              <a:rPr lang="ru-RU" dirty="0" smtClean="0"/>
              <a:t>основания на </a:t>
            </a:r>
            <a:r>
              <a:rPr lang="ru-RU" dirty="0"/>
              <a:t>флуоресценцию </a:t>
            </a:r>
            <a:r>
              <a:rPr lang="en-US" dirty="0"/>
              <a:t>Ph</a:t>
            </a:r>
            <a:r>
              <a:rPr lang="en-US" baseline="-25000" dirty="0"/>
              <a:t>8</a:t>
            </a:r>
            <a:r>
              <a:rPr lang="en-US" dirty="0"/>
              <a:t>Pyz</a:t>
            </a:r>
            <a:r>
              <a:rPr lang="en-US" baseline="-25000" dirty="0"/>
              <a:t>4</a:t>
            </a:r>
            <a:r>
              <a:rPr lang="en-US" dirty="0"/>
              <a:t>CAP(</a:t>
            </a:r>
            <a:r>
              <a:rPr lang="en-US" dirty="0" err="1"/>
              <a:t>OAr</a:t>
            </a:r>
            <a:r>
              <a:rPr lang="en-US" dirty="0"/>
              <a:t>)</a:t>
            </a:r>
            <a:r>
              <a:rPr lang="en-US" baseline="-25000" dirty="0"/>
              <a:t>2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503580"/>
              </p:ext>
            </p:extLst>
          </p:nvPr>
        </p:nvGraphicFramePr>
        <p:xfrm>
          <a:off x="5301271" y="1823271"/>
          <a:ext cx="5311605" cy="4064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8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01271" y="1823271"/>
                        <a:ext cx="5311605" cy="4064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53" y="1889483"/>
            <a:ext cx="5133450" cy="39319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5202" y="5682810"/>
            <a:ext cx="11004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Рисунок 7. Слева – зависимость квантового выхода флуоресценции от концентрации </a:t>
            </a:r>
            <a:r>
              <a:rPr lang="en-US" dirty="0" smtClean="0"/>
              <a:t>DBU</a:t>
            </a:r>
            <a:r>
              <a:rPr lang="ru-RU" dirty="0" smtClean="0"/>
              <a:t> в </a:t>
            </a:r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r>
              <a:rPr lang="en-US" dirty="0" smtClean="0"/>
              <a:t>Cl</a:t>
            </a:r>
            <a:r>
              <a:rPr lang="en-US" baseline="-25000" dirty="0"/>
              <a:t>2</a:t>
            </a:r>
            <a:r>
              <a:rPr lang="en-US" dirty="0" smtClean="0"/>
              <a:t>; </a:t>
            </a:r>
            <a:r>
              <a:rPr lang="ru-RU" dirty="0" smtClean="0"/>
              <a:t>справа – пример спектральных изменений в процессе титрования </a:t>
            </a:r>
            <a:r>
              <a:rPr lang="en-US" dirty="0" smtClean="0"/>
              <a:t>Ph</a:t>
            </a:r>
            <a:r>
              <a:rPr lang="en-US" baseline="-25000" dirty="0" smtClean="0"/>
              <a:t>8</a:t>
            </a:r>
            <a:r>
              <a:rPr lang="en-US" dirty="0" smtClean="0"/>
              <a:t>Pyz</a:t>
            </a:r>
            <a:r>
              <a:rPr lang="en-US" baseline="-25000" dirty="0" smtClean="0"/>
              <a:t>4</a:t>
            </a:r>
            <a:r>
              <a:rPr lang="en-US" dirty="0" smtClean="0"/>
              <a:t>CAP(</a:t>
            </a:r>
            <a:r>
              <a:rPr lang="en-US" dirty="0" err="1" smtClean="0"/>
              <a:t>OPhOH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35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A6B7-EE20-4777-8520-7AE996C1415C}" type="slidenum">
              <a:rPr lang="ru-RU" smtClean="0"/>
              <a:pPr/>
              <a:t>14</a:t>
            </a:fld>
            <a:r>
              <a:rPr lang="ru-RU" dirty="0" smtClean="0"/>
              <a:t>/22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ru-RU" dirty="0" smtClean="0"/>
              <a:t>Переключаемость</a:t>
            </a:r>
            <a:r>
              <a:rPr lang="en-US" dirty="0" smtClean="0"/>
              <a:t>”</a:t>
            </a:r>
            <a:r>
              <a:rPr lang="ru-RU" dirty="0"/>
              <a:t> флуоресценции </a:t>
            </a:r>
            <a:r>
              <a:rPr lang="en-US" dirty="0" smtClean="0"/>
              <a:t>Ph</a:t>
            </a:r>
            <a:r>
              <a:rPr lang="en-US" baseline="-25000" dirty="0" smtClean="0"/>
              <a:t>8</a:t>
            </a:r>
            <a:r>
              <a:rPr lang="en-US" dirty="0" smtClean="0"/>
              <a:t>Pyz</a:t>
            </a:r>
            <a:r>
              <a:rPr lang="en-US" baseline="-25000" dirty="0" smtClean="0"/>
              <a:t>4</a:t>
            </a:r>
            <a:r>
              <a:rPr lang="en-US" dirty="0" smtClean="0"/>
              <a:t>CAP(</a:t>
            </a:r>
            <a:r>
              <a:rPr lang="en-US" dirty="0" err="1" smtClean="0"/>
              <a:t>OAr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" r="1682"/>
          <a:stretch>
            <a:fillRect/>
          </a:stretch>
        </p:blipFill>
        <p:spPr>
          <a:xfrm>
            <a:off x="425203" y="1621404"/>
            <a:ext cx="3399824" cy="282788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711" y="1653777"/>
            <a:ext cx="3890548" cy="29792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651" y="1621404"/>
            <a:ext cx="3532632" cy="2910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77683" y="22486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51E20"/>
                </a:solidFill>
              </a:rPr>
              <a:t>1</a:t>
            </a:r>
            <a:endParaRPr lang="ru-RU" dirty="0">
              <a:solidFill>
                <a:srgbClr val="E51E2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1869" y="21222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51E20"/>
                </a:solidFill>
              </a:rPr>
              <a:t>1</a:t>
            </a:r>
            <a:endParaRPr lang="ru-RU" dirty="0">
              <a:solidFill>
                <a:srgbClr val="E51E2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79267" y="24157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51E20"/>
                </a:solidFill>
              </a:rPr>
              <a:t>2</a:t>
            </a:r>
            <a:endParaRPr lang="ru-RU" dirty="0">
              <a:solidFill>
                <a:srgbClr val="E51E2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23822" y="37246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94B9B"/>
                </a:solidFill>
              </a:rPr>
              <a:t>1</a:t>
            </a:r>
            <a:endParaRPr lang="ru-RU" dirty="0">
              <a:solidFill>
                <a:srgbClr val="294B9B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79554" y="3657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94B9B"/>
                </a:solidFill>
              </a:rPr>
              <a:t>2</a:t>
            </a:r>
            <a:endParaRPr lang="ru-RU" dirty="0">
              <a:solidFill>
                <a:srgbClr val="294B9B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20686" y="36493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94B9B"/>
                </a:solidFill>
              </a:rPr>
              <a:t>2</a:t>
            </a:r>
            <a:endParaRPr lang="ru-RU" dirty="0">
              <a:solidFill>
                <a:srgbClr val="294B9B"/>
              </a:solidFill>
            </a:endParaRP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567647"/>
              </p:ext>
            </p:extLst>
          </p:nvPr>
        </p:nvGraphicFramePr>
        <p:xfrm>
          <a:off x="1330434" y="4593457"/>
          <a:ext cx="1611134" cy="87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45" name="CS ChemDraw Drawing" r:id="rId6" imgW="2231136" imgH="1214825" progId="ChemDraw.Document.6.0">
                  <p:embed/>
                </p:oleObj>
              </mc:Choice>
              <mc:Fallback>
                <p:oleObj name="CS ChemDraw Drawing" r:id="rId6" imgW="2231136" imgH="121482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30434" y="4593457"/>
                        <a:ext cx="1611134" cy="877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598265"/>
              </p:ext>
            </p:extLst>
          </p:nvPr>
        </p:nvGraphicFramePr>
        <p:xfrm>
          <a:off x="4627456" y="4593457"/>
          <a:ext cx="2869536" cy="1266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46" name="CS ChemDraw Drawing" r:id="rId8" imgW="4137766" imgH="1825436" progId="ChemDraw.Document.6.0">
                  <p:embed/>
                </p:oleObj>
              </mc:Choice>
              <mc:Fallback>
                <p:oleObj name="CS ChemDraw Drawing" r:id="rId8" imgW="4137766" imgH="1825436" progId="ChemDraw.Document.6.0">
                  <p:embed/>
                  <p:pic>
                    <p:nvPicPr>
                      <p:cNvPr id="19" name="Объект 1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27456" y="4593457"/>
                        <a:ext cx="2869536" cy="1266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922488"/>
              </p:ext>
            </p:extLst>
          </p:nvPr>
        </p:nvGraphicFramePr>
        <p:xfrm>
          <a:off x="8553078" y="4593457"/>
          <a:ext cx="300355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47" name="CS ChemDraw Drawing" r:id="rId10" imgW="4329578" imgH="1825436" progId="ChemDraw.Document.6.0">
                  <p:embed/>
                </p:oleObj>
              </mc:Choice>
              <mc:Fallback>
                <p:oleObj name="CS ChemDraw Drawing" r:id="rId10" imgW="4329578" imgH="1825436" progId="ChemDraw.Document.6.0">
                  <p:embed/>
                  <p:pic>
                    <p:nvPicPr>
                      <p:cNvPr id="20" name="Объект 1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553078" y="4593457"/>
                        <a:ext cx="3003550" cy="126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25203" y="5859753"/>
            <a:ext cx="11004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Рисунок </a:t>
            </a:r>
            <a:r>
              <a:rPr lang="en-US" dirty="0" smtClean="0"/>
              <a:t>8</a:t>
            </a:r>
            <a:r>
              <a:rPr lang="ru-RU" dirty="0" smtClean="0"/>
              <a:t>. Обратимые изменения квантового выхода флуоресценции в зависимости от содержания кислоты или основания в среде </a:t>
            </a:r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r>
              <a:rPr lang="en-US" dirty="0" smtClean="0"/>
              <a:t>Cl</a:t>
            </a:r>
            <a:r>
              <a:rPr lang="en-US" baseline="-25000" dirty="0" smtClean="0"/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20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A6B7-EE20-4777-8520-7AE996C1415C}" type="slidenum">
              <a:rPr lang="ru-RU" smtClean="0"/>
              <a:pPr/>
              <a:t>15</a:t>
            </a:fld>
            <a:r>
              <a:rPr lang="ru-RU" dirty="0" smtClean="0"/>
              <a:t>/22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25203" y="1009948"/>
            <a:ext cx="11482388" cy="558360"/>
          </a:xfrm>
        </p:spPr>
        <p:txBody>
          <a:bodyPr>
            <a:normAutofit/>
          </a:bodyPr>
          <a:lstStyle/>
          <a:p>
            <a:r>
              <a:rPr lang="ru-RU" dirty="0" err="1" smtClean="0"/>
              <a:t>Фотосенсибилизационные</a:t>
            </a:r>
            <a:r>
              <a:rPr lang="ru-RU" dirty="0"/>
              <a:t> свойства </a:t>
            </a:r>
            <a:r>
              <a:rPr lang="en-US" dirty="0" smtClean="0"/>
              <a:t>Ph</a:t>
            </a:r>
            <a:r>
              <a:rPr lang="en-US" baseline="-25000" dirty="0" smtClean="0"/>
              <a:t>8</a:t>
            </a:r>
            <a:r>
              <a:rPr lang="en-US" dirty="0" smtClean="0"/>
              <a:t>Pyz</a:t>
            </a:r>
            <a:r>
              <a:rPr lang="en-US" baseline="-25000" dirty="0" smtClean="0"/>
              <a:t>4</a:t>
            </a:r>
            <a:r>
              <a:rPr lang="en-US" dirty="0" smtClean="0"/>
              <a:t>CAP(</a:t>
            </a:r>
            <a:r>
              <a:rPr lang="en-US" dirty="0" err="1" smtClean="0"/>
              <a:t>OAr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950054"/>
              </p:ext>
            </p:extLst>
          </p:nvPr>
        </p:nvGraphicFramePr>
        <p:xfrm>
          <a:off x="-125817" y="1189272"/>
          <a:ext cx="3511274" cy="269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3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5817" y="1189272"/>
                        <a:ext cx="3511274" cy="26900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3013788" y="18062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687025"/>
              </p:ext>
            </p:extLst>
          </p:nvPr>
        </p:nvGraphicFramePr>
        <p:xfrm>
          <a:off x="2738984" y="1178378"/>
          <a:ext cx="3569105" cy="2722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4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984" y="1178378"/>
                        <a:ext cx="3569105" cy="272270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294794"/>
              </p:ext>
            </p:extLst>
          </p:nvPr>
        </p:nvGraphicFramePr>
        <p:xfrm>
          <a:off x="-155575" y="3393851"/>
          <a:ext cx="3630613" cy="277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5" name="Graph" r:id="rId7" imgW="3920760" imgH="3000960" progId="Origin95.Graph">
                  <p:embed/>
                </p:oleObj>
              </mc:Choice>
              <mc:Fallback>
                <p:oleObj name="Graph" r:id="rId7" imgW="3920760" imgH="3000960" progId="Origin95.Graph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5575" y="3393851"/>
                        <a:ext cx="3630613" cy="27781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169145"/>
              </p:ext>
            </p:extLst>
          </p:nvPr>
        </p:nvGraphicFramePr>
        <p:xfrm>
          <a:off x="2767320" y="3475606"/>
          <a:ext cx="3524762" cy="2696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6" name="Graph" r:id="rId9" imgW="3920760" imgH="3000960" progId="Origin95.Graph">
                  <p:embed/>
                </p:oleObj>
              </mc:Choice>
              <mc:Fallback>
                <p:oleObj name="Graph" r:id="rId9" imgW="3920760" imgH="3000960" progId="Origin95.Graph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320" y="3475606"/>
                        <a:ext cx="3524762" cy="269636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32792" y="5986642"/>
            <a:ext cx="6966722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9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Спектральные изменения ловушки (ДФБФ) в присутствии фотосенсибилизаторов в ТГФ под действием облучения: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</a:t>
            </a:r>
            <a:r>
              <a:rPr lang="en-US" sz="16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Pyz</a:t>
            </a:r>
            <a:r>
              <a:rPr lang="en-US" sz="16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CAP(OH)</a:t>
            </a:r>
            <a:r>
              <a:rPr lang="en-US" sz="16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B – Ph</a:t>
            </a:r>
            <a:r>
              <a:rPr lang="en-US" sz="16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Pyz</a:t>
            </a:r>
            <a:r>
              <a:rPr lang="en-US" sz="16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CAP(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OPh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6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C –  Ph</a:t>
            </a:r>
            <a:r>
              <a:rPr lang="en-US" sz="16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Pyz</a:t>
            </a:r>
            <a:r>
              <a:rPr lang="en-US" sz="16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CAP(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OPhOH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6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D- Ph</a:t>
            </a:r>
            <a:r>
              <a:rPr lang="en-US" sz="16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Pyz</a:t>
            </a:r>
            <a:r>
              <a:rPr lang="en-US" sz="16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 (OPhNMe</a:t>
            </a:r>
            <a:r>
              <a:rPr lang="en-US" sz="16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6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81" y="3743367"/>
            <a:ext cx="2718232" cy="2200085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58752"/>
              </p:ext>
            </p:extLst>
          </p:nvPr>
        </p:nvGraphicFramePr>
        <p:xfrm>
          <a:off x="6166397" y="1840268"/>
          <a:ext cx="5220739" cy="18532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5645">
                  <a:extLst>
                    <a:ext uri="{9D8B030D-6E8A-4147-A177-3AD203B41FA5}">
                      <a16:colId xmlns:a16="http://schemas.microsoft.com/office/drawing/2014/main" val="1941233831"/>
                    </a:ext>
                  </a:extLst>
                </a:gridCol>
                <a:gridCol w="1070139">
                  <a:extLst>
                    <a:ext uri="{9D8B030D-6E8A-4147-A177-3AD203B41FA5}">
                      <a16:colId xmlns:a16="http://schemas.microsoft.com/office/drawing/2014/main" val="2788564367"/>
                    </a:ext>
                  </a:extLst>
                </a:gridCol>
                <a:gridCol w="1201968">
                  <a:extLst>
                    <a:ext uri="{9D8B030D-6E8A-4147-A177-3AD203B41FA5}">
                      <a16:colId xmlns:a16="http://schemas.microsoft.com/office/drawing/2014/main" val="2635629667"/>
                    </a:ext>
                  </a:extLst>
                </a:gridCol>
                <a:gridCol w="1232987">
                  <a:extLst>
                    <a:ext uri="{9D8B030D-6E8A-4147-A177-3AD203B41FA5}">
                      <a16:colId xmlns:a16="http://schemas.microsoft.com/office/drawing/2014/main" val="534958575"/>
                    </a:ext>
                  </a:extLst>
                </a:gridCol>
              </a:tblGrid>
              <a:tr h="25636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/>
                        <a:t>Corrolazine</a:t>
                      </a:r>
                      <a:endParaRPr lang="ru-RU" sz="1300" dirty="0"/>
                    </a:p>
                  </a:txBody>
                  <a:tcPr marL="77731" marR="77731" marT="38866" marB="38866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l-GR" sz="1300" dirty="0" smtClean="0"/>
                        <a:t>Φ</a:t>
                      </a:r>
                      <a:r>
                        <a:rPr lang="el-GR" sz="1300" baseline="-25000" dirty="0" smtClean="0"/>
                        <a:t>Δ</a:t>
                      </a:r>
                      <a:endParaRPr lang="ru-RU" sz="1300" baseline="-25000" dirty="0"/>
                    </a:p>
                  </a:txBody>
                  <a:tcPr marL="77731" marR="77731" marT="38866" marB="38866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151563"/>
                  </a:ext>
                </a:extLst>
              </a:tr>
              <a:tr h="44337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[Ph</a:t>
                      </a:r>
                      <a:r>
                        <a:rPr lang="en-US" sz="1300" baseline="-25000" dirty="0" smtClean="0"/>
                        <a:t>8</a:t>
                      </a:r>
                      <a:r>
                        <a:rPr lang="en-US" sz="1300" baseline="0" dirty="0" smtClean="0"/>
                        <a:t>Pyz</a:t>
                      </a:r>
                      <a:r>
                        <a:rPr lang="en-US" sz="1300" baseline="-25000" dirty="0" smtClean="0"/>
                        <a:t>4</a:t>
                      </a:r>
                      <a:r>
                        <a:rPr lang="en-US" sz="1300" baseline="0" dirty="0" smtClean="0"/>
                        <a:t>CAP(</a:t>
                      </a:r>
                      <a:r>
                        <a:rPr lang="en-US" sz="1300" baseline="0" dirty="0" err="1" smtClean="0"/>
                        <a:t>OAr</a:t>
                      </a:r>
                      <a:r>
                        <a:rPr lang="en-US" sz="1300" baseline="0" dirty="0" smtClean="0"/>
                        <a:t>)</a:t>
                      </a:r>
                      <a:r>
                        <a:rPr lang="en-US" sz="1300" baseline="-25000" dirty="0" smtClean="0"/>
                        <a:t>2</a:t>
                      </a:r>
                      <a:r>
                        <a:rPr lang="en-US" sz="1300" baseline="0" dirty="0" smtClean="0"/>
                        <a:t>]</a:t>
                      </a:r>
                      <a:endParaRPr lang="en-US" sz="1300" baseline="-25000" dirty="0" smtClean="0"/>
                    </a:p>
                    <a:p>
                      <a:pPr algn="ctr"/>
                      <a:r>
                        <a:rPr lang="en-US" sz="1300" baseline="0" dirty="0" smtClean="0"/>
                        <a:t>-</a:t>
                      </a:r>
                      <a:r>
                        <a:rPr lang="en-US" sz="1300" baseline="0" dirty="0" err="1" smtClean="0"/>
                        <a:t>OAr</a:t>
                      </a:r>
                      <a:r>
                        <a:rPr lang="en-US" sz="1300" baseline="0" dirty="0" smtClean="0"/>
                        <a:t> =</a:t>
                      </a:r>
                    </a:p>
                  </a:txBody>
                  <a:tcPr marL="77731" marR="77731" marT="38866" marB="388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THF</a:t>
                      </a:r>
                      <a:endParaRPr lang="ru-RU" sz="1300" dirty="0"/>
                    </a:p>
                  </a:txBody>
                  <a:tcPr marL="77731" marR="77731" marT="38866" marB="388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Toluene</a:t>
                      </a:r>
                      <a:endParaRPr lang="ru-RU" sz="1300" dirty="0"/>
                    </a:p>
                  </a:txBody>
                  <a:tcPr marL="77731" marR="77731" marT="38866" marB="388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DMSO</a:t>
                      </a:r>
                      <a:endParaRPr lang="ru-RU" sz="1300" dirty="0"/>
                    </a:p>
                  </a:txBody>
                  <a:tcPr marL="77731" marR="77731" marT="38866" marB="38866"/>
                </a:tc>
                <a:extLst>
                  <a:ext uri="{0D108BD9-81ED-4DB2-BD59-A6C34878D82A}">
                    <a16:rowId xmlns:a16="http://schemas.microsoft.com/office/drawing/2014/main" val="2836273333"/>
                  </a:ext>
                </a:extLst>
              </a:tr>
              <a:tr h="25636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-</a:t>
                      </a:r>
                      <a:r>
                        <a:rPr lang="en-US" sz="1300" dirty="0" err="1" smtClean="0"/>
                        <a:t>OPh</a:t>
                      </a:r>
                      <a:endParaRPr lang="ru-RU" sz="1300" dirty="0"/>
                    </a:p>
                  </a:txBody>
                  <a:tcPr marL="77731" marR="77731" marT="38866" marB="388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0.55</a:t>
                      </a:r>
                      <a:endParaRPr lang="ru-RU" sz="1300" dirty="0"/>
                    </a:p>
                  </a:txBody>
                  <a:tcPr marL="77731" marR="77731" marT="38866" marB="388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0.68</a:t>
                      </a:r>
                      <a:endParaRPr lang="ru-RU" sz="1300" dirty="0"/>
                    </a:p>
                  </a:txBody>
                  <a:tcPr marL="77731" marR="77731" marT="38866" marB="388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0.59</a:t>
                      </a:r>
                      <a:endParaRPr lang="ru-RU" sz="1300" dirty="0"/>
                    </a:p>
                  </a:txBody>
                  <a:tcPr marL="77731" marR="77731" marT="38866" marB="38866"/>
                </a:tc>
                <a:extLst>
                  <a:ext uri="{0D108BD9-81ED-4DB2-BD59-A6C34878D82A}">
                    <a16:rowId xmlns:a16="http://schemas.microsoft.com/office/drawing/2014/main" val="1687537356"/>
                  </a:ext>
                </a:extLst>
              </a:tr>
              <a:tr h="25636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-</a:t>
                      </a:r>
                      <a:r>
                        <a:rPr lang="en-US" sz="1300" dirty="0" err="1" smtClean="0"/>
                        <a:t>OPhOH</a:t>
                      </a:r>
                      <a:endParaRPr lang="ru-RU" sz="1300" dirty="0"/>
                    </a:p>
                  </a:txBody>
                  <a:tcPr marL="77731" marR="77731" marT="38866" marB="388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0.10</a:t>
                      </a:r>
                      <a:endParaRPr lang="ru-RU" sz="1300" dirty="0"/>
                    </a:p>
                  </a:txBody>
                  <a:tcPr marL="77731" marR="77731" marT="38866" marB="388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0.59</a:t>
                      </a:r>
                      <a:endParaRPr lang="ru-RU" sz="1300" dirty="0"/>
                    </a:p>
                  </a:txBody>
                  <a:tcPr marL="77731" marR="77731" marT="38866" marB="388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0.27</a:t>
                      </a:r>
                      <a:endParaRPr lang="ru-RU" sz="1300" dirty="0"/>
                    </a:p>
                  </a:txBody>
                  <a:tcPr marL="77731" marR="77731" marT="38866" marB="38866"/>
                </a:tc>
                <a:extLst>
                  <a:ext uri="{0D108BD9-81ED-4DB2-BD59-A6C34878D82A}">
                    <a16:rowId xmlns:a16="http://schemas.microsoft.com/office/drawing/2014/main" val="2563799489"/>
                  </a:ext>
                </a:extLst>
              </a:tr>
              <a:tr h="25636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-OPhNMe</a:t>
                      </a:r>
                      <a:r>
                        <a:rPr lang="en-US" sz="1300" baseline="-25000" dirty="0" smtClean="0"/>
                        <a:t>2</a:t>
                      </a:r>
                      <a:endParaRPr lang="ru-RU" sz="1300" dirty="0"/>
                    </a:p>
                  </a:txBody>
                  <a:tcPr marL="77731" marR="77731" marT="38866" marB="388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0.04</a:t>
                      </a:r>
                      <a:endParaRPr lang="ru-RU" sz="1300" dirty="0"/>
                    </a:p>
                  </a:txBody>
                  <a:tcPr marL="77731" marR="77731" marT="38866" marB="388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0.11</a:t>
                      </a:r>
                      <a:endParaRPr lang="ru-RU" sz="1300" dirty="0"/>
                    </a:p>
                  </a:txBody>
                  <a:tcPr marL="77731" marR="77731" marT="38866" marB="388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0.14</a:t>
                      </a:r>
                      <a:endParaRPr lang="ru-RU" sz="1300" dirty="0"/>
                    </a:p>
                  </a:txBody>
                  <a:tcPr marL="77731" marR="77731" marT="38866" marB="38866"/>
                </a:tc>
                <a:extLst>
                  <a:ext uri="{0D108BD9-81ED-4DB2-BD59-A6C34878D82A}">
                    <a16:rowId xmlns:a16="http://schemas.microsoft.com/office/drawing/2014/main" val="1612335475"/>
                  </a:ext>
                </a:extLst>
              </a:tr>
              <a:tr h="25636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Standard (</a:t>
                      </a:r>
                      <a:r>
                        <a:rPr lang="en-US" sz="1300" dirty="0" err="1" smtClean="0"/>
                        <a:t>ZnPc</a:t>
                      </a:r>
                      <a:r>
                        <a:rPr lang="en-US" sz="1300" dirty="0" smtClean="0"/>
                        <a:t>)</a:t>
                      </a:r>
                      <a:endParaRPr lang="ru-RU" sz="1300" dirty="0"/>
                    </a:p>
                  </a:txBody>
                  <a:tcPr marL="77731" marR="77731" marT="38866" marB="388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0.53</a:t>
                      </a:r>
                      <a:endParaRPr lang="ru-RU" sz="1300" dirty="0"/>
                    </a:p>
                  </a:txBody>
                  <a:tcPr marL="77731" marR="77731" marT="38866" marB="388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0.58</a:t>
                      </a:r>
                      <a:endParaRPr lang="ru-RU" sz="1300" dirty="0"/>
                    </a:p>
                  </a:txBody>
                  <a:tcPr marL="77731" marR="77731" marT="38866" marB="388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0.67</a:t>
                      </a:r>
                      <a:endParaRPr lang="ru-RU" sz="1300" dirty="0"/>
                    </a:p>
                  </a:txBody>
                  <a:tcPr marL="77731" marR="77731" marT="38866" marB="38866"/>
                </a:tc>
                <a:extLst>
                  <a:ext uri="{0D108BD9-81ED-4DB2-BD59-A6C34878D82A}">
                    <a16:rowId xmlns:a16="http://schemas.microsoft.com/office/drawing/2014/main" val="3789612281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976094" y="5787218"/>
            <a:ext cx="5091205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10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Изменение кинетики разрушения ДФБФ в присутствии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</a:t>
            </a:r>
            <a:r>
              <a:rPr lang="en-US" sz="16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Pyz</a:t>
            </a:r>
            <a:r>
              <a:rPr lang="en-US" sz="16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 (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OPhNMe</a:t>
            </a:r>
            <a:r>
              <a:rPr lang="en-US" sz="16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6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облучении после добавления кислоты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87759" y="1487939"/>
            <a:ext cx="664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Таблица 2. Значения квантовых выходов </a:t>
            </a:r>
            <a:r>
              <a:rPr lang="ru-RU" dirty="0" err="1" smtClean="0"/>
              <a:t>синглетного</a:t>
            </a:r>
            <a:r>
              <a:rPr lang="ru-RU" dirty="0" smtClean="0"/>
              <a:t> кислорода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47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A6B7-EE20-4777-8520-7AE996C1415C}" type="slidenum">
              <a:rPr lang="ru-RU" smtClean="0"/>
              <a:pPr/>
              <a:t>16</a:t>
            </a:fld>
            <a:r>
              <a:rPr lang="ru-RU" dirty="0" smtClean="0"/>
              <a:t>/22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Особенности синтеза </a:t>
            </a:r>
            <a:r>
              <a:rPr lang="en-US" dirty="0" smtClean="0"/>
              <a:t>Ph</a:t>
            </a:r>
            <a:r>
              <a:rPr lang="en-US" baseline="-25000" dirty="0" smtClean="0"/>
              <a:t>8</a:t>
            </a:r>
            <a:r>
              <a:rPr lang="en-US" dirty="0" smtClean="0"/>
              <a:t>CAP(O</a:t>
            </a:r>
            <a:r>
              <a:rPr lang="en-US" dirty="0"/>
              <a:t>H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638567"/>
              </p:ext>
            </p:extLst>
          </p:nvPr>
        </p:nvGraphicFramePr>
        <p:xfrm>
          <a:off x="1328491" y="1542648"/>
          <a:ext cx="8846641" cy="5164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6" name="CS ChemDraw Drawing" r:id="rId3" imgW="11785127" imgH="6851888" progId="ChemDraw.Document.6.0">
                  <p:embed/>
                </p:oleObj>
              </mc:Choice>
              <mc:Fallback>
                <p:oleObj name="CS ChemDraw Drawing" r:id="rId3" imgW="11785127" imgH="6851888" progId="ChemDraw.Document.6.0">
                  <p:embed/>
                  <p:pic>
                    <p:nvPicPr>
                      <p:cNvPr id="11" name="Объект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8491" y="1542648"/>
                        <a:ext cx="8846641" cy="5164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0080" y="6368702"/>
            <a:ext cx="3824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Схема 3. Способы получения </a:t>
            </a:r>
            <a:r>
              <a:rPr lang="en-US" sz="1600" dirty="0" smtClean="0"/>
              <a:t>Ph</a:t>
            </a:r>
            <a:r>
              <a:rPr lang="en-US" sz="1600" baseline="-25000" dirty="0" smtClean="0"/>
              <a:t>8</a:t>
            </a:r>
            <a:r>
              <a:rPr lang="en-US" sz="1600" dirty="0" smtClean="0"/>
              <a:t>CAP(OH)</a:t>
            </a:r>
            <a:r>
              <a:rPr lang="en-US" sz="1600" baseline="-25000" dirty="0" smtClean="0"/>
              <a:t>2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8059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A6B7-EE20-4777-8520-7AE996C1415C}" type="slidenum">
              <a:rPr lang="ru-RU" smtClean="0"/>
              <a:pPr/>
              <a:t>17</a:t>
            </a:fld>
            <a:r>
              <a:rPr lang="ru-RU" dirty="0" smtClean="0"/>
              <a:t>/22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Синтез </a:t>
            </a:r>
            <a:r>
              <a:rPr lang="en-US" dirty="0" smtClean="0"/>
              <a:t>Ph</a:t>
            </a:r>
            <a:r>
              <a:rPr lang="en-US" baseline="-25000" dirty="0" smtClean="0"/>
              <a:t>8</a:t>
            </a:r>
            <a:r>
              <a:rPr lang="en-US" dirty="0" smtClean="0"/>
              <a:t>CAP(</a:t>
            </a:r>
            <a:r>
              <a:rPr lang="en-US" dirty="0" err="1" smtClean="0"/>
              <a:t>OAr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. </a:t>
            </a:r>
            <a:r>
              <a:rPr lang="ru-RU" dirty="0" err="1" smtClean="0"/>
              <a:t>Фенокси</a:t>
            </a:r>
            <a:r>
              <a:rPr lang="ru-RU" dirty="0" smtClean="0"/>
              <a:t>-производное</a:t>
            </a:r>
            <a:endParaRPr lang="en-US" dirty="0" smtClean="0"/>
          </a:p>
        </p:txBody>
      </p:sp>
      <p:sp>
        <p:nvSpPr>
          <p:cNvPr id="9" name="Крест 8"/>
          <p:cNvSpPr/>
          <p:nvPr/>
        </p:nvSpPr>
        <p:spPr>
          <a:xfrm rot="2700000">
            <a:off x="91394" y="2561332"/>
            <a:ext cx="957943" cy="957943"/>
          </a:xfrm>
          <a:prstGeom prst="plus">
            <a:avLst>
              <a:gd name="adj" fmla="val 4849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рест 9"/>
          <p:cNvSpPr/>
          <p:nvPr/>
        </p:nvSpPr>
        <p:spPr>
          <a:xfrm rot="2700000">
            <a:off x="2849056" y="4198566"/>
            <a:ext cx="957943" cy="957943"/>
          </a:xfrm>
          <a:prstGeom prst="plus">
            <a:avLst>
              <a:gd name="adj" fmla="val 4849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135645"/>
              </p:ext>
            </p:extLst>
          </p:nvPr>
        </p:nvGraphicFramePr>
        <p:xfrm>
          <a:off x="935421" y="2115413"/>
          <a:ext cx="6392863" cy="226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1" name="CS ChemDraw Drawing" r:id="rId3" imgW="9503380" imgH="3368166" progId="ChemDraw.Document.6.0">
                  <p:embed/>
                </p:oleObj>
              </mc:Choice>
              <mc:Fallback>
                <p:oleObj name="CS ChemDraw Drawing" r:id="rId3" imgW="9503380" imgH="3368166" progId="ChemDraw.Document.6.0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5421" y="2115413"/>
                        <a:ext cx="6392863" cy="226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7907" y="5265880"/>
            <a:ext cx="3909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Схема </a:t>
            </a:r>
            <a:r>
              <a:rPr lang="en-US" sz="1600" dirty="0" smtClean="0"/>
              <a:t>4</a:t>
            </a:r>
            <a:r>
              <a:rPr lang="ru-RU" sz="1600" dirty="0" smtClean="0"/>
              <a:t>. Способы получения </a:t>
            </a:r>
            <a:r>
              <a:rPr lang="en-US" sz="1600" dirty="0" smtClean="0"/>
              <a:t>Ph</a:t>
            </a:r>
            <a:r>
              <a:rPr lang="en-US" sz="1600" baseline="-25000" dirty="0" smtClean="0"/>
              <a:t>8</a:t>
            </a:r>
            <a:r>
              <a:rPr lang="en-US" sz="1600" dirty="0" smtClean="0"/>
              <a:t>CAP(</a:t>
            </a:r>
            <a:r>
              <a:rPr lang="en-US" sz="1600" dirty="0" err="1" smtClean="0"/>
              <a:t>OPh</a:t>
            </a:r>
            <a:r>
              <a:rPr lang="en-US" sz="1600" dirty="0" smtClean="0"/>
              <a:t>)</a:t>
            </a:r>
            <a:r>
              <a:rPr lang="en-US" sz="1600" baseline="-25000" dirty="0" smtClean="0"/>
              <a:t>2</a:t>
            </a: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224193"/>
              </p:ext>
            </p:extLst>
          </p:nvPr>
        </p:nvGraphicFramePr>
        <p:xfrm>
          <a:off x="6541056" y="1527047"/>
          <a:ext cx="5447489" cy="4168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2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41056" y="1527047"/>
                        <a:ext cx="5447489" cy="4168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61114" y="1698701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[Ph</a:t>
            </a:r>
            <a:r>
              <a:rPr lang="en-US" baseline="-25000" dirty="0" smtClean="0"/>
              <a:t>8</a:t>
            </a:r>
            <a:r>
              <a:rPr lang="en-US" dirty="0" smtClean="0"/>
              <a:t>CAP(OH)]</a:t>
            </a:r>
            <a:r>
              <a:rPr lang="en-US" baseline="30000" dirty="0" smtClean="0"/>
              <a:t>+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97340" y="5435157"/>
            <a:ext cx="5091205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1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LDI-TOF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реакционной смеси после разделения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20703" y="2877175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[Ph</a:t>
            </a:r>
            <a:r>
              <a:rPr lang="en-US" baseline="-25000" dirty="0" smtClean="0"/>
              <a:t>8</a:t>
            </a:r>
            <a:r>
              <a:rPr lang="en-US" dirty="0" smtClean="0"/>
              <a:t>CAP(</a:t>
            </a:r>
            <a:r>
              <a:rPr lang="en-US" dirty="0" err="1" smtClean="0"/>
              <a:t>OPh</a:t>
            </a:r>
            <a:r>
              <a:rPr lang="en-US" dirty="0" smtClean="0"/>
              <a:t>)]</a:t>
            </a:r>
            <a:r>
              <a:rPr lang="en-US" baseline="30000" dirty="0" smtClean="0"/>
              <a:t>+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8200417" y="1935804"/>
            <a:ext cx="9728" cy="282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0434536" y="3246507"/>
            <a:ext cx="9728" cy="282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08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A6B7-EE20-4777-8520-7AE996C1415C}" type="slidenum">
              <a:rPr lang="ru-RU" smtClean="0"/>
              <a:pPr/>
              <a:t>18</a:t>
            </a:fld>
            <a:r>
              <a:rPr lang="ru-RU" dirty="0" smtClean="0"/>
              <a:t>/22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Синтез </a:t>
            </a:r>
            <a:r>
              <a:rPr lang="en-US" dirty="0"/>
              <a:t>Ph</a:t>
            </a:r>
            <a:r>
              <a:rPr lang="en-US" baseline="-25000" dirty="0"/>
              <a:t>8</a:t>
            </a:r>
            <a:r>
              <a:rPr lang="en-US" dirty="0"/>
              <a:t>CAP(</a:t>
            </a:r>
            <a:r>
              <a:rPr lang="en-US" dirty="0" err="1"/>
              <a:t>OAr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. </a:t>
            </a:r>
            <a:r>
              <a:rPr lang="ru-RU" dirty="0" smtClean="0"/>
              <a:t>п-</a:t>
            </a:r>
            <a:r>
              <a:rPr lang="ru-RU" dirty="0" err="1" smtClean="0"/>
              <a:t>гидроксифенокси</a:t>
            </a:r>
            <a:r>
              <a:rPr lang="ru-RU" dirty="0" smtClean="0"/>
              <a:t>-производное</a:t>
            </a:r>
            <a:endParaRPr lang="en-US" dirty="0"/>
          </a:p>
        </p:txBody>
      </p:sp>
      <p:sp>
        <p:nvSpPr>
          <p:cNvPr id="8" name="Крест 7"/>
          <p:cNvSpPr/>
          <p:nvPr/>
        </p:nvSpPr>
        <p:spPr>
          <a:xfrm rot="2700000">
            <a:off x="198396" y="2514583"/>
            <a:ext cx="957943" cy="957943"/>
          </a:xfrm>
          <a:prstGeom prst="plus">
            <a:avLst>
              <a:gd name="adj" fmla="val 4849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255577"/>
              </p:ext>
            </p:extLst>
          </p:nvPr>
        </p:nvGraphicFramePr>
        <p:xfrm>
          <a:off x="929427" y="1950769"/>
          <a:ext cx="6394450" cy="210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2" name="CS ChemDraw Drawing" r:id="rId3" imgW="9503806" imgH="3134497" progId="ChemDraw.Document.6.0">
                  <p:embed/>
                </p:oleObj>
              </mc:Choice>
              <mc:Fallback>
                <p:oleObj name="CS ChemDraw Drawing" r:id="rId3" imgW="9503806" imgH="3134497" progId="ChemDraw.Document.6.0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9427" y="1950769"/>
                        <a:ext cx="6394450" cy="210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7907" y="5265880"/>
            <a:ext cx="4038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Схема </a:t>
            </a:r>
            <a:r>
              <a:rPr lang="en-US" sz="1600" dirty="0" smtClean="0"/>
              <a:t>5</a:t>
            </a:r>
            <a:r>
              <a:rPr lang="ru-RU" sz="1600" dirty="0" smtClean="0"/>
              <a:t>. Способ получения </a:t>
            </a:r>
            <a:r>
              <a:rPr lang="en-US" sz="1600" dirty="0" smtClean="0"/>
              <a:t>Ph</a:t>
            </a:r>
            <a:r>
              <a:rPr lang="en-US" sz="1600" baseline="-25000" dirty="0" smtClean="0"/>
              <a:t>8</a:t>
            </a:r>
            <a:r>
              <a:rPr lang="en-US" sz="1600" dirty="0" smtClean="0"/>
              <a:t>CAP(</a:t>
            </a:r>
            <a:r>
              <a:rPr lang="en-US" sz="1600" dirty="0" err="1" smtClean="0"/>
              <a:t>OPhOH</a:t>
            </a:r>
            <a:r>
              <a:rPr lang="en-US" sz="1600" dirty="0" smtClean="0"/>
              <a:t>)</a:t>
            </a:r>
            <a:r>
              <a:rPr lang="en-US" sz="1600" baseline="-25000" dirty="0" smtClean="0"/>
              <a:t>2</a:t>
            </a:r>
            <a:endParaRPr lang="ru-RU" sz="1600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805517"/>
              </p:ext>
            </p:extLst>
          </p:nvPr>
        </p:nvGraphicFramePr>
        <p:xfrm>
          <a:off x="6535810" y="1529268"/>
          <a:ext cx="5443007" cy="4164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3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35810" y="1529268"/>
                        <a:ext cx="5443007" cy="4164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323877" y="1622738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[Ph</a:t>
            </a:r>
            <a:r>
              <a:rPr lang="en-US" baseline="-25000" dirty="0" smtClean="0"/>
              <a:t>8</a:t>
            </a:r>
            <a:r>
              <a:rPr lang="en-US" dirty="0" smtClean="0"/>
              <a:t>CAP(OH)]</a:t>
            </a:r>
            <a:r>
              <a:rPr lang="en-US" baseline="30000" dirty="0" smtClean="0"/>
              <a:t>+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663687" y="2237342"/>
            <a:ext cx="192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[Ph</a:t>
            </a:r>
            <a:r>
              <a:rPr lang="en-US" baseline="-25000" dirty="0" smtClean="0"/>
              <a:t>8</a:t>
            </a:r>
            <a:r>
              <a:rPr lang="en-US" dirty="0" smtClean="0"/>
              <a:t>CAP(</a:t>
            </a:r>
            <a:r>
              <a:rPr lang="en-US" dirty="0" err="1" smtClean="0"/>
              <a:t>OPhOH</a:t>
            </a:r>
            <a:r>
              <a:rPr lang="en-US" dirty="0" smtClean="0"/>
              <a:t>)]</a:t>
            </a:r>
            <a:r>
              <a:rPr lang="en-US" baseline="30000" dirty="0" smtClean="0"/>
              <a:t>+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965275" y="1637703"/>
            <a:ext cx="240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[Ph</a:t>
            </a:r>
            <a:r>
              <a:rPr lang="en-US" baseline="-25000" dirty="0" smtClean="0"/>
              <a:t>8</a:t>
            </a:r>
            <a:r>
              <a:rPr lang="en-US" dirty="0" smtClean="0"/>
              <a:t>CAP(</a:t>
            </a:r>
            <a:r>
              <a:rPr lang="en-US" dirty="0" err="1" smtClean="0"/>
              <a:t>OPhOH</a:t>
            </a:r>
            <a:r>
              <a:rPr lang="en-US" dirty="0" smtClean="0"/>
              <a:t>) - OH]</a:t>
            </a:r>
            <a:r>
              <a:rPr lang="en-US" baseline="30000" dirty="0" smtClean="0"/>
              <a:t>+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8200417" y="1935804"/>
            <a:ext cx="9728" cy="282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4" idx="1"/>
          </p:cNvCxnSpPr>
          <p:nvPr/>
        </p:nvCxnSpPr>
        <p:spPr>
          <a:xfrm flipH="1">
            <a:off x="9367737" y="2422008"/>
            <a:ext cx="295950" cy="1846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9154221" y="1963937"/>
            <a:ext cx="356628" cy="3522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41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A6B7-EE20-4777-8520-7AE996C1415C}" type="slidenum">
              <a:rPr lang="ru-RU" smtClean="0"/>
              <a:pPr/>
              <a:t>19</a:t>
            </a:fld>
            <a:r>
              <a:rPr lang="ru-RU" dirty="0" smtClean="0"/>
              <a:t>/22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Синтез </a:t>
            </a:r>
            <a:r>
              <a:rPr lang="en-US" dirty="0"/>
              <a:t>Ph</a:t>
            </a:r>
            <a:r>
              <a:rPr lang="en-US" baseline="-25000" dirty="0"/>
              <a:t>8</a:t>
            </a:r>
            <a:r>
              <a:rPr lang="en-US" dirty="0"/>
              <a:t>CAP(</a:t>
            </a:r>
            <a:r>
              <a:rPr lang="en-US" dirty="0" err="1"/>
              <a:t>OAr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. </a:t>
            </a:r>
            <a:r>
              <a:rPr lang="ru-RU" dirty="0" smtClean="0"/>
              <a:t>п-(</a:t>
            </a:r>
            <a:r>
              <a:rPr lang="ru-RU" dirty="0" err="1" smtClean="0"/>
              <a:t>диметиламино</a:t>
            </a:r>
            <a:r>
              <a:rPr lang="ru-RU" dirty="0" smtClean="0"/>
              <a:t>)</a:t>
            </a:r>
            <a:r>
              <a:rPr lang="ru-RU" dirty="0" err="1" smtClean="0"/>
              <a:t>фенокси</a:t>
            </a:r>
            <a:r>
              <a:rPr lang="ru-RU" dirty="0" smtClean="0"/>
              <a:t>-производное</a:t>
            </a:r>
            <a:endParaRPr lang="en-US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650381"/>
              </p:ext>
            </p:extLst>
          </p:nvPr>
        </p:nvGraphicFramePr>
        <p:xfrm>
          <a:off x="932878" y="1740915"/>
          <a:ext cx="6445250" cy="254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7" name="CS ChemDraw Drawing" r:id="rId4" imgW="9579935" imgH="3784337" progId="ChemDraw.Document.6.0">
                  <p:embed/>
                </p:oleObj>
              </mc:Choice>
              <mc:Fallback>
                <p:oleObj name="CS ChemDraw Drawing" r:id="rId4" imgW="9579935" imgH="3784337" progId="ChemDraw.Document.6.0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2878" y="1740915"/>
                        <a:ext cx="6445250" cy="254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Крест 11"/>
          <p:cNvSpPr/>
          <p:nvPr/>
        </p:nvSpPr>
        <p:spPr>
          <a:xfrm rot="2700000">
            <a:off x="45992" y="2483493"/>
            <a:ext cx="957943" cy="957943"/>
          </a:xfrm>
          <a:prstGeom prst="plus">
            <a:avLst>
              <a:gd name="adj" fmla="val 4849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7907" y="5265880"/>
            <a:ext cx="4435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Схема </a:t>
            </a:r>
            <a:r>
              <a:rPr lang="en-US" sz="1600" dirty="0"/>
              <a:t>6</a:t>
            </a:r>
            <a:r>
              <a:rPr lang="ru-RU" sz="1600" dirty="0" smtClean="0"/>
              <a:t>. Способы получения </a:t>
            </a:r>
            <a:r>
              <a:rPr lang="en-US" sz="1600" dirty="0" smtClean="0"/>
              <a:t>Ph</a:t>
            </a:r>
            <a:r>
              <a:rPr lang="en-US" sz="1600" baseline="-25000" dirty="0" smtClean="0"/>
              <a:t>8</a:t>
            </a:r>
            <a:r>
              <a:rPr lang="en-US" sz="1600" dirty="0" smtClean="0"/>
              <a:t>CAP(OPhNMe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)</a:t>
            </a:r>
            <a:r>
              <a:rPr lang="en-US" sz="1600" baseline="-25000" dirty="0" smtClean="0"/>
              <a:t>2</a:t>
            </a:r>
            <a:endParaRPr lang="ru-RU" sz="1600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529535"/>
              </p:ext>
            </p:extLst>
          </p:nvPr>
        </p:nvGraphicFramePr>
        <p:xfrm>
          <a:off x="6537331" y="1533386"/>
          <a:ext cx="5431758" cy="4156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8" name="Graph" r:id="rId6" imgW="3920760" imgH="3000960" progId="Origin95.Graph">
                  <p:embed/>
                </p:oleObj>
              </mc:Choice>
              <mc:Fallback>
                <p:oleObj name="Graph" r:id="rId6" imgW="3920760" imgH="3000960" progId="Origin95.Graph">
                  <p:embed/>
                  <p:pic>
                    <p:nvPicPr>
                      <p:cNvPr id="20" name="Объект 1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37331" y="1533386"/>
                        <a:ext cx="5431758" cy="4156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323877" y="1622738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[Ph</a:t>
            </a:r>
            <a:r>
              <a:rPr lang="en-US" baseline="-25000" dirty="0" smtClean="0"/>
              <a:t>8</a:t>
            </a:r>
            <a:r>
              <a:rPr lang="en-US" dirty="0" smtClean="0"/>
              <a:t>CAP(OH)]</a:t>
            </a:r>
            <a:r>
              <a:rPr lang="en-US" baseline="30000" dirty="0" smtClean="0"/>
              <a:t>+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8200417" y="1935804"/>
            <a:ext cx="9728" cy="282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382764" y="3102206"/>
            <a:ext cx="290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[Ph</a:t>
            </a:r>
            <a:r>
              <a:rPr lang="en-US" baseline="-25000" dirty="0" smtClean="0"/>
              <a:t>8</a:t>
            </a:r>
            <a:r>
              <a:rPr lang="en-US" dirty="0" smtClean="0"/>
              <a:t>CAP(OPhNMe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 – 3Me]</a:t>
            </a:r>
            <a:r>
              <a:rPr lang="en-US" baseline="30000" dirty="0" smtClean="0"/>
              <a:t>+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15" idx="2"/>
          </p:cNvCxnSpPr>
          <p:nvPr/>
        </p:nvCxnSpPr>
        <p:spPr>
          <a:xfrm flipH="1">
            <a:off x="10690698" y="3471538"/>
            <a:ext cx="142143" cy="13047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416661" y="4026606"/>
            <a:ext cx="217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[Ph</a:t>
            </a:r>
            <a:r>
              <a:rPr lang="en-US" baseline="-25000" dirty="0" smtClean="0"/>
              <a:t>8</a:t>
            </a:r>
            <a:r>
              <a:rPr lang="en-US" dirty="0" smtClean="0"/>
              <a:t>CAP(OPhNMe</a:t>
            </a:r>
            <a:r>
              <a:rPr lang="en-US" baseline="-25000" dirty="0" smtClean="0"/>
              <a:t>2</a:t>
            </a:r>
            <a:r>
              <a:rPr lang="en-US" dirty="0" smtClean="0"/>
              <a:t>)]</a:t>
            </a:r>
            <a:r>
              <a:rPr lang="en-US" baseline="30000" dirty="0" smtClean="0"/>
              <a:t>+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9554450" y="4395938"/>
            <a:ext cx="101123" cy="3803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33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A6B7-EE20-4777-8520-7AE996C1415C}" type="slidenum">
              <a:rPr lang="ru-RU" smtClean="0"/>
              <a:pPr/>
              <a:t>2</a:t>
            </a:fld>
            <a:r>
              <a:rPr lang="ru-RU" dirty="0" smtClean="0"/>
              <a:t>/22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“</a:t>
            </a:r>
            <a:r>
              <a:rPr lang="ru-RU" dirty="0" smtClean="0"/>
              <a:t>Генно-модифицированный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r>
              <a:rPr lang="ru-RU" dirty="0" err="1" smtClean="0"/>
              <a:t>макрогетероцикл</a:t>
            </a:r>
            <a:r>
              <a:rPr lang="ru-RU" dirty="0" smtClean="0"/>
              <a:t> - </a:t>
            </a:r>
            <a:r>
              <a:rPr lang="ru-RU" dirty="0" err="1" smtClean="0"/>
              <a:t>корролазин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680530"/>
              </p:ext>
            </p:extLst>
          </p:nvPr>
        </p:nvGraphicFramePr>
        <p:xfrm>
          <a:off x="454387" y="3153635"/>
          <a:ext cx="5419725" cy="20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8" name="CS ChemDraw Drawing" r:id="rId3" imgW="7285004" imgH="2788683" progId="ChemDraw.Document.6.0">
                  <p:embed/>
                </p:oleObj>
              </mc:Choice>
              <mc:Fallback>
                <p:oleObj name="CS ChemDraw Drawing" r:id="rId3" imgW="7285004" imgH="27886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4387" y="3153635"/>
                        <a:ext cx="5419725" cy="207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5998" y="1953306"/>
            <a:ext cx="45781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B-</a:t>
            </a:r>
            <a:r>
              <a:rPr lang="ru-RU" b="1" dirty="0" smtClean="0">
                <a:solidFill>
                  <a:srgbClr val="7030A0"/>
                </a:solidFill>
              </a:rPr>
              <a:t>полоса поглощения при 400-450нм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Трехосновная кислота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Стабилизация </a:t>
            </a:r>
            <a:r>
              <a:rPr lang="ru-RU" b="1" dirty="0" err="1" smtClean="0">
                <a:solidFill>
                  <a:srgbClr val="7030A0"/>
                </a:solidFill>
              </a:rPr>
              <a:t>высоковалентных</a:t>
            </a:r>
            <a:r>
              <a:rPr lang="ru-RU" b="1" dirty="0" smtClean="0">
                <a:solidFill>
                  <a:srgbClr val="7030A0"/>
                </a:solidFill>
              </a:rPr>
              <a:t> элементов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Флуоресценция + </a:t>
            </a:r>
            <a:r>
              <a:rPr lang="ru-RU" b="1" dirty="0" err="1" smtClean="0">
                <a:solidFill>
                  <a:srgbClr val="7030A0"/>
                </a:solidFill>
              </a:rPr>
              <a:t>фотосенсибилизация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7765" y="5339969"/>
            <a:ext cx="39928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Q-</a:t>
            </a:r>
            <a:r>
              <a:rPr lang="ru-RU" b="1" dirty="0" smtClean="0">
                <a:solidFill>
                  <a:srgbClr val="00B050"/>
                </a:solidFill>
              </a:rPr>
              <a:t>полосы поглощения при 600-650нм</a:t>
            </a:r>
            <a:endParaRPr lang="en-US" b="1" dirty="0" smtClean="0">
              <a:solidFill>
                <a:srgbClr val="00B050"/>
              </a:solidFill>
            </a:endParaRP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Зона терапевтического окна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Исходный материал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38142" y="1708929"/>
            <a:ext cx="35116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Фотодинамическая терапия</a:t>
            </a:r>
            <a:endParaRPr lang="en-US" dirty="0" smtClean="0"/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Dalton Trans., 2022, 51, 1364-1377</a:t>
            </a:r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Dyes Pigments, 2020, 179, 108421</a:t>
            </a:r>
          </a:p>
          <a:p>
            <a:pPr algn="ctr"/>
            <a:endParaRPr lang="ru-RU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43692" y="3492373"/>
            <a:ext cx="42021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Расщепление ДНК</a:t>
            </a:r>
            <a:endParaRPr lang="en-US" dirty="0" smtClean="0"/>
          </a:p>
          <a:p>
            <a:pPr algn="ctr"/>
            <a:r>
              <a:rPr lang="en-US" b="1" i="1" dirty="0">
                <a:solidFill>
                  <a:srgbClr val="FF0000"/>
                </a:solidFill>
              </a:rPr>
              <a:t>Bioorganic &amp; Medicinal Chemistry Letters,</a:t>
            </a:r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2008, 18</a:t>
            </a:r>
            <a:r>
              <a:rPr lang="en-US" b="1" i="1" dirty="0">
                <a:solidFill>
                  <a:srgbClr val="FF0000"/>
                </a:solidFill>
              </a:rPr>
              <a:t>, 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2152-2155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71429" y="5347275"/>
            <a:ext cx="3845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Фотовольтаика</a:t>
            </a:r>
            <a:endParaRPr lang="en-US" dirty="0" smtClean="0"/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J. Energy Chemistry, 2020, 43, 139-147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6270" y="1953306"/>
            <a:ext cx="6413503" cy="4309993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731100" y="1714750"/>
            <a:ext cx="4125686" cy="102461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743692" y="3391093"/>
            <a:ext cx="4125686" cy="102461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731100" y="5151218"/>
            <a:ext cx="4125686" cy="102461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8577285">
            <a:off x="6224525" y="2910947"/>
            <a:ext cx="1749876" cy="386688"/>
          </a:xfrm>
          <a:prstGeom prst="rightArrow">
            <a:avLst>
              <a:gd name="adj1" fmla="val 25723"/>
              <a:gd name="adj2" fmla="val 1011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6478027" y="3797249"/>
            <a:ext cx="1189239" cy="386688"/>
          </a:xfrm>
          <a:prstGeom prst="rightArrow">
            <a:avLst>
              <a:gd name="adj1" fmla="val 25723"/>
              <a:gd name="adj2" fmla="val 1003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3018819">
            <a:off x="6243851" y="4718334"/>
            <a:ext cx="1749876" cy="386688"/>
          </a:xfrm>
          <a:prstGeom prst="rightArrow">
            <a:avLst>
              <a:gd name="adj1" fmla="val 25723"/>
              <a:gd name="adj2" fmla="val 1011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22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A6B7-EE20-4777-8520-7AE996C1415C}" type="slidenum">
              <a:rPr lang="ru-RU" smtClean="0"/>
              <a:pPr/>
              <a:t>20</a:t>
            </a:fld>
            <a:r>
              <a:rPr lang="ru-RU" dirty="0" smtClean="0"/>
              <a:t>/22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Спектральные различия </a:t>
            </a:r>
            <a:r>
              <a:rPr lang="en-US" dirty="0" smtClean="0"/>
              <a:t>Ph</a:t>
            </a:r>
            <a:r>
              <a:rPr lang="en-US" baseline="-25000" dirty="0" smtClean="0"/>
              <a:t>8</a:t>
            </a:r>
            <a:r>
              <a:rPr lang="en-US" dirty="0" smtClean="0"/>
              <a:t>Pyz</a:t>
            </a:r>
            <a:r>
              <a:rPr lang="en-US" baseline="-25000" dirty="0" smtClean="0"/>
              <a:t>4</a:t>
            </a:r>
            <a:r>
              <a:rPr lang="en-US" dirty="0" smtClean="0"/>
              <a:t>CAP</a:t>
            </a:r>
            <a:r>
              <a:rPr lang="ru-RU" dirty="0" smtClean="0"/>
              <a:t> и </a:t>
            </a:r>
            <a:r>
              <a:rPr lang="en-US" dirty="0"/>
              <a:t>Ph</a:t>
            </a:r>
            <a:r>
              <a:rPr lang="en-US" baseline="-25000" dirty="0"/>
              <a:t>8</a:t>
            </a:r>
            <a:r>
              <a:rPr lang="en-US" dirty="0"/>
              <a:t>CAP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845662"/>
              </p:ext>
            </p:extLst>
          </p:nvPr>
        </p:nvGraphicFramePr>
        <p:xfrm>
          <a:off x="1495245" y="1622738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1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5245" y="1622738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888084"/>
              </p:ext>
            </p:extLst>
          </p:nvPr>
        </p:nvGraphicFramePr>
        <p:xfrm>
          <a:off x="6839727" y="1622738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2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39727" y="1622738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059450" y="5038928"/>
            <a:ext cx="2351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bands – 655, 602 nm</a:t>
            </a:r>
          </a:p>
          <a:p>
            <a:r>
              <a:rPr lang="en-US" dirty="0" smtClean="0"/>
              <a:t>B band – 454 nm</a:t>
            </a:r>
          </a:p>
          <a:p>
            <a:r>
              <a:rPr lang="en-US" dirty="0" smtClean="0"/>
              <a:t>CT – 420 nm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988428" y="5035558"/>
            <a:ext cx="2351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bands – 633, 590 nm</a:t>
            </a:r>
          </a:p>
          <a:p>
            <a:r>
              <a:rPr lang="en-US" dirty="0" smtClean="0"/>
              <a:t>B band – 440 nm</a:t>
            </a:r>
          </a:p>
          <a:p>
            <a:r>
              <a:rPr lang="en-US" dirty="0" smtClean="0"/>
              <a:t>CT – </a:t>
            </a:r>
            <a:r>
              <a:rPr lang="ru-RU" dirty="0" smtClean="0"/>
              <a:t>нет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6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A6B7-EE20-4777-8520-7AE996C1415C}" type="slidenum">
              <a:rPr lang="ru-RU" smtClean="0"/>
              <a:pPr/>
              <a:t>21</a:t>
            </a:fld>
            <a:r>
              <a:rPr lang="ru-RU" dirty="0" smtClean="0"/>
              <a:t>/22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Причины нестойкости </a:t>
            </a:r>
            <a:r>
              <a:rPr lang="ru-RU" dirty="0" err="1" smtClean="0"/>
              <a:t>арилокси</a:t>
            </a:r>
            <a:r>
              <a:rPr lang="ru-RU" dirty="0" smtClean="0"/>
              <a:t>-замещенных </a:t>
            </a:r>
            <a:r>
              <a:rPr lang="en-US" dirty="0" smtClean="0"/>
              <a:t>Ph</a:t>
            </a:r>
            <a:r>
              <a:rPr lang="en-US" baseline="-25000" dirty="0" smtClean="0"/>
              <a:t>8</a:t>
            </a:r>
            <a:r>
              <a:rPr lang="en-US" dirty="0" smtClean="0"/>
              <a:t>CAP(</a:t>
            </a:r>
            <a:r>
              <a:rPr lang="en-US" dirty="0" err="1" smtClean="0"/>
              <a:t>OAr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425451" y="1879600"/>
            <a:ext cx="5090132" cy="1807756"/>
          </a:xfrm>
        </p:spPr>
        <p:txBody>
          <a:bodyPr/>
          <a:lstStyle/>
          <a:p>
            <a:r>
              <a:rPr lang="ru-RU" dirty="0" smtClean="0"/>
              <a:t>Акцепторная природа </a:t>
            </a:r>
            <a:r>
              <a:rPr lang="ru-RU" dirty="0" err="1" smtClean="0"/>
              <a:t>пиразиновых</a:t>
            </a:r>
            <a:r>
              <a:rPr lang="ru-RU" dirty="0" smtClean="0"/>
              <a:t> фрагментов приводит к увеличению прочности связывания </a:t>
            </a:r>
            <a:r>
              <a:rPr lang="ru-RU" dirty="0" err="1" smtClean="0"/>
              <a:t>арилоксидных</a:t>
            </a:r>
            <a:r>
              <a:rPr lang="ru-RU" dirty="0" smtClean="0"/>
              <a:t> фрагментов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903476"/>
              </p:ext>
            </p:extLst>
          </p:nvPr>
        </p:nvGraphicFramePr>
        <p:xfrm>
          <a:off x="567279" y="3385797"/>
          <a:ext cx="4179209" cy="2081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2" name="CS ChemDraw Drawing" r:id="rId3" imgW="3937874" imgH="1959753" progId="ChemDraw.Document.6.0">
                  <p:embed/>
                </p:oleObj>
              </mc:Choice>
              <mc:Fallback>
                <p:oleObj name="CS ChemDraw Drawing" r:id="rId3" imgW="3937874" imgH="1959753" progId="ChemDraw.Document.6.0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7279" y="3385797"/>
                        <a:ext cx="4179209" cy="2081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903077"/>
              </p:ext>
            </p:extLst>
          </p:nvPr>
        </p:nvGraphicFramePr>
        <p:xfrm>
          <a:off x="7282528" y="3336873"/>
          <a:ext cx="3530254" cy="2081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3" name="CS ChemDraw Drawing" r:id="rId5" imgW="2926080" imgH="1731201" progId="ChemDraw.Document.6.0">
                  <p:embed/>
                </p:oleObj>
              </mc:Choice>
              <mc:Fallback>
                <p:oleObj name="CS ChemDraw Drawing" r:id="rId5" imgW="2926080" imgH="1731201" progId="ChemDraw.Document.6.0">
                  <p:embed/>
                  <p:pic>
                    <p:nvPicPr>
                      <p:cNvPr id="13" name="Объект 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82528" y="3336873"/>
                        <a:ext cx="3530254" cy="2081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77438" y="3638716"/>
            <a:ext cx="629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baseline="-25000" dirty="0" err="1" smtClean="0"/>
              <a:t>Pyz</a:t>
            </a:r>
            <a:r>
              <a:rPr lang="en-US" dirty="0" smtClean="0"/>
              <a:t>+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stCxn id="9" idx="2"/>
          </p:cNvCxnSpPr>
          <p:nvPr/>
        </p:nvCxnSpPr>
        <p:spPr>
          <a:xfrm>
            <a:off x="2192396" y="4008048"/>
            <a:ext cx="375706" cy="320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38186" y="2944269"/>
            <a:ext cx="585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baseline="-25000" dirty="0" err="1" smtClean="0"/>
              <a:t>Pyz</a:t>
            </a:r>
            <a:r>
              <a:rPr lang="en-US" dirty="0"/>
              <a:t>-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192396" y="3317959"/>
            <a:ext cx="375706" cy="320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290120" y="3573564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baseline="-25000" dirty="0" err="1" smtClean="0"/>
              <a:t>Ph</a:t>
            </a:r>
            <a:r>
              <a:rPr lang="en-US" dirty="0" smtClean="0"/>
              <a:t>+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335004" y="306388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baseline="-25000" dirty="0" err="1" smtClean="0"/>
              <a:t>Ph</a:t>
            </a:r>
            <a:r>
              <a:rPr lang="en-US" dirty="0" smtClean="0"/>
              <a:t>-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15" idx="2"/>
          </p:cNvCxnSpPr>
          <p:nvPr/>
        </p:nvCxnSpPr>
        <p:spPr>
          <a:xfrm>
            <a:off x="8602866" y="3433216"/>
            <a:ext cx="353264" cy="1823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8564402" y="3952265"/>
            <a:ext cx="391728" cy="3276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Текст 4"/>
          <p:cNvSpPr txBox="1">
            <a:spLocks/>
          </p:cNvSpPr>
          <p:nvPr/>
        </p:nvSpPr>
        <p:spPr>
          <a:xfrm>
            <a:off x="5437763" y="1755650"/>
            <a:ext cx="6650016" cy="1807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DIN Pro Light" panose="020B0504020101010102" pitchFamily="34" charset="0"/>
                <a:ea typeface="+mn-ea"/>
                <a:cs typeface="DIN Pro Light" panose="020B0504020101010102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DIN Pro Light" panose="020B0504020101010102" pitchFamily="34" charset="0"/>
                <a:ea typeface="+mn-ea"/>
                <a:cs typeface="DIN Pro Light" panose="020B0504020101010102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DIN Pro Light" panose="020B0504020101010102" pitchFamily="34" charset="0"/>
                <a:ea typeface="+mn-ea"/>
                <a:cs typeface="DIN Pro Light" panose="020B0504020101010102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DIN Pro Light" panose="020B0504020101010102" pitchFamily="34" charset="0"/>
                <a:ea typeface="+mn-ea"/>
                <a:cs typeface="DIN Pro Light" panose="020B0504020101010102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DIN Pro Light" panose="020B0504020101010102" pitchFamily="34" charset="0"/>
                <a:ea typeface="+mn-ea"/>
                <a:cs typeface="DIN Pro Light" panose="020B0504020101010102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Более донорный </a:t>
            </a:r>
            <a:r>
              <a:rPr lang="ru-RU" dirty="0" err="1"/>
              <a:t>октафенил</a:t>
            </a:r>
            <a:r>
              <a:rPr lang="ru-RU" dirty="0"/>
              <a:t>-замещенный </a:t>
            </a:r>
            <a:r>
              <a:rPr lang="ru-RU" dirty="0" err="1"/>
              <a:t>корролазин</a:t>
            </a:r>
            <a:r>
              <a:rPr lang="ru-RU" dirty="0"/>
              <a:t> способен к прямой реакции с фенолами за счет менее прочного связывания аксиальных </a:t>
            </a:r>
            <a:r>
              <a:rPr lang="ru-RU" dirty="0" err="1"/>
              <a:t>лигандов</a:t>
            </a:r>
            <a:r>
              <a:rPr lang="ru-RU" dirty="0"/>
              <a:t>, однако, при малейших следах воды в растворителе происходит быстрый гидролиз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752277"/>
              </p:ext>
            </p:extLst>
          </p:nvPr>
        </p:nvGraphicFramePr>
        <p:xfrm>
          <a:off x="345227" y="5495868"/>
          <a:ext cx="382794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7658">
                  <a:extLst>
                    <a:ext uri="{9D8B030D-6E8A-4147-A177-3AD203B41FA5}">
                      <a16:colId xmlns:a16="http://schemas.microsoft.com/office/drawing/2014/main" val="591916511"/>
                    </a:ext>
                  </a:extLst>
                </a:gridCol>
                <a:gridCol w="2490282">
                  <a:extLst>
                    <a:ext uri="{9D8B030D-6E8A-4147-A177-3AD203B41FA5}">
                      <a16:colId xmlns:a16="http://schemas.microsoft.com/office/drawing/2014/main" val="17830780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Атом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Заряд по </a:t>
                      </a:r>
                      <a:r>
                        <a:rPr lang="ru-RU" dirty="0" err="1" smtClean="0"/>
                        <a:t>Малликену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841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1.195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20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 axial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-0.315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103231"/>
                  </a:ext>
                </a:extLst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830882"/>
              </p:ext>
            </p:extLst>
          </p:nvPr>
        </p:nvGraphicFramePr>
        <p:xfrm>
          <a:off x="6999080" y="5466937"/>
          <a:ext cx="39141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8176">
                  <a:extLst>
                    <a:ext uri="{9D8B030D-6E8A-4147-A177-3AD203B41FA5}">
                      <a16:colId xmlns:a16="http://schemas.microsoft.com/office/drawing/2014/main" val="591916511"/>
                    </a:ext>
                  </a:extLst>
                </a:gridCol>
                <a:gridCol w="2645924">
                  <a:extLst>
                    <a:ext uri="{9D8B030D-6E8A-4147-A177-3AD203B41FA5}">
                      <a16:colId xmlns:a16="http://schemas.microsoft.com/office/drawing/2014/main" val="17830780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Атом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Заряд по </a:t>
                      </a:r>
                      <a:r>
                        <a:rPr lang="ru-RU" dirty="0" err="1" smtClean="0"/>
                        <a:t>Малликену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841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0.723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20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 axial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-0.461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103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59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A6B7-EE20-4777-8520-7AE996C1415C}" type="slidenum">
              <a:rPr lang="ru-RU" smtClean="0"/>
              <a:pPr/>
              <a:t>22</a:t>
            </a:fld>
            <a:r>
              <a:rPr lang="ru-RU" dirty="0" smtClean="0"/>
              <a:t>/22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4826" y="1809345"/>
            <a:ext cx="11867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u="sng" dirty="0" smtClean="0"/>
              <a:t>В ходе данной работы:</a:t>
            </a:r>
          </a:p>
          <a:p>
            <a:pPr marL="342900" indent="-342900">
              <a:buAutoNum type="arabicPeriod"/>
            </a:pPr>
            <a:r>
              <a:rPr lang="ru-RU" dirty="0" smtClean="0"/>
              <a:t>Был синтезирован ряд пиразин-</a:t>
            </a:r>
            <a:r>
              <a:rPr lang="ru-RU" dirty="0" err="1" smtClean="0"/>
              <a:t>аннелированных</a:t>
            </a:r>
            <a:r>
              <a:rPr lang="ru-RU" dirty="0" smtClean="0"/>
              <a:t> </a:t>
            </a:r>
            <a:r>
              <a:rPr lang="ru-RU" dirty="0" err="1" smtClean="0"/>
              <a:t>корролазинов</a:t>
            </a:r>
            <a:r>
              <a:rPr lang="ru-RU" dirty="0" smtClean="0"/>
              <a:t> фосфора (</a:t>
            </a:r>
            <a:r>
              <a:rPr lang="en-US" dirty="0" smtClean="0"/>
              <a:t>V)</a:t>
            </a:r>
            <a:r>
              <a:rPr lang="ru-RU" dirty="0" smtClean="0"/>
              <a:t>, несущих в аксиальном положении </a:t>
            </a:r>
            <a:r>
              <a:rPr lang="ru-RU" dirty="0" err="1" smtClean="0"/>
              <a:t>арилоксидные</a:t>
            </a:r>
            <a:r>
              <a:rPr lang="ru-RU" dirty="0" smtClean="0"/>
              <a:t> группы</a:t>
            </a:r>
          </a:p>
          <a:p>
            <a:pPr marL="342900" indent="-342900">
              <a:buAutoNum type="arabicPeriod"/>
            </a:pPr>
            <a:r>
              <a:rPr lang="ru-RU" dirty="0" smtClean="0"/>
              <a:t>Изучены их общие спектральные свойства</a:t>
            </a:r>
          </a:p>
          <a:p>
            <a:pPr marL="342900" indent="-342900">
              <a:buAutoNum type="arabicPeriod"/>
            </a:pPr>
            <a:r>
              <a:rPr lang="ru-RU" dirty="0" smtClean="0"/>
              <a:t>Выявлена чувствительность и «переключаемость» их флуоресцентных свойств под влиянием кислот или оснований</a:t>
            </a:r>
          </a:p>
          <a:p>
            <a:pPr marL="342900" indent="-342900">
              <a:buAutoNum type="arabicPeriod"/>
            </a:pPr>
            <a:r>
              <a:rPr lang="ru-RU" dirty="0" smtClean="0"/>
              <a:t>Определена способность к генерации </a:t>
            </a:r>
            <a:r>
              <a:rPr lang="ru-RU" dirty="0" err="1" smtClean="0"/>
              <a:t>синглетного</a:t>
            </a:r>
            <a:r>
              <a:rPr lang="ru-RU" dirty="0" smtClean="0"/>
              <a:t> кислорода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Была предпринята попытка синтеза </a:t>
            </a:r>
            <a:r>
              <a:rPr lang="ru-RU" dirty="0" err="1" smtClean="0"/>
              <a:t>октафенил</a:t>
            </a:r>
            <a:r>
              <a:rPr lang="ru-RU" dirty="0" smtClean="0"/>
              <a:t>-замещенных </a:t>
            </a:r>
            <a:r>
              <a:rPr lang="ru-RU" dirty="0" err="1" smtClean="0"/>
              <a:t>корролазинов</a:t>
            </a:r>
            <a:r>
              <a:rPr lang="ru-RU" dirty="0" smtClean="0"/>
              <a:t> фосфора, несущих в аксиальном положении </a:t>
            </a:r>
            <a:r>
              <a:rPr lang="ru-RU" dirty="0" err="1" smtClean="0"/>
              <a:t>арилоксидные</a:t>
            </a:r>
            <a:r>
              <a:rPr lang="ru-RU" dirty="0" smtClean="0"/>
              <a:t> группы</a:t>
            </a:r>
          </a:p>
          <a:p>
            <a:pPr marL="342900" indent="-342900">
              <a:buAutoNum type="arabicPeriod"/>
            </a:pPr>
            <a:r>
              <a:rPr lang="ru-RU" dirty="0" smtClean="0"/>
              <a:t>Выявлена неустойчивость таких производных и склонность к быстрому гидролизу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Показано влияние </a:t>
            </a:r>
            <a:r>
              <a:rPr lang="ru-RU" dirty="0" err="1" smtClean="0"/>
              <a:t>пиразинового</a:t>
            </a:r>
            <a:r>
              <a:rPr lang="ru-RU" dirty="0" smtClean="0"/>
              <a:t> </a:t>
            </a:r>
            <a:r>
              <a:rPr lang="ru-RU" dirty="0" err="1" smtClean="0"/>
              <a:t>аннелирования</a:t>
            </a:r>
            <a:r>
              <a:rPr lang="ru-RU" dirty="0" smtClean="0"/>
              <a:t> на устойчивость и спектральные свойства полученных комплексов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65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Благодарности</a:t>
            </a:r>
            <a:endParaRPr lang="ru-RU" dirty="0"/>
          </a:p>
        </p:txBody>
      </p:sp>
      <p:pic>
        <p:nvPicPr>
          <p:cNvPr id="44034" name="Picture 2" descr="Глава РФФИ: научные фонды и Минобрнауки обсуждают изменение программ  грантовой поддержки - Объявления - Пресс-центр - Портал РФФ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3" y="1622738"/>
            <a:ext cx="3387012" cy="247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https://sun9-88.userapi.com/impf/c849124/v849124865/15dbd8/oWfC2URQ0gw.jpg?size=860x904&amp;quality=96&amp;sign=a4cedf2affdf43cdc03af06698459d38&amp;type=album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085" y="1838440"/>
            <a:ext cx="1881811" cy="197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 descr="https://sun9-59.userapi.com/impf/tPIQuw61-GpOnSzO0TMrMCo1iHnD_0-OX5BPjQ/DW6-Jm2fuc4.jpg?size=1600x1200&amp;quality=96&amp;sign=d62a8d0d788089be488d3f0126f2a1c8&amp;type=album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27" y="1622738"/>
            <a:ext cx="3212658" cy="240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7384" y="4095257"/>
            <a:ext cx="34828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выполнена при поддержке Российского Фонда Фундаментальных Исследований (грант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№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20-53-26004)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382427" y="4032232"/>
            <a:ext cx="5764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Лаборатория синтеза и исследования </a:t>
            </a:r>
            <a:r>
              <a:rPr lang="ru-RU" dirty="0" err="1" smtClean="0"/>
              <a:t>порфиразиноидов</a:t>
            </a:r>
            <a:endParaRPr lang="ru-RU" dirty="0" smtClean="0"/>
          </a:p>
          <a:p>
            <a:r>
              <a:rPr lang="ru-RU" dirty="0" smtClean="0"/>
              <a:t>Кафедра </a:t>
            </a:r>
            <a:r>
              <a:rPr lang="ru-RU" smtClean="0"/>
              <a:t>органической химии ИГХТУ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55787" y="5596949"/>
            <a:ext cx="5621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u="sng" dirty="0" smtClean="0"/>
              <a:t>Благодарю за внимание!</a:t>
            </a:r>
            <a:endParaRPr lang="ru-RU" sz="4000" u="sng" dirty="0"/>
          </a:p>
        </p:txBody>
      </p:sp>
    </p:spTree>
    <p:extLst>
      <p:ext uri="{BB962C8B-B14F-4D97-AF65-F5344CB8AC3E}">
        <p14:creationId xmlns:p14="http://schemas.microsoft.com/office/powerpoint/2010/main" val="322370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A6B7-EE20-4777-8520-7AE996C1415C}" type="slidenum">
              <a:rPr lang="ru-RU" smtClean="0"/>
              <a:pPr/>
              <a:t>3</a:t>
            </a:fld>
            <a:r>
              <a:rPr lang="ru-RU" dirty="0" smtClean="0"/>
              <a:t>/22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Цели и задачи работы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4281" y="1789890"/>
            <a:ext cx="11703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u="sng" dirty="0" smtClean="0"/>
              <a:t>Цель работы:</a:t>
            </a:r>
          </a:p>
          <a:p>
            <a:r>
              <a:rPr lang="ru-RU" sz="2000" dirty="0" smtClean="0"/>
              <a:t>Влияние периферических и аксиальных заместителей на стабильность и спектральные свойства </a:t>
            </a:r>
            <a:r>
              <a:rPr lang="ru-RU" sz="2000" dirty="0" err="1" smtClean="0"/>
              <a:t>корролазинов</a:t>
            </a:r>
            <a:r>
              <a:rPr lang="ru-RU" sz="2000" dirty="0" smtClean="0"/>
              <a:t> фосфора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04281" y="3173361"/>
            <a:ext cx="1170331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u="sng" dirty="0" smtClean="0"/>
              <a:t>Поставленные задачи: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Синтез и очистка ряда периферически- и аксиально-замещенных </a:t>
            </a:r>
            <a:r>
              <a:rPr lang="ru-RU" sz="2000" dirty="0" err="1" smtClean="0"/>
              <a:t>корролазинов</a:t>
            </a:r>
            <a:r>
              <a:rPr lang="ru-RU" sz="2000" dirty="0" smtClean="0"/>
              <a:t> фосфора (</a:t>
            </a:r>
            <a:r>
              <a:rPr lang="en-US" sz="2000" dirty="0" smtClean="0"/>
              <a:t>V)</a:t>
            </a: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Идентификация полученных соединений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Изучение спектральных свойств полученных соединений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Изучение </a:t>
            </a:r>
            <a:r>
              <a:rPr lang="ru-RU" sz="2000" dirty="0" err="1" smtClean="0"/>
              <a:t>фотосенсибилизационной</a:t>
            </a:r>
            <a:r>
              <a:rPr lang="ru-RU" sz="2000" dirty="0" smtClean="0"/>
              <a:t> способности синтезированных триад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Квантово-химическое обоснование наблюдаемых свойств</a:t>
            </a:r>
          </a:p>
        </p:txBody>
      </p:sp>
    </p:spTree>
    <p:extLst>
      <p:ext uri="{BB962C8B-B14F-4D97-AF65-F5344CB8AC3E}">
        <p14:creationId xmlns:p14="http://schemas.microsoft.com/office/powerpoint/2010/main" val="25714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A6B7-EE20-4777-8520-7AE996C1415C}" type="slidenum">
              <a:rPr lang="ru-RU" smtClean="0"/>
              <a:pPr/>
              <a:t>4</a:t>
            </a:fld>
            <a:r>
              <a:rPr lang="ru-RU" dirty="0" smtClean="0"/>
              <a:t>/22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Объекты исследования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957827"/>
              </p:ext>
            </p:extLst>
          </p:nvPr>
        </p:nvGraphicFramePr>
        <p:xfrm>
          <a:off x="2328863" y="1851025"/>
          <a:ext cx="7450137" cy="415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1" name="CS ChemDraw Drawing" r:id="rId3" imgW="7450871" imgH="4157440" progId="ChemDraw.Document.6.0">
                  <p:embed/>
                </p:oleObj>
              </mc:Choice>
              <mc:Fallback>
                <p:oleObj name="CS ChemDraw Drawing" r:id="rId3" imgW="7450871" imgH="4157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8863" y="1851025"/>
                        <a:ext cx="7450137" cy="415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Овал 9"/>
          <p:cNvSpPr/>
          <p:nvPr/>
        </p:nvSpPr>
        <p:spPr>
          <a:xfrm>
            <a:off x="4497355" y="2659225"/>
            <a:ext cx="671804" cy="671804"/>
          </a:xfrm>
          <a:prstGeom prst="ellipse">
            <a:avLst/>
          </a:prstGeom>
          <a:solidFill>
            <a:srgbClr val="00B050">
              <a:alpha val="36863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166397" y="4335047"/>
            <a:ext cx="671804" cy="671804"/>
          </a:xfrm>
          <a:prstGeom prst="ellipse">
            <a:avLst/>
          </a:prstGeom>
          <a:solidFill>
            <a:srgbClr val="00B050">
              <a:alpha val="36863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497355" y="4335047"/>
            <a:ext cx="671804" cy="671804"/>
          </a:xfrm>
          <a:prstGeom prst="ellipse">
            <a:avLst/>
          </a:prstGeom>
          <a:solidFill>
            <a:srgbClr val="00B050">
              <a:alpha val="36863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166397" y="2659225"/>
            <a:ext cx="671804" cy="671804"/>
          </a:xfrm>
          <a:prstGeom prst="ellipse">
            <a:avLst/>
          </a:prstGeom>
          <a:solidFill>
            <a:srgbClr val="00B050">
              <a:alpha val="36863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644257" y="1832956"/>
            <a:ext cx="960007" cy="960007"/>
          </a:xfrm>
          <a:prstGeom prst="ellipse">
            <a:avLst/>
          </a:prstGeom>
          <a:solidFill>
            <a:srgbClr val="00B050">
              <a:alpha val="36863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644257" y="5033999"/>
            <a:ext cx="960007" cy="960007"/>
          </a:xfrm>
          <a:prstGeom prst="ellipse">
            <a:avLst/>
          </a:prstGeom>
          <a:solidFill>
            <a:srgbClr val="00B050">
              <a:alpha val="36863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>
            <a:stCxn id="10" idx="1"/>
            <a:endCxn id="15" idx="6"/>
          </p:cNvCxnSpPr>
          <p:nvPr/>
        </p:nvCxnSpPr>
        <p:spPr>
          <a:xfrm flipH="1" flipV="1">
            <a:off x="3604264" y="2312960"/>
            <a:ext cx="991474" cy="44464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0" idx="3"/>
            <a:endCxn id="17" idx="7"/>
          </p:cNvCxnSpPr>
          <p:nvPr/>
        </p:nvCxnSpPr>
        <p:spPr>
          <a:xfrm flipH="1">
            <a:off x="3463674" y="3232646"/>
            <a:ext cx="1132064" cy="194194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31422" y="2948410"/>
            <a:ext cx="1779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</a:t>
            </a:r>
            <a:r>
              <a:rPr lang="en-US" baseline="-25000" dirty="0" smtClean="0"/>
              <a:t>8</a:t>
            </a:r>
            <a:r>
              <a:rPr lang="en-US" dirty="0" smtClean="0"/>
              <a:t>Pyz</a:t>
            </a:r>
            <a:r>
              <a:rPr lang="en-US" baseline="-25000" dirty="0" smtClean="0"/>
              <a:t>4</a:t>
            </a:r>
            <a:r>
              <a:rPr lang="en-US" dirty="0" smtClean="0"/>
              <a:t>CAP(OR)</a:t>
            </a:r>
            <a:r>
              <a:rPr lang="en-US" baseline="-25000" dirty="0" smtClean="0"/>
              <a:t>2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453950" y="6166316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</a:t>
            </a:r>
            <a:r>
              <a:rPr lang="en-US" baseline="-25000" dirty="0" smtClean="0"/>
              <a:t>8</a:t>
            </a:r>
            <a:r>
              <a:rPr lang="en-US" dirty="0" smtClean="0"/>
              <a:t>CAP(OR)</a:t>
            </a:r>
            <a:r>
              <a:rPr lang="en-US" baseline="-25000" dirty="0" smtClean="0"/>
              <a:t>2</a:t>
            </a: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5589590" y="3273534"/>
            <a:ext cx="319242" cy="319242"/>
          </a:xfrm>
          <a:prstGeom prst="ellipse">
            <a:avLst/>
          </a:prstGeom>
          <a:solidFill>
            <a:srgbClr val="4472C4">
              <a:alpha val="3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592697" y="4079074"/>
            <a:ext cx="319242" cy="319242"/>
          </a:xfrm>
          <a:prstGeom prst="ellipse">
            <a:avLst/>
          </a:prstGeom>
          <a:solidFill>
            <a:srgbClr val="4472C4">
              <a:alpha val="3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835439" y="2375663"/>
            <a:ext cx="319242" cy="319242"/>
          </a:xfrm>
          <a:prstGeom prst="ellipse">
            <a:avLst/>
          </a:prstGeom>
          <a:solidFill>
            <a:srgbClr val="4472C4">
              <a:alpha val="3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835439" y="3657191"/>
            <a:ext cx="319242" cy="319242"/>
          </a:xfrm>
          <a:prstGeom prst="ellipse">
            <a:avLst/>
          </a:prstGeom>
          <a:solidFill>
            <a:srgbClr val="4472C4">
              <a:alpha val="3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830531" y="4891963"/>
            <a:ext cx="319242" cy="319242"/>
          </a:xfrm>
          <a:prstGeom prst="ellipse">
            <a:avLst/>
          </a:prstGeom>
          <a:solidFill>
            <a:srgbClr val="4472C4">
              <a:alpha val="3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 стрелкой 34"/>
          <p:cNvCxnSpPr>
            <a:endCxn id="31" idx="2"/>
          </p:cNvCxnSpPr>
          <p:nvPr/>
        </p:nvCxnSpPr>
        <p:spPr>
          <a:xfrm flipV="1">
            <a:off x="5907310" y="2535284"/>
            <a:ext cx="1928129" cy="897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7" idx="6"/>
            <a:endCxn id="32" idx="2"/>
          </p:cNvCxnSpPr>
          <p:nvPr/>
        </p:nvCxnSpPr>
        <p:spPr>
          <a:xfrm>
            <a:off x="5908832" y="3433155"/>
            <a:ext cx="1926607" cy="383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27" idx="6"/>
            <a:endCxn id="33" idx="1"/>
          </p:cNvCxnSpPr>
          <p:nvPr/>
        </p:nvCxnSpPr>
        <p:spPr>
          <a:xfrm>
            <a:off x="5908832" y="3433155"/>
            <a:ext cx="1968451" cy="1505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0076380" y="2406611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</a:t>
            </a:r>
            <a:r>
              <a:rPr lang="en-US" dirty="0" smtClean="0"/>
              <a:t>= </a:t>
            </a:r>
            <a:r>
              <a:rPr lang="en-US" dirty="0" err="1" smtClean="0"/>
              <a:t>Ph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10076380" y="3662242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</a:t>
            </a:r>
            <a:r>
              <a:rPr lang="en-US" dirty="0" smtClean="0"/>
              <a:t>= </a:t>
            </a:r>
            <a:r>
              <a:rPr lang="en-US" dirty="0" err="1" smtClean="0"/>
              <a:t>PhOH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10076380" y="4855207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</a:t>
            </a:r>
            <a:r>
              <a:rPr lang="en-US" dirty="0" smtClean="0"/>
              <a:t>= PhNMe</a:t>
            </a:r>
            <a:r>
              <a:rPr lang="en-US" baseline="-25000" dirty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43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множение 11"/>
          <p:cNvSpPr/>
          <p:nvPr/>
        </p:nvSpPr>
        <p:spPr>
          <a:xfrm>
            <a:off x="3609378" y="3870282"/>
            <a:ext cx="1754121" cy="1754121"/>
          </a:xfrm>
          <a:prstGeom prst="mathMultiply">
            <a:avLst>
              <a:gd name="adj1" fmla="val 351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A6B7-EE20-4777-8520-7AE996C1415C}" type="slidenum">
              <a:rPr lang="ru-RU" smtClean="0"/>
              <a:pPr/>
              <a:t>5</a:t>
            </a:fld>
            <a:r>
              <a:rPr lang="ru-RU" dirty="0" smtClean="0"/>
              <a:t>/22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Синтез </a:t>
            </a:r>
            <a:r>
              <a:rPr lang="en-US" dirty="0" smtClean="0"/>
              <a:t>Ph</a:t>
            </a:r>
            <a:r>
              <a:rPr lang="en-US" baseline="-25000" dirty="0" smtClean="0"/>
              <a:t>8</a:t>
            </a:r>
            <a:r>
              <a:rPr lang="en-US" dirty="0" smtClean="0"/>
              <a:t>Pyz</a:t>
            </a:r>
            <a:r>
              <a:rPr lang="en-US" baseline="-25000" dirty="0" smtClean="0"/>
              <a:t>4</a:t>
            </a:r>
            <a:r>
              <a:rPr lang="en-US" dirty="0" smtClean="0"/>
              <a:t>CAP(OH)</a:t>
            </a:r>
            <a:r>
              <a:rPr lang="en-US" baseline="-25000" dirty="0" smtClean="0"/>
              <a:t>2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092658"/>
              </p:ext>
            </p:extLst>
          </p:nvPr>
        </p:nvGraphicFramePr>
        <p:xfrm>
          <a:off x="1587274" y="1678916"/>
          <a:ext cx="6553200" cy="213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8" name="CS ChemDraw Drawing" r:id="rId3" imgW="9401308" imgH="3061582" progId="ChemDraw.Document.6.0">
                  <p:embed/>
                </p:oleObj>
              </mc:Choice>
              <mc:Fallback>
                <p:oleObj name="CS ChemDraw Drawing" r:id="rId3" imgW="9401308" imgH="306158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274" y="1678916"/>
                        <a:ext cx="6553200" cy="2135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05801" y="1823180"/>
            <a:ext cx="3662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rgbClr val="FF0000"/>
                </a:solidFill>
              </a:rPr>
              <a:t>J. Porphyrins Phthalocyanines 2014; 18: 1–9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111" y="2402426"/>
            <a:ext cx="10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Метод А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1213" y="4649970"/>
            <a:ext cx="1066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Метод </a:t>
            </a:r>
            <a:r>
              <a:rPr lang="ru-RU" dirty="0"/>
              <a:t>Б</a:t>
            </a:r>
            <a:r>
              <a:rPr lang="en-US" dirty="0" smtClean="0"/>
              <a:t>: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228092"/>
              </p:ext>
            </p:extLst>
          </p:nvPr>
        </p:nvGraphicFramePr>
        <p:xfrm>
          <a:off x="1587274" y="3870282"/>
          <a:ext cx="9357305" cy="1986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9" name="CS ChemDraw Drawing" r:id="rId5" imgW="14371391" imgH="3038556" progId="ChemDraw.Document.6.0">
                  <p:embed/>
                </p:oleObj>
              </mc:Choice>
              <mc:Fallback>
                <p:oleObj name="CS ChemDraw Drawing" r:id="rId5" imgW="14371391" imgH="3038556" progId="ChemDraw.Document.6.0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274" y="3870282"/>
                        <a:ext cx="9357305" cy="1986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2371" y="6008914"/>
            <a:ext cx="3965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Схема 1. Способы синтеза </a:t>
            </a:r>
            <a:r>
              <a:rPr lang="en-US" sz="1600" dirty="0"/>
              <a:t>Ph</a:t>
            </a:r>
            <a:r>
              <a:rPr lang="en-US" sz="1600" baseline="-25000" dirty="0"/>
              <a:t>8</a:t>
            </a:r>
            <a:r>
              <a:rPr lang="en-US" sz="1600" dirty="0"/>
              <a:t>Pyz</a:t>
            </a:r>
            <a:r>
              <a:rPr lang="en-US" sz="1600" baseline="-25000" dirty="0"/>
              <a:t>4</a:t>
            </a:r>
            <a:r>
              <a:rPr lang="en-US" sz="1600" dirty="0"/>
              <a:t>CAP(OH)</a:t>
            </a:r>
            <a:r>
              <a:rPr lang="en-US" sz="1600" baseline="-25000" dirty="0"/>
              <a:t>2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142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>
          <a:xfrm>
            <a:off x="5924939" y="1511559"/>
            <a:ext cx="5626359" cy="5158401"/>
          </a:xfrm>
          <a:custGeom>
            <a:avLst/>
            <a:gdLst>
              <a:gd name="connsiteX0" fmla="*/ 0 w 5626359"/>
              <a:gd name="connsiteY0" fmla="*/ 0 h 4973217"/>
              <a:gd name="connsiteX1" fmla="*/ 0 w 5626359"/>
              <a:gd name="connsiteY1" fmla="*/ 4889241 h 4973217"/>
              <a:gd name="connsiteX2" fmla="*/ 5617028 w 5626359"/>
              <a:gd name="connsiteY2" fmla="*/ 4889241 h 4973217"/>
              <a:gd name="connsiteX3" fmla="*/ 5626359 w 5626359"/>
              <a:gd name="connsiteY3" fmla="*/ 4973217 h 4973217"/>
              <a:gd name="connsiteX4" fmla="*/ 5626359 w 5626359"/>
              <a:gd name="connsiteY4" fmla="*/ 2472613 h 4973217"/>
              <a:gd name="connsiteX5" fmla="*/ 2612571 w 5626359"/>
              <a:gd name="connsiteY5" fmla="*/ 2472613 h 4973217"/>
              <a:gd name="connsiteX6" fmla="*/ 2612571 w 5626359"/>
              <a:gd name="connsiteY6" fmla="*/ 46654 h 4973217"/>
              <a:gd name="connsiteX7" fmla="*/ 9330 w 5626359"/>
              <a:gd name="connsiteY7" fmla="*/ 46654 h 4973217"/>
              <a:gd name="connsiteX8" fmla="*/ 0 w 5626359"/>
              <a:gd name="connsiteY8" fmla="*/ 0 h 497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26359" h="4973217">
                <a:moveTo>
                  <a:pt x="0" y="0"/>
                </a:moveTo>
                <a:lnTo>
                  <a:pt x="0" y="4889241"/>
                </a:lnTo>
                <a:lnTo>
                  <a:pt x="5617028" y="4889241"/>
                </a:lnTo>
                <a:lnTo>
                  <a:pt x="5626359" y="4973217"/>
                </a:lnTo>
                <a:lnTo>
                  <a:pt x="5626359" y="2472613"/>
                </a:lnTo>
                <a:lnTo>
                  <a:pt x="2612571" y="2472613"/>
                </a:lnTo>
                <a:lnTo>
                  <a:pt x="2612571" y="46654"/>
                </a:lnTo>
                <a:lnTo>
                  <a:pt x="9330" y="46654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A6B7-EE20-4777-8520-7AE996C1415C}" type="slidenum">
              <a:rPr lang="ru-RU" smtClean="0"/>
              <a:pPr/>
              <a:t>6</a:t>
            </a:fld>
            <a:r>
              <a:rPr lang="ru-RU" dirty="0" smtClean="0"/>
              <a:t>/22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72816" y="3544473"/>
            <a:ext cx="1013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Метод 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361715" y="3548751"/>
            <a:ext cx="1013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Метод Б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361715" y="6204873"/>
            <a:ext cx="1013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Метод В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575130"/>
              </p:ext>
            </p:extLst>
          </p:nvPr>
        </p:nvGraphicFramePr>
        <p:xfrm>
          <a:off x="925089" y="1650418"/>
          <a:ext cx="10371138" cy="458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9" name="CS ChemDraw Drawing" r:id="rId3" imgW="12775657" imgH="5635784" progId="ChemDraw.Document.6.0">
                  <p:embed/>
                </p:oleObj>
              </mc:Choice>
              <mc:Fallback>
                <p:oleObj name="CS ChemDraw Drawing" r:id="rId3" imgW="12775657" imgH="5635784" progId="ChemDraw.Document.6.0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5089" y="1650418"/>
                        <a:ext cx="10371138" cy="4583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671185" y="1166495"/>
            <a:ext cx="361950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331165" y="6609000"/>
            <a:ext cx="299720" cy="213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Синтез аксиально-модифицированных </a:t>
            </a:r>
            <a:r>
              <a:rPr lang="en-US" dirty="0"/>
              <a:t>Ph</a:t>
            </a:r>
            <a:r>
              <a:rPr lang="en-US" baseline="-25000" dirty="0"/>
              <a:t>8</a:t>
            </a:r>
            <a:r>
              <a:rPr lang="en-US" dirty="0"/>
              <a:t>Pyz</a:t>
            </a:r>
            <a:r>
              <a:rPr lang="en-US" baseline="-25000" dirty="0"/>
              <a:t>4</a:t>
            </a:r>
            <a:r>
              <a:rPr lang="en-US" dirty="0"/>
              <a:t>CAP(OH)</a:t>
            </a:r>
            <a:r>
              <a:rPr lang="en-US" baseline="-25000" dirty="0"/>
              <a:t>2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87228" y="4310743"/>
            <a:ext cx="5181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Схема 2. Пути аксиальной модификации </a:t>
            </a:r>
            <a:r>
              <a:rPr lang="en-US" sz="1600" dirty="0"/>
              <a:t>Ph</a:t>
            </a:r>
            <a:r>
              <a:rPr lang="en-US" sz="1600" baseline="-25000" dirty="0"/>
              <a:t>8</a:t>
            </a:r>
            <a:r>
              <a:rPr lang="en-US" sz="1600" dirty="0"/>
              <a:t>Pyz</a:t>
            </a:r>
            <a:r>
              <a:rPr lang="en-US" sz="1600" baseline="-25000" dirty="0"/>
              <a:t>4</a:t>
            </a:r>
            <a:r>
              <a:rPr lang="en-US" sz="1600" dirty="0"/>
              <a:t>CAP(OH)</a:t>
            </a:r>
            <a:r>
              <a:rPr lang="en-US" sz="1600" baseline="-25000" dirty="0"/>
              <a:t>2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9318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A6B7-EE20-4777-8520-7AE996C1415C}" type="slidenum">
              <a:rPr lang="ru-RU" smtClean="0"/>
              <a:pPr/>
              <a:t>7</a:t>
            </a:fld>
            <a:r>
              <a:rPr lang="ru-RU" dirty="0" smtClean="0"/>
              <a:t>/22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LDI-TOF </a:t>
            </a:r>
            <a:r>
              <a:rPr lang="ru-RU" dirty="0" smtClean="0"/>
              <a:t>масс-спектры полученных продуктов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200266"/>
              </p:ext>
            </p:extLst>
          </p:nvPr>
        </p:nvGraphicFramePr>
        <p:xfrm>
          <a:off x="2397742" y="1034142"/>
          <a:ext cx="3788454" cy="5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97" name="Graph" r:id="rId3" imgW="2916000" imgH="4174560" progId="Origin95.Graph">
                  <p:embed/>
                </p:oleObj>
              </mc:Choice>
              <mc:Fallback>
                <p:oleObj name="Graph" r:id="rId3" imgW="2916000" imgH="41745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97742" y="1034142"/>
                        <a:ext cx="3788454" cy="5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274647"/>
              </p:ext>
            </p:extLst>
          </p:nvPr>
        </p:nvGraphicFramePr>
        <p:xfrm>
          <a:off x="7052116" y="1513793"/>
          <a:ext cx="2362471" cy="1277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98" name="CS ChemDraw Drawing" r:id="rId5" imgW="4565620" imgH="2471865" progId="ChemDraw.Document.6.0">
                  <p:embed/>
                </p:oleObj>
              </mc:Choice>
              <mc:Fallback>
                <p:oleObj name="CS ChemDraw Drawing" r:id="rId5" imgW="4565620" imgH="2471865" progId="ChemDraw.Document.6.0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52116" y="1513793"/>
                        <a:ext cx="2362471" cy="1277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934459"/>
              </p:ext>
            </p:extLst>
          </p:nvPr>
        </p:nvGraphicFramePr>
        <p:xfrm>
          <a:off x="7052116" y="2884425"/>
          <a:ext cx="2362135" cy="1441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99" name="CS ChemDraw Drawing" r:id="rId7" imgW="4565620" imgH="2785698" progId="ChemDraw.Document.6.0">
                  <p:embed/>
                </p:oleObj>
              </mc:Choice>
              <mc:Fallback>
                <p:oleObj name="CS ChemDraw Drawing" r:id="rId7" imgW="4565620" imgH="2785698" progId="ChemDraw.Document.6.0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52116" y="2884425"/>
                        <a:ext cx="2362135" cy="1441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895058"/>
              </p:ext>
            </p:extLst>
          </p:nvPr>
        </p:nvGraphicFramePr>
        <p:xfrm>
          <a:off x="7052452" y="4418388"/>
          <a:ext cx="2362135" cy="1588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00" name="CS ChemDraw Drawing" r:id="rId9" imgW="4565620" imgH="3075227" progId="ChemDraw.Document.6.0">
                  <p:embed/>
                </p:oleObj>
              </mc:Choice>
              <mc:Fallback>
                <p:oleObj name="CS ChemDraw Drawing" r:id="rId9" imgW="4565620" imgH="3075227" progId="ChemDraw.Document.6.0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52452" y="4418388"/>
                        <a:ext cx="2362135" cy="1588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48648" y="6211669"/>
            <a:ext cx="708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Рисунок 1. </a:t>
            </a:r>
            <a:r>
              <a:rPr lang="en-US" dirty="0" smtClean="0"/>
              <a:t>LDI-TOF </a:t>
            </a:r>
            <a:r>
              <a:rPr lang="ru-RU" dirty="0" smtClean="0"/>
              <a:t>спектры аксиально-модифицированных пиразин-</a:t>
            </a:r>
            <a:r>
              <a:rPr lang="ru-RU" dirty="0" err="1" smtClean="0"/>
              <a:t>аннелированных</a:t>
            </a:r>
            <a:r>
              <a:rPr lang="ru-RU" dirty="0" smtClean="0"/>
              <a:t> </a:t>
            </a:r>
            <a:r>
              <a:rPr lang="ru-RU" dirty="0" err="1" smtClean="0"/>
              <a:t>корролазинов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609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A6B7-EE20-4777-8520-7AE996C1415C}" type="slidenum">
              <a:rPr lang="ru-RU" smtClean="0"/>
              <a:pPr/>
              <a:t>8</a:t>
            </a:fld>
            <a:r>
              <a:rPr lang="ru-RU" dirty="0" smtClean="0"/>
              <a:t>/22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aseline="30000" dirty="0" smtClean="0"/>
              <a:t>1</a:t>
            </a:r>
            <a:r>
              <a:rPr lang="en-US" dirty="0" smtClean="0"/>
              <a:t>H </a:t>
            </a:r>
            <a:r>
              <a:rPr lang="ru-RU" dirty="0" smtClean="0"/>
              <a:t>ЯМР спектры аксиальных производных</a:t>
            </a:r>
            <a:endParaRPr lang="ru-RU" baseline="30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231" y="2046568"/>
            <a:ext cx="3944276" cy="27540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618" y="2046568"/>
            <a:ext cx="3944275" cy="27540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491" y="4800600"/>
            <a:ext cx="1201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Рисунок 2. </a:t>
            </a:r>
            <a:r>
              <a:rPr lang="en-US" baseline="30000" dirty="0" smtClean="0"/>
              <a:t>1</a:t>
            </a:r>
            <a:r>
              <a:rPr lang="en-US" dirty="0" smtClean="0"/>
              <a:t>H </a:t>
            </a:r>
            <a:r>
              <a:rPr lang="ru-RU" dirty="0" smtClean="0"/>
              <a:t>ЯМР спектры изученных соединений в </a:t>
            </a:r>
            <a:r>
              <a:rPr lang="en-US" dirty="0" smtClean="0"/>
              <a:t>CDCl</a:t>
            </a:r>
            <a:r>
              <a:rPr lang="en-US" baseline="-25000" dirty="0" smtClean="0"/>
              <a:t>3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5" y="2046568"/>
            <a:ext cx="3944275" cy="275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1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9713629" y="5154564"/>
            <a:ext cx="799973" cy="4155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766410" y="5154564"/>
            <a:ext cx="799973" cy="4155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1646072" y="5154565"/>
            <a:ext cx="799973" cy="4155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654723"/>
              </p:ext>
            </p:extLst>
          </p:nvPr>
        </p:nvGraphicFramePr>
        <p:xfrm>
          <a:off x="1189451" y="4376319"/>
          <a:ext cx="1713216" cy="1972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30" name="CS ChemDraw Drawing" r:id="rId3" imgW="2037623" imgH="2345649" progId="ChemDraw.Document.6.0">
                  <p:embed/>
                </p:oleObj>
              </mc:Choice>
              <mc:Fallback>
                <p:oleObj name="CS ChemDraw Drawing" r:id="rId3" imgW="2037623" imgH="234564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9451" y="4376319"/>
                        <a:ext cx="1713216" cy="1972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A6B7-EE20-4777-8520-7AE996C1415C}" type="slidenum">
              <a:rPr lang="ru-RU" smtClean="0"/>
              <a:pPr/>
              <a:t>9</a:t>
            </a:fld>
            <a:r>
              <a:rPr lang="ru-RU" dirty="0" smtClean="0"/>
              <a:t>/22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baseline="30000" dirty="0" smtClean="0"/>
              <a:t>31</a:t>
            </a:r>
            <a:r>
              <a:rPr lang="ru-RU" dirty="0" smtClean="0"/>
              <a:t>Р</a:t>
            </a:r>
            <a:r>
              <a:rPr lang="en-US" dirty="0" smtClean="0"/>
              <a:t> </a:t>
            </a:r>
            <a:r>
              <a:rPr lang="ru-RU" dirty="0"/>
              <a:t>ЯМР спектры аксиальных производных</a:t>
            </a:r>
            <a:endParaRPr lang="ru-RU" baseline="30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2637" y="1578429"/>
            <a:ext cx="795360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354161" y="1917439"/>
            <a:ext cx="713827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0573360" y="2373872"/>
            <a:ext cx="740187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476502"/>
              </p:ext>
            </p:extLst>
          </p:nvPr>
        </p:nvGraphicFramePr>
        <p:xfrm>
          <a:off x="4112586" y="1502319"/>
          <a:ext cx="3935789" cy="2743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31" name="MestReNova" r:id="rId5" imgW="12260615" imgH="8549830" progId="MestReNova.Document.1">
                  <p:embed/>
                </p:oleObj>
              </mc:Choice>
              <mc:Fallback>
                <p:oleObj name="MestReNova" r:id="rId5" imgW="12260615" imgH="8549830" progId="MestReNova.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2586" y="1502319"/>
                        <a:ext cx="3935789" cy="2743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776871"/>
              </p:ext>
            </p:extLst>
          </p:nvPr>
        </p:nvGraphicFramePr>
        <p:xfrm>
          <a:off x="8156660" y="1502320"/>
          <a:ext cx="3935789" cy="2743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32" name="MestReNova" r:id="rId7" imgW="12260615" imgH="8549830" progId="MestReNova.Document.1">
                  <p:embed/>
                </p:oleObj>
              </mc:Choice>
              <mc:Fallback>
                <p:oleObj name="MestReNova" r:id="rId7" imgW="12260615" imgH="8549830" progId="MestReNova.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56660" y="1502320"/>
                        <a:ext cx="3935789" cy="2743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542140"/>
              </p:ext>
            </p:extLst>
          </p:nvPr>
        </p:nvGraphicFramePr>
        <p:xfrm>
          <a:off x="4879955" y="4305116"/>
          <a:ext cx="2572884" cy="2114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33" name="CS ChemDraw Drawing" r:id="rId9" imgW="2966909" imgH="2438179" progId="ChemDraw.Document.6.0">
                  <p:embed/>
                </p:oleObj>
              </mc:Choice>
              <mc:Fallback>
                <p:oleObj name="CS ChemDraw Drawing" r:id="rId9" imgW="2966909" imgH="243817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79955" y="4305116"/>
                        <a:ext cx="2572884" cy="2114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844417"/>
              </p:ext>
            </p:extLst>
          </p:nvPr>
        </p:nvGraphicFramePr>
        <p:xfrm>
          <a:off x="8858977" y="4204040"/>
          <a:ext cx="2509278" cy="2316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34" name="CS ChemDraw Drawing" r:id="rId11" imgW="3349681" imgH="3092283" progId="ChemDraw.Document.6.0">
                  <p:embed/>
                </p:oleObj>
              </mc:Choice>
              <mc:Fallback>
                <p:oleObj name="CS ChemDraw Drawing" r:id="rId11" imgW="3349681" imgH="30922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858977" y="4204040"/>
                        <a:ext cx="2509278" cy="2316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73984" y="6391392"/>
            <a:ext cx="1201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Рисунок </a:t>
            </a:r>
            <a:r>
              <a:rPr lang="en-US" dirty="0" smtClean="0"/>
              <a:t>3</a:t>
            </a:r>
            <a:r>
              <a:rPr lang="ru-RU" dirty="0" smtClean="0"/>
              <a:t>. </a:t>
            </a:r>
            <a:r>
              <a:rPr lang="en-US" baseline="30000" dirty="0" smtClean="0"/>
              <a:t>31</a:t>
            </a:r>
            <a:r>
              <a:rPr lang="en-US" dirty="0" smtClean="0"/>
              <a:t>P </a:t>
            </a:r>
            <a:r>
              <a:rPr lang="ru-RU" dirty="0" smtClean="0"/>
              <a:t>ЯМР спектры изученных соединений в </a:t>
            </a:r>
            <a:r>
              <a:rPr lang="en-US" dirty="0" smtClean="0"/>
              <a:t>CDCl</a:t>
            </a:r>
            <a:r>
              <a:rPr lang="en-US" baseline="-25000" dirty="0" smtClean="0"/>
              <a:t>3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2" y="1502319"/>
            <a:ext cx="3922476" cy="273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1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6192</TotalTime>
  <Words>896</Words>
  <Application>Microsoft Office PowerPoint</Application>
  <PresentationFormat>Широкоэкранный</PresentationFormat>
  <Paragraphs>242</Paragraphs>
  <Slides>23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DIN Pro Bold</vt:lpstr>
      <vt:lpstr>DIN Pro Light</vt:lpstr>
      <vt:lpstr>DIN Pro Medium</vt:lpstr>
      <vt:lpstr>DIN Pro Regular</vt:lpstr>
      <vt:lpstr>Times New Roman</vt:lpstr>
      <vt:lpstr>Тема Office</vt:lpstr>
      <vt:lpstr>CS ChemDraw Drawing</vt:lpstr>
      <vt:lpstr>Graph</vt:lpstr>
      <vt:lpstr>MestReNova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овсяник</dc:creator>
  <cp:lastModifiedBy>Dmitriy Lazovskiy</cp:lastModifiedBy>
  <cp:revision>412</cp:revision>
  <dcterms:created xsi:type="dcterms:W3CDTF">2020-04-01T21:30:22Z</dcterms:created>
  <dcterms:modified xsi:type="dcterms:W3CDTF">2022-07-02T13:58:21Z</dcterms:modified>
</cp:coreProperties>
</file>