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330" r:id="rId3"/>
    <p:sldId id="271" r:id="rId4"/>
    <p:sldId id="338" r:id="rId5"/>
    <p:sldId id="339" r:id="rId6"/>
    <p:sldId id="340" r:id="rId7"/>
    <p:sldId id="274" r:id="rId8"/>
    <p:sldId id="342" r:id="rId9"/>
    <p:sldId id="336" r:id="rId10"/>
    <p:sldId id="316" r:id="rId11"/>
    <p:sldId id="331" r:id="rId12"/>
    <p:sldId id="332" r:id="rId13"/>
    <p:sldId id="325" r:id="rId14"/>
    <p:sldId id="321" r:id="rId15"/>
    <p:sldId id="343" r:id="rId16"/>
    <p:sldId id="333" r:id="rId17"/>
    <p:sldId id="33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катерина Кострова" initials="ЕК" lastIdx="1" clrIdx="0">
    <p:extLst>
      <p:ext uri="{19B8F6BF-5375-455C-9EA6-DF929625EA0E}">
        <p15:presenceInfo xmlns:p15="http://schemas.microsoft.com/office/powerpoint/2012/main" userId="9bd57fa883f751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38C1"/>
    <a:srgbClr val="0000FF"/>
    <a:srgbClr val="FF7171"/>
    <a:srgbClr val="18188C"/>
    <a:srgbClr val="3C3C9E"/>
    <a:srgbClr val="EA7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76" autoAdjust="0"/>
    <p:restoredTop sz="93491" autoAdjust="0"/>
  </p:normalViewPr>
  <p:slideViewPr>
    <p:cSldViewPr snapToGrid="0">
      <p:cViewPr varScale="1">
        <p:scale>
          <a:sx n="102" d="100"/>
          <a:sy n="102" d="100"/>
        </p:scale>
        <p:origin x="9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3B31B-B498-44D4-915D-DDB96C26E567}" type="datetimeFigureOut">
              <a:rPr lang="ru-RU" smtClean="0"/>
              <a:t>03.07.2022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2DF28-8E63-493D-BEA2-08691A74A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250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A2DF28-8E63-493D-BEA2-08691A74A50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828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75F-15B0-4184-BE88-19094734B1B8}" type="datetimeFigureOut">
              <a:rPr lang="ru-RU" smtClean="0"/>
              <a:t>03.07.2022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E04F2-CE54-4154-A479-34AFF94DC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725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75F-15B0-4184-BE88-19094734B1B8}" type="datetimeFigureOut">
              <a:rPr lang="ru-RU" smtClean="0"/>
              <a:t>03.07.2022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E04F2-CE54-4154-A479-34AFF94DC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596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75F-15B0-4184-BE88-19094734B1B8}" type="datetimeFigureOut">
              <a:rPr lang="ru-RU" smtClean="0"/>
              <a:t>03.07.2022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E04F2-CE54-4154-A479-34AFF94DC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131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75F-15B0-4184-BE88-19094734B1B8}" type="datetimeFigureOut">
              <a:rPr lang="ru-RU" smtClean="0"/>
              <a:t>03.07.2022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E04F2-CE54-4154-A479-34AFF94DC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64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75F-15B0-4184-BE88-19094734B1B8}" type="datetimeFigureOut">
              <a:rPr lang="ru-RU" smtClean="0"/>
              <a:t>03.07.2022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E04F2-CE54-4154-A479-34AFF94DC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59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75F-15B0-4184-BE88-19094734B1B8}" type="datetimeFigureOut">
              <a:rPr lang="ru-RU" smtClean="0"/>
              <a:t>03.07.2022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E04F2-CE54-4154-A479-34AFF94DC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474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75F-15B0-4184-BE88-19094734B1B8}" type="datetimeFigureOut">
              <a:rPr lang="ru-RU" smtClean="0"/>
              <a:t>03.07.2022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E04F2-CE54-4154-A479-34AFF94DC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920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75F-15B0-4184-BE88-19094734B1B8}" type="datetimeFigureOut">
              <a:rPr lang="ru-RU" smtClean="0"/>
              <a:t>03.07.2022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E04F2-CE54-4154-A479-34AFF94DC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978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75F-15B0-4184-BE88-19094734B1B8}" type="datetimeFigureOut">
              <a:rPr lang="ru-RU" smtClean="0"/>
              <a:t>03.07.2022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E04F2-CE54-4154-A479-34AFF94DC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697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75F-15B0-4184-BE88-19094734B1B8}" type="datetimeFigureOut">
              <a:rPr lang="ru-RU" smtClean="0"/>
              <a:t>03.07.2022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E04F2-CE54-4154-A479-34AFF94DC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950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75F-15B0-4184-BE88-19094734B1B8}" type="datetimeFigureOut">
              <a:rPr lang="ru-RU" smtClean="0"/>
              <a:t>03.07.2022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E04F2-CE54-4154-A479-34AFF94DC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752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F375F-15B0-4184-BE88-19094734B1B8}" type="datetimeFigureOut">
              <a:rPr lang="ru-RU" smtClean="0"/>
              <a:t>03.07.2022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E04F2-CE54-4154-A479-34AFF94DC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848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21.wmf"/><Relationship Id="rId26" Type="http://schemas.openxmlformats.org/officeDocument/2006/relationships/image" Target="../media/image25.emf"/><Relationship Id="rId3" Type="http://schemas.openxmlformats.org/officeDocument/2006/relationships/oleObject" Target="../embeddings/oleObject4.bin"/><Relationship Id="rId21" Type="http://schemas.openxmlformats.org/officeDocument/2006/relationships/oleObject" Target="../embeddings/oleObject13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11.bin"/><Relationship Id="rId25" Type="http://schemas.openxmlformats.org/officeDocument/2006/relationships/oleObject" Target="../embeddings/oleObject15.bin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wmf"/><Relationship Id="rId20" Type="http://schemas.openxmlformats.org/officeDocument/2006/relationships/image" Target="../media/image2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8.bin"/><Relationship Id="rId24" Type="http://schemas.openxmlformats.org/officeDocument/2006/relationships/image" Target="../media/image24.emf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23" Type="http://schemas.openxmlformats.org/officeDocument/2006/relationships/oleObject" Target="../embeddings/oleObject14.bin"/><Relationship Id="rId10" Type="http://schemas.openxmlformats.org/officeDocument/2006/relationships/image" Target="../media/image17.wmf"/><Relationship Id="rId19" Type="http://schemas.openxmlformats.org/officeDocument/2006/relationships/oleObject" Target="../embeddings/oleObject12.bin"/><Relationship Id="rId4" Type="http://schemas.openxmlformats.org/officeDocument/2006/relationships/image" Target="../media/image14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9.wmf"/><Relationship Id="rId22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16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32.wmf"/><Relationship Id="rId18" Type="http://schemas.openxmlformats.org/officeDocument/2006/relationships/oleObject" Target="../embeddings/oleObject25.bin"/><Relationship Id="rId3" Type="http://schemas.openxmlformats.org/officeDocument/2006/relationships/image" Target="../media/image28.emf"/><Relationship Id="rId21" Type="http://schemas.openxmlformats.org/officeDocument/2006/relationships/image" Target="../media/image36.wmf"/><Relationship Id="rId7" Type="http://schemas.openxmlformats.org/officeDocument/2006/relationships/image" Target="../media/image29.emf"/><Relationship Id="rId12" Type="http://schemas.openxmlformats.org/officeDocument/2006/relationships/oleObject" Target="../embeddings/oleObject22.bin"/><Relationship Id="rId17" Type="http://schemas.openxmlformats.org/officeDocument/2006/relationships/image" Target="../media/image34.wmf"/><Relationship Id="rId25" Type="http://schemas.openxmlformats.org/officeDocument/2006/relationships/image" Target="../media/image37.emf"/><Relationship Id="rId2" Type="http://schemas.openxmlformats.org/officeDocument/2006/relationships/oleObject" Target="../embeddings/oleObject18.bin"/><Relationship Id="rId16" Type="http://schemas.openxmlformats.org/officeDocument/2006/relationships/oleObject" Target="../embeddings/oleObject24.bin"/><Relationship Id="rId20" Type="http://schemas.openxmlformats.org/officeDocument/2006/relationships/oleObject" Target="../embeddings/oleObject2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31.wmf"/><Relationship Id="rId24" Type="http://schemas.openxmlformats.org/officeDocument/2006/relationships/oleObject" Target="../embeddings/oleObject28.bin"/><Relationship Id="rId5" Type="http://schemas.openxmlformats.org/officeDocument/2006/relationships/image" Target="../media/image24.emf"/><Relationship Id="rId15" Type="http://schemas.openxmlformats.org/officeDocument/2006/relationships/image" Target="../media/image33.wmf"/><Relationship Id="rId23" Type="http://schemas.openxmlformats.org/officeDocument/2006/relationships/image" Target="../media/image27.wmf"/><Relationship Id="rId10" Type="http://schemas.openxmlformats.org/officeDocument/2006/relationships/oleObject" Target="../embeddings/oleObject21.bin"/><Relationship Id="rId19" Type="http://schemas.openxmlformats.org/officeDocument/2006/relationships/image" Target="../media/image35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23.bin"/><Relationship Id="rId22" Type="http://schemas.openxmlformats.org/officeDocument/2006/relationships/oleObject" Target="../embeddings/oleObject2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image" Target="../media/image38.wmf"/><Relationship Id="rId7" Type="http://schemas.openxmlformats.org/officeDocument/2006/relationships/image" Target="../media/image40.w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39.e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4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7" Type="http://schemas.openxmlformats.org/officeDocument/2006/relationships/image" Target="../media/image44.e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43.emf"/><Relationship Id="rId4" Type="http://schemas.openxmlformats.org/officeDocument/2006/relationships/oleObject" Target="../embeddings/oleObject3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7" Type="http://schemas.openxmlformats.org/officeDocument/2006/relationships/image" Target="../media/image46.w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6B8F1C-609E-4DBF-984B-B7B447D8DA20}"/>
              </a:ext>
            </a:extLst>
          </p:cNvPr>
          <p:cNvSpPr txBox="1"/>
          <p:nvPr/>
        </p:nvSpPr>
        <p:spPr>
          <a:xfrm>
            <a:off x="1524000" y="119409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3038C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Ивановский государственный химико-технологический университет</a:t>
            </a:r>
            <a:endParaRPr lang="en-US" sz="2400" dirty="0">
              <a:solidFill>
                <a:srgbClr val="3038C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 algn="ctr"/>
            <a:r>
              <a:rPr lang="ru-RU" sz="2400" dirty="0">
                <a:solidFill>
                  <a:srgbClr val="3038C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Кафедра органической химии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7DE156-C76C-4A51-AC98-A1F726B719C5}"/>
              </a:ext>
            </a:extLst>
          </p:cNvPr>
          <p:cNvSpPr txBox="1"/>
          <p:nvPr/>
        </p:nvSpPr>
        <p:spPr>
          <a:xfrm>
            <a:off x="201586" y="4907508"/>
            <a:ext cx="8632068" cy="618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000" u="sng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Кострова Е. А., </a:t>
            </a:r>
            <a:r>
              <a:rPr lang="ru-RU" sz="2000" dirty="0" err="1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Малясова</a:t>
            </a:r>
            <a:r>
              <a:rPr lang="ru-RU" sz="2000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А. С.</a:t>
            </a:r>
            <a:endParaRPr lang="ru-RU" sz="2000" dirty="0">
              <a:solidFill>
                <a:srgbClr val="3038C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13C2A2-64EC-4445-BBFC-7FC41CBAF4A7}"/>
              </a:ext>
            </a:extLst>
          </p:cNvPr>
          <p:cNvSpPr txBox="1"/>
          <p:nvPr/>
        </p:nvSpPr>
        <p:spPr>
          <a:xfrm>
            <a:off x="0" y="2132585"/>
            <a:ext cx="12192000" cy="1592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ru-RU" sz="2800" dirty="0">
                <a:solidFill>
                  <a:srgbClr val="3038C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Синтез и физико-химические свойства</a:t>
            </a:r>
            <a:endParaRPr lang="en-US" sz="2800" dirty="0">
              <a:solidFill>
                <a:srgbClr val="3038C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  <a:p>
            <a:pPr algn="ctr">
              <a:lnSpc>
                <a:spcPts val="4000"/>
              </a:lnSpc>
            </a:pPr>
            <a:r>
              <a:rPr lang="ru-RU" sz="2800" dirty="0" err="1">
                <a:solidFill>
                  <a:srgbClr val="3038C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арилоксипроизводных</a:t>
            </a:r>
            <a:r>
              <a:rPr lang="ru-RU" sz="2800" dirty="0">
                <a:solidFill>
                  <a:srgbClr val="3038C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 фталоцианина</a:t>
            </a:r>
            <a:endParaRPr lang="en-US" sz="2800" dirty="0">
              <a:solidFill>
                <a:srgbClr val="3038C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  <a:p>
            <a:pPr algn="ctr">
              <a:lnSpc>
                <a:spcPts val="4000"/>
              </a:lnSpc>
            </a:pPr>
            <a:r>
              <a:rPr lang="ru-RU" sz="2800" dirty="0">
                <a:solidFill>
                  <a:srgbClr val="3038C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и их металлокомплексов с </a:t>
            </a:r>
            <a:r>
              <a:rPr lang="en-US" sz="2800" dirty="0">
                <a:solidFill>
                  <a:srgbClr val="3038C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Mg (II) </a:t>
            </a:r>
            <a:r>
              <a:rPr lang="ru-RU" sz="2800" dirty="0">
                <a:solidFill>
                  <a:srgbClr val="3038C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и </a:t>
            </a:r>
            <a:r>
              <a:rPr lang="en-US" sz="2800" dirty="0">
                <a:solidFill>
                  <a:srgbClr val="3038C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Cu (II)</a:t>
            </a:r>
            <a:endParaRPr lang="ru-RU" sz="2800" dirty="0">
              <a:solidFill>
                <a:srgbClr val="3038C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36D33F-080A-4095-BE71-6112C7CDF007}"/>
              </a:ext>
            </a:extLst>
          </p:cNvPr>
          <p:cNvSpPr txBox="1"/>
          <p:nvPr/>
        </p:nvSpPr>
        <p:spPr>
          <a:xfrm>
            <a:off x="4856747" y="6396337"/>
            <a:ext cx="24785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3038C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Иваново, 2022</a:t>
            </a:r>
          </a:p>
        </p:txBody>
      </p:sp>
    </p:spTree>
    <p:extLst>
      <p:ext uri="{BB962C8B-B14F-4D97-AF65-F5344CB8AC3E}">
        <p14:creationId xmlns:p14="http://schemas.microsoft.com/office/powerpoint/2010/main" val="3473620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0FD48BD9-D24F-46E6-9745-F2FF661EF7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4876489"/>
              </p:ext>
            </p:extLst>
          </p:nvPr>
        </p:nvGraphicFramePr>
        <p:xfrm>
          <a:off x="2502839" y="495969"/>
          <a:ext cx="2520000" cy="18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4159800" imgH="2886840" progId="Origin50.Graph">
                  <p:embed/>
                </p:oleObj>
              </mc:Choice>
              <mc:Fallback>
                <p:oleObj name="Graph" r:id="rId3" imgW="4159800" imgH="2886840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2839" y="495969"/>
                        <a:ext cx="2520000" cy="1800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1BEA33C3-505D-4C3F-8B1D-2EB3BEA614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3195494"/>
              </p:ext>
            </p:extLst>
          </p:nvPr>
        </p:nvGraphicFramePr>
        <p:xfrm>
          <a:off x="5280265" y="535819"/>
          <a:ext cx="2520000" cy="18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5" imgW="4025520" imgH="2938680" progId="Origin50.Graph">
                  <p:embed/>
                </p:oleObj>
              </mc:Choice>
              <mc:Fallback>
                <p:oleObj name="Graph" r:id="rId5" imgW="4025520" imgH="29386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80265" y="535819"/>
                        <a:ext cx="2520000" cy="180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EF4C7BE-8944-4667-A329-2C5C11726A87}"/>
              </a:ext>
            </a:extLst>
          </p:cNvPr>
          <p:cNvSpPr txBox="1"/>
          <p:nvPr/>
        </p:nvSpPr>
        <p:spPr>
          <a:xfrm>
            <a:off x="0" y="-2899"/>
            <a:ext cx="1219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Тетра-4-(3,5-ди-</a:t>
            </a:r>
            <a:r>
              <a:rPr lang="ru-RU" sz="1400" i="1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трет</a:t>
            </a:r>
            <a:r>
              <a:rPr lang="ru-RU" sz="14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-бутилоксибензоил)</a:t>
            </a:r>
            <a:r>
              <a:rPr lang="ru-RU" sz="1400" dirty="0" err="1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фталоцианинат</a:t>
            </a:r>
            <a:r>
              <a:rPr lang="ru-RU" sz="14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меди (</a:t>
            </a:r>
            <a:r>
              <a:rPr lang="en-US" sz="14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</a:t>
            </a:r>
            <a:r>
              <a:rPr lang="ru-RU" sz="14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 </a:t>
            </a:r>
            <a:r>
              <a:rPr lang="en-US" sz="1400" dirty="0" err="1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CuPc</a:t>
            </a:r>
            <a:r>
              <a:rPr lang="ru-RU" sz="14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в среде </a:t>
            </a:r>
            <a:r>
              <a:rPr lang="en-US" sz="14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</a:t>
            </a:r>
            <a:r>
              <a:rPr lang="ru-RU" sz="1400" baseline="-250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en-US" sz="14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</a:t>
            </a:r>
            <a:r>
              <a:rPr lang="ru-RU" sz="1400" baseline="-250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ru-RU" sz="14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</a:t>
            </a:r>
            <a:r>
              <a:rPr lang="en-US" sz="14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CF</a:t>
            </a:r>
            <a:r>
              <a:rPr lang="ru-RU" sz="1400" baseline="-250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r>
              <a:rPr lang="en-US" sz="14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</a:t>
            </a:r>
            <a:r>
              <a:rPr lang="ru-RU" sz="1400" baseline="-250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en-US" sz="14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</a:t>
            </a:r>
            <a:r>
              <a:rPr lang="ru-RU" sz="14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</a:t>
            </a:r>
            <a:r>
              <a:rPr lang="en-US" sz="14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</a:t>
            </a:r>
            <a:r>
              <a:rPr lang="en-US" sz="1400" baseline="-250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CF3CO2H</a:t>
            </a:r>
            <a:r>
              <a:rPr lang="en-US" sz="14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= 0,005</a:t>
            </a:r>
            <a:r>
              <a:rPr lang="ru-RU" sz="14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Symbol" panose="05050102010706020507" pitchFamily="18" charset="2"/>
              </a:rPr>
              <a:t> </a:t>
            </a:r>
            <a:r>
              <a:rPr lang="en-US" sz="14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0,05 </a:t>
            </a:r>
            <a:r>
              <a:rPr lang="ru-RU" sz="14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моль</a:t>
            </a:r>
            <a:r>
              <a:rPr lang="en-US" sz="14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</a:t>
            </a:r>
            <a:r>
              <a:rPr lang="ru-RU" sz="14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л)</a:t>
            </a:r>
            <a:endParaRPr lang="ru-RU" sz="2000" dirty="0">
              <a:solidFill>
                <a:srgbClr val="3038C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36CB3F2C-69F1-4A05-B6CF-D8BDFF09AF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4620235"/>
              </p:ext>
            </p:extLst>
          </p:nvPr>
        </p:nvGraphicFramePr>
        <p:xfrm>
          <a:off x="8057691" y="535819"/>
          <a:ext cx="2520000" cy="18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7" imgW="4025520" imgH="2938680" progId="Origin50.Graph">
                  <p:embed/>
                </p:oleObj>
              </mc:Choice>
              <mc:Fallback>
                <p:oleObj name="Graph" r:id="rId7" imgW="4025520" imgH="2938680" progId="Origin50.Grap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7691" y="535819"/>
                        <a:ext cx="2520000" cy="1800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3C6F305-D16C-47C2-96F8-2B9DD09EA3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288805"/>
              </p:ext>
            </p:extLst>
          </p:nvPr>
        </p:nvGraphicFramePr>
        <p:xfrm>
          <a:off x="10650073" y="-17929"/>
          <a:ext cx="1541929" cy="68400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21976">
                  <a:extLst>
                    <a:ext uri="{9D8B030D-6E8A-4147-A177-3AD203B41FA5}">
                      <a16:colId xmlns:a16="http://schemas.microsoft.com/office/drawing/2014/main" val="2234693154"/>
                    </a:ext>
                  </a:extLst>
                </a:gridCol>
                <a:gridCol w="519953">
                  <a:extLst>
                    <a:ext uri="{9D8B030D-6E8A-4147-A177-3AD203B41FA5}">
                      <a16:colId xmlns:a16="http://schemas.microsoft.com/office/drawing/2014/main" val="2703794942"/>
                    </a:ext>
                  </a:extLst>
                </a:gridCol>
              </a:tblGrid>
              <a:tr h="288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I </a:t>
                      </a:r>
                      <a:r>
                        <a:rPr lang="ru-RU" sz="1600" dirty="0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стадия КОВ</a:t>
                      </a:r>
                      <a:endParaRPr lang="ru-RU" sz="1400" dirty="0">
                        <a:solidFill>
                          <a:srgbClr val="3038C1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Roboto Medium" panose="02000000000000000000" pitchFamily="2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4924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pK</a:t>
                      </a:r>
                      <a:r>
                        <a:rPr lang="en-US" sz="1400" baseline="-25000" dirty="0" err="1">
                          <a:solidFill>
                            <a:srgbClr val="FF0000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a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 (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PcH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)</a:t>
                      </a:r>
                      <a:r>
                        <a:rPr lang="en-US" sz="1400" baseline="30000" dirty="0">
                          <a:solidFill>
                            <a:srgbClr val="FF0000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+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Roboto Medium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tg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α</a:t>
                      </a:r>
                      <a:endParaRPr lang="ru-RU" sz="1200" dirty="0">
                        <a:solidFill>
                          <a:srgbClr val="0000FF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Roboto Medium" panose="020000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8777670"/>
                  </a:ext>
                </a:extLst>
              </a:tr>
              <a:tr h="176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2,12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±0,01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Roboto Medium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1,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76</a:t>
                      </a:r>
                      <a:endParaRPr lang="ru-RU" sz="1200" dirty="0">
                        <a:solidFill>
                          <a:srgbClr val="0000FF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Roboto Medium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2021002"/>
                  </a:ext>
                </a:extLst>
              </a:tr>
              <a:tr h="234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1,51±0,01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Roboto Medium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2,40</a:t>
                      </a:r>
                      <a:endParaRPr lang="ru-RU" sz="1200" dirty="0">
                        <a:solidFill>
                          <a:srgbClr val="0000FF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Roboto Medium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20052218"/>
                  </a:ext>
                </a:extLst>
              </a:tr>
              <a:tr h="21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1,22±0,01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Roboto Medium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2,96</a:t>
                      </a:r>
                      <a:endParaRPr lang="ru-RU" sz="1200" dirty="0">
                        <a:solidFill>
                          <a:srgbClr val="0000FF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Roboto Medium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231941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F1220D6-1978-4DFC-8B13-1C68020AF928}"/>
              </a:ext>
            </a:extLst>
          </p:cNvPr>
          <p:cNvSpPr txBox="1"/>
          <p:nvPr/>
        </p:nvSpPr>
        <p:spPr>
          <a:xfrm>
            <a:off x="0" y="2435070"/>
            <a:ext cx="1219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4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Тетра(4-трет-бутил)</a:t>
            </a:r>
            <a:r>
              <a:rPr lang="ru-RU" sz="1400" dirty="0" err="1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фталоцианинат</a:t>
            </a:r>
            <a:r>
              <a:rPr lang="ru-RU" sz="14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меди (</a:t>
            </a:r>
            <a:r>
              <a:rPr lang="en-US" sz="14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</a:t>
            </a:r>
            <a:r>
              <a:rPr lang="ru-RU" sz="14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 </a:t>
            </a:r>
            <a:r>
              <a:rPr lang="en-US" sz="14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CuPc(t-Bu)</a:t>
            </a:r>
            <a:r>
              <a:rPr lang="en-US" sz="1400" baseline="-250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r>
              <a:rPr lang="en-US" sz="14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среде </a:t>
            </a:r>
            <a:r>
              <a:rPr lang="en-US" sz="14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</a:t>
            </a:r>
            <a:r>
              <a:rPr lang="ru-RU" sz="1400" baseline="-250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en-US" sz="14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</a:t>
            </a:r>
            <a:r>
              <a:rPr lang="ru-RU" sz="1400" baseline="-250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ru-RU" sz="14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</a:t>
            </a:r>
            <a:r>
              <a:rPr lang="en-US" sz="14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CF</a:t>
            </a:r>
            <a:r>
              <a:rPr lang="ru-RU" sz="1400" baseline="-250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r>
              <a:rPr lang="en-US" sz="14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</a:t>
            </a:r>
            <a:r>
              <a:rPr lang="ru-RU" sz="1400" baseline="-250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en-US" sz="14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</a:t>
            </a:r>
            <a:r>
              <a:rPr lang="ru-RU" sz="14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</a:t>
            </a:r>
            <a:r>
              <a:rPr lang="en-US" sz="14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</a:t>
            </a:r>
            <a:r>
              <a:rPr lang="en-US" sz="1400" baseline="-250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CF3CO2H</a:t>
            </a:r>
            <a:r>
              <a:rPr lang="en-US" sz="14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= </a:t>
            </a:r>
            <a:r>
              <a:rPr lang="ru-RU" sz="14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0,01</a:t>
            </a:r>
            <a:r>
              <a:rPr lang="ru-RU" sz="14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Symbol" panose="05050102010706020507" pitchFamily="18" charset="2"/>
              </a:rPr>
              <a:t>  </a:t>
            </a:r>
            <a:r>
              <a:rPr lang="ru-RU" sz="14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0,081 моль/л)</a:t>
            </a:r>
            <a:endParaRPr lang="ru-RU" sz="2000" dirty="0">
              <a:solidFill>
                <a:srgbClr val="3038C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20EE96C-7574-4C42-8CF7-CCA6979C09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0157008"/>
              </p:ext>
            </p:extLst>
          </p:nvPr>
        </p:nvGraphicFramePr>
        <p:xfrm>
          <a:off x="2502839" y="2660590"/>
          <a:ext cx="2520000" cy="18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9" imgW="4025520" imgH="2938680" progId="Origin50.Graph">
                  <p:embed/>
                </p:oleObj>
              </mc:Choice>
              <mc:Fallback>
                <p:oleObj name="Graph" r:id="rId9" imgW="4025520" imgH="2938680" progId="Origin50.Graph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2839" y="2660590"/>
                        <a:ext cx="2520000" cy="1800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4BD6CAE8-39F3-4DA1-B12C-D898C89D53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130754"/>
              </p:ext>
            </p:extLst>
          </p:nvPr>
        </p:nvGraphicFramePr>
        <p:xfrm>
          <a:off x="5280265" y="2724807"/>
          <a:ext cx="2520000" cy="18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11" imgW="3911040" imgH="2657520" progId="Origin50.Graph">
                  <p:embed/>
                </p:oleObj>
              </mc:Choice>
              <mc:Fallback>
                <p:oleObj name="Graph" r:id="rId11" imgW="3911040" imgH="26575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280265" y="2724807"/>
                        <a:ext cx="2520000" cy="180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95E7E41F-1EA9-47A4-BF51-D762FF50B3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6478602"/>
              </p:ext>
            </p:extLst>
          </p:nvPr>
        </p:nvGraphicFramePr>
        <p:xfrm>
          <a:off x="8057691" y="2742323"/>
          <a:ext cx="2520000" cy="18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13" imgW="4025520" imgH="2938680" progId="Origin50.Graph">
                  <p:embed/>
                </p:oleObj>
              </mc:Choice>
              <mc:Fallback>
                <p:oleObj name="Graph" r:id="rId13" imgW="4025520" imgH="2938680" progId="Origin50.Graph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7691" y="2742323"/>
                        <a:ext cx="2520000" cy="1800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5884ECB-CABE-4011-9E0A-47C6B297CD81}"/>
              </a:ext>
            </a:extLst>
          </p:cNvPr>
          <p:cNvSpPr txBox="1"/>
          <p:nvPr/>
        </p:nvSpPr>
        <p:spPr>
          <a:xfrm>
            <a:off x="11519647" y="6273225"/>
            <a:ext cx="672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3038C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10</a:t>
            </a:r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CDA1D0A0-269B-4073-8F8F-6C3C56A996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7846734"/>
              </p:ext>
            </p:extLst>
          </p:nvPr>
        </p:nvGraphicFramePr>
        <p:xfrm>
          <a:off x="2502839" y="4900340"/>
          <a:ext cx="2520000" cy="18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15" imgW="4025520" imgH="2938680" progId="Origin50.Graph">
                  <p:embed/>
                </p:oleObj>
              </mc:Choice>
              <mc:Fallback>
                <p:oleObj name="Graph" r:id="rId15" imgW="4025520" imgH="2938680" progId="Origin50.Graph">
                  <p:embed/>
                  <p:pic>
                    <p:nvPicPr>
                      <p:cNvPr id="0" name="Object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2839" y="4900340"/>
                        <a:ext cx="2520000" cy="1800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659D271A-7C63-4345-8BEB-F583A2CD058E}"/>
              </a:ext>
            </a:extLst>
          </p:cNvPr>
          <p:cNvSpPr txBox="1"/>
          <p:nvPr/>
        </p:nvSpPr>
        <p:spPr>
          <a:xfrm>
            <a:off x="0" y="4624058"/>
            <a:ext cx="1219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4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Тетра(4-трет-бутил)</a:t>
            </a:r>
            <a:r>
              <a:rPr lang="ru-RU" sz="1400" dirty="0" err="1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фталоцианинат</a:t>
            </a:r>
            <a:r>
              <a:rPr lang="ru-RU" sz="14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</a:t>
            </a:r>
            <a:r>
              <a:rPr lang="en-US" sz="1400" baseline="-250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en-US" sz="14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Pc </a:t>
            </a:r>
            <a:r>
              <a:rPr lang="ru-RU" sz="14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среде </a:t>
            </a:r>
            <a:r>
              <a:rPr lang="en-US" sz="14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</a:t>
            </a:r>
            <a:r>
              <a:rPr lang="ru-RU" sz="1400" baseline="-250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en-US" sz="14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</a:t>
            </a:r>
            <a:r>
              <a:rPr lang="ru-RU" sz="1400" baseline="-250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ru-RU" sz="14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</a:t>
            </a:r>
            <a:r>
              <a:rPr lang="en-US" sz="14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CF</a:t>
            </a:r>
            <a:r>
              <a:rPr lang="ru-RU" sz="1400" baseline="-250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r>
              <a:rPr lang="en-US" sz="14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</a:t>
            </a:r>
            <a:r>
              <a:rPr lang="ru-RU" sz="1400" baseline="-250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en-US" sz="14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</a:t>
            </a:r>
            <a:r>
              <a:rPr lang="ru-RU" sz="14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</a:t>
            </a:r>
            <a:r>
              <a:rPr lang="en-US" sz="14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</a:t>
            </a:r>
            <a:r>
              <a:rPr lang="en-US" sz="1400" baseline="-250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CF3CO2H</a:t>
            </a:r>
            <a:r>
              <a:rPr lang="en-US" sz="14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= </a:t>
            </a:r>
            <a:r>
              <a:rPr lang="ru-RU" sz="14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0,02</a:t>
            </a:r>
            <a:r>
              <a:rPr lang="ru-RU" sz="14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Symbol" panose="05050102010706020507" pitchFamily="18" charset="2"/>
              </a:rPr>
              <a:t> </a:t>
            </a:r>
            <a:r>
              <a:rPr lang="ru-RU" sz="14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0,35 моль/л)</a:t>
            </a:r>
            <a:endParaRPr lang="ru-RU" sz="2000" dirty="0">
              <a:solidFill>
                <a:srgbClr val="3038C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E7218F19-063C-45CA-8740-1829B9ED1B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4011485"/>
              </p:ext>
            </p:extLst>
          </p:nvPr>
        </p:nvGraphicFramePr>
        <p:xfrm>
          <a:off x="5280265" y="4900340"/>
          <a:ext cx="2520000" cy="18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17" imgW="3911040" imgH="2657520" progId="Origin50.Graph">
                  <p:embed/>
                </p:oleObj>
              </mc:Choice>
              <mc:Fallback>
                <p:oleObj name="Graph" r:id="rId17" imgW="3911040" imgH="2657520" progId="Origin50.Graph">
                  <p:embed/>
                  <p:pic>
                    <p:nvPicPr>
                      <p:cNvPr id="0" name="Object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0265" y="4900340"/>
                        <a:ext cx="2520000" cy="1800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0B79E117-C361-4228-B092-36179BDDD3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8669577"/>
              </p:ext>
            </p:extLst>
          </p:nvPr>
        </p:nvGraphicFramePr>
        <p:xfrm>
          <a:off x="8057691" y="4900117"/>
          <a:ext cx="2520000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19" imgW="4025520" imgH="2938680" progId="Origin50.Graph">
                  <p:embed/>
                </p:oleObj>
              </mc:Choice>
              <mc:Fallback>
                <p:oleObj name="Graph" r:id="rId19" imgW="4025520" imgH="2938680" progId="Origin50.Graph">
                  <p:embed/>
                  <p:pic>
                    <p:nvPicPr>
                      <p:cNvPr id="0" name="Object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7691" y="4900117"/>
                        <a:ext cx="2520000" cy="1800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FE22F3B7-FCD0-4D8E-945D-1A5DA9C147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82587"/>
              </p:ext>
            </p:extLst>
          </p:nvPr>
        </p:nvGraphicFramePr>
        <p:xfrm>
          <a:off x="138113" y="547688"/>
          <a:ext cx="2203450" cy="130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1" imgW="5993573" imgH="3556969" progId="ChemDraw.Document.6.0">
                  <p:embed/>
                </p:oleObj>
              </mc:Choice>
              <mc:Fallback>
                <p:oleObj name="CS ChemDraw Drawing" r:id="rId21" imgW="5993573" imgH="355696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38113" y="547688"/>
                        <a:ext cx="2203450" cy="1306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ADD62C16-D7AE-4CE7-8AD5-FD58DC54F8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624937"/>
              </p:ext>
            </p:extLst>
          </p:nvPr>
        </p:nvGraphicFramePr>
        <p:xfrm>
          <a:off x="133691" y="2919316"/>
          <a:ext cx="1570531" cy="14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3" imgW="4277478" imgH="3922316" progId="ChemDraw.Document.6.0">
                  <p:embed/>
                </p:oleObj>
              </mc:Choice>
              <mc:Fallback>
                <p:oleObj name="CS ChemDraw Drawing" r:id="rId23" imgW="4277478" imgH="3922316" progId="ChemDraw.Document.6.0">
                  <p:embed/>
                  <p:pic>
                    <p:nvPicPr>
                      <p:cNvPr id="16" name="Объект 15">
                        <a:extLst>
                          <a:ext uri="{FF2B5EF4-FFF2-40B4-BE49-F238E27FC236}">
                            <a16:creationId xmlns:a16="http://schemas.microsoft.com/office/drawing/2014/main" id="{FE22F3B7-FCD0-4D8E-945D-1A5DA9C147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33691" y="2919316"/>
                        <a:ext cx="1570531" cy="144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>
            <a:extLst>
              <a:ext uri="{FF2B5EF4-FFF2-40B4-BE49-F238E27FC236}">
                <a16:creationId xmlns:a16="http://schemas.microsoft.com/office/drawing/2014/main" id="{F181C784-35B8-4F23-B749-58DAE95F3E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174121"/>
              </p:ext>
            </p:extLst>
          </p:nvPr>
        </p:nvGraphicFramePr>
        <p:xfrm>
          <a:off x="133689" y="4976625"/>
          <a:ext cx="1570532" cy="14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5" imgW="4277478" imgH="3922316" progId="ChemDraw.Document.6.0">
                  <p:embed/>
                </p:oleObj>
              </mc:Choice>
              <mc:Fallback>
                <p:oleObj name="CS ChemDraw Drawing" r:id="rId25" imgW="4277478" imgH="3922316" progId="ChemDraw.Document.6.0">
                  <p:embed/>
                  <p:pic>
                    <p:nvPicPr>
                      <p:cNvPr id="18" name="Объект 17">
                        <a:extLst>
                          <a:ext uri="{FF2B5EF4-FFF2-40B4-BE49-F238E27FC236}">
                            <a16:creationId xmlns:a16="http://schemas.microsoft.com/office/drawing/2014/main" id="{ADD62C16-D7AE-4CE7-8AD5-FD58DC54F8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33689" y="4976625"/>
                        <a:ext cx="1570532" cy="144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151AC345-0DD0-448F-AFD5-1ED05AEF6DF0}"/>
              </a:ext>
            </a:extLst>
          </p:cNvPr>
          <p:cNvCxnSpPr>
            <a:cxnSpLocks/>
          </p:cNvCxnSpPr>
          <p:nvPr/>
        </p:nvCxnSpPr>
        <p:spPr>
          <a:xfrm>
            <a:off x="10650073" y="695850"/>
            <a:ext cx="0" cy="5720775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762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C5EDC2-31D6-4772-92AE-788812553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02659" y="204754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65F0C095-42E3-4856-9C48-6ACC71F183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550802"/>
              </p:ext>
            </p:extLst>
          </p:nvPr>
        </p:nvGraphicFramePr>
        <p:xfrm>
          <a:off x="5945188" y="280988"/>
          <a:ext cx="4954587" cy="511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875036" imgH="4001855" progId="ChemDraw.Document.6.0">
                  <p:embed/>
                </p:oleObj>
              </mc:Choice>
              <mc:Fallback>
                <p:oleObj name="CS ChemDraw Drawing" r:id="rId2" imgW="3875036" imgH="4001855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5188" y="280988"/>
                        <a:ext cx="4954587" cy="5116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4EEBD0A-45CD-4C69-A703-AF652BC5FF7A}"/>
              </a:ext>
            </a:extLst>
          </p:cNvPr>
          <p:cNvSpPr txBox="1"/>
          <p:nvPr/>
        </p:nvSpPr>
        <p:spPr>
          <a:xfrm>
            <a:off x="1856281" y="5796171"/>
            <a:ext cx="84794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Аксиальная координация протона с карбонильным атомом кислорода заместителя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C9EDA9-2B4F-4544-941C-AF14F7C797BE}"/>
              </a:ext>
            </a:extLst>
          </p:cNvPr>
          <p:cNvSpPr txBox="1"/>
          <p:nvPr/>
        </p:nvSpPr>
        <p:spPr>
          <a:xfrm>
            <a:off x="11527436" y="6273225"/>
            <a:ext cx="664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3038C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11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E0BC1562-ADBB-4158-9CDD-AE003A0030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8019355"/>
              </p:ext>
            </p:extLst>
          </p:nvPr>
        </p:nvGraphicFramePr>
        <p:xfrm>
          <a:off x="465221" y="0"/>
          <a:ext cx="3780000" cy="27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4159800" imgH="2886840" progId="Origin50.Graph">
                  <p:embed/>
                </p:oleObj>
              </mc:Choice>
              <mc:Fallback>
                <p:oleObj name="Graph" r:id="rId4" imgW="4159800" imgH="2886840" progId="Origin50.Graph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0FD48BD9-D24F-46E6-9745-F2FF661EF7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221" y="0"/>
                        <a:ext cx="3780000" cy="2700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1F6DF9C8-FDEA-4369-913C-1589DC3103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800088"/>
              </p:ext>
            </p:extLst>
          </p:nvPr>
        </p:nvGraphicFramePr>
        <p:xfrm>
          <a:off x="465221" y="2838430"/>
          <a:ext cx="3780000" cy="27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6" imgW="4025520" imgH="2938680" progId="Origin50.Graph">
                  <p:embed/>
                </p:oleObj>
              </mc:Choice>
              <mc:Fallback>
                <p:oleObj name="Graph" r:id="rId6" imgW="4025520" imgH="2938680" progId="Origin50.Graph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36CB3F2C-69F1-4A05-B6CF-D8BDFF09AF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221" y="2838430"/>
                        <a:ext cx="3780000" cy="2700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A72F4A1-298D-4FDF-8D40-410FB830BFD1}"/>
              </a:ext>
            </a:extLst>
          </p:cNvPr>
          <p:cNvSpPr txBox="1"/>
          <p:nvPr/>
        </p:nvSpPr>
        <p:spPr>
          <a:xfrm>
            <a:off x="4353597" y="295448"/>
            <a:ext cx="1973312" cy="619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dirty="0" err="1">
                <a:solidFill>
                  <a:srgbClr val="0000FF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tg</a:t>
            </a:r>
            <a:r>
              <a:rPr lang="en-US" sz="3200" dirty="0">
                <a:solidFill>
                  <a:srgbClr val="0000FF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α</a:t>
            </a:r>
            <a:r>
              <a:rPr lang="ru-RU" sz="3200" dirty="0">
                <a:solidFill>
                  <a:srgbClr val="0000FF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=</a:t>
            </a:r>
            <a:r>
              <a:rPr lang="en-US" sz="3200" dirty="0">
                <a:solidFill>
                  <a:srgbClr val="0000FF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1,</a:t>
            </a:r>
            <a:r>
              <a:rPr lang="ru-RU" sz="3200" dirty="0">
                <a:solidFill>
                  <a:srgbClr val="0000FF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76</a:t>
            </a:r>
            <a:endParaRPr lang="ru-RU" sz="2800" dirty="0">
              <a:solidFill>
                <a:srgbClr val="0000FF"/>
              </a:solidFill>
              <a:effectLst/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574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873315-4ECC-46D1-87F9-D2570670E2C3}"/>
              </a:ext>
            </a:extLst>
          </p:cNvPr>
          <p:cNvSpPr txBox="1"/>
          <p:nvPr/>
        </p:nvSpPr>
        <p:spPr>
          <a:xfrm>
            <a:off x="11537576" y="6273225"/>
            <a:ext cx="654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3038C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F5862A-E0F6-4CC9-97E1-EF42B4894891}"/>
              </a:ext>
            </a:extLst>
          </p:cNvPr>
          <p:cNvSpPr txBox="1"/>
          <p:nvPr/>
        </p:nvSpPr>
        <p:spPr>
          <a:xfrm>
            <a:off x="6617494" y="1949324"/>
            <a:ext cx="4298156" cy="685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  <a:spcAft>
                <a:spcPts val="1000"/>
              </a:spcAft>
            </a:pPr>
            <a:r>
              <a:rPr lang="en-US" sz="3600" i="1" dirty="0" err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dC</a:t>
            </a:r>
            <a:r>
              <a:rPr lang="en-US" sz="3600" i="1" baseline="-25000" dirty="0" err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Pc</a:t>
            </a:r>
            <a:r>
              <a:rPr lang="ru-RU" sz="3600" i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/</a:t>
            </a:r>
            <a:r>
              <a:rPr lang="en-US" sz="3600" i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dt </a:t>
            </a:r>
            <a:r>
              <a:rPr lang="ru-RU" sz="3600" i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= </a:t>
            </a:r>
            <a:r>
              <a:rPr lang="en-US" sz="3600" i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k</a:t>
            </a:r>
            <a:r>
              <a:rPr lang="ru-RU" sz="3600" i="1" baseline="3000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*</a:t>
            </a:r>
            <a:r>
              <a:rPr lang="ru-RU" sz="3600" i="1" baseline="-2500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эф</a:t>
            </a:r>
            <a:r>
              <a:rPr lang="ru-RU" sz="3600" i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· С</a:t>
            </a:r>
            <a:r>
              <a:rPr lang="en-US" sz="3600" i="1" baseline="-2500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Pc</a:t>
            </a:r>
            <a:endParaRPr lang="ru-RU" sz="3200" i="1" dirty="0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23BCD1-CD38-4D98-9C20-D1AAD6F23F1B}"/>
              </a:ext>
            </a:extLst>
          </p:cNvPr>
          <p:cNvSpPr txBox="1"/>
          <p:nvPr/>
        </p:nvSpPr>
        <p:spPr>
          <a:xfrm>
            <a:off x="1524000" y="0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Расчет эффективной константы скорости фотодеструкции (</a:t>
            </a:r>
            <a:r>
              <a:rPr lang="ru-RU" sz="2000" i="1" dirty="0" err="1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k</a:t>
            </a:r>
            <a:r>
              <a:rPr lang="ru-RU" sz="2000" i="1" baseline="-25000" dirty="0" err="1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эф</a:t>
            </a:r>
            <a:r>
              <a:rPr lang="ru-RU" sz="2000" i="1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)</a:t>
            </a:r>
            <a:r>
              <a:rPr lang="ru-RU" sz="2000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0010B7-E49D-4D20-8459-F58C276DF65E}"/>
              </a:ext>
            </a:extLst>
          </p:cNvPr>
          <p:cNvSpPr txBox="1"/>
          <p:nvPr/>
        </p:nvSpPr>
        <p:spPr>
          <a:xfrm>
            <a:off x="5810250" y="3631434"/>
            <a:ext cx="619125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Первый порядок по изученным комплексам подтверждается прямолинейным</a:t>
            </a:r>
            <a:br>
              <a:rPr lang="ru-RU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характером зависимостей </a:t>
            </a:r>
            <a:r>
              <a:rPr lang="ru-RU" dirty="0" err="1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lg</a:t>
            </a:r>
            <a:r>
              <a:rPr lang="ru-RU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ru-RU" i="1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</a:t>
            </a:r>
            <a:r>
              <a:rPr lang="ru-RU" sz="800" i="1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0MgAP</a:t>
            </a:r>
            <a:r>
              <a:rPr lang="ru-RU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</a:t>
            </a:r>
            <a:r>
              <a:rPr lang="ru-RU" i="1" dirty="0" err="1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</a:t>
            </a:r>
            <a:r>
              <a:rPr lang="ru-RU" sz="800" i="1" dirty="0" err="1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MgAP</a:t>
            </a:r>
            <a:r>
              <a:rPr lang="ru-RU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 = </a:t>
            </a:r>
            <a:r>
              <a:rPr lang="ru-RU" i="1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f(</a:t>
            </a:r>
            <a:r>
              <a:rPr lang="el-GR" i="1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τ</a:t>
            </a:r>
            <a:r>
              <a:rPr lang="ru-RU" i="1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</a:p>
          <a:p>
            <a:pPr algn="just"/>
            <a:r>
              <a:rPr lang="ru-RU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</a:t>
            </a:r>
            <a:r>
              <a:rPr lang="ru-RU" sz="8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</a:t>
            </a:r>
            <a:r>
              <a:rPr lang="ru-RU" sz="800" i="1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</a:t>
            </a:r>
            <a:r>
              <a:rPr lang="ru-RU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</a:t>
            </a:r>
            <a:r>
              <a:rPr lang="ru-RU" i="1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начальная и текущая концентрации комплекса </a:t>
            </a:r>
            <a:r>
              <a:rPr lang="ru-RU" dirty="0" err="1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MPс</a:t>
            </a:r>
            <a:r>
              <a:rPr lang="ru-RU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;</a:t>
            </a:r>
          </a:p>
          <a:p>
            <a:r>
              <a:rPr lang="el-GR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τ</a:t>
            </a:r>
            <a:r>
              <a:rPr lang="ru-RU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- время реакции  </a:t>
            </a:r>
            <a:br>
              <a:rPr lang="ru-RU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ru-RU" dirty="0">
              <a:solidFill>
                <a:srgbClr val="3038C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97738DF0-32FD-4461-9E5F-5744A130F6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7765785"/>
              </p:ext>
            </p:extLst>
          </p:nvPr>
        </p:nvGraphicFramePr>
        <p:xfrm>
          <a:off x="190500" y="1542187"/>
          <a:ext cx="5157940" cy="3639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4276080" imgH="3023280" progId="Origin50.Graph">
                  <p:embed/>
                </p:oleObj>
              </mc:Choice>
              <mc:Fallback>
                <p:oleObj name="Graph" r:id="rId2" imgW="4276080" imgH="3023280" progId="Origin50.Graph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F85AD217-7565-4C6A-9413-3AA65F3A51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1542187"/>
                        <a:ext cx="5157940" cy="36394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2740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Таблица 30">
            <a:extLst>
              <a:ext uri="{FF2B5EF4-FFF2-40B4-BE49-F238E27FC236}">
                <a16:creationId xmlns:a16="http://schemas.microsoft.com/office/drawing/2014/main" id="{9CE31070-3BFC-4D5B-BFFA-C0414EC616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16633"/>
              </p:ext>
            </p:extLst>
          </p:nvPr>
        </p:nvGraphicFramePr>
        <p:xfrm>
          <a:off x="10958530" y="21693"/>
          <a:ext cx="1148715" cy="681461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148715">
                  <a:extLst>
                    <a:ext uri="{9D8B030D-6E8A-4147-A177-3AD203B41FA5}">
                      <a16:colId xmlns:a16="http://schemas.microsoft.com/office/drawing/2014/main" val="3370666457"/>
                    </a:ext>
                  </a:extLst>
                </a:gridCol>
              </a:tblGrid>
              <a:tr h="334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k</a:t>
                      </a:r>
                      <a:r>
                        <a:rPr lang="ru-RU" sz="1600" baseline="30000" dirty="0">
                          <a:solidFill>
                            <a:srgbClr val="FF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*</a:t>
                      </a:r>
                      <a:r>
                        <a:rPr lang="ru-RU" sz="1600" baseline="-25000" dirty="0">
                          <a:solidFill>
                            <a:srgbClr val="FF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эф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·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10</a:t>
                      </a:r>
                      <a:r>
                        <a:rPr lang="en-US" sz="1600" baseline="30000" dirty="0">
                          <a:solidFill>
                            <a:srgbClr val="FF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c</a:t>
                      </a:r>
                      <a:r>
                        <a:rPr lang="en-US" sz="1600" baseline="30000" dirty="0">
                          <a:solidFill>
                            <a:srgbClr val="FF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-1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8011066"/>
                  </a:ext>
                </a:extLst>
              </a:tr>
              <a:tr h="162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1,18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±0,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18971841"/>
                  </a:ext>
                </a:extLst>
              </a:tr>
              <a:tr h="162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1,22±0,4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77306247"/>
                  </a:ext>
                </a:extLst>
              </a:tr>
              <a:tr h="162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2,76±0,4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47255529"/>
                  </a:ext>
                </a:extLst>
              </a:tr>
              <a:tr h="162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5,94±0,3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124095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5884ECB-CABE-4011-9E0A-47C6B297CD81}"/>
              </a:ext>
            </a:extLst>
          </p:cNvPr>
          <p:cNvSpPr txBox="1"/>
          <p:nvPr/>
        </p:nvSpPr>
        <p:spPr>
          <a:xfrm>
            <a:off x="11539150" y="6273225"/>
            <a:ext cx="68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3038C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13</a:t>
            </a:r>
          </a:p>
        </p:txBody>
      </p:sp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FE22F3B7-FCD0-4D8E-945D-1A5DA9C147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499325"/>
              </p:ext>
            </p:extLst>
          </p:nvPr>
        </p:nvGraphicFramePr>
        <p:xfrm>
          <a:off x="230982" y="1918912"/>
          <a:ext cx="2293816" cy="13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993573" imgH="3480612" progId="ChemDraw.Document.6.0">
                  <p:embed/>
                </p:oleObj>
              </mc:Choice>
              <mc:Fallback>
                <p:oleObj name="CS ChemDraw Drawing" r:id="rId2" imgW="5993573" imgH="3480612" progId="ChemDraw.Document.6.0">
                  <p:embed/>
                  <p:pic>
                    <p:nvPicPr>
                      <p:cNvPr id="16" name="Объект 15">
                        <a:extLst>
                          <a:ext uri="{FF2B5EF4-FFF2-40B4-BE49-F238E27FC236}">
                            <a16:creationId xmlns:a16="http://schemas.microsoft.com/office/drawing/2014/main" id="{FE22F3B7-FCD0-4D8E-945D-1A5DA9C147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0982" y="1918912"/>
                        <a:ext cx="2293816" cy="133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ADD62C16-D7AE-4CE7-8AD5-FD58DC54F8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1050383"/>
              </p:ext>
            </p:extLst>
          </p:nvPr>
        </p:nvGraphicFramePr>
        <p:xfrm>
          <a:off x="238655" y="3670804"/>
          <a:ext cx="1452741" cy="13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277478" imgH="3922316" progId="ChemDraw.Document.6.0">
                  <p:embed/>
                </p:oleObj>
              </mc:Choice>
              <mc:Fallback>
                <p:oleObj name="CS ChemDraw Drawing" r:id="rId4" imgW="4277478" imgH="3922316" progId="ChemDraw.Document.6.0">
                  <p:embed/>
                  <p:pic>
                    <p:nvPicPr>
                      <p:cNvPr id="18" name="Объект 17">
                        <a:extLst>
                          <a:ext uri="{FF2B5EF4-FFF2-40B4-BE49-F238E27FC236}">
                            <a16:creationId xmlns:a16="http://schemas.microsoft.com/office/drawing/2014/main" id="{ADD62C16-D7AE-4CE7-8AD5-FD58DC54F8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8655" y="3670804"/>
                        <a:ext cx="1452741" cy="133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>
            <a:extLst>
              <a:ext uri="{FF2B5EF4-FFF2-40B4-BE49-F238E27FC236}">
                <a16:creationId xmlns:a16="http://schemas.microsoft.com/office/drawing/2014/main" id="{F181C784-35B8-4F23-B749-58DAE95F3E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473257"/>
              </p:ext>
            </p:extLst>
          </p:nvPr>
        </p:nvGraphicFramePr>
        <p:xfrm>
          <a:off x="238655" y="5460650"/>
          <a:ext cx="1536389" cy="13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3829316" imgH="3323655" progId="ChemDraw.Document.6.0">
                  <p:embed/>
                </p:oleObj>
              </mc:Choice>
              <mc:Fallback>
                <p:oleObj name="CS ChemDraw Drawing" r:id="rId6" imgW="3829316" imgH="3323655" progId="ChemDraw.Document.6.0">
                  <p:embed/>
                  <p:pic>
                    <p:nvPicPr>
                      <p:cNvPr id="21" name="Объект 20">
                        <a:extLst>
                          <a:ext uri="{FF2B5EF4-FFF2-40B4-BE49-F238E27FC236}">
                            <a16:creationId xmlns:a16="http://schemas.microsoft.com/office/drawing/2014/main" id="{F181C784-35B8-4F23-B749-58DAE95F3E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8655" y="5460650"/>
                        <a:ext cx="1536389" cy="133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>
            <a:extLst>
              <a:ext uri="{FF2B5EF4-FFF2-40B4-BE49-F238E27FC236}">
                <a16:creationId xmlns:a16="http://schemas.microsoft.com/office/drawing/2014/main" id="{5A767F6E-CF5C-4593-9DC2-D831A17298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037676"/>
              </p:ext>
            </p:extLst>
          </p:nvPr>
        </p:nvGraphicFramePr>
        <p:xfrm>
          <a:off x="3625778" y="1979852"/>
          <a:ext cx="1865738" cy="13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8" imgW="4159800" imgH="2886840" progId="Origin50.Graph">
                  <p:embed/>
                </p:oleObj>
              </mc:Choice>
              <mc:Fallback>
                <p:oleObj name="Graph" r:id="rId8" imgW="4159800" imgH="2886840" progId="Origin50.Graph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5778" y="1979852"/>
                        <a:ext cx="1865738" cy="133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>
            <a:extLst>
              <a:ext uri="{FF2B5EF4-FFF2-40B4-BE49-F238E27FC236}">
                <a16:creationId xmlns:a16="http://schemas.microsoft.com/office/drawing/2014/main" id="{A5ADE3BC-DBD9-44FC-BC8F-804A28ECBA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983657"/>
              </p:ext>
            </p:extLst>
          </p:nvPr>
        </p:nvGraphicFramePr>
        <p:xfrm>
          <a:off x="7320328" y="3708758"/>
          <a:ext cx="1695912" cy="13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10" imgW="4159800" imgH="2886840" progId="Origin50.Graph">
                  <p:embed/>
                </p:oleObj>
              </mc:Choice>
              <mc:Fallback>
                <p:oleObj name="Graph" r:id="rId10" imgW="4159800" imgH="2886840" progId="Origin50.Graph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0328" y="3708758"/>
                        <a:ext cx="1695912" cy="133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ъект 23">
            <a:extLst>
              <a:ext uri="{FF2B5EF4-FFF2-40B4-BE49-F238E27FC236}">
                <a16:creationId xmlns:a16="http://schemas.microsoft.com/office/drawing/2014/main" id="{E9FD14ED-B7A2-4032-B53D-F0B5BA3160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511793"/>
              </p:ext>
            </p:extLst>
          </p:nvPr>
        </p:nvGraphicFramePr>
        <p:xfrm>
          <a:off x="7312415" y="1979852"/>
          <a:ext cx="1868566" cy="13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12" imgW="4159800" imgH="2886840" progId="Origin50.Graph">
                  <p:embed/>
                </p:oleObj>
              </mc:Choice>
              <mc:Fallback>
                <p:oleObj name="Graph" r:id="rId12" imgW="4159800" imgH="2886840" progId="Origin50.Graph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2415" y="1979852"/>
                        <a:ext cx="1868566" cy="133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>
            <a:extLst>
              <a:ext uri="{FF2B5EF4-FFF2-40B4-BE49-F238E27FC236}">
                <a16:creationId xmlns:a16="http://schemas.microsoft.com/office/drawing/2014/main" id="{D2808336-5941-4B70-BC69-AF00AB353B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9819440"/>
              </p:ext>
            </p:extLst>
          </p:nvPr>
        </p:nvGraphicFramePr>
        <p:xfrm>
          <a:off x="7320328" y="5460650"/>
          <a:ext cx="1866915" cy="13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14" imgW="4159800" imgH="2886840" progId="Origin50.Graph">
                  <p:embed/>
                </p:oleObj>
              </mc:Choice>
              <mc:Fallback>
                <p:oleObj name="Graph" r:id="rId14" imgW="4159800" imgH="2886840" progId="Origin50.Graph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0328" y="5460650"/>
                        <a:ext cx="1866915" cy="133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Объект 27">
            <a:extLst>
              <a:ext uri="{FF2B5EF4-FFF2-40B4-BE49-F238E27FC236}">
                <a16:creationId xmlns:a16="http://schemas.microsoft.com/office/drawing/2014/main" id="{DDC97F8C-89E2-40E0-B13B-C048B2E5A0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796035"/>
              </p:ext>
            </p:extLst>
          </p:nvPr>
        </p:nvGraphicFramePr>
        <p:xfrm>
          <a:off x="3620636" y="3680569"/>
          <a:ext cx="1864327" cy="13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16" imgW="4159800" imgH="2886840" progId="Origin50.Graph">
                  <p:embed/>
                </p:oleObj>
              </mc:Choice>
              <mc:Fallback>
                <p:oleObj name="Graph" r:id="rId16" imgW="4159800" imgH="2886840" progId="Origin50.Graph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0636" y="3680569"/>
                        <a:ext cx="1864327" cy="133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Объект 29">
            <a:extLst>
              <a:ext uri="{FF2B5EF4-FFF2-40B4-BE49-F238E27FC236}">
                <a16:creationId xmlns:a16="http://schemas.microsoft.com/office/drawing/2014/main" id="{917CF7C0-ABF1-4689-8B46-1ECFEAC4C1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932317"/>
              </p:ext>
            </p:extLst>
          </p:nvPr>
        </p:nvGraphicFramePr>
        <p:xfrm>
          <a:off x="3620636" y="5409475"/>
          <a:ext cx="1864800" cy="13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18" imgW="4129200" imgH="2877120" progId="Origin50.Graph">
                  <p:embed/>
                </p:oleObj>
              </mc:Choice>
              <mc:Fallback>
                <p:oleObj name="Graph" r:id="rId18" imgW="4129200" imgH="2877120" progId="Origin50.Graph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0636" y="5409475"/>
                        <a:ext cx="1864800" cy="133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AEC246D3-03AB-4074-9EEA-C8D710C3767A}"/>
              </a:ext>
            </a:extLst>
          </p:cNvPr>
          <p:cNvSpPr txBox="1"/>
          <p:nvPr/>
        </p:nvSpPr>
        <p:spPr>
          <a:xfrm>
            <a:off x="0" y="1610196"/>
            <a:ext cx="121348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Изменение ЭСП тетра-4-(3,5-ди-</a:t>
            </a:r>
            <a:r>
              <a:rPr lang="ru-RU" sz="1400" i="1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трет</a:t>
            </a:r>
            <a:r>
              <a:rPr lang="ru-RU" sz="14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-бутилоксибензоил)</a:t>
            </a:r>
            <a:r>
              <a:rPr lang="ru-RU" sz="1400" dirty="0" err="1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фталоцианината</a:t>
            </a:r>
            <a:r>
              <a:rPr lang="ru-RU" sz="14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меди (</a:t>
            </a:r>
            <a:r>
              <a:rPr lang="en-US" sz="14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</a:t>
            </a:r>
            <a:r>
              <a:rPr lang="ru-RU" sz="14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 </a:t>
            </a:r>
            <a:r>
              <a:rPr lang="en-US" sz="1400" dirty="0" err="1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CuPc</a:t>
            </a:r>
            <a:r>
              <a:rPr lang="ru-RU" sz="14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в бензоле под действием УФ-излучения</a:t>
            </a:r>
            <a:endParaRPr lang="ru-RU" sz="2000" dirty="0">
              <a:solidFill>
                <a:srgbClr val="3038C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7728C7C-BD35-4042-8F6D-BC11A88BCA3B}"/>
              </a:ext>
            </a:extLst>
          </p:cNvPr>
          <p:cNvSpPr txBox="1"/>
          <p:nvPr/>
        </p:nvSpPr>
        <p:spPr>
          <a:xfrm>
            <a:off x="0" y="3311852"/>
            <a:ext cx="121348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Изменение ЭСП тетра(4-трет-бутил)фталоцианина меди (</a:t>
            </a:r>
            <a:r>
              <a:rPr lang="en-US" sz="14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</a:t>
            </a:r>
            <a:r>
              <a:rPr lang="ru-RU" sz="14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 </a:t>
            </a:r>
            <a:r>
              <a:rPr lang="en-US" sz="14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CuPc(t-Bu)</a:t>
            </a:r>
            <a:r>
              <a:rPr lang="en-US" sz="1400" baseline="-250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r>
              <a:rPr lang="ru-RU" sz="14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бензоле под действием УФ-излучения</a:t>
            </a:r>
            <a:endParaRPr lang="ru-RU" sz="2000" dirty="0">
              <a:solidFill>
                <a:srgbClr val="3038C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4205BBF-BD75-4A5B-8C63-1EE997299E83}"/>
              </a:ext>
            </a:extLst>
          </p:cNvPr>
          <p:cNvSpPr txBox="1"/>
          <p:nvPr/>
        </p:nvSpPr>
        <p:spPr>
          <a:xfrm>
            <a:off x="0" y="5101698"/>
            <a:ext cx="83999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4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Изменение ЭСП тетра(4-трет-бутил)фталоцианина </a:t>
            </a:r>
            <a:r>
              <a:rPr lang="en-US" sz="14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</a:t>
            </a:r>
            <a:r>
              <a:rPr lang="en-US" sz="1400" baseline="-250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en-US" sz="14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Pc </a:t>
            </a:r>
            <a:r>
              <a:rPr lang="ru-RU" sz="14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бензоле под действием УФ-излучения</a:t>
            </a:r>
            <a:endParaRPr lang="ru-RU" sz="2000" dirty="0">
              <a:solidFill>
                <a:srgbClr val="3038C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A62CAD67-5B6C-4890-8FA0-59007DFC69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743390"/>
              </p:ext>
            </p:extLst>
          </p:nvPr>
        </p:nvGraphicFramePr>
        <p:xfrm>
          <a:off x="3620636" y="176051"/>
          <a:ext cx="1785323" cy="12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0" imgW="4276080" imgH="3023280" progId="Origin50.Graph">
                  <p:embed/>
                </p:oleObj>
              </mc:Choice>
              <mc:Fallback>
                <p:oleObj name="Graph" r:id="rId20" imgW="4276080" imgH="3023280" progId="Origin50.Graph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CF218C75-C9F9-4C81-AC6E-5DBA97CE2B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0636" y="176051"/>
                        <a:ext cx="1785323" cy="1260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>
            <a:extLst>
              <a:ext uri="{FF2B5EF4-FFF2-40B4-BE49-F238E27FC236}">
                <a16:creationId xmlns:a16="http://schemas.microsoft.com/office/drawing/2014/main" id="{BD92A325-3476-4FFB-AA89-7D876E3CAF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279666"/>
              </p:ext>
            </p:extLst>
          </p:nvPr>
        </p:nvGraphicFramePr>
        <p:xfrm>
          <a:off x="7315067" y="216469"/>
          <a:ext cx="1785699" cy="12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2" imgW="4276080" imgH="3023280" progId="Origin50.Graph">
                  <p:embed/>
                </p:oleObj>
              </mc:Choice>
              <mc:Fallback>
                <p:oleObj name="Graph" r:id="rId22" imgW="4276080" imgH="3023280" progId="Origin50.Graph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2182F33A-26FF-44E4-AC4C-D9DA5FD03A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067" y="216469"/>
                        <a:ext cx="1785699" cy="126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>
            <a:extLst>
              <a:ext uri="{FF2B5EF4-FFF2-40B4-BE49-F238E27FC236}">
                <a16:creationId xmlns:a16="http://schemas.microsoft.com/office/drawing/2014/main" id="{6D1E5E2D-DBE0-4FAC-9565-B8561098EB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531293"/>
              </p:ext>
            </p:extLst>
          </p:nvPr>
        </p:nvGraphicFramePr>
        <p:xfrm>
          <a:off x="244648" y="193257"/>
          <a:ext cx="1440754" cy="14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4" imgW="6058963" imgH="6056074" progId="ChemDraw.Document.6.0">
                  <p:embed/>
                </p:oleObj>
              </mc:Choice>
              <mc:Fallback>
                <p:oleObj name="CS ChemDraw Drawing" r:id="rId24" imgW="6058963" imgH="6056074" progId="ChemDraw.Document.6.0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8B71B0FC-9614-4029-A3DD-86FE7CD0AA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44648" y="193257"/>
                        <a:ext cx="1440754" cy="144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BBEF6BBB-3718-4A6A-AD65-8F94C69B822F}"/>
              </a:ext>
            </a:extLst>
          </p:cNvPr>
          <p:cNvSpPr txBox="1"/>
          <p:nvPr/>
        </p:nvSpPr>
        <p:spPr>
          <a:xfrm>
            <a:off x="0" y="-3425"/>
            <a:ext cx="1219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Изменение ЭСП окта-4,5-[4-(1-метил-1-фенилэтил)</a:t>
            </a:r>
            <a:r>
              <a:rPr lang="ru-RU" sz="1400" dirty="0" err="1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фенокси</a:t>
            </a:r>
            <a:r>
              <a:rPr lang="ru-RU" sz="14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]</a:t>
            </a:r>
            <a:r>
              <a:rPr lang="ru-RU" sz="1400" dirty="0" err="1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фталоцианината</a:t>
            </a:r>
            <a:r>
              <a:rPr lang="en-US" sz="14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меди в бензоле под действием УФ-излучения</a:t>
            </a:r>
            <a:endParaRPr lang="ru-RU" sz="2000" dirty="0">
              <a:solidFill>
                <a:srgbClr val="3038C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48334F70-B171-4532-9DDC-E38610A6FF11}"/>
              </a:ext>
            </a:extLst>
          </p:cNvPr>
          <p:cNvCxnSpPr/>
          <p:nvPr/>
        </p:nvCxnSpPr>
        <p:spPr>
          <a:xfrm>
            <a:off x="10983524" y="552450"/>
            <a:ext cx="0" cy="5720775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917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E75413-D040-4A8D-8C4D-8330C424A40E}"/>
              </a:ext>
            </a:extLst>
          </p:cNvPr>
          <p:cNvSpPr txBox="1"/>
          <p:nvPr/>
        </p:nvSpPr>
        <p:spPr>
          <a:xfrm>
            <a:off x="11501718" y="6273225"/>
            <a:ext cx="690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>
                <a:solidFill>
                  <a:srgbClr val="3038C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14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24FFC70-4CBD-4CF2-B69F-D3FF4F1BF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9827" y="5106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CE4FD59F-2218-4D9F-BE70-ECA9AE53C1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8318590"/>
              </p:ext>
            </p:extLst>
          </p:nvPr>
        </p:nvGraphicFramePr>
        <p:xfrm>
          <a:off x="3957190" y="879991"/>
          <a:ext cx="3315601" cy="23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4276080" imgH="3023280" progId="Origin50.Graph">
                  <p:embed/>
                </p:oleObj>
              </mc:Choice>
              <mc:Fallback>
                <p:oleObj name="Graph" r:id="rId2" imgW="4276080" imgH="3023280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7190" y="879991"/>
                        <a:ext cx="3315601" cy="2340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4484ADAF-D460-4F7C-B161-3B1886CFA8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129291"/>
              </p:ext>
            </p:extLst>
          </p:nvPr>
        </p:nvGraphicFramePr>
        <p:xfrm>
          <a:off x="805921" y="1013531"/>
          <a:ext cx="2341227" cy="23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6058963" imgH="6056074" progId="ChemDraw.Document.6.0">
                  <p:embed/>
                </p:oleObj>
              </mc:Choice>
              <mc:Fallback>
                <p:oleObj name="CS ChemDraw Drawing" r:id="rId4" imgW="6058963" imgH="605607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5921" y="1013531"/>
                        <a:ext cx="2341227" cy="234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C0BD26E6-54CD-41BF-A8A1-0F84A2BC6471}"/>
              </a:ext>
            </a:extLst>
          </p:cNvPr>
          <p:cNvSpPr txBox="1"/>
          <p:nvPr/>
        </p:nvSpPr>
        <p:spPr>
          <a:xfrm>
            <a:off x="851694" y="-2699"/>
            <a:ext cx="104886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Изменение ЭСП окта-4,5-[4-(1-метил-1-фенилэтил)</a:t>
            </a:r>
            <a:r>
              <a:rPr lang="ru-RU" sz="1600" dirty="0" err="1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фенокси</a:t>
            </a:r>
            <a:r>
              <a:rPr lang="ru-RU" sz="1600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]</a:t>
            </a:r>
            <a:r>
              <a:rPr lang="ru-RU" sz="1600" dirty="0" err="1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фталоцианината</a:t>
            </a:r>
            <a:r>
              <a:rPr lang="en-US" sz="1600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r>
              <a:rPr lang="ru-RU" sz="1600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магния</a:t>
            </a:r>
          </a:p>
          <a:p>
            <a:pPr algn="ctr"/>
            <a:r>
              <a:rPr lang="ru-RU" sz="1600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в бензоле под действием УФ-излучения</a:t>
            </a:r>
            <a:endParaRPr lang="ru-RU" sz="2400" dirty="0">
              <a:solidFill>
                <a:srgbClr val="3038C1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189E395E-DBA6-49F5-9C75-5673E23CA7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9265072"/>
              </p:ext>
            </p:extLst>
          </p:nvPr>
        </p:nvGraphicFramePr>
        <p:xfrm>
          <a:off x="4083770" y="4059095"/>
          <a:ext cx="4024460" cy="2798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6" imgW="4131720" imgH="2879640" progId="Origin50.Graph">
                  <p:embed/>
                </p:oleObj>
              </mc:Choice>
              <mc:Fallback>
                <p:oleObj name="Graph" r:id="rId6" imgW="4131720" imgH="2879640" progId="Origin50.Graph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1FD1A11D-9584-41F7-B484-E0B3565973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3770" y="4059095"/>
                        <a:ext cx="4024460" cy="27989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81535B55-8283-46D0-9B40-C12AB122A4F9}"/>
              </a:ext>
            </a:extLst>
          </p:cNvPr>
          <p:cNvSpPr txBox="1"/>
          <p:nvPr/>
        </p:nvSpPr>
        <p:spPr>
          <a:xfrm>
            <a:off x="2228008" y="3638010"/>
            <a:ext cx="74425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Снятие протонирования путем добавления пиридина к комплексу с </a:t>
            </a:r>
            <a:r>
              <a:rPr lang="en-US" sz="1600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Mg(II) </a:t>
            </a:r>
            <a:endParaRPr lang="ru-RU" sz="2400" dirty="0">
              <a:solidFill>
                <a:srgbClr val="3038C1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F7026589-53EB-47AF-8D6B-B0004C570A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5035327"/>
              </p:ext>
            </p:extLst>
          </p:nvPr>
        </p:nvGraphicFramePr>
        <p:xfrm>
          <a:off x="8082061" y="828926"/>
          <a:ext cx="3400224" cy="23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8" imgW="4159800" imgH="2886840" progId="Origin50.Graph">
                  <p:embed/>
                </p:oleObj>
              </mc:Choice>
              <mc:Fallback>
                <p:oleObj name="Graph" r:id="rId8" imgW="4159800" imgH="2886840" progId="Origin50.Graph">
                  <p:embed/>
                  <p:pic>
                    <p:nvPicPr>
                      <p:cNvPr id="0" name="Object 9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2061" y="828926"/>
                        <a:ext cx="3400224" cy="2340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5431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9003F338-0E81-1834-5615-889682F1A6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398437"/>
              </p:ext>
            </p:extLst>
          </p:nvPr>
        </p:nvGraphicFramePr>
        <p:xfrm>
          <a:off x="129680" y="2693927"/>
          <a:ext cx="4037750" cy="3536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735726" imgH="5895936" progId="ChemDraw.Document.6.0">
                  <p:embed/>
                </p:oleObj>
              </mc:Choice>
              <mc:Fallback>
                <p:oleObj name="CS ChemDraw Drawing" r:id="rId2" imgW="6735726" imgH="5895936" progId="ChemDraw.Document.6.0">
                  <p:embed/>
                  <p:pic>
                    <p:nvPicPr>
                      <p:cNvPr id="13" name="Объект 12">
                        <a:extLst>
                          <a:ext uri="{FF2B5EF4-FFF2-40B4-BE49-F238E27FC236}">
                            <a16:creationId xmlns:a16="http://schemas.microsoft.com/office/drawing/2014/main" id="{5EFC5D16-0150-96F2-F968-08FC658569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9680" y="2693927"/>
                        <a:ext cx="4037750" cy="35361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D05A591E-F3E9-EB98-77B9-63BFB539D8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0431151"/>
              </p:ext>
            </p:extLst>
          </p:nvPr>
        </p:nvGraphicFramePr>
        <p:xfrm>
          <a:off x="4311246" y="1655162"/>
          <a:ext cx="3748088" cy="205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725640" imgH="2590309" progId="ChemDraw.Document.6.0">
                  <p:embed/>
                </p:oleObj>
              </mc:Choice>
              <mc:Fallback>
                <p:oleObj name="CS ChemDraw Drawing" r:id="rId4" imgW="4725640" imgH="2590309" progId="ChemDraw.Document.6.0">
                  <p:embed/>
                  <p:pic>
                    <p:nvPicPr>
                      <p:cNvPr id="14" name="Объект 13">
                        <a:extLst>
                          <a:ext uri="{FF2B5EF4-FFF2-40B4-BE49-F238E27FC236}">
                            <a16:creationId xmlns:a16="http://schemas.microsoft.com/office/drawing/2014/main" id="{E614F3C9-4D61-84BA-A4D1-B84F53B1D3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11246" y="1655162"/>
                        <a:ext cx="3748088" cy="2055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EFDDFD0-805A-D9CB-EBF2-0967DDD380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249000"/>
              </p:ext>
            </p:extLst>
          </p:nvPr>
        </p:nvGraphicFramePr>
        <p:xfrm>
          <a:off x="8669583" y="164591"/>
          <a:ext cx="3323660" cy="2744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4716071" imgH="3889971" progId="ChemDraw.Document.6.0">
                  <p:embed/>
                </p:oleObj>
              </mc:Choice>
              <mc:Fallback>
                <p:oleObj name="CS ChemDraw Drawing" r:id="rId6" imgW="4716071" imgH="3889971" progId="ChemDraw.Document.6.0">
                  <p:embed/>
                  <p:pic>
                    <p:nvPicPr>
                      <p:cNvPr id="16" name="Объект 15">
                        <a:extLst>
                          <a:ext uri="{FF2B5EF4-FFF2-40B4-BE49-F238E27FC236}">
                            <a16:creationId xmlns:a16="http://schemas.microsoft.com/office/drawing/2014/main" id="{35068B8D-9C93-EDDC-68CE-0011047101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669583" y="164591"/>
                        <a:ext cx="3323660" cy="27447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144C081E-CFCA-DEBC-3B52-081BF3D8E523}"/>
              </a:ext>
            </a:extLst>
          </p:cNvPr>
          <p:cNvSpPr/>
          <p:nvPr/>
        </p:nvSpPr>
        <p:spPr>
          <a:xfrm rot="20298402">
            <a:off x="3498045" y="4908258"/>
            <a:ext cx="8700310" cy="329938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E004C3-4DB1-0AB1-A691-EB65B394964E}"/>
              </a:ext>
            </a:extLst>
          </p:cNvPr>
          <p:cNvSpPr txBox="1"/>
          <p:nvPr/>
        </p:nvSpPr>
        <p:spPr>
          <a:xfrm rot="20285100">
            <a:off x="4130071" y="5030901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УВЕЛИЧЕНИЕ УСТОЙЧИВОСТИ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2E92A-FAB9-12B6-D120-A58AC82FBDDE}"/>
              </a:ext>
            </a:extLst>
          </p:cNvPr>
          <p:cNvSpPr txBox="1"/>
          <p:nvPr/>
        </p:nvSpPr>
        <p:spPr>
          <a:xfrm>
            <a:off x="11501718" y="6273225"/>
            <a:ext cx="690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>
                <a:solidFill>
                  <a:srgbClr val="3038C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15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35370A-6FE7-D083-A1C2-B41E368930ED}"/>
              </a:ext>
            </a:extLst>
          </p:cNvPr>
          <p:cNvSpPr txBox="1"/>
          <p:nvPr/>
        </p:nvSpPr>
        <p:spPr>
          <a:xfrm>
            <a:off x="129680" y="6273225"/>
            <a:ext cx="1302412" cy="388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</a:t>
            </a:r>
            <a:r>
              <a:rPr lang="ru-RU" sz="1800" baseline="3000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</a:t>
            </a:r>
            <a:r>
              <a:rPr lang="ru-RU" sz="1800" baseline="-2500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эф </a:t>
            </a:r>
            <a:r>
              <a:rPr lang="ru-RU" sz="180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·</a:t>
            </a:r>
            <a:r>
              <a:rPr lang="en-US" sz="180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</a:t>
            </a:r>
            <a:r>
              <a:rPr lang="en-US" sz="1800" baseline="3000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r>
              <a:rPr lang="en-US" sz="180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c</a:t>
            </a:r>
            <a:r>
              <a:rPr lang="en-US" sz="1800" baseline="3000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-1</a:t>
            </a:r>
            <a:endParaRPr lang="ru-RU" sz="1800" dirty="0">
              <a:solidFill>
                <a:srgbClr val="FF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A2ED57-3F9F-40A8-137B-54C4A6A42B60}"/>
              </a:ext>
            </a:extLst>
          </p:cNvPr>
          <p:cNvSpPr txBox="1"/>
          <p:nvPr/>
        </p:nvSpPr>
        <p:spPr>
          <a:xfrm>
            <a:off x="2385407" y="5801931"/>
            <a:ext cx="1359755" cy="388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1,18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±0,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7576EF-6096-1FB1-46C6-6B8860D50E90}"/>
              </a:ext>
            </a:extLst>
          </p:cNvPr>
          <p:cNvSpPr txBox="1"/>
          <p:nvPr/>
        </p:nvSpPr>
        <p:spPr>
          <a:xfrm>
            <a:off x="5836096" y="4593874"/>
            <a:ext cx="1359755" cy="388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1,05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±0,</a:t>
            </a:r>
            <a:r>
              <a:rPr lang="ru-RU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39A9F1-6AFD-9B71-E67E-C85B63D83BD0}"/>
              </a:ext>
            </a:extLst>
          </p:cNvPr>
          <p:cNvSpPr txBox="1"/>
          <p:nvPr/>
        </p:nvSpPr>
        <p:spPr>
          <a:xfrm>
            <a:off x="9817954" y="3234523"/>
            <a:ext cx="1359755" cy="388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0,74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±0,</a:t>
            </a:r>
            <a:r>
              <a:rPr lang="ru-RU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921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DB132ABC-B732-449D-8AE8-67B2783176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6788325"/>
              </p:ext>
            </p:extLst>
          </p:nvPr>
        </p:nvGraphicFramePr>
        <p:xfrm>
          <a:off x="5956300" y="1416050"/>
          <a:ext cx="6162675" cy="232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7852676" imgH="2960959" progId="ChemDraw.Document.6.0">
                  <p:embed/>
                </p:oleObj>
              </mc:Choice>
              <mc:Fallback>
                <p:oleObj name="CS ChemDraw Drawing" r:id="rId2" imgW="7852676" imgH="2960959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6300" y="1416050"/>
                        <a:ext cx="6162675" cy="2327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D0F0D85-8E2D-43F9-B843-D69367F226C1}"/>
              </a:ext>
            </a:extLst>
          </p:cNvPr>
          <p:cNvSpPr txBox="1"/>
          <p:nvPr/>
        </p:nvSpPr>
        <p:spPr>
          <a:xfrm>
            <a:off x="1850231" y="110611"/>
            <a:ext cx="84915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Процесс фотодеструкции - реакция фталоцианина с </a:t>
            </a:r>
            <a:r>
              <a:rPr lang="ru-RU" sz="2400" baseline="30000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1</a:t>
            </a:r>
            <a:r>
              <a:rPr lang="ru-RU" sz="2400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О</a:t>
            </a:r>
            <a:r>
              <a:rPr lang="ru-RU" sz="2400" baseline="-25000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2</a:t>
            </a:r>
            <a:r>
              <a:rPr lang="ru-RU" sz="2400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A25B0E-E26A-4C59-AB9E-EC8CE277B3C3}"/>
              </a:ext>
            </a:extLst>
          </p:cNvPr>
          <p:cNvSpPr txBox="1"/>
          <p:nvPr/>
        </p:nvSpPr>
        <p:spPr>
          <a:xfrm>
            <a:off x="11510681" y="6273225"/>
            <a:ext cx="681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>
                <a:solidFill>
                  <a:srgbClr val="3038C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16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480C427-B04C-4A85-8A29-19B399048400}"/>
                  </a:ext>
                </a:extLst>
              </p:cNvPr>
              <p:cNvSpPr txBox="1"/>
              <p:nvPr/>
            </p:nvSpPr>
            <p:spPr>
              <a:xfrm>
                <a:off x="6017538" y="4753983"/>
                <a:ext cx="6174462" cy="6884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ru-RU" sz="2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ru-RU" sz="2800" b="1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ru-RU" sz="28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+</m:t>
                      </m:r>
                      <m:sSup>
                        <m:sSupPr>
                          <m:ctrlPr>
                            <a:rPr lang="ru-RU" sz="2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/>
                        <m:sup>
                          <m:r>
                            <a:rPr lang="ru-RU" sz="28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sSub>
                        <m:sSubPr>
                          <m:ctrlPr>
                            <a:rPr lang="ru-RU" sz="2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ru-RU" sz="28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ru-RU" sz="2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ru-RU" sz="2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ru-RU" sz="2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𝒆𝒏</m:t>
                              </m:r>
                            </m:sub>
                          </m:sSub>
                        </m:e>
                      </m:groupChr>
                      <m:r>
                        <a:rPr lang="ru-RU" sz="28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2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ru-RU" sz="2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ru-RU" sz="2800" b="1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ru-RU" sz="28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  <m:sSup>
                        <m:sSupPr>
                          <m:ctrlPr>
                            <a:rPr lang="ru-RU" sz="2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/>
                        <m:sup>
                          <m:r>
                            <a:rPr lang="ru-RU" sz="28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sSub>
                        <m:sSubPr>
                          <m:ctrlPr>
                            <a:rPr lang="ru-RU" sz="2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ru-RU" sz="28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2800" b="1" dirty="0">
                  <a:solidFill>
                    <a:srgbClr val="0000FF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480C427-B04C-4A85-8A29-19B399048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7538" y="4753983"/>
                <a:ext cx="6174462" cy="6884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3922EFF-B3B3-408C-89D1-00D18A42A8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351336"/>
              </p:ext>
            </p:extLst>
          </p:nvPr>
        </p:nvGraphicFramePr>
        <p:xfrm>
          <a:off x="0" y="795802"/>
          <a:ext cx="5800153" cy="5477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6" imgW="4131720" imgH="2879640" progId="Origin50.Graph">
                  <p:embed/>
                </p:oleObj>
              </mc:Choice>
              <mc:Fallback>
                <p:oleObj name="Graph" r:id="rId6" imgW="4131720" imgH="287964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795802"/>
                        <a:ext cx="5800153" cy="54774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Кольцо 5">
            <a:extLst>
              <a:ext uri="{FF2B5EF4-FFF2-40B4-BE49-F238E27FC236}">
                <a16:creationId xmlns:a16="http://schemas.microsoft.com/office/drawing/2014/main" id="{473D540E-D92D-4646-B236-0405609A6609}"/>
              </a:ext>
            </a:extLst>
          </p:cNvPr>
          <p:cNvSpPr/>
          <p:nvPr/>
        </p:nvSpPr>
        <p:spPr>
          <a:xfrm>
            <a:off x="3117276" y="4880840"/>
            <a:ext cx="960107" cy="960107"/>
          </a:xfrm>
          <a:prstGeom prst="donut">
            <a:avLst>
              <a:gd name="adj" fmla="val 0"/>
            </a:avLst>
          </a:prstGeom>
          <a:solidFill>
            <a:srgbClr val="4F81BD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ru-RU" sz="2400" kern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2555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87C6635-DD55-4E87-9D16-80C3C45497DD}"/>
              </a:ext>
            </a:extLst>
          </p:cNvPr>
          <p:cNvSpPr/>
          <p:nvPr/>
        </p:nvSpPr>
        <p:spPr>
          <a:xfrm>
            <a:off x="2037232" y="2714982"/>
            <a:ext cx="81175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ru-RU" sz="6000" i="1" kern="0" dirty="0">
                <a:solidFill>
                  <a:srgbClr val="3038C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01156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DEBBE9-3906-4E21-9881-417F033B2E44}"/>
              </a:ext>
            </a:extLst>
          </p:cNvPr>
          <p:cNvSpPr txBox="1"/>
          <p:nvPr/>
        </p:nvSpPr>
        <p:spPr>
          <a:xfrm>
            <a:off x="11718472" y="6273225"/>
            <a:ext cx="473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3038C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BA2E00-762C-4CE2-BCE6-A3408ADF0D41}"/>
              </a:ext>
            </a:extLst>
          </p:cNvPr>
          <p:cNvSpPr txBox="1"/>
          <p:nvPr/>
        </p:nvSpPr>
        <p:spPr>
          <a:xfrm>
            <a:off x="21772" y="2817473"/>
            <a:ext cx="56242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2000"/>
              </a:spcAft>
              <a:defRPr/>
            </a:pPr>
            <a:r>
              <a:rPr lang="en-US" sz="1200" i="1" kern="0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S. </a:t>
            </a:r>
            <a:r>
              <a:rPr lang="en-US" sz="1200" i="1" kern="0" dirty="0" err="1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Ouedraogo</a:t>
            </a:r>
            <a:r>
              <a:rPr lang="ru-RU" sz="1200" i="1" kern="0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r>
              <a:rPr lang="en-US" sz="1200" i="1" kern="0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et al. ACS Sens., 2020,</a:t>
            </a:r>
            <a:r>
              <a:rPr lang="en-US" sz="1200" b="1" i="1" kern="0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5</a:t>
            </a:r>
            <a:r>
              <a:rPr lang="en-US" sz="1200" i="1" kern="0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, 1849; DOI: 10.1021/acssensors.0c00877</a:t>
            </a:r>
            <a:endParaRPr lang="ru-RU" sz="1200" kern="0" dirty="0">
              <a:solidFill>
                <a:srgbClr val="3038C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570814-5BBA-722D-E5EF-BE96CD951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917" y="0"/>
            <a:ext cx="3729161" cy="28174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69D3609-7EAC-42AA-2C44-98F14217F8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96"/>
          <a:stretch/>
        </p:blipFill>
        <p:spPr>
          <a:xfrm>
            <a:off x="4091298" y="3327400"/>
            <a:ext cx="4289609" cy="24492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1ACAF1-DEC4-2C1A-5228-7431F320F95C}"/>
              </a:ext>
            </a:extLst>
          </p:cNvPr>
          <p:cNvSpPr txBox="1"/>
          <p:nvPr/>
        </p:nvSpPr>
        <p:spPr>
          <a:xfrm>
            <a:off x="3162702" y="5948059"/>
            <a:ext cx="6146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1" dirty="0">
                <a:solidFill>
                  <a:srgbClr val="3038C1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D. </a:t>
            </a:r>
            <a:r>
              <a:rPr lang="en-US" sz="1200" b="0" i="1" dirty="0" err="1">
                <a:solidFill>
                  <a:srgbClr val="3038C1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Gounden</a:t>
            </a:r>
            <a:r>
              <a:rPr lang="ru-RU" sz="1200" b="0" i="1" dirty="0">
                <a:solidFill>
                  <a:srgbClr val="3038C1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r>
              <a:rPr lang="en-US" sz="1200" b="0" i="1" dirty="0">
                <a:solidFill>
                  <a:srgbClr val="3038C1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et al Coord. Chem. Rev., 2020, </a:t>
            </a:r>
            <a:r>
              <a:rPr lang="en-US" sz="1200" b="1" i="1" dirty="0">
                <a:solidFill>
                  <a:srgbClr val="3038C1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420</a:t>
            </a:r>
            <a:r>
              <a:rPr lang="en-US" sz="1200" b="0" i="1" dirty="0">
                <a:solidFill>
                  <a:srgbClr val="3038C1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, 213359; DOI: 10.1016/j.ccr.2020.213359</a:t>
            </a:r>
            <a:r>
              <a:rPr lang="en-US" sz="1200" i="1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br>
              <a:rPr lang="en-US" sz="1200" i="1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endParaRPr lang="ru-RU" sz="1200" i="1" dirty="0">
              <a:solidFill>
                <a:srgbClr val="3038C1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D871850-DA8F-1746-D931-5996C42BB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3924" y="170756"/>
            <a:ext cx="3053256" cy="25302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0A94FE7-512E-7B76-B666-889C5C77299C}"/>
              </a:ext>
            </a:extLst>
          </p:cNvPr>
          <p:cNvSpPr txBox="1"/>
          <p:nvPr/>
        </p:nvSpPr>
        <p:spPr>
          <a:xfrm>
            <a:off x="6096000" y="2859462"/>
            <a:ext cx="6248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0" i="1" dirty="0">
                <a:solidFill>
                  <a:srgbClr val="3038C1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A. Kumar, R. Meunier-Prest, M. Bouvet, </a:t>
            </a:r>
            <a:r>
              <a:rPr lang="fr-FR" sz="1200" b="0" i="1" dirty="0" err="1">
                <a:solidFill>
                  <a:srgbClr val="3038C1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Sensors</a:t>
            </a:r>
            <a:r>
              <a:rPr lang="fr-FR" sz="1200" b="0" i="1" dirty="0">
                <a:solidFill>
                  <a:srgbClr val="3038C1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, 2020, </a:t>
            </a:r>
            <a:r>
              <a:rPr lang="fr-FR" sz="1200" b="1" i="1" dirty="0">
                <a:solidFill>
                  <a:srgbClr val="3038C1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20</a:t>
            </a:r>
            <a:r>
              <a:rPr lang="fr-FR" sz="1200" b="0" i="1" dirty="0">
                <a:solidFill>
                  <a:srgbClr val="3038C1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, 4700; DOI: 10.3390/s20174700</a:t>
            </a:r>
            <a:r>
              <a:rPr lang="fr-FR" sz="1200" i="1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br>
              <a:rPr lang="fr-FR" sz="1200" i="1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endParaRPr lang="ru-RU" sz="1200" i="1" dirty="0">
              <a:solidFill>
                <a:srgbClr val="3038C1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647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6464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Синтез 3,4-дицианофенил-3,5-ди-</a:t>
            </a:r>
            <a:r>
              <a:rPr lang="ru-RU" sz="2400" i="1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трет</a:t>
            </a:r>
            <a:r>
              <a:rPr lang="ru-RU" sz="2400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-бутилбензоата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523999" y="-24622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>
              <a:defRPr/>
            </a:pPr>
            <a:endParaRPr lang="ru-RU" sz="2400" ker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865846"/>
              </p:ext>
            </p:extLst>
          </p:nvPr>
        </p:nvGraphicFramePr>
        <p:xfrm>
          <a:off x="504202" y="1318298"/>
          <a:ext cx="11183597" cy="2941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1897833" imgH="3165108" progId="ChemDraw.Document.6.0">
                  <p:embed/>
                </p:oleObj>
              </mc:Choice>
              <mc:Fallback>
                <p:oleObj name="CS ChemDraw Drawing" r:id="rId2" imgW="11897833" imgH="3165108" progId="ChemDraw.Document.6.0">
                  <p:embed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202" y="1318298"/>
                        <a:ext cx="11183597" cy="29414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5005" y="5473005"/>
            <a:ext cx="107671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i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Выход 70 %</a:t>
            </a:r>
          </a:p>
          <a:p>
            <a:pPr algn="just"/>
            <a:endParaRPr lang="ru-RU" sz="1200" dirty="0">
              <a:solidFill>
                <a:srgbClr val="3038C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r>
              <a:rPr lang="ru-RU" sz="1200" i="1" dirty="0" err="1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Т</a:t>
            </a:r>
            <a:r>
              <a:rPr lang="ru-RU" sz="1200" i="1" baseline="-25000" dirty="0" err="1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пл</a:t>
            </a:r>
            <a:r>
              <a:rPr lang="ru-RU" sz="1200" i="1" baseline="-25000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. </a:t>
            </a:r>
            <a:r>
              <a:rPr lang="ru-RU" sz="12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149-151 °С.</a:t>
            </a:r>
            <a:endParaRPr lang="en-US" sz="1200" dirty="0">
              <a:solidFill>
                <a:srgbClr val="3038C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r>
              <a:rPr lang="ru-RU" sz="1200" i="1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ИК спектр (</a:t>
            </a:r>
            <a:r>
              <a:rPr lang="ru-RU" sz="1200" i="1" dirty="0" err="1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KBr</a:t>
            </a:r>
            <a:r>
              <a:rPr lang="ru-RU" sz="1200" i="1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), ν, см</a:t>
            </a:r>
            <a:r>
              <a:rPr lang="ru-RU" sz="1200" i="1" baseline="30000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–1</a:t>
            </a:r>
            <a:r>
              <a:rPr lang="ru-RU" sz="1200" i="1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: </a:t>
            </a:r>
            <a:r>
              <a:rPr lang="ru-RU" sz="12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2960; 2870 с-ср (</a:t>
            </a:r>
            <a:r>
              <a:rPr lang="en-US" sz="12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</a:t>
            </a:r>
            <a:r>
              <a:rPr lang="ru-RU" sz="1200" baseline="-250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r>
              <a:rPr lang="ru-RU" sz="12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), 2240 ср (C≡N), 1740 с (</a:t>
            </a:r>
            <a:r>
              <a:rPr lang="en-US" sz="12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</a:t>
            </a:r>
            <a:r>
              <a:rPr lang="ru-RU" sz="12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=</a:t>
            </a:r>
            <a:r>
              <a:rPr lang="en-US" sz="12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</a:t>
            </a:r>
            <a:r>
              <a:rPr lang="ru-RU" sz="12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), 1600; 1480 ср (С=С</a:t>
            </a:r>
            <a:r>
              <a:rPr lang="en-US" sz="1200" baseline="-25000" dirty="0" err="1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</a:t>
            </a:r>
            <a:r>
              <a:rPr lang="ru-RU" sz="12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), 1220 с (</a:t>
            </a:r>
            <a:r>
              <a:rPr lang="en-US" sz="12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</a:t>
            </a:r>
            <a:r>
              <a:rPr lang="ru-RU" sz="12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―</a:t>
            </a:r>
            <a:r>
              <a:rPr lang="en-US" sz="12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</a:t>
            </a:r>
            <a:r>
              <a:rPr lang="ru-RU" sz="12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).</a:t>
            </a:r>
            <a:endParaRPr lang="en-US" sz="1200" dirty="0">
              <a:solidFill>
                <a:srgbClr val="3038C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r>
              <a:rPr lang="ru-RU" sz="1200" i="1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Спектр ЯМР </a:t>
            </a:r>
            <a:r>
              <a:rPr lang="ru-RU" sz="1200" i="1" baseline="30000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1</a:t>
            </a:r>
            <a:r>
              <a:rPr lang="ru-RU" sz="1200" i="1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Н (CDCl</a:t>
            </a:r>
            <a:r>
              <a:rPr lang="ru-RU" sz="1200" i="1" baseline="-25000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3</a:t>
            </a:r>
            <a:r>
              <a:rPr lang="ru-RU" sz="1200" i="1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), δ, м. д.:</a:t>
            </a:r>
            <a:r>
              <a:rPr lang="en-US" sz="1200" i="1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r>
              <a:rPr lang="ru-RU" sz="12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8.03 (д, 2</a:t>
            </a:r>
            <a:r>
              <a:rPr lang="en-US" sz="12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H, </a:t>
            </a:r>
            <a:r>
              <a:rPr lang="ru-RU" sz="12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 (15,16), </a:t>
            </a:r>
            <a:r>
              <a:rPr lang="en-US" sz="12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J4=1.84 </a:t>
            </a:r>
            <a:r>
              <a:rPr lang="ru-RU" sz="12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Гц), 7.91 (д, 1</a:t>
            </a:r>
            <a:r>
              <a:rPr lang="en-US" sz="12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H, </a:t>
            </a:r>
            <a:r>
              <a:rPr lang="ru-RU" sz="12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 (4), </a:t>
            </a:r>
            <a:r>
              <a:rPr lang="en-US" sz="12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J3=8.61 </a:t>
            </a:r>
            <a:r>
              <a:rPr lang="ru-RU" sz="12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Гц), 7.79 (т, 1</a:t>
            </a:r>
            <a:r>
              <a:rPr lang="en-US" sz="12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H, </a:t>
            </a:r>
            <a:r>
              <a:rPr lang="ru-RU" sz="12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 (19), </a:t>
            </a:r>
            <a:r>
              <a:rPr lang="en-US" sz="12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J4=1.83 </a:t>
            </a:r>
            <a:r>
              <a:rPr lang="ru-RU" sz="12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Гц), 7.77 (д, 1</a:t>
            </a:r>
            <a:r>
              <a:rPr lang="en-US" sz="12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H, </a:t>
            </a:r>
            <a:r>
              <a:rPr lang="ru-RU" sz="12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 (3), </a:t>
            </a:r>
            <a:r>
              <a:rPr lang="en-US" sz="12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J4=2.21 </a:t>
            </a:r>
            <a:r>
              <a:rPr lang="ru-RU" sz="12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Гц), 7.68 (</a:t>
            </a:r>
            <a:r>
              <a:rPr lang="ru-RU" sz="1200" dirty="0" err="1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дд</a:t>
            </a:r>
            <a:r>
              <a:rPr lang="ru-RU" sz="12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1</a:t>
            </a:r>
            <a:r>
              <a:rPr lang="en-US" sz="12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H, </a:t>
            </a:r>
            <a:r>
              <a:rPr lang="ru-RU" sz="12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 (2), </a:t>
            </a:r>
            <a:r>
              <a:rPr lang="en-US" sz="12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J3=8.68 Hz, J4=2.26 </a:t>
            </a:r>
            <a:r>
              <a:rPr lang="ru-RU" sz="12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Гц), 1,47 (с, 18</a:t>
            </a:r>
            <a:r>
              <a:rPr lang="en-US" sz="12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 t-Bu)</a:t>
            </a:r>
          </a:p>
          <a:p>
            <a:pPr algn="just"/>
            <a:endParaRPr lang="ru-RU" sz="1200" dirty="0">
              <a:solidFill>
                <a:srgbClr val="3038C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Прямоугольник 15"/>
          <p:cNvSpPr>
            <a:spLocks noChangeArrowheads="1"/>
          </p:cNvSpPr>
          <p:nvPr/>
        </p:nvSpPr>
        <p:spPr bwMode="auto">
          <a:xfrm>
            <a:off x="0" y="4259770"/>
            <a:ext cx="26259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4-гидроксифталонитрил</a:t>
            </a:r>
          </a:p>
        </p:txBody>
      </p:sp>
      <p:sp>
        <p:nvSpPr>
          <p:cNvPr id="12" name="Прямоугольник 15"/>
          <p:cNvSpPr>
            <a:spLocks noChangeArrowheads="1"/>
          </p:cNvSpPr>
          <p:nvPr/>
        </p:nvSpPr>
        <p:spPr bwMode="auto">
          <a:xfrm>
            <a:off x="7409329" y="4358557"/>
            <a:ext cx="44016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3,4-дицианофенил-3,5-ди-</a:t>
            </a:r>
            <a:r>
              <a:rPr lang="ru-RU" sz="1600" i="1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трет</a:t>
            </a:r>
            <a:r>
              <a:rPr lang="ru-RU" sz="16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-бутилбензоат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CCD6A9-8FDB-441F-9FE9-914C126A6D2A}"/>
              </a:ext>
            </a:extLst>
          </p:cNvPr>
          <p:cNvSpPr txBox="1"/>
          <p:nvPr/>
        </p:nvSpPr>
        <p:spPr>
          <a:xfrm>
            <a:off x="11718472" y="6273225"/>
            <a:ext cx="473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3038C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3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5CA0644-E5D6-4E96-BB18-F99FB119BE5E}"/>
              </a:ext>
            </a:extLst>
          </p:cNvPr>
          <p:cNvSpPr/>
          <p:nvPr/>
        </p:nvSpPr>
        <p:spPr>
          <a:xfrm>
            <a:off x="1206854" y="1106099"/>
            <a:ext cx="2269566" cy="406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00"/>
              </a:lnSpc>
            </a:pPr>
            <a:r>
              <a:rPr lang="ru-RU" sz="2000" i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Методика</a:t>
            </a:r>
          </a:p>
        </p:txBody>
      </p:sp>
    </p:spTree>
    <p:extLst>
      <p:ext uri="{BB962C8B-B14F-4D97-AF65-F5344CB8AC3E}">
        <p14:creationId xmlns:p14="http://schemas.microsoft.com/office/powerpoint/2010/main" val="151162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itril 1H-0">
            <a:extLst>
              <a:ext uri="{FF2B5EF4-FFF2-40B4-BE49-F238E27FC236}">
                <a16:creationId xmlns:a16="http://schemas.microsoft.com/office/drawing/2014/main" id="{FD4BE691-7AF3-4607-BADD-03A53414CC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"/>
          <a:stretch/>
        </p:blipFill>
        <p:spPr bwMode="auto">
          <a:xfrm>
            <a:off x="5939073" y="1829727"/>
            <a:ext cx="6083929" cy="4290695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8DD8E7E-294E-48BD-89B8-B201C0C429E9}"/>
              </a:ext>
            </a:extLst>
          </p:cNvPr>
          <p:cNvSpPr/>
          <p:nvPr/>
        </p:nvSpPr>
        <p:spPr>
          <a:xfrm>
            <a:off x="5930020" y="1827913"/>
            <a:ext cx="6102036" cy="4292509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4C2E2F3-1141-44BD-9146-A75E7F05F93E}"/>
              </a:ext>
            </a:extLst>
          </p:cNvPr>
          <p:cNvSpPr/>
          <p:nvPr/>
        </p:nvSpPr>
        <p:spPr>
          <a:xfrm>
            <a:off x="168998" y="1386018"/>
            <a:ext cx="5172544" cy="3705715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346" name="Picture 2">
            <a:extLst>
              <a:ext uri="{FF2B5EF4-FFF2-40B4-BE49-F238E27FC236}">
                <a16:creationId xmlns:a16="http://schemas.microsoft.com/office/drawing/2014/main" id="{6B2178F2-E2DA-48C7-8645-018A44ABBD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" r="1567" b="2284"/>
          <a:stretch/>
        </p:blipFill>
        <p:spPr bwMode="auto">
          <a:xfrm>
            <a:off x="318378" y="1531589"/>
            <a:ext cx="4873783" cy="341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A104D50-5B29-462B-A94E-04D5795FBA83}"/>
              </a:ext>
            </a:extLst>
          </p:cNvPr>
          <p:cNvSpPr/>
          <p:nvPr/>
        </p:nvSpPr>
        <p:spPr>
          <a:xfrm>
            <a:off x="0" y="16464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Спектр ЯМР </a:t>
            </a:r>
            <a:r>
              <a:rPr lang="ru-RU" sz="2400" baseline="30000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1</a:t>
            </a:r>
            <a:r>
              <a:rPr lang="ru-RU" sz="2400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Н 3,4-дицианофенил-3,5-ди-</a:t>
            </a:r>
            <a:r>
              <a:rPr lang="ru-RU" sz="2400" i="1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трет</a:t>
            </a:r>
            <a:r>
              <a:rPr lang="ru-RU" sz="2400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-бутилбензоата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1F0262-988D-9F08-C950-80E7F10B4241}"/>
              </a:ext>
            </a:extLst>
          </p:cNvPr>
          <p:cNvSpPr txBox="1"/>
          <p:nvPr/>
        </p:nvSpPr>
        <p:spPr>
          <a:xfrm>
            <a:off x="11718472" y="6273225"/>
            <a:ext cx="473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038C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4</a:t>
            </a:r>
            <a:endParaRPr lang="ru-RU" sz="3200" dirty="0">
              <a:solidFill>
                <a:srgbClr val="3038C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48BE9F5-6A05-5E1B-A44C-699E6E9EE9C9}"/>
              </a:ext>
            </a:extLst>
          </p:cNvPr>
          <p:cNvCxnSpPr>
            <a:cxnSpLocks/>
          </p:cNvCxnSpPr>
          <p:nvPr/>
        </p:nvCxnSpPr>
        <p:spPr>
          <a:xfrm flipH="1" flipV="1">
            <a:off x="5341542" y="4072379"/>
            <a:ext cx="682186" cy="79185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>
            <a:extLst>
              <a:ext uri="{FF2B5EF4-FFF2-40B4-BE49-F238E27FC236}">
                <a16:creationId xmlns:a16="http://schemas.microsoft.com/office/drawing/2014/main" id="{5DAA7CEF-1998-808E-0B53-9112DF424963}"/>
              </a:ext>
            </a:extLst>
          </p:cNvPr>
          <p:cNvSpPr/>
          <p:nvPr/>
        </p:nvSpPr>
        <p:spPr>
          <a:xfrm>
            <a:off x="6023728" y="3685880"/>
            <a:ext cx="660750" cy="1847654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149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149BE45-CE08-4B11-8A6B-5D50EE3E7C25}"/>
              </a:ext>
            </a:extLst>
          </p:cNvPr>
          <p:cNvSpPr/>
          <p:nvPr/>
        </p:nvSpPr>
        <p:spPr>
          <a:xfrm>
            <a:off x="0" y="62133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Спектр ЯМР </a:t>
            </a:r>
            <a:r>
              <a:rPr lang="ru-RU" sz="2400" baseline="30000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1</a:t>
            </a:r>
            <a:r>
              <a:rPr lang="en-US" sz="2400" baseline="30000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3</a:t>
            </a:r>
            <a:r>
              <a:rPr lang="en-US" sz="2400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C </a:t>
            </a:r>
            <a:r>
              <a:rPr lang="ru-RU" sz="2400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3,4-дицианофенил-3,5-ди-</a:t>
            </a:r>
            <a:r>
              <a:rPr lang="ru-RU" sz="2400" i="1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трет</a:t>
            </a:r>
            <a:r>
              <a:rPr lang="ru-RU" sz="2400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-бутилбензоата</a:t>
            </a:r>
          </a:p>
        </p:txBody>
      </p:sp>
      <p:pic>
        <p:nvPicPr>
          <p:cNvPr id="58370" name="Picture 2">
            <a:extLst>
              <a:ext uri="{FF2B5EF4-FFF2-40B4-BE49-F238E27FC236}">
                <a16:creationId xmlns:a16="http://schemas.microsoft.com/office/drawing/2014/main" id="{EA320098-06A0-426E-B6DC-900F57EE3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868" y="883201"/>
            <a:ext cx="7500263" cy="5236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2F91661-371E-4661-A589-2B783C4EA6F0}"/>
              </a:ext>
            </a:extLst>
          </p:cNvPr>
          <p:cNvSpPr/>
          <p:nvPr/>
        </p:nvSpPr>
        <p:spPr>
          <a:xfrm>
            <a:off x="2345868" y="883201"/>
            <a:ext cx="7500263" cy="5236941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AB664C-1524-A163-0AC0-1400A4F86137}"/>
              </a:ext>
            </a:extLst>
          </p:cNvPr>
          <p:cNvSpPr txBox="1"/>
          <p:nvPr/>
        </p:nvSpPr>
        <p:spPr>
          <a:xfrm>
            <a:off x="11718472" y="6273225"/>
            <a:ext cx="473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038C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5</a:t>
            </a:r>
            <a:endParaRPr lang="ru-RU" sz="3200" dirty="0">
              <a:solidFill>
                <a:srgbClr val="3038C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233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7">
            <a:extLst>
              <a:ext uri="{FF2B5EF4-FFF2-40B4-BE49-F238E27FC236}">
                <a16:creationId xmlns:a16="http://schemas.microsoft.com/office/drawing/2014/main" id="{C16688A2-511F-435B-BD48-72E1E7441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079" y="968488"/>
            <a:ext cx="3918442" cy="2398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227B76D0-9CC0-4BB5-8380-670D7BACFA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325201"/>
              </p:ext>
            </p:extLst>
          </p:nvPr>
        </p:nvGraphicFramePr>
        <p:xfrm>
          <a:off x="7025489" y="1257545"/>
          <a:ext cx="4666527" cy="470866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102527">
                  <a:extLst>
                    <a:ext uri="{9D8B030D-6E8A-4147-A177-3AD203B41FA5}">
                      <a16:colId xmlns:a16="http://schemas.microsoft.com/office/drawing/2014/main" val="1676465067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696717112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918260844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1897796595"/>
                    </a:ext>
                  </a:extLst>
                </a:gridCol>
              </a:tblGrid>
              <a:tr h="17437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C </a:t>
                      </a:r>
                    </a:p>
                  </a:txBody>
                  <a:tcPr marL="62776" marR="62776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predict</a:t>
                      </a:r>
                      <a:endParaRPr lang="ru-RU" sz="1400" dirty="0">
                        <a:solidFill>
                          <a:srgbClr val="3038C1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Roboto Medium" panose="02000000000000000000" pitchFamily="2" charset="0"/>
                      </a:endParaRPr>
                    </a:p>
                  </a:txBody>
                  <a:tcPr marL="62776" marR="62776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exp</a:t>
                      </a:r>
                      <a:endParaRPr lang="ru-RU" sz="1400" dirty="0">
                        <a:solidFill>
                          <a:srgbClr val="3038C1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Roboto Medium" panose="02000000000000000000" pitchFamily="2" charset="0"/>
                      </a:endParaRPr>
                    </a:p>
                  </a:txBody>
                  <a:tcPr marL="62776" marR="62776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6311</a:t>
                      </a:r>
                    </a:p>
                  </a:txBody>
                  <a:tcPr marL="62776" marR="62776" marT="0" marB="0" anchor="b"/>
                </a:tc>
                <a:extLst>
                  <a:ext uri="{0D108BD9-81ED-4DB2-BD59-A6C34878D82A}">
                    <a16:rowId xmlns:a16="http://schemas.microsoft.com/office/drawing/2014/main" val="1345017142"/>
                  </a:ext>
                </a:extLst>
              </a:tr>
              <a:tr h="16856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12</a:t>
                      </a:r>
                    </a:p>
                  </a:txBody>
                  <a:tcPr marL="62776" marR="62776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166,01</a:t>
                      </a:r>
                    </a:p>
                  </a:txBody>
                  <a:tcPr marL="62776" marR="62776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164,46</a:t>
                      </a:r>
                    </a:p>
                  </a:txBody>
                  <a:tcPr marL="62776" marR="62776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171,2582</a:t>
                      </a:r>
                    </a:p>
                  </a:txBody>
                  <a:tcPr marL="62776" marR="62776" marT="0" marB="0" anchor="b"/>
                </a:tc>
                <a:extLst>
                  <a:ext uri="{0D108BD9-81ED-4DB2-BD59-A6C34878D82A}">
                    <a16:rowId xmlns:a16="http://schemas.microsoft.com/office/drawing/2014/main" val="623140842"/>
                  </a:ext>
                </a:extLst>
              </a:tr>
              <a:tr h="168566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1</a:t>
                      </a:r>
                    </a:p>
                  </a:txBody>
                  <a:tcPr marL="62776" marR="62776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154,65</a:t>
                      </a:r>
                    </a:p>
                  </a:txBody>
                  <a:tcPr marL="62776" marR="62776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154,41</a:t>
                      </a:r>
                    </a:p>
                  </a:txBody>
                  <a:tcPr marL="62776" marR="62776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163,3695</a:t>
                      </a:r>
                    </a:p>
                  </a:txBody>
                  <a:tcPr marL="62776" marR="62776" marT="0" marB="0" anchor="b"/>
                </a:tc>
                <a:extLst>
                  <a:ext uri="{0D108BD9-81ED-4DB2-BD59-A6C34878D82A}">
                    <a16:rowId xmlns:a16="http://schemas.microsoft.com/office/drawing/2014/main" val="3382435212"/>
                  </a:ext>
                </a:extLst>
              </a:tr>
              <a:tr h="168566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17</a:t>
                      </a:r>
                    </a:p>
                  </a:txBody>
                  <a:tcPr marL="62776" marR="62776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150,45</a:t>
                      </a:r>
                    </a:p>
                  </a:txBody>
                  <a:tcPr marL="62776" marR="62776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151,89</a:t>
                      </a:r>
                    </a:p>
                  </a:txBody>
                  <a:tcPr marL="62776" marR="62776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160,0056</a:t>
                      </a:r>
                    </a:p>
                  </a:txBody>
                  <a:tcPr marL="62776" marR="62776" marT="0" marB="0" anchor="b"/>
                </a:tc>
                <a:extLst>
                  <a:ext uri="{0D108BD9-81ED-4DB2-BD59-A6C34878D82A}">
                    <a16:rowId xmlns:a16="http://schemas.microsoft.com/office/drawing/2014/main" val="2252729533"/>
                  </a:ext>
                </a:extLst>
              </a:tr>
              <a:tr h="168566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18</a:t>
                      </a:r>
                    </a:p>
                  </a:txBody>
                  <a:tcPr marL="62776" marR="62776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150,45</a:t>
                      </a:r>
                    </a:p>
                  </a:txBody>
                  <a:tcPr marL="62776" marR="62776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151,89</a:t>
                      </a:r>
                    </a:p>
                  </a:txBody>
                  <a:tcPr marL="62776" marR="62776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160,3048</a:t>
                      </a:r>
                    </a:p>
                  </a:txBody>
                  <a:tcPr marL="62776" marR="62776" marT="0" marB="0" anchor="b"/>
                </a:tc>
                <a:extLst>
                  <a:ext uri="{0D108BD9-81ED-4DB2-BD59-A6C34878D82A}">
                    <a16:rowId xmlns:a16="http://schemas.microsoft.com/office/drawing/2014/main" val="3208202411"/>
                  </a:ext>
                </a:extLst>
              </a:tr>
              <a:tr h="306907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4</a:t>
                      </a:r>
                    </a:p>
                  </a:txBody>
                  <a:tcPr marL="62776" marR="62776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135,36</a:t>
                      </a:r>
                    </a:p>
                  </a:txBody>
                  <a:tcPr marL="62776" marR="62776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134,97</a:t>
                      </a:r>
                    </a:p>
                  </a:txBody>
                  <a:tcPr marL="62776" marR="62776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142,4259</a:t>
                      </a:r>
                    </a:p>
                  </a:txBody>
                  <a:tcPr marL="62776" marR="62776" marT="0" marB="0" anchor="b"/>
                </a:tc>
                <a:extLst>
                  <a:ext uri="{0D108BD9-81ED-4DB2-BD59-A6C34878D82A}">
                    <a16:rowId xmlns:a16="http://schemas.microsoft.com/office/drawing/2014/main" val="236327877"/>
                  </a:ext>
                </a:extLst>
              </a:tr>
              <a:tr h="168566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14</a:t>
                      </a:r>
                    </a:p>
                  </a:txBody>
                  <a:tcPr marL="62776" marR="62776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129,26</a:t>
                      </a:r>
                    </a:p>
                  </a:txBody>
                  <a:tcPr marL="62776" marR="62776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129,08</a:t>
                      </a:r>
                    </a:p>
                  </a:txBody>
                  <a:tcPr marL="62776" marR="62776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133,7696</a:t>
                      </a:r>
                    </a:p>
                  </a:txBody>
                  <a:tcPr marL="62776" marR="62776" marT="0" marB="0" anchor="b"/>
                </a:tc>
                <a:extLst>
                  <a:ext uri="{0D108BD9-81ED-4DB2-BD59-A6C34878D82A}">
                    <a16:rowId xmlns:a16="http://schemas.microsoft.com/office/drawing/2014/main" val="1675347640"/>
                  </a:ext>
                </a:extLst>
              </a:tr>
              <a:tr h="306907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15</a:t>
                      </a:r>
                    </a:p>
                  </a:txBody>
                  <a:tcPr marL="62776" marR="62776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127,13</a:t>
                      </a:r>
                    </a:p>
                  </a:txBody>
                  <a:tcPr marL="62776" marR="62776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124,64</a:t>
                      </a:r>
                    </a:p>
                  </a:txBody>
                  <a:tcPr marL="62776" marR="62776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130,982</a:t>
                      </a:r>
                    </a:p>
                  </a:txBody>
                  <a:tcPr marL="62776" marR="62776" marT="0" marB="0" anchor="b"/>
                </a:tc>
                <a:extLst>
                  <a:ext uri="{0D108BD9-81ED-4DB2-BD59-A6C34878D82A}">
                    <a16:rowId xmlns:a16="http://schemas.microsoft.com/office/drawing/2014/main" val="2150518319"/>
                  </a:ext>
                </a:extLst>
              </a:tr>
              <a:tr h="306907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16</a:t>
                      </a:r>
                    </a:p>
                  </a:txBody>
                  <a:tcPr marL="62776" marR="62776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127,13</a:t>
                      </a:r>
                    </a:p>
                  </a:txBody>
                  <a:tcPr marL="62776" marR="62776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124,64</a:t>
                      </a:r>
                    </a:p>
                  </a:txBody>
                  <a:tcPr marL="62776" marR="62776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134,04</a:t>
                      </a:r>
                    </a:p>
                  </a:txBody>
                  <a:tcPr marL="62776" marR="62776" marT="0" marB="0" anchor="b"/>
                </a:tc>
                <a:extLst>
                  <a:ext uri="{0D108BD9-81ED-4DB2-BD59-A6C34878D82A}">
                    <a16:rowId xmlns:a16="http://schemas.microsoft.com/office/drawing/2014/main" val="1066368176"/>
                  </a:ext>
                </a:extLst>
              </a:tr>
              <a:tr h="306907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2</a:t>
                      </a:r>
                    </a:p>
                  </a:txBody>
                  <a:tcPr marL="62776" marR="62776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126,48</a:t>
                      </a:r>
                    </a:p>
                  </a:txBody>
                  <a:tcPr marL="62776" marR="62776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127,45</a:t>
                      </a:r>
                    </a:p>
                  </a:txBody>
                  <a:tcPr marL="62776" marR="62776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133,8109</a:t>
                      </a:r>
                    </a:p>
                  </a:txBody>
                  <a:tcPr marL="62776" marR="62776" marT="0" marB="0" anchor="b"/>
                </a:tc>
                <a:extLst>
                  <a:ext uri="{0D108BD9-81ED-4DB2-BD59-A6C34878D82A}">
                    <a16:rowId xmlns:a16="http://schemas.microsoft.com/office/drawing/2014/main" val="2444751060"/>
                  </a:ext>
                </a:extLst>
              </a:tr>
              <a:tr h="306907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3</a:t>
                      </a:r>
                    </a:p>
                  </a:txBody>
                  <a:tcPr marL="62776" marR="62776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126,3</a:t>
                      </a:r>
                    </a:p>
                  </a:txBody>
                  <a:tcPr marL="62776" marR="62776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127,3</a:t>
                      </a:r>
                    </a:p>
                  </a:txBody>
                  <a:tcPr marL="62776" marR="62776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134,0202</a:t>
                      </a:r>
                    </a:p>
                  </a:txBody>
                  <a:tcPr marL="62776" marR="62776" marT="0" marB="0" anchor="b"/>
                </a:tc>
                <a:extLst>
                  <a:ext uri="{0D108BD9-81ED-4DB2-BD59-A6C34878D82A}">
                    <a16:rowId xmlns:a16="http://schemas.microsoft.com/office/drawing/2014/main" val="1020764469"/>
                  </a:ext>
                </a:extLst>
              </a:tr>
              <a:tr h="306907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19</a:t>
                      </a:r>
                    </a:p>
                  </a:txBody>
                  <a:tcPr marL="62776" marR="62776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125,2</a:t>
                      </a:r>
                    </a:p>
                  </a:txBody>
                  <a:tcPr marL="62776" marR="62776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127,15</a:t>
                      </a:r>
                    </a:p>
                  </a:txBody>
                  <a:tcPr marL="62776" marR="62776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141,4704</a:t>
                      </a:r>
                    </a:p>
                  </a:txBody>
                  <a:tcPr marL="62776" marR="62776" marT="0" marB="0" anchor="b"/>
                </a:tc>
                <a:extLst>
                  <a:ext uri="{0D108BD9-81ED-4DB2-BD59-A6C34878D82A}">
                    <a16:rowId xmlns:a16="http://schemas.microsoft.com/office/drawing/2014/main" val="2477754058"/>
                  </a:ext>
                </a:extLst>
              </a:tr>
              <a:tr h="168566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5</a:t>
                      </a:r>
                    </a:p>
                  </a:txBody>
                  <a:tcPr marL="62776" marR="62776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116,94</a:t>
                      </a:r>
                    </a:p>
                  </a:txBody>
                  <a:tcPr marL="62776" marR="62776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117,4</a:t>
                      </a:r>
                    </a:p>
                  </a:txBody>
                  <a:tcPr marL="62776" marR="62776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126,3882</a:t>
                      </a:r>
                    </a:p>
                  </a:txBody>
                  <a:tcPr marL="62776" marR="62776" marT="0" marB="0" anchor="b"/>
                </a:tc>
                <a:extLst>
                  <a:ext uri="{0D108BD9-81ED-4DB2-BD59-A6C34878D82A}">
                    <a16:rowId xmlns:a16="http://schemas.microsoft.com/office/drawing/2014/main" val="886703328"/>
                  </a:ext>
                </a:extLst>
              </a:tr>
              <a:tr h="168566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9</a:t>
                      </a:r>
                    </a:p>
                  </a:txBody>
                  <a:tcPr marL="62776" marR="62776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115,6</a:t>
                      </a:r>
                    </a:p>
                  </a:txBody>
                  <a:tcPr marL="62776" marR="62776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114,98</a:t>
                      </a:r>
                    </a:p>
                  </a:txBody>
                  <a:tcPr marL="62776" marR="62776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121,1751</a:t>
                      </a:r>
                    </a:p>
                  </a:txBody>
                  <a:tcPr marL="62776" marR="62776" marT="0" marB="0" anchor="b"/>
                </a:tc>
                <a:extLst>
                  <a:ext uri="{0D108BD9-81ED-4DB2-BD59-A6C34878D82A}">
                    <a16:rowId xmlns:a16="http://schemas.microsoft.com/office/drawing/2014/main" val="1517810692"/>
                  </a:ext>
                </a:extLst>
              </a:tr>
              <a:tr h="168566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7</a:t>
                      </a:r>
                    </a:p>
                  </a:txBody>
                  <a:tcPr marL="62776" marR="62776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115,54</a:t>
                      </a:r>
                    </a:p>
                  </a:txBody>
                  <a:tcPr marL="62776" marR="62776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114,62</a:t>
                      </a:r>
                    </a:p>
                  </a:txBody>
                  <a:tcPr marL="62776" marR="62776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121,2531</a:t>
                      </a:r>
                    </a:p>
                  </a:txBody>
                  <a:tcPr marL="62776" marR="62776" marT="0" marB="0" anchor="b"/>
                </a:tc>
                <a:extLst>
                  <a:ext uri="{0D108BD9-81ED-4DB2-BD59-A6C34878D82A}">
                    <a16:rowId xmlns:a16="http://schemas.microsoft.com/office/drawing/2014/main" val="2048595293"/>
                  </a:ext>
                </a:extLst>
              </a:tr>
              <a:tr h="168566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6</a:t>
                      </a:r>
                    </a:p>
                  </a:txBody>
                  <a:tcPr marL="62776" marR="62776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108,62</a:t>
                      </a:r>
                    </a:p>
                  </a:txBody>
                  <a:tcPr marL="62776" marR="62776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112,93</a:t>
                      </a:r>
                    </a:p>
                  </a:txBody>
                  <a:tcPr marL="62776" marR="62776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120,9941</a:t>
                      </a:r>
                    </a:p>
                  </a:txBody>
                  <a:tcPr marL="62776" marR="62776" marT="0" marB="0" anchor="b"/>
                </a:tc>
                <a:extLst>
                  <a:ext uri="{0D108BD9-81ED-4DB2-BD59-A6C34878D82A}">
                    <a16:rowId xmlns:a16="http://schemas.microsoft.com/office/drawing/2014/main" val="927345138"/>
                  </a:ext>
                </a:extLst>
              </a:tr>
              <a:tr h="168566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20</a:t>
                      </a:r>
                    </a:p>
                  </a:txBody>
                  <a:tcPr marL="62776" marR="62776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35,18</a:t>
                      </a:r>
                    </a:p>
                  </a:txBody>
                  <a:tcPr marL="62776" marR="62776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35,07</a:t>
                      </a:r>
                    </a:p>
                  </a:txBody>
                  <a:tcPr marL="62776" marR="62776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42,9912</a:t>
                      </a:r>
                    </a:p>
                  </a:txBody>
                  <a:tcPr marL="62776" marR="62776" marT="0" marB="0" anchor="b"/>
                </a:tc>
                <a:extLst>
                  <a:ext uri="{0D108BD9-81ED-4DB2-BD59-A6C34878D82A}">
                    <a16:rowId xmlns:a16="http://schemas.microsoft.com/office/drawing/2014/main" val="2474384465"/>
                  </a:ext>
                </a:extLst>
              </a:tr>
              <a:tr h="168566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24</a:t>
                      </a:r>
                    </a:p>
                  </a:txBody>
                  <a:tcPr marL="62776" marR="62776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35,18</a:t>
                      </a:r>
                    </a:p>
                  </a:txBody>
                  <a:tcPr marL="62776" marR="62776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35,07</a:t>
                      </a:r>
                    </a:p>
                  </a:txBody>
                  <a:tcPr marL="62776" marR="62776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42,5846</a:t>
                      </a:r>
                    </a:p>
                  </a:txBody>
                  <a:tcPr marL="62776" marR="62776" marT="0" marB="0" anchor="b"/>
                </a:tc>
                <a:extLst>
                  <a:ext uri="{0D108BD9-81ED-4DB2-BD59-A6C34878D82A}">
                    <a16:rowId xmlns:a16="http://schemas.microsoft.com/office/drawing/2014/main" val="3607966806"/>
                  </a:ext>
                </a:extLst>
              </a:tr>
              <a:tr h="306907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CH3</a:t>
                      </a:r>
                    </a:p>
                  </a:txBody>
                  <a:tcPr marL="62776" marR="62776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31,56</a:t>
                      </a:r>
                    </a:p>
                  </a:txBody>
                  <a:tcPr marL="62776" marR="62776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31,33</a:t>
                      </a:r>
                    </a:p>
                  </a:txBody>
                  <a:tcPr marL="62776" marR="62776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3038C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34,1789</a:t>
                      </a:r>
                    </a:p>
                  </a:txBody>
                  <a:tcPr marL="62776" marR="62776" marT="0" marB="0" anchor="b"/>
                </a:tc>
                <a:extLst>
                  <a:ext uri="{0D108BD9-81ED-4DB2-BD59-A6C34878D82A}">
                    <a16:rowId xmlns:a16="http://schemas.microsoft.com/office/drawing/2014/main" val="1029681082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E03C0C8-F977-4F78-951B-78A9CF241C0B}"/>
              </a:ext>
            </a:extLst>
          </p:cNvPr>
          <p:cNvSpPr/>
          <p:nvPr/>
        </p:nvSpPr>
        <p:spPr>
          <a:xfrm>
            <a:off x="0" y="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Экспериментальные (</a:t>
            </a:r>
            <a:r>
              <a:rPr lang="ru-RU" sz="2000" dirty="0" err="1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exp</a:t>
            </a:r>
            <a:r>
              <a:rPr lang="ru-RU" sz="2000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), теоретические (</a:t>
            </a:r>
            <a:r>
              <a:rPr lang="ru-RU" sz="2000" dirty="0" err="1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predict</a:t>
            </a:r>
            <a:r>
              <a:rPr lang="ru-RU" sz="2000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MNOVA), и расчетные (B3LYP 6311d,p) химические сдвиги ЯМР</a:t>
            </a:r>
            <a:r>
              <a:rPr lang="en-US" sz="2000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r>
              <a:rPr lang="ru-RU" sz="2000" baseline="30000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13</a:t>
            </a:r>
            <a:r>
              <a:rPr lang="ru-RU" sz="2000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С для 3,4-дицианофенил-3,5-ди-трет-бутилбензоата</a:t>
            </a:r>
          </a:p>
        </p:txBody>
      </p:sp>
      <p:pic>
        <p:nvPicPr>
          <p:cNvPr id="59393" name="Picture 1">
            <a:extLst>
              <a:ext uri="{FF2B5EF4-FFF2-40B4-BE49-F238E27FC236}">
                <a16:creationId xmlns:a16="http://schemas.microsoft.com/office/drawing/2014/main" id="{76267AE3-59C7-4AC3-96C7-0E872030B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25" y="3711921"/>
            <a:ext cx="2468563" cy="209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5" name="Picture 3">
            <a:extLst>
              <a:ext uri="{FF2B5EF4-FFF2-40B4-BE49-F238E27FC236}">
                <a16:creationId xmlns:a16="http://schemas.microsoft.com/office/drawing/2014/main" id="{AEBDD721-F7C1-4E84-A7FE-D06344D01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588" y="3711921"/>
            <a:ext cx="2511425" cy="213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6C03089-103D-408B-BA09-2B6ACED9E3EE}"/>
              </a:ext>
            </a:extLst>
          </p:cNvPr>
          <p:cNvSpPr txBox="1"/>
          <p:nvPr/>
        </p:nvSpPr>
        <p:spPr>
          <a:xfrm>
            <a:off x="10546" y="5948087"/>
            <a:ext cx="60975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3038C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Корреляция теоретических и экспериментальных спектров </a:t>
            </a:r>
            <a:r>
              <a:rPr lang="ru-RU" sz="1800" baseline="30000" dirty="0">
                <a:solidFill>
                  <a:srgbClr val="3038C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</a:t>
            </a:r>
            <a:r>
              <a:rPr lang="ru-RU" sz="1800" dirty="0">
                <a:solidFill>
                  <a:srgbClr val="3038C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для нитрила 1</a:t>
            </a:r>
            <a:endParaRPr lang="ru-RU" sz="1200" dirty="0">
              <a:solidFill>
                <a:srgbClr val="3038C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C1C151-0731-8145-7BE8-1AA0702A1EBC}"/>
              </a:ext>
            </a:extLst>
          </p:cNvPr>
          <p:cNvSpPr txBox="1"/>
          <p:nvPr/>
        </p:nvSpPr>
        <p:spPr>
          <a:xfrm>
            <a:off x="11718472" y="6273225"/>
            <a:ext cx="473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038C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6</a:t>
            </a:r>
            <a:endParaRPr lang="ru-RU" sz="3200" dirty="0">
              <a:solidFill>
                <a:srgbClr val="3038C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693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-1523999" y="-24622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>
              <a:defRPr/>
            </a:pPr>
            <a:endParaRPr lang="ru-RU" sz="2400" ker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537445"/>
              </p:ext>
            </p:extLst>
          </p:nvPr>
        </p:nvGraphicFramePr>
        <p:xfrm>
          <a:off x="304658" y="1292066"/>
          <a:ext cx="11582684" cy="3342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2666035" imgH="3672565" progId="ChemDraw.Document.6.0">
                  <p:embed/>
                </p:oleObj>
              </mc:Choice>
              <mc:Fallback>
                <p:oleObj name="CS ChemDraw Drawing" r:id="rId2" imgW="12666035" imgH="3672565" progId="ChemDraw.Document.6.0">
                  <p:embed/>
                  <p:pic>
                    <p:nvPicPr>
                      <p:cNvPr id="3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658" y="1292066"/>
                        <a:ext cx="11582684" cy="33423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524000" y="152250"/>
            <a:ext cx="91376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Синтез тетра-4-(3,5-ди-</a:t>
            </a:r>
            <a:r>
              <a:rPr lang="ru-RU" sz="2000" i="1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трет</a:t>
            </a:r>
            <a:r>
              <a:rPr lang="ru-RU" sz="2000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-бутилоксибензоил)фталоцианинат </a:t>
            </a:r>
            <a:r>
              <a:rPr lang="en-US" sz="2000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Cu (II)</a:t>
            </a:r>
            <a:endParaRPr lang="ru-RU" sz="2000" dirty="0">
              <a:solidFill>
                <a:srgbClr val="3038C1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894" y="4951424"/>
            <a:ext cx="9183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Выход 20 %.</a:t>
            </a:r>
          </a:p>
          <a:p>
            <a:pPr algn="just"/>
            <a:endParaRPr lang="ru-RU" sz="1200" dirty="0">
              <a:solidFill>
                <a:srgbClr val="3038C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r>
              <a:rPr lang="ru-RU" sz="1200" i="1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ИК спектр, </a:t>
            </a:r>
            <a:r>
              <a:rPr lang="el-GR" sz="1200" i="1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ν, </a:t>
            </a:r>
            <a:r>
              <a:rPr lang="ru-RU" sz="1200" i="1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см</a:t>
            </a:r>
            <a:r>
              <a:rPr lang="ru-RU" sz="1200" i="1" baseline="30000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–1</a:t>
            </a:r>
            <a:r>
              <a:rPr lang="ru-RU" sz="1200" i="1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: </a:t>
            </a:r>
            <a:r>
              <a:rPr lang="ru-RU" sz="12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2960 ср., 2925 с. (-СН3), 1736 (-С=О), 1464 (-С=С-), 1223 </a:t>
            </a:r>
            <a:r>
              <a:rPr lang="ru-RU" sz="1200" dirty="0" err="1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о.с</a:t>
            </a:r>
            <a:r>
              <a:rPr lang="ru-RU" sz="12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(-С-О-С), 1099 с., 674 с.(=С-Н).</a:t>
            </a:r>
          </a:p>
          <a:p>
            <a:pPr algn="just"/>
            <a:r>
              <a:rPr lang="ru-RU" sz="1200" i="1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ЭСП, </a:t>
            </a:r>
            <a:r>
              <a:rPr lang="el-GR" sz="1200" i="1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λ</a:t>
            </a:r>
            <a:r>
              <a:rPr lang="en-US" sz="1200" i="1" baseline="-25000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max </a:t>
            </a:r>
            <a:r>
              <a:rPr lang="en-US" sz="1200" i="1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(lg </a:t>
            </a:r>
            <a:r>
              <a:rPr lang="el-GR" sz="1200" i="1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ε</a:t>
            </a:r>
            <a:r>
              <a:rPr lang="en-US" sz="1200" i="1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), </a:t>
            </a:r>
            <a:r>
              <a:rPr lang="ru-RU" sz="1200" i="1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хлороформ,</a:t>
            </a:r>
            <a:r>
              <a:rPr lang="en-US" sz="1200" i="1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r>
              <a:rPr lang="ru-RU" sz="1200" i="1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нм:</a:t>
            </a:r>
            <a:r>
              <a:rPr lang="ru-RU" sz="12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673 (</a:t>
            </a:r>
            <a:r>
              <a:rPr lang="el-GR" sz="12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4,33</a:t>
            </a:r>
            <a:r>
              <a:rPr lang="ru-RU" sz="12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  <a:r>
              <a:rPr lang="el-GR" sz="12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1200" dirty="0">
              <a:solidFill>
                <a:srgbClr val="3038C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r>
              <a:rPr lang="ru-RU" sz="1200" i="1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Масс-спектр, </a:t>
            </a:r>
            <a:r>
              <a:rPr lang="en-US" sz="1200" i="1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m/z: </a:t>
            </a:r>
            <a:r>
              <a:rPr lang="en-US" sz="12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1505,9 [M + H]</a:t>
            </a:r>
            <a:r>
              <a:rPr lang="en-US" sz="1200" baseline="300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+</a:t>
            </a:r>
            <a:r>
              <a:rPr lang="en-US" sz="12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endParaRPr lang="ru-RU" sz="1200" dirty="0">
              <a:solidFill>
                <a:srgbClr val="3038C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r>
              <a:rPr lang="ru-RU" sz="1200" i="1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Спектр ЯМР </a:t>
            </a:r>
            <a:r>
              <a:rPr lang="ru-RU" sz="1200" i="1" baseline="30000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1</a:t>
            </a:r>
            <a:r>
              <a:rPr lang="ru-RU" sz="1200" i="1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Н (CDCl3), δ, м. д.:</a:t>
            </a:r>
            <a:r>
              <a:rPr lang="en-US" sz="1200" i="1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r>
              <a:rPr lang="ru-RU" sz="12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8.03 (д, 2</a:t>
            </a:r>
            <a:r>
              <a:rPr lang="en-US" sz="12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H, </a:t>
            </a:r>
            <a:r>
              <a:rPr lang="ru-RU" sz="12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 (15,16), </a:t>
            </a:r>
            <a:r>
              <a:rPr lang="en-US" sz="12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J4=1.84 </a:t>
            </a:r>
            <a:r>
              <a:rPr lang="ru-RU" sz="12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Гц), 7.91 (д, 1</a:t>
            </a:r>
            <a:r>
              <a:rPr lang="en-US" sz="12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H, </a:t>
            </a:r>
            <a:r>
              <a:rPr lang="ru-RU" sz="12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 (4), </a:t>
            </a:r>
            <a:r>
              <a:rPr lang="en-US" sz="12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J3=8.61 </a:t>
            </a:r>
            <a:r>
              <a:rPr lang="ru-RU" sz="12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Гц), 7.79 (т, 1</a:t>
            </a:r>
            <a:r>
              <a:rPr lang="en-US" sz="12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H, </a:t>
            </a:r>
            <a:r>
              <a:rPr lang="ru-RU" sz="12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 (19), </a:t>
            </a:r>
            <a:r>
              <a:rPr lang="en-US" sz="12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J4=1.83 </a:t>
            </a:r>
            <a:r>
              <a:rPr lang="ru-RU" sz="12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Гц), 7.77 (д, 1</a:t>
            </a:r>
            <a:r>
              <a:rPr lang="en-US" sz="12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H, </a:t>
            </a:r>
            <a:r>
              <a:rPr lang="ru-RU" sz="12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 (3), </a:t>
            </a:r>
            <a:r>
              <a:rPr lang="en-US" sz="12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J4=2.21 </a:t>
            </a:r>
            <a:r>
              <a:rPr lang="ru-RU" sz="12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Гц), 7.68 (</a:t>
            </a:r>
            <a:r>
              <a:rPr lang="ru-RU" sz="1200" dirty="0" err="1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дд</a:t>
            </a:r>
            <a:r>
              <a:rPr lang="ru-RU" sz="12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1</a:t>
            </a:r>
            <a:r>
              <a:rPr lang="en-US" sz="12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H, </a:t>
            </a:r>
            <a:r>
              <a:rPr lang="ru-RU" sz="12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 (2), </a:t>
            </a:r>
            <a:r>
              <a:rPr lang="en-US" sz="12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J3=8.68 Hz, J4=2.26 </a:t>
            </a:r>
            <a:r>
              <a:rPr lang="ru-RU" sz="12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Гц), 1,47 (с, 18</a:t>
            </a:r>
            <a:r>
              <a:rPr lang="en-US" sz="12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 t-Bu)</a:t>
            </a:r>
            <a:endParaRPr lang="ru-RU" sz="1200" dirty="0">
              <a:solidFill>
                <a:srgbClr val="3038C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r>
              <a:rPr lang="ru-RU" sz="1200" i="1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Найдено (%): </a:t>
            </a:r>
            <a:r>
              <a:rPr lang="ru-RU" sz="12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С, 72.03; </a:t>
            </a:r>
            <a:r>
              <a:rPr lang="en-US" sz="12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H, 6.54; N, 7.30. </a:t>
            </a:r>
            <a:r>
              <a:rPr lang="ru-RU" sz="12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</a:t>
            </a:r>
            <a:r>
              <a:rPr lang="ru-RU" sz="1200" baseline="-250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92</a:t>
            </a:r>
            <a:r>
              <a:rPr lang="en-US" sz="12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</a:t>
            </a:r>
            <a:r>
              <a:rPr lang="en-US" sz="1200" baseline="-250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96</a:t>
            </a:r>
            <a:r>
              <a:rPr lang="en-US" sz="12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CuN</a:t>
            </a:r>
            <a:r>
              <a:rPr lang="en-US" sz="1200" baseline="-250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r>
            <a:r>
              <a:rPr lang="en-US" sz="12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</a:t>
            </a:r>
            <a:r>
              <a:rPr lang="en-US" sz="1200" baseline="-250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r>
            <a:r>
              <a:rPr lang="en-US" sz="12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lang="ru-RU" sz="1200" i="1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Вычислено (%): </a:t>
            </a:r>
            <a:r>
              <a:rPr lang="ru-RU" sz="12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С, 73.40; </a:t>
            </a:r>
            <a:r>
              <a:rPr lang="en-US" sz="12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H, 6.43; N, 7.44</a:t>
            </a:r>
            <a:endParaRPr lang="ru-RU" sz="1200" dirty="0">
              <a:solidFill>
                <a:srgbClr val="3038C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auto">
          <a:xfrm>
            <a:off x="12802" y="4076546"/>
            <a:ext cx="45135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3,4-дицианофенил-3,5-ди-</a:t>
            </a:r>
            <a:r>
              <a:rPr lang="ru-RU" sz="1600" i="1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трет</a:t>
            </a:r>
            <a:r>
              <a:rPr lang="ru-RU" sz="16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-бутилбензоат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6EDC66-C532-488E-BF8B-C92E55F9D10D}"/>
              </a:ext>
            </a:extLst>
          </p:cNvPr>
          <p:cNvSpPr txBox="1"/>
          <p:nvPr/>
        </p:nvSpPr>
        <p:spPr>
          <a:xfrm>
            <a:off x="11718472" y="6273225"/>
            <a:ext cx="473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038C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7</a:t>
            </a:r>
            <a:endParaRPr lang="ru-RU" sz="3200" dirty="0">
              <a:solidFill>
                <a:srgbClr val="3038C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15A9BD9-7678-466A-AFE0-01462E613316}"/>
              </a:ext>
            </a:extLst>
          </p:cNvPr>
          <p:cNvSpPr/>
          <p:nvPr/>
        </p:nvSpPr>
        <p:spPr>
          <a:xfrm>
            <a:off x="0" y="1035056"/>
            <a:ext cx="2269566" cy="406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00"/>
              </a:lnSpc>
            </a:pPr>
            <a:r>
              <a:rPr lang="ru-RU" sz="2000" i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Методика</a:t>
            </a:r>
          </a:p>
        </p:txBody>
      </p:sp>
    </p:spTree>
    <p:extLst>
      <p:ext uri="{BB962C8B-B14F-4D97-AF65-F5344CB8AC3E}">
        <p14:creationId xmlns:p14="http://schemas.microsoft.com/office/powerpoint/2010/main" val="3989553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9100383-EA48-C4A4-6C56-10FDFC2FB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0417" name="Рисунок 28">
            <a:extLst>
              <a:ext uri="{FF2B5EF4-FFF2-40B4-BE49-F238E27FC236}">
                <a16:creationId xmlns:a16="http://schemas.microsoft.com/office/drawing/2014/main" id="{131C8178-A04F-B943-8138-8130E0B29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115" y="538506"/>
            <a:ext cx="9035768" cy="631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58C813-8D4D-2EC2-9F7B-CE528740DB20}"/>
              </a:ext>
            </a:extLst>
          </p:cNvPr>
          <p:cNvSpPr txBox="1"/>
          <p:nvPr/>
        </p:nvSpPr>
        <p:spPr>
          <a:xfrm>
            <a:off x="11718472" y="6273225"/>
            <a:ext cx="473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3038C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8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6A1F7E8-77AD-A3A3-BD8B-B116C0CF9741}"/>
              </a:ext>
            </a:extLst>
          </p:cNvPr>
          <p:cNvSpPr/>
          <p:nvPr/>
        </p:nvSpPr>
        <p:spPr>
          <a:xfrm>
            <a:off x="78921" y="0"/>
            <a:ext cx="12034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Масс-спектр m/z (MALDI-TOF) (%) тетра-4-(3,5-ди-трет-бутилоксибензоил)</a:t>
            </a:r>
            <a:r>
              <a:rPr lang="ru-RU" sz="2000" dirty="0" err="1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фталоцианината</a:t>
            </a:r>
            <a:r>
              <a:rPr lang="ru-RU" sz="2000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меди</a:t>
            </a:r>
          </a:p>
        </p:txBody>
      </p:sp>
    </p:spTree>
    <p:extLst>
      <p:ext uri="{BB962C8B-B14F-4D97-AF65-F5344CB8AC3E}">
        <p14:creationId xmlns:p14="http://schemas.microsoft.com/office/powerpoint/2010/main" val="3833301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C4A57802-078A-4289-B61C-57CAC77B68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608511"/>
              </p:ext>
            </p:extLst>
          </p:nvPr>
        </p:nvGraphicFramePr>
        <p:xfrm>
          <a:off x="2563813" y="533400"/>
          <a:ext cx="7064375" cy="332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7717111" imgH="3616358" progId="ChemDraw.Document.6.0">
                  <p:embed/>
                </p:oleObj>
              </mc:Choice>
              <mc:Fallback>
                <p:oleObj name="CS ChemDraw Drawing" r:id="rId2" imgW="7717111" imgH="3616358" progId="ChemDraw.Document.6.0">
                  <p:embed/>
                  <p:pic>
                    <p:nvPicPr>
                      <p:cNvPr id="15" name="Объект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3813" y="533400"/>
                        <a:ext cx="7064375" cy="33289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3E778E7-6269-459F-AC0B-0F228F730050}"/>
              </a:ext>
            </a:extLst>
          </p:cNvPr>
          <p:cNvSpPr txBox="1"/>
          <p:nvPr/>
        </p:nvSpPr>
        <p:spPr>
          <a:xfrm>
            <a:off x="320843" y="3971570"/>
            <a:ext cx="11550315" cy="2301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i="1" dirty="0" err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pK</a:t>
            </a:r>
            <a:r>
              <a:rPr lang="en-US" sz="2800" i="1" baseline="-25000" dirty="0" err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i</a:t>
            </a:r>
            <a:r>
              <a:rPr lang="ru-RU" sz="2800" i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= </a:t>
            </a:r>
            <a:r>
              <a:rPr lang="en-US" sz="2800" i="1" dirty="0" err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lgI</a:t>
            </a:r>
            <a:r>
              <a:rPr lang="en-US" sz="2800" i="1" baseline="-25000" dirty="0" err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i</a:t>
            </a:r>
            <a:r>
              <a:rPr lang="ru-RU" sz="2800" i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– </a:t>
            </a:r>
            <a:r>
              <a:rPr lang="en-US" sz="2800" i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n </a:t>
            </a:r>
            <a:r>
              <a:rPr lang="en-US" sz="2800" i="1" dirty="0" err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lgC</a:t>
            </a:r>
            <a:r>
              <a:rPr lang="en-US" sz="2800" i="1" baseline="-25000" dirty="0" err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CF</a:t>
            </a:r>
            <a:r>
              <a:rPr lang="ru-RU" sz="2800" i="1" baseline="-2500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3</a:t>
            </a:r>
            <a:r>
              <a:rPr lang="en-US" sz="2800" i="1" baseline="-2500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CO</a:t>
            </a:r>
            <a:r>
              <a:rPr lang="ru-RU" sz="2800" i="1" baseline="-2500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2</a:t>
            </a:r>
            <a:r>
              <a:rPr lang="en-US" sz="2800" i="1" baseline="-2500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H</a:t>
            </a:r>
            <a:endParaRPr lang="ru-RU" sz="2800" i="1" dirty="0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</a:t>
            </a:r>
          </a:p>
          <a:p>
            <a:pPr algn="just">
              <a:spcAft>
                <a:spcPts val="1200"/>
              </a:spcAft>
            </a:pP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</a:t>
            </a:r>
            <a:r>
              <a:rPr lang="en-US" sz="1600" baseline="-25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= 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</a:t>
            </a:r>
            <a:r>
              <a:rPr lang="en-US" sz="1600" baseline="-25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</a:t>
            </a:r>
            <a:r>
              <a:rPr lang="en-US" sz="1600" baseline="-25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</a:t>
            </a:r>
            <a:r>
              <a:rPr lang="ru-RU" sz="1600" baseline="-25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-1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отношение концентраций </a:t>
            </a:r>
            <a:r>
              <a:rPr lang="en-US" sz="1600" dirty="0" err="1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</a:t>
            </a:r>
            <a:r>
              <a:rPr lang="ru-RU" sz="16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-той и (</a:t>
            </a:r>
            <a:r>
              <a:rPr lang="en-US" sz="1600" dirty="0" err="1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</a:t>
            </a:r>
            <a:r>
              <a:rPr lang="ru-RU" sz="16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-1)-ой кислотных форм, находящихся в равновесии (индикаторное отношение);</a:t>
            </a:r>
          </a:p>
          <a:p>
            <a:pPr algn="just"/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число донорных центров фталоцианина, принимающих участие в кислотно-основном взаимодействии на данной стадии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6F3B5B-5D10-406A-99FD-B826AA02BB02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3038C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Расчет концентрационной константы кислотно-основного взаимодействия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AAC9FB-5E58-4C46-9121-AB3D70A11A7F}"/>
              </a:ext>
            </a:extLst>
          </p:cNvPr>
          <p:cNvSpPr txBox="1"/>
          <p:nvPr/>
        </p:nvSpPr>
        <p:spPr>
          <a:xfrm>
            <a:off x="11718472" y="6273226"/>
            <a:ext cx="473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3038C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9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D4243C0C-0EA9-4CFA-9E38-CAF322A34420}"/>
              </a:ext>
            </a:extLst>
          </p:cNvPr>
          <p:cNvCxnSpPr>
            <a:cxnSpLocks/>
          </p:cNvCxnSpPr>
          <p:nvPr/>
        </p:nvCxnSpPr>
        <p:spPr>
          <a:xfrm flipH="1" flipV="1">
            <a:off x="4843604" y="2779414"/>
            <a:ext cx="1252396" cy="416459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45F18861-353D-4A97-9C0F-580EEA521C30}"/>
              </a:ext>
            </a:extLst>
          </p:cNvPr>
          <p:cNvCxnSpPr>
            <a:cxnSpLocks/>
          </p:cNvCxnSpPr>
          <p:nvPr/>
        </p:nvCxnSpPr>
        <p:spPr>
          <a:xfrm flipV="1">
            <a:off x="6096000" y="2779414"/>
            <a:ext cx="1300681" cy="416459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A67CA27-8429-47E7-AEC3-884E5AB6DCF3}"/>
              </a:ext>
            </a:extLst>
          </p:cNvPr>
          <p:cNvSpPr txBox="1"/>
          <p:nvPr/>
        </p:nvSpPr>
        <p:spPr>
          <a:xfrm>
            <a:off x="5469802" y="3202129"/>
            <a:ext cx="153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Мезо-атомы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02EA6EC3-D209-47D1-95B3-D549BC2CD959}"/>
              </a:ext>
            </a:extLst>
          </p:cNvPr>
          <p:cNvCxnSpPr>
            <a:cxnSpLocks/>
          </p:cNvCxnSpPr>
          <p:nvPr/>
        </p:nvCxnSpPr>
        <p:spPr>
          <a:xfrm flipH="1">
            <a:off x="7957996" y="664861"/>
            <a:ext cx="1267485" cy="99588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80E63B3-D0B5-4AB3-BF75-6F28A27324A8}"/>
              </a:ext>
            </a:extLst>
          </p:cNvPr>
          <p:cNvSpPr txBox="1"/>
          <p:nvPr/>
        </p:nvSpPr>
        <p:spPr>
          <a:xfrm>
            <a:off x="9225481" y="480195"/>
            <a:ext cx="236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solidFill>
                  <a:srgbClr val="3038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Внутрициклический</a:t>
            </a:r>
            <a:endParaRPr lang="ru-RU" dirty="0">
              <a:solidFill>
                <a:srgbClr val="3038C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5701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9837</TotalTime>
  <Words>1015</Words>
  <Application>Microsoft Office PowerPoint</Application>
  <PresentationFormat>Широкоэкранный</PresentationFormat>
  <Paragraphs>172</Paragraphs>
  <Slides>17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Cambria Math</vt:lpstr>
      <vt:lpstr>Roboto</vt:lpstr>
      <vt:lpstr>Roboto Black</vt:lpstr>
      <vt:lpstr>Roboto Condensed Light</vt:lpstr>
      <vt:lpstr>Roboto Medium</vt:lpstr>
      <vt:lpstr>Тема Office</vt:lpstr>
      <vt:lpstr>CS ChemDraw Drawing</vt:lpstr>
      <vt:lpstr>Graph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Кострова</dc:creator>
  <cp:lastModifiedBy>Екатерина Кострова</cp:lastModifiedBy>
  <cp:revision>290</cp:revision>
  <dcterms:created xsi:type="dcterms:W3CDTF">2022-01-31T16:01:19Z</dcterms:created>
  <dcterms:modified xsi:type="dcterms:W3CDTF">2022-07-03T06:53:08Z</dcterms:modified>
</cp:coreProperties>
</file>