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02" r:id="rId3"/>
    <p:sldId id="259" r:id="rId4"/>
    <p:sldId id="267" r:id="rId5"/>
    <p:sldId id="261" r:id="rId6"/>
    <p:sldId id="269" r:id="rId7"/>
    <p:sldId id="270" r:id="rId8"/>
    <p:sldId id="272" r:id="rId9"/>
    <p:sldId id="273" r:id="rId10"/>
    <p:sldId id="274" r:id="rId11"/>
    <p:sldId id="275" r:id="rId12"/>
    <p:sldId id="276" r:id="rId13"/>
    <p:sldId id="294" r:id="rId14"/>
    <p:sldId id="277" r:id="rId15"/>
    <p:sldId id="295" r:id="rId16"/>
    <p:sldId id="300" r:id="rId17"/>
    <p:sldId id="293" r:id="rId18"/>
    <p:sldId id="286" r:id="rId19"/>
    <p:sldId id="296" r:id="rId20"/>
    <p:sldId id="297" r:id="rId21"/>
    <p:sldId id="299" r:id="rId22"/>
    <p:sldId id="301" r:id="rId23"/>
    <p:sldId id="29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MN" initials="K" lastIdx="4" clrIdx="0">
    <p:extLst>
      <p:ext uri="{19B8F6BF-5375-455C-9EA6-DF929625EA0E}">
        <p15:presenceInfo xmlns:p15="http://schemas.microsoft.com/office/powerpoint/2012/main" userId="KM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B094"/>
    <a:srgbClr val="D39294"/>
    <a:srgbClr val="E8985D"/>
    <a:srgbClr val="F5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0" autoAdjust="0"/>
    <p:restoredTop sz="94253" autoAdjust="0"/>
  </p:normalViewPr>
  <p:slideViewPr>
    <p:cSldViewPr>
      <p:cViewPr varScale="1">
        <p:scale>
          <a:sx n="105" d="100"/>
          <a:sy n="105" d="100"/>
        </p:scale>
        <p:origin x="166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2-05T11:22:00.464" idx="1">
    <p:pos x="10" y="10"/>
    <p:text>Нужен ps</p:text>
    <p:extLst>
      <p:ext uri="{C676402C-5697-4E1C-873F-D02D1690AC5C}">
        <p15:threadingInfo xmlns:p15="http://schemas.microsoft.com/office/powerpoint/2012/main" timeZoneBias="-18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image" Target="../media/image19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5C40F-F7B5-4CE1-A330-5AEC9008CD7C}" type="datetimeFigureOut">
              <a:rPr lang="ru-RU" smtClean="0"/>
              <a:pPr/>
              <a:t>01.07.2022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98C07-ED20-44E7-8751-252F315F51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5084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047C4-D5B9-405B-B305-9B0C2C7920DC}" type="datetimeFigureOut">
              <a:rPr lang="ru-RU" smtClean="0"/>
              <a:pPr/>
              <a:t>01.07.2022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B162A-26E9-43F5-99EC-DDD506264C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909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B162A-26E9-43F5-99EC-DDD506264CF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950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B162A-26E9-43F5-99EC-DDD506264CF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950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B162A-26E9-43F5-99EC-DDD506264CF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950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B162A-26E9-43F5-99EC-DDD506264CF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893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B162A-26E9-43F5-99EC-DDD506264CF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950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B162A-26E9-43F5-99EC-DDD506264CF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927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B162A-26E9-43F5-99EC-DDD506264CF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26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B162A-26E9-43F5-99EC-DDD506264CF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4209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B162A-26E9-43F5-99EC-DDD506264CF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7111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B162A-26E9-43F5-99EC-DDD506264CFD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8699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B162A-26E9-43F5-99EC-DDD506264CFD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043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B162A-26E9-43F5-99EC-DDD506264CF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9508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B162A-26E9-43F5-99EC-DDD506264CFD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283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B162A-26E9-43F5-99EC-DDD506264CF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950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B162A-26E9-43F5-99EC-DDD506264CF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950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B162A-26E9-43F5-99EC-DDD506264CF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950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B162A-26E9-43F5-99EC-DDD506264CF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950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B162A-26E9-43F5-99EC-DDD506264CF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950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B162A-26E9-43F5-99EC-DDD506264CF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950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B162A-26E9-43F5-99EC-DDD506264CF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950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C0AAA-EC8E-468B-BADF-C9F81CC3E408}" type="datetime1">
              <a:rPr lang="ru-RU" smtClean="0"/>
              <a:pPr/>
              <a:t>01.07.2022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996-04C9-45DE-ACB3-C722BD685F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658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463C1-F6B2-437B-8A19-F889B2AD0246}" type="datetime1">
              <a:rPr lang="ru-RU" smtClean="0"/>
              <a:pPr/>
              <a:t>01.07.2022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996-04C9-45DE-ACB3-C722BD685F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724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CA54-29BE-4497-950A-8619A81452E1}" type="datetime1">
              <a:rPr lang="ru-RU" smtClean="0"/>
              <a:pPr/>
              <a:t>01.07.2022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996-04C9-45DE-ACB3-C722BD685F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880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F9BCE-7286-43A0-A2F3-92309766ECC0}" type="datetime1">
              <a:rPr lang="ru-RU" smtClean="0"/>
              <a:pPr/>
              <a:t>01.07.2022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996-04C9-45DE-ACB3-C722BD685F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801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4C9AB-60C2-4CA9-B453-3FDAC608A7C6}" type="datetime1">
              <a:rPr lang="ru-RU" smtClean="0"/>
              <a:pPr/>
              <a:t>01.07.2022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996-04C9-45DE-ACB3-C722BD685F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7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DD645-A5DA-4F63-877C-FA16429641F2}" type="datetime1">
              <a:rPr lang="ru-RU" smtClean="0"/>
              <a:pPr/>
              <a:t>01.07.2022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996-04C9-45DE-ACB3-C722BD685F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988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8AEE3-6413-4C19-9E14-5CD63089D447}" type="datetime1">
              <a:rPr lang="ru-RU" smtClean="0"/>
              <a:pPr/>
              <a:t>01.07.2022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996-04C9-45DE-ACB3-C722BD685F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298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2D8D2-DDC9-4AC1-B9ED-60533738429F}" type="datetime1">
              <a:rPr lang="ru-RU" smtClean="0"/>
              <a:pPr/>
              <a:t>01.07.2022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996-04C9-45DE-ACB3-C722BD685F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964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AE4F-E3E4-4072-B867-539ADCF5D580}" type="datetime1">
              <a:rPr lang="ru-RU" smtClean="0"/>
              <a:pPr/>
              <a:t>01.07.2022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996-04C9-45DE-ACB3-C722BD685F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238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BF52C-A6D8-4BC5-A71A-F4E68F5D7412}" type="datetime1">
              <a:rPr lang="ru-RU" smtClean="0"/>
              <a:pPr/>
              <a:t>01.07.2022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996-04C9-45DE-ACB3-C722BD685F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339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A74CA-7117-4B24-9272-7B834C2988E1}" type="datetime1">
              <a:rPr lang="ru-RU" smtClean="0"/>
              <a:pPr/>
              <a:t>01.07.2022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996-04C9-45DE-ACB3-C722BD685F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144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EF894-AF00-4BC8-91C8-A3231BC9ABC4}" type="datetime1">
              <a:rPr lang="ru-RU" smtClean="0"/>
              <a:pPr/>
              <a:t>01.07.2022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23996-04C9-45DE-ACB3-C722BD685F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92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4.emf"/><Relationship Id="rId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7.emf"/><Relationship Id="rId4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23.e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0.emf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22.emf"/><Relationship Id="rId5" Type="http://schemas.openxmlformats.org/officeDocument/2006/relationships/image" Target="../media/image19.e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5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8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5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149080"/>
            <a:ext cx="9144000" cy="2708920"/>
          </a:xfrm>
          <a:prstGeom prst="rect">
            <a:avLst/>
          </a:prstGeom>
          <a:gradFill flip="none" rotWithShape="1">
            <a:gsLst>
              <a:gs pos="80000">
                <a:srgbClr val="D3B094"/>
              </a:gs>
              <a:gs pos="100000">
                <a:srgbClr val="F5F5E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857623" y="736093"/>
            <a:ext cx="7286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rebuchet MS" pitchFamily="34" charset="0"/>
              </a:rPr>
              <a:t>Новый гибридный материал на основе </a:t>
            </a:r>
            <a:r>
              <a:rPr lang="ru-RU" sz="3200" dirty="0" err="1" smtClean="0">
                <a:latin typeface="Trebuchet MS" pitchFamily="34" charset="0"/>
              </a:rPr>
              <a:t>порфирина</a:t>
            </a:r>
            <a:r>
              <a:rPr lang="ru-RU" sz="3200" dirty="0" smtClean="0">
                <a:latin typeface="Trebuchet MS" pitchFamily="34" charset="0"/>
              </a:rPr>
              <a:t> </a:t>
            </a:r>
            <a:r>
              <a:rPr lang="en-US" sz="3200" dirty="0" smtClean="0">
                <a:latin typeface="Trebuchet MS" pitchFamily="34" charset="0"/>
              </a:rPr>
              <a:t>A</a:t>
            </a:r>
            <a:r>
              <a:rPr lang="en-US" sz="3200" baseline="-25000" dirty="0" smtClean="0">
                <a:latin typeface="Trebuchet MS" pitchFamily="34" charset="0"/>
              </a:rPr>
              <a:t>2</a:t>
            </a:r>
            <a:r>
              <a:rPr lang="en-US" sz="3200" dirty="0" smtClean="0">
                <a:latin typeface="Trebuchet MS" pitchFamily="34" charset="0"/>
              </a:rPr>
              <a:t>BC-</a:t>
            </a:r>
            <a:r>
              <a:rPr lang="ru-RU" sz="3200" dirty="0" smtClean="0">
                <a:latin typeface="Trebuchet MS" pitchFamily="34" charset="0"/>
              </a:rPr>
              <a:t>типа</a:t>
            </a:r>
            <a:endParaRPr lang="ru-RU" sz="3200" dirty="0">
              <a:latin typeface="Trebuchet MS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4686563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>
                <a:latin typeface="Trebuchet MS" pitchFamily="34" charset="0"/>
              </a:rPr>
              <a:t>Коробков С.М</a:t>
            </a:r>
            <a:r>
              <a:rPr lang="ru-RU" sz="3200" dirty="0" smtClean="0">
                <a:latin typeface="Trebuchet MS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382489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rebuchet MS" pitchFamily="34" charset="0"/>
              </a:rPr>
              <a:t>Лаборатория новых физико-химических проблем ИФХЭ РАН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09592" y="6309320"/>
            <a:ext cx="79100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IPCE logo no backgrou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25" y="313606"/>
            <a:ext cx="192405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5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996-04C9-45DE-ACB3-C722BD685F42}" type="slidenum">
              <a:rPr lang="ru-RU" sz="1600" b="1" smtClean="0">
                <a:solidFill>
                  <a:schemeClr val="tx1"/>
                </a:solidFill>
              </a:rPr>
              <a:pPr/>
              <a:t>10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3770783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i:</a:t>
            </a:r>
            <a:endParaRPr lang="ru-RU" b="1" dirty="0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2927463"/>
              </p:ext>
            </p:extLst>
          </p:nvPr>
        </p:nvGraphicFramePr>
        <p:xfrm>
          <a:off x="569913" y="3141663"/>
          <a:ext cx="1377950" cy="163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9" name="CS ChemDraw Drawing" r:id="rId4" imgW="978240" imgH="1165700" progId="ChemDraw.Document.6.0">
                  <p:embed/>
                </p:oleObj>
              </mc:Choice>
              <mc:Fallback>
                <p:oleObj name="CS ChemDraw Drawing" r:id="rId4" imgW="978240" imgH="1165700" progId="ChemDraw.Document.6.0">
                  <p:embed/>
                  <p:pic>
                    <p:nvPicPr>
                      <p:cNvPr id="0" name="Picture 3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913" y="3141663"/>
                        <a:ext cx="1377950" cy="1639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099681" y="3632283"/>
            <a:ext cx="623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70</a:t>
            </a:r>
            <a:r>
              <a:rPr lang="en-US" baseline="30000" dirty="0" smtClean="0"/>
              <a:t>o</a:t>
            </a:r>
            <a:r>
              <a:rPr lang="en-US" dirty="0" smtClean="0"/>
              <a:t>C</a:t>
            </a:r>
            <a:endParaRPr lang="en-US" dirty="0"/>
          </a:p>
          <a:p>
            <a:pPr algn="ctr"/>
            <a:r>
              <a:rPr lang="en-US" dirty="0"/>
              <a:t>22 h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52076" y="5254315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ii: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58897" y="4977316"/>
            <a:ext cx="25490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BuBr</a:t>
            </a:r>
            <a:r>
              <a:rPr lang="en-US" dirty="0"/>
              <a:t> (</a:t>
            </a:r>
            <a:r>
              <a:rPr lang="en-US" b="1" dirty="0"/>
              <a:t>Ni-3a</a:t>
            </a:r>
            <a:r>
              <a:rPr lang="en-US" dirty="0"/>
              <a:t>)/</a:t>
            </a:r>
            <a:r>
              <a:rPr lang="en-US" dirty="0" err="1"/>
              <a:t>BnCl</a:t>
            </a:r>
            <a:r>
              <a:rPr lang="en-US" dirty="0"/>
              <a:t> (</a:t>
            </a:r>
            <a:r>
              <a:rPr lang="en-US" b="1" dirty="0"/>
              <a:t>Ni-3b</a:t>
            </a:r>
            <a:r>
              <a:rPr lang="en-US" dirty="0"/>
              <a:t>)</a:t>
            </a:r>
          </a:p>
          <a:p>
            <a:pPr algn="ctr"/>
            <a:r>
              <a:rPr lang="en-US" dirty="0"/>
              <a:t>K</a:t>
            </a:r>
            <a:r>
              <a:rPr lang="en-US" baseline="-25000" dirty="0"/>
              <a:t>2</a:t>
            </a:r>
            <a:r>
              <a:rPr lang="en-US" dirty="0"/>
              <a:t>CO</a:t>
            </a:r>
            <a:r>
              <a:rPr lang="en-US" baseline="-25000" dirty="0"/>
              <a:t>3</a:t>
            </a:r>
            <a:r>
              <a:rPr lang="en-US" dirty="0"/>
              <a:t>, DMF</a:t>
            </a:r>
            <a:endParaRPr lang="ru-RU" dirty="0"/>
          </a:p>
          <a:p>
            <a:pPr algn="ctr"/>
            <a:r>
              <a:rPr lang="en-US" dirty="0"/>
              <a:t>110</a:t>
            </a:r>
            <a:r>
              <a:rPr lang="en-US" baseline="30000" dirty="0"/>
              <a:t>o</a:t>
            </a:r>
            <a:r>
              <a:rPr lang="en-US" dirty="0"/>
              <a:t>C, 18 h</a:t>
            </a:r>
            <a:endParaRPr lang="ru-RU" dirty="0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79512" y="4896788"/>
            <a:ext cx="29091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48458"/>
              </p:ext>
            </p:extLst>
          </p:nvPr>
        </p:nvGraphicFramePr>
        <p:xfrm>
          <a:off x="382588" y="111125"/>
          <a:ext cx="7242175" cy="289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0" name="CS ChemDraw Drawing" r:id="rId6" imgW="6110880" imgH="2439557" progId="ChemDraw.Document.6.0">
                  <p:embed/>
                </p:oleObj>
              </mc:Choice>
              <mc:Fallback>
                <p:oleObj name="CS ChemDraw Drawing" r:id="rId6" imgW="6110880" imgH="2439557" progId="ChemDraw.Document.6.0">
                  <p:embed/>
                  <p:pic>
                    <p:nvPicPr>
                      <p:cNvPr id="0" name="Picture 3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588" y="111125"/>
                        <a:ext cx="7242175" cy="2892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9FAB368-7FC4-46A0-9218-7EB92195EB5A}"/>
              </a:ext>
            </a:extLst>
          </p:cNvPr>
          <p:cNvGrpSpPr/>
          <p:nvPr/>
        </p:nvGrpSpPr>
        <p:grpSpPr>
          <a:xfrm>
            <a:off x="3553222" y="3059435"/>
            <a:ext cx="4968552" cy="3240360"/>
            <a:chOff x="3862080" y="3603718"/>
            <a:chExt cx="3878272" cy="2704488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20BAE979-9EA1-4673-99CD-31FBBE38A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2080" y="3603718"/>
              <a:ext cx="3878272" cy="27044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ACABCE-46AD-41C0-A6C5-565CE5991C58}"/>
                </a:ext>
              </a:extLst>
            </p:cNvPr>
            <p:cNvSpPr txBox="1"/>
            <p:nvPr/>
          </p:nvSpPr>
          <p:spPr>
            <a:xfrm>
              <a:off x="3994952" y="5869803"/>
              <a:ext cx="36125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dirty="0"/>
                <a:t>Ароматическая область </a:t>
              </a:r>
              <a:r>
                <a:rPr lang="en-US" sz="1600" baseline="30000" dirty="0"/>
                <a:t>1</a:t>
              </a:r>
              <a:r>
                <a:rPr lang="en-US" sz="1600" dirty="0"/>
                <a:t>H </a:t>
              </a:r>
              <a:r>
                <a:rPr lang="ru-RU" sz="1600" dirty="0"/>
                <a:t>ЯМР (</a:t>
              </a:r>
              <a:r>
                <a:rPr lang="en-US" sz="1600" dirty="0"/>
                <a:t>CDCl</a:t>
              </a:r>
              <a:r>
                <a:rPr lang="en-US" sz="1600" baseline="-25000" dirty="0"/>
                <a:t>3</a:t>
              </a:r>
              <a:r>
                <a:rPr lang="en-US" sz="1600" dirty="0"/>
                <a:t>).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9165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-99392"/>
            <a:ext cx="9144000" cy="6957392"/>
          </a:xfrm>
          <a:prstGeom prst="rect">
            <a:avLst/>
          </a:prstGeom>
          <a:solidFill>
            <a:srgbClr val="F5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6684537"/>
              </p:ext>
            </p:extLst>
          </p:nvPr>
        </p:nvGraphicFramePr>
        <p:xfrm>
          <a:off x="265113" y="336550"/>
          <a:ext cx="6545262" cy="348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64" name="CS ChemDraw Drawing" r:id="rId4" imgW="4682880" imgH="2491473" progId="ChemDraw.Document.6.0">
                  <p:embed/>
                </p:oleObj>
              </mc:Choice>
              <mc:Fallback>
                <p:oleObj name="CS ChemDraw Drawing" r:id="rId4" imgW="4682880" imgH="2491473" progId="ChemDraw.Document.6.0">
                  <p:embed/>
                  <p:pic>
                    <p:nvPicPr>
                      <p:cNvPr id="0" name="Picture 3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13" y="336550"/>
                        <a:ext cx="6545262" cy="3482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996-04C9-45DE-ACB3-C722BD685F42}" type="slidenum">
              <a:rPr lang="ru-RU" sz="1600" b="1" smtClean="0">
                <a:solidFill>
                  <a:schemeClr val="tx1"/>
                </a:solidFill>
              </a:rPr>
              <a:pPr/>
              <a:t>11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205853"/>
              </p:ext>
            </p:extLst>
          </p:nvPr>
        </p:nvGraphicFramePr>
        <p:xfrm>
          <a:off x="247650" y="4511675"/>
          <a:ext cx="5945188" cy="179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65" name="CS ChemDraw Drawing" r:id="rId6" imgW="4681440" imgH="1418068" progId="ChemDraw.Document.6.0">
                  <p:embed/>
                </p:oleObj>
              </mc:Choice>
              <mc:Fallback>
                <p:oleObj name="CS ChemDraw Drawing" r:id="rId6" imgW="4681440" imgH="1418068" progId="ChemDraw.Document.6.0">
                  <p:embed/>
                  <p:pic>
                    <p:nvPicPr>
                      <p:cNvPr id="0" name="Picture 3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" y="4511675"/>
                        <a:ext cx="5945188" cy="1797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79218" y="336862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iii: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349219" y="3230120"/>
            <a:ext cx="1613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NBS, </a:t>
            </a:r>
            <a:r>
              <a:rPr lang="en-US" dirty="0" err="1"/>
              <a:t>Py</a:t>
            </a:r>
            <a:r>
              <a:rPr lang="en-US" dirty="0"/>
              <a:t>, CHCl</a:t>
            </a:r>
            <a:r>
              <a:rPr lang="en-US" baseline="-25000" dirty="0"/>
              <a:t>3</a:t>
            </a:r>
          </a:p>
          <a:p>
            <a:pPr algn="ctr"/>
            <a:r>
              <a:rPr lang="en-US" dirty="0"/>
              <a:t>-60</a:t>
            </a:r>
            <a:r>
              <a:rPr lang="en-US" dirty="0">
                <a:sym typeface="Wingdings" pitchFamily="2" charset="2"/>
              </a:rPr>
              <a:t>0</a:t>
            </a:r>
            <a:r>
              <a:rPr lang="en-US" baseline="30000" dirty="0">
                <a:sym typeface="Wingdings" pitchFamily="2" charset="2"/>
              </a:rPr>
              <a:t>o</a:t>
            </a:r>
            <a:r>
              <a:rPr lang="en-US" dirty="0">
                <a:sym typeface="Wingdings" pitchFamily="2" charset="2"/>
              </a:rPr>
              <a:t>C, 0.5 h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789730" y="4949806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iii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856824" y="1652607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Проведение реакции при 0</a:t>
            </a:r>
            <a:r>
              <a:rPr lang="ru-RU" baseline="30000" dirty="0"/>
              <a:t>о</a:t>
            </a:r>
            <a:r>
              <a:rPr lang="ru-RU" dirty="0"/>
              <a:t>С даёт неразделимую смесь продуктов</a:t>
            </a:r>
          </a:p>
        </p:txBody>
      </p:sp>
    </p:spTree>
    <p:extLst>
      <p:ext uri="{BB962C8B-B14F-4D97-AF65-F5344CB8AC3E}">
        <p14:creationId xmlns:p14="http://schemas.microsoft.com/office/powerpoint/2010/main" val="85262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-99392"/>
            <a:ext cx="9144000" cy="6858000"/>
          </a:xfrm>
          <a:prstGeom prst="rect">
            <a:avLst/>
          </a:prstGeom>
          <a:solidFill>
            <a:srgbClr val="F5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996-04C9-45DE-ACB3-C722BD685F42}" type="slidenum">
              <a:rPr lang="ru-RU" sz="1600" b="1" smtClean="0">
                <a:solidFill>
                  <a:schemeClr val="tx1"/>
                </a:solidFill>
              </a:rPr>
              <a:pPr/>
              <a:t>12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4275161"/>
              </p:ext>
            </p:extLst>
          </p:nvPr>
        </p:nvGraphicFramePr>
        <p:xfrm>
          <a:off x="457200" y="255588"/>
          <a:ext cx="8213725" cy="267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7" name="CS ChemDraw Drawing" r:id="rId4" imgW="6443040" imgH="2096817" progId="ChemDraw.Document.6.0">
                  <p:embed/>
                </p:oleObj>
              </mc:Choice>
              <mc:Fallback>
                <p:oleObj name="CS ChemDraw Drawing" r:id="rId4" imgW="6443040" imgH="2096817" progId="ChemDraw.Document.6.0">
                  <p:embed/>
                  <p:pic>
                    <p:nvPicPr>
                      <p:cNvPr id="0" name="Picture 7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55588"/>
                        <a:ext cx="8213725" cy="2674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298602"/>
              </p:ext>
            </p:extLst>
          </p:nvPr>
        </p:nvGraphicFramePr>
        <p:xfrm>
          <a:off x="251521" y="3140968"/>
          <a:ext cx="8640959" cy="3078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8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2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0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Реагент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Pd</a:t>
                      </a:r>
                      <a:r>
                        <a:rPr lang="en-US" sz="1400" dirty="0"/>
                        <a:t>(PPh</a:t>
                      </a:r>
                      <a:r>
                        <a:rPr lang="en-US" sz="1400" baseline="-25000" dirty="0"/>
                        <a:t>3</a:t>
                      </a:r>
                      <a:r>
                        <a:rPr lang="en-US" sz="1400" dirty="0"/>
                        <a:t>)</a:t>
                      </a:r>
                      <a:r>
                        <a:rPr lang="en-US" sz="1400" baseline="-25000" dirty="0"/>
                        <a:t>4</a:t>
                      </a:r>
                      <a:r>
                        <a:rPr lang="en-US" sz="1400" dirty="0"/>
                        <a:t>, </a:t>
                      </a:r>
                      <a:r>
                        <a:rPr lang="ru-RU" sz="1400" dirty="0" err="1"/>
                        <a:t>мольн</a:t>
                      </a:r>
                      <a:r>
                        <a:rPr lang="ru-RU" sz="1400" dirty="0"/>
                        <a:t>.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Основание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Растворитель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Выход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  <a:p>
                      <a:pPr algn="ctr"/>
                      <a:r>
                        <a:rPr lang="ru-RU" dirty="0"/>
                        <a:t>2 </a:t>
                      </a:r>
                      <a:r>
                        <a:rPr lang="ru-RU" dirty="0" err="1"/>
                        <a:t>экв</a:t>
                      </a:r>
                      <a:r>
                        <a:rPr lang="ru-RU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Cs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CO</a:t>
                      </a:r>
                      <a:r>
                        <a:rPr lang="en-US" baseline="-25000" dirty="0"/>
                        <a:t>3</a:t>
                      </a:r>
                    </a:p>
                    <a:p>
                      <a:pPr algn="ctr"/>
                      <a:r>
                        <a:rPr lang="en-US" dirty="0"/>
                        <a:t>2</a:t>
                      </a:r>
                      <a:r>
                        <a:rPr lang="en-US" baseline="0" dirty="0"/>
                        <a:t> </a:t>
                      </a:r>
                      <a:r>
                        <a:rPr lang="ru-RU" baseline="0" dirty="0" err="1"/>
                        <a:t>экв</a:t>
                      </a:r>
                      <a:r>
                        <a:rPr lang="ru-RU" baseline="0" dirty="0"/>
                        <a:t>.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Толуол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  <a:p>
                      <a:pPr algn="ctr"/>
                      <a:r>
                        <a:rPr lang="ru-RU" dirty="0"/>
                        <a:t>2</a:t>
                      </a:r>
                      <a:r>
                        <a:rPr lang="ru-RU" baseline="0" dirty="0"/>
                        <a:t> </a:t>
                      </a:r>
                      <a:r>
                        <a:rPr lang="ru-RU" baseline="0" dirty="0" err="1"/>
                        <a:t>экв</a:t>
                      </a:r>
                      <a:r>
                        <a:rPr lang="ru-RU" baseline="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Cs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CO</a:t>
                      </a:r>
                      <a:r>
                        <a:rPr lang="en-US" baseline="-25000" dirty="0"/>
                        <a:t>3</a:t>
                      </a:r>
                    </a:p>
                    <a:p>
                      <a:pPr algn="ctr"/>
                      <a:r>
                        <a:rPr lang="en-US" dirty="0"/>
                        <a:t>2 </a:t>
                      </a:r>
                      <a:r>
                        <a:rPr lang="ru-RU" dirty="0" err="1"/>
                        <a:t>экв</a:t>
                      </a:r>
                      <a:r>
                        <a:rPr lang="ru-RU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Толуол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ru-RU" dirty="0"/>
                    </a:p>
                  </a:txBody>
                  <a:tcPr anchor="ctr"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  <a:p>
                      <a:pPr algn="ctr"/>
                      <a:r>
                        <a:rPr lang="ru-RU" dirty="0"/>
                        <a:t>5 </a:t>
                      </a:r>
                      <a:r>
                        <a:rPr lang="ru-RU" dirty="0" err="1"/>
                        <a:t>экв</a:t>
                      </a:r>
                      <a:r>
                        <a:rPr lang="ru-RU" dirty="0"/>
                        <a:t>.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15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CO</a:t>
                      </a:r>
                      <a:r>
                        <a:rPr lang="en-US" baseline="-25000" dirty="0"/>
                        <a:t>3</a:t>
                      </a:r>
                    </a:p>
                    <a:p>
                      <a:pPr algn="ctr"/>
                      <a:r>
                        <a:rPr lang="en-US" dirty="0"/>
                        <a:t>10</a:t>
                      </a:r>
                      <a:r>
                        <a:rPr lang="en-US" baseline="0" dirty="0"/>
                        <a:t> </a:t>
                      </a:r>
                      <a:r>
                        <a:rPr lang="ru-RU" baseline="0" dirty="0" err="1"/>
                        <a:t>экв</a:t>
                      </a:r>
                      <a:r>
                        <a:rPr lang="ru-RU" baseline="0" dirty="0"/>
                        <a:t>.</a:t>
                      </a:r>
                      <a:endParaRPr lang="ru-RU" dirty="0"/>
                    </a:p>
                  </a:txBody>
                  <a:tcPr anchor="ctr"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Толуол</a:t>
                      </a:r>
                      <a:r>
                        <a:rPr lang="en-US" dirty="0"/>
                        <a:t>/</a:t>
                      </a:r>
                      <a:r>
                        <a:rPr lang="ru-RU" dirty="0"/>
                        <a:t>этанол</a:t>
                      </a:r>
                    </a:p>
                    <a:p>
                      <a:pPr algn="ctr"/>
                      <a:r>
                        <a:rPr lang="ru-RU" dirty="0"/>
                        <a:t>(5</a:t>
                      </a:r>
                      <a:r>
                        <a:rPr lang="en-US" dirty="0"/>
                        <a:t>/1</a:t>
                      </a:r>
                      <a:r>
                        <a:rPr lang="ru-RU" dirty="0"/>
                        <a:t>)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52%</a:t>
                      </a:r>
                    </a:p>
                    <a:p>
                      <a:pPr algn="ctr"/>
                      <a:r>
                        <a:rPr lang="en-US" sz="1400" dirty="0"/>
                        <a:t>(</a:t>
                      </a:r>
                      <a:r>
                        <a:rPr lang="en-US" sz="1400" b="1" dirty="0"/>
                        <a:t>Ni-3b</a:t>
                      </a:r>
                      <a:r>
                        <a:rPr lang="en-US" sz="1400" dirty="0"/>
                        <a:t>)</a:t>
                      </a:r>
                      <a:endParaRPr lang="ru-RU" b="0" dirty="0"/>
                    </a:p>
                  </a:txBody>
                  <a:tcPr anchor="ctr"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ru-RU" dirty="0"/>
                    </a:p>
                  </a:txBody>
                  <a:tcPr anchor="ctr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  <a:p>
                      <a:pPr algn="ctr"/>
                      <a:r>
                        <a:rPr lang="ru-RU" dirty="0"/>
                        <a:t>5 </a:t>
                      </a:r>
                      <a:r>
                        <a:rPr lang="ru-RU" dirty="0" err="1"/>
                        <a:t>экв</a:t>
                      </a:r>
                      <a:r>
                        <a:rPr lang="ru-RU" dirty="0"/>
                        <a:t>.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30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CO</a:t>
                      </a:r>
                      <a:r>
                        <a:rPr lang="en-US" baseline="-25000" dirty="0"/>
                        <a:t>3</a:t>
                      </a:r>
                    </a:p>
                    <a:p>
                      <a:pPr algn="ctr"/>
                      <a:r>
                        <a:rPr lang="en-US" dirty="0"/>
                        <a:t>10</a:t>
                      </a:r>
                      <a:r>
                        <a:rPr lang="en-US" baseline="0" dirty="0"/>
                        <a:t> </a:t>
                      </a:r>
                      <a:r>
                        <a:rPr lang="ru-RU" baseline="0" dirty="0" err="1"/>
                        <a:t>экв</a:t>
                      </a:r>
                      <a:r>
                        <a:rPr lang="ru-RU" baseline="0" dirty="0"/>
                        <a:t>.</a:t>
                      </a:r>
                      <a:endParaRPr lang="ru-RU" dirty="0"/>
                    </a:p>
                  </a:txBody>
                  <a:tcPr anchor="ctr"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Толуол</a:t>
                      </a:r>
                      <a:r>
                        <a:rPr lang="en-US" dirty="0"/>
                        <a:t>/</a:t>
                      </a:r>
                      <a:r>
                        <a:rPr lang="ru-RU" dirty="0"/>
                        <a:t>этанол</a:t>
                      </a:r>
                    </a:p>
                    <a:p>
                      <a:pPr algn="ctr"/>
                      <a:r>
                        <a:rPr lang="ru-RU" dirty="0"/>
                        <a:t>(5</a:t>
                      </a:r>
                      <a:r>
                        <a:rPr lang="en-US" dirty="0"/>
                        <a:t>/1</a:t>
                      </a:r>
                      <a:r>
                        <a:rPr lang="ru-RU" dirty="0"/>
                        <a:t>)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90%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7749068"/>
              </p:ext>
            </p:extLst>
          </p:nvPr>
        </p:nvGraphicFramePr>
        <p:xfrm>
          <a:off x="899592" y="3695044"/>
          <a:ext cx="1557337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8" name="CS ChemDraw Drawing" r:id="rId6" imgW="1556972" imgH="373096" progId="ChemDraw.Document.6.0">
                  <p:embed/>
                </p:oleObj>
              </mc:Choice>
              <mc:Fallback>
                <p:oleObj name="CS ChemDraw Drawing" r:id="rId6" imgW="1556972" imgH="373096" progId="ChemDraw.Document.6.0">
                  <p:embed/>
                  <p:pic>
                    <p:nvPicPr>
                      <p:cNvPr id="0" name="Picture 7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3695044"/>
                        <a:ext cx="1557337" cy="373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6961110"/>
              </p:ext>
            </p:extLst>
          </p:nvPr>
        </p:nvGraphicFramePr>
        <p:xfrm>
          <a:off x="899592" y="4326774"/>
          <a:ext cx="141605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9" name="CS ChemDraw Drawing" r:id="rId8" imgW="1415499" imgH="371176" progId="ChemDraw.Document.6.0">
                  <p:embed/>
                </p:oleObj>
              </mc:Choice>
              <mc:Fallback>
                <p:oleObj name="CS ChemDraw Drawing" r:id="rId8" imgW="1415499" imgH="371176" progId="ChemDraw.Document.6.0">
                  <p:embed/>
                  <p:pic>
                    <p:nvPicPr>
                      <p:cNvPr id="0" name="Picture 7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4326774"/>
                        <a:ext cx="1416050" cy="371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4800770"/>
              </p:ext>
            </p:extLst>
          </p:nvPr>
        </p:nvGraphicFramePr>
        <p:xfrm>
          <a:off x="899592" y="5600600"/>
          <a:ext cx="1557337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00" name="CS ChemDraw Drawing" r:id="rId10" imgW="1556972" imgH="373096" progId="ChemDraw.Document.6.0">
                  <p:embed/>
                </p:oleObj>
              </mc:Choice>
              <mc:Fallback>
                <p:oleObj name="CS ChemDraw Drawing" r:id="rId10" imgW="1556972" imgH="373096" progId="ChemDraw.Document.6.0">
                  <p:embed/>
                  <p:pic>
                    <p:nvPicPr>
                      <p:cNvPr id="0" name="Picture 8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5600600"/>
                        <a:ext cx="1557337" cy="373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251520" y="179115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rebuchet MS" pitchFamily="34" charset="0"/>
              </a:rPr>
              <a:t>Оптимизация кросс-сочетания</a:t>
            </a:r>
          </a:p>
        </p:txBody>
      </p:sp>
      <p:graphicFrame>
        <p:nvGraphicFramePr>
          <p:cNvPr id="8988" name="Object 796"/>
          <p:cNvGraphicFramePr>
            <a:graphicFrameLocks noChangeAspect="1"/>
          </p:cNvGraphicFramePr>
          <p:nvPr/>
        </p:nvGraphicFramePr>
        <p:xfrm>
          <a:off x="1016000" y="4960218"/>
          <a:ext cx="12827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01" name="CS ChemDraw Drawing" r:id="rId12" imgW="1284377" imgH="373096" progId="ChemDraw.Document.6.0">
                  <p:embed/>
                </p:oleObj>
              </mc:Choice>
              <mc:Fallback>
                <p:oleObj name="CS ChemDraw Drawing" r:id="rId12" imgW="1284377" imgH="373096" progId="ChemDraw.Document.6.0">
                  <p:embed/>
                  <p:pic>
                    <p:nvPicPr>
                      <p:cNvPr id="0" name="Picture 8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0" y="4960218"/>
                        <a:ext cx="1282700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541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99392"/>
            <a:ext cx="9144000" cy="6957392"/>
          </a:xfrm>
          <a:prstGeom prst="rect">
            <a:avLst/>
          </a:prstGeom>
          <a:solidFill>
            <a:srgbClr val="F5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996-04C9-45DE-ACB3-C722BD685F42}" type="slidenum">
              <a:rPr lang="ru-RU" sz="1600" b="1" smtClean="0">
                <a:solidFill>
                  <a:schemeClr val="tx1"/>
                </a:solidFill>
              </a:rPr>
              <a:pPr/>
              <a:t>13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D4406C-FB02-4E7C-834C-57F47A715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0" y="1532258"/>
            <a:ext cx="8892480" cy="369409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4003061-E966-4A28-8238-0AE508C2888B}"/>
              </a:ext>
            </a:extLst>
          </p:cNvPr>
          <p:cNvSpPr txBox="1"/>
          <p:nvPr/>
        </p:nvSpPr>
        <p:spPr>
          <a:xfrm>
            <a:off x="6858000" y="414908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Ni-5</a:t>
            </a:r>
            <a:endParaRPr lang="ru-RU" sz="2400" b="1" dirty="0"/>
          </a:p>
        </p:txBody>
      </p:sp>
      <p:cxnSp>
        <p:nvCxnSpPr>
          <p:cNvPr id="92" name="Прямая со стрелкой 91">
            <a:extLst>
              <a:ext uri="{FF2B5EF4-FFF2-40B4-BE49-F238E27FC236}">
                <a16:creationId xmlns:a16="http://schemas.microsoft.com/office/drawing/2014/main" id="{47EF30C7-6881-450C-BAC1-311C35AFCC6D}"/>
              </a:ext>
            </a:extLst>
          </p:cNvPr>
          <p:cNvCxnSpPr>
            <a:cxnSpLocks/>
          </p:cNvCxnSpPr>
          <p:nvPr/>
        </p:nvCxnSpPr>
        <p:spPr>
          <a:xfrm flipH="1" flipV="1">
            <a:off x="1509713" y="2159793"/>
            <a:ext cx="40481" cy="3119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>
            <a:extLst>
              <a:ext uri="{FF2B5EF4-FFF2-40B4-BE49-F238E27FC236}">
                <a16:creationId xmlns:a16="http://schemas.microsoft.com/office/drawing/2014/main" id="{C2A8630C-B4C5-4AAE-A46C-51FC6AA29020}"/>
              </a:ext>
            </a:extLst>
          </p:cNvPr>
          <p:cNvCxnSpPr>
            <a:cxnSpLocks/>
          </p:cNvCxnSpPr>
          <p:nvPr/>
        </p:nvCxnSpPr>
        <p:spPr>
          <a:xfrm flipH="1" flipV="1">
            <a:off x="1411859" y="2175681"/>
            <a:ext cx="40481" cy="3119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>
            <a:extLst>
              <a:ext uri="{FF2B5EF4-FFF2-40B4-BE49-F238E27FC236}">
                <a16:creationId xmlns:a16="http://schemas.microsoft.com/office/drawing/2014/main" id="{D3B69F95-CDEA-481D-B129-5C820282BB10}"/>
              </a:ext>
            </a:extLst>
          </p:cNvPr>
          <p:cNvCxnSpPr>
            <a:cxnSpLocks/>
          </p:cNvCxnSpPr>
          <p:nvPr/>
        </p:nvCxnSpPr>
        <p:spPr>
          <a:xfrm flipH="1" flipV="1">
            <a:off x="1528763" y="2702718"/>
            <a:ext cx="40481" cy="3119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96">
            <a:extLst>
              <a:ext uri="{FF2B5EF4-FFF2-40B4-BE49-F238E27FC236}">
                <a16:creationId xmlns:a16="http://schemas.microsoft.com/office/drawing/2014/main" id="{29D11416-3299-4BE3-A2E3-B37C32B07693}"/>
              </a:ext>
            </a:extLst>
          </p:cNvPr>
          <p:cNvCxnSpPr>
            <a:cxnSpLocks/>
          </p:cNvCxnSpPr>
          <p:nvPr/>
        </p:nvCxnSpPr>
        <p:spPr>
          <a:xfrm flipH="1" flipV="1">
            <a:off x="1430909" y="2718606"/>
            <a:ext cx="40481" cy="3119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 стрелкой 97">
            <a:extLst>
              <a:ext uri="{FF2B5EF4-FFF2-40B4-BE49-F238E27FC236}">
                <a16:creationId xmlns:a16="http://schemas.microsoft.com/office/drawing/2014/main" id="{BAA000AF-CEA3-4145-BBC4-E92893CCD9E5}"/>
              </a:ext>
            </a:extLst>
          </p:cNvPr>
          <p:cNvCxnSpPr>
            <a:cxnSpLocks/>
          </p:cNvCxnSpPr>
          <p:nvPr/>
        </p:nvCxnSpPr>
        <p:spPr>
          <a:xfrm flipH="1" flipV="1">
            <a:off x="1807369" y="2671763"/>
            <a:ext cx="66676" cy="3428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>
            <a:extLst>
              <a:ext uri="{FF2B5EF4-FFF2-40B4-BE49-F238E27FC236}">
                <a16:creationId xmlns:a16="http://schemas.microsoft.com/office/drawing/2014/main" id="{06FCA342-8555-4408-A517-52AB0B735A37}"/>
              </a:ext>
            </a:extLst>
          </p:cNvPr>
          <p:cNvCxnSpPr>
            <a:cxnSpLocks/>
          </p:cNvCxnSpPr>
          <p:nvPr/>
        </p:nvCxnSpPr>
        <p:spPr>
          <a:xfrm flipV="1">
            <a:off x="1874045" y="2678907"/>
            <a:ext cx="69056" cy="3357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 стрелкой 102">
            <a:extLst>
              <a:ext uri="{FF2B5EF4-FFF2-40B4-BE49-F238E27FC236}">
                <a16:creationId xmlns:a16="http://schemas.microsoft.com/office/drawing/2014/main" id="{8F8C0973-A737-46D7-B3C2-769C3B22DA0C}"/>
              </a:ext>
            </a:extLst>
          </p:cNvPr>
          <p:cNvCxnSpPr>
            <a:cxnSpLocks/>
          </p:cNvCxnSpPr>
          <p:nvPr/>
        </p:nvCxnSpPr>
        <p:spPr>
          <a:xfrm flipV="1">
            <a:off x="1943100" y="2174081"/>
            <a:ext cx="11907" cy="3214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 стрелкой 105">
            <a:extLst>
              <a:ext uri="{FF2B5EF4-FFF2-40B4-BE49-F238E27FC236}">
                <a16:creationId xmlns:a16="http://schemas.microsoft.com/office/drawing/2014/main" id="{B6477487-71AF-438D-8EFB-57EFDC8DD344}"/>
              </a:ext>
            </a:extLst>
          </p:cNvPr>
          <p:cNvCxnSpPr>
            <a:cxnSpLocks/>
          </p:cNvCxnSpPr>
          <p:nvPr/>
        </p:nvCxnSpPr>
        <p:spPr>
          <a:xfrm flipH="1" flipV="1">
            <a:off x="1781176" y="2164557"/>
            <a:ext cx="21430" cy="2571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 стрелкой 108">
            <a:extLst>
              <a:ext uri="{FF2B5EF4-FFF2-40B4-BE49-F238E27FC236}">
                <a16:creationId xmlns:a16="http://schemas.microsoft.com/office/drawing/2014/main" id="{4B075E0E-9733-48AF-9A32-8A5AAE3FE861}"/>
              </a:ext>
            </a:extLst>
          </p:cNvPr>
          <p:cNvCxnSpPr>
            <a:cxnSpLocks/>
          </p:cNvCxnSpPr>
          <p:nvPr/>
        </p:nvCxnSpPr>
        <p:spPr>
          <a:xfrm flipV="1">
            <a:off x="1849339" y="3220554"/>
            <a:ext cx="0" cy="3154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110">
            <a:extLst>
              <a:ext uri="{FF2B5EF4-FFF2-40B4-BE49-F238E27FC236}">
                <a16:creationId xmlns:a16="http://schemas.microsoft.com/office/drawing/2014/main" id="{FFF82399-BB5D-4206-B227-CF8EECA985B4}"/>
              </a:ext>
            </a:extLst>
          </p:cNvPr>
          <p:cNvCxnSpPr>
            <a:cxnSpLocks/>
          </p:cNvCxnSpPr>
          <p:nvPr/>
        </p:nvCxnSpPr>
        <p:spPr>
          <a:xfrm flipV="1">
            <a:off x="1943100" y="3221571"/>
            <a:ext cx="0" cy="3154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 стрелкой 111">
            <a:extLst>
              <a:ext uri="{FF2B5EF4-FFF2-40B4-BE49-F238E27FC236}">
                <a16:creationId xmlns:a16="http://schemas.microsoft.com/office/drawing/2014/main" id="{61034491-614D-4AE0-A9A3-1C568500CB7D}"/>
              </a:ext>
            </a:extLst>
          </p:cNvPr>
          <p:cNvCxnSpPr>
            <a:cxnSpLocks/>
          </p:cNvCxnSpPr>
          <p:nvPr/>
        </p:nvCxnSpPr>
        <p:spPr>
          <a:xfrm flipH="1" flipV="1">
            <a:off x="1479352" y="3173864"/>
            <a:ext cx="41251" cy="4088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 стрелкой 116">
            <a:extLst>
              <a:ext uri="{FF2B5EF4-FFF2-40B4-BE49-F238E27FC236}">
                <a16:creationId xmlns:a16="http://schemas.microsoft.com/office/drawing/2014/main" id="{B29D28EC-425E-4E82-8812-6AB2BA181128}"/>
              </a:ext>
            </a:extLst>
          </p:cNvPr>
          <p:cNvCxnSpPr>
            <a:cxnSpLocks/>
          </p:cNvCxnSpPr>
          <p:nvPr/>
        </p:nvCxnSpPr>
        <p:spPr>
          <a:xfrm flipH="1" flipV="1">
            <a:off x="1568252" y="3164339"/>
            <a:ext cx="41251" cy="4088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 стрелкой 117">
            <a:extLst>
              <a:ext uri="{FF2B5EF4-FFF2-40B4-BE49-F238E27FC236}">
                <a16:creationId xmlns:a16="http://schemas.microsoft.com/office/drawing/2014/main" id="{B39D971E-BC72-4F8D-8033-5692A10ABF34}"/>
              </a:ext>
            </a:extLst>
          </p:cNvPr>
          <p:cNvCxnSpPr>
            <a:cxnSpLocks/>
          </p:cNvCxnSpPr>
          <p:nvPr/>
        </p:nvCxnSpPr>
        <p:spPr>
          <a:xfrm flipV="1">
            <a:off x="2654300" y="4158605"/>
            <a:ext cx="0" cy="3912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 стрелкой 119">
            <a:extLst>
              <a:ext uri="{FF2B5EF4-FFF2-40B4-BE49-F238E27FC236}">
                <a16:creationId xmlns:a16="http://schemas.microsoft.com/office/drawing/2014/main" id="{0652557E-47F9-45B9-A58A-6ACA5F68BDFA}"/>
              </a:ext>
            </a:extLst>
          </p:cNvPr>
          <p:cNvCxnSpPr>
            <a:cxnSpLocks/>
          </p:cNvCxnSpPr>
          <p:nvPr/>
        </p:nvCxnSpPr>
        <p:spPr>
          <a:xfrm flipH="1" flipV="1">
            <a:off x="1965325" y="3657600"/>
            <a:ext cx="688975" cy="4414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 стрелкой 122">
            <a:extLst>
              <a:ext uri="{FF2B5EF4-FFF2-40B4-BE49-F238E27FC236}">
                <a16:creationId xmlns:a16="http://schemas.microsoft.com/office/drawing/2014/main" id="{F901286E-F188-402F-94C8-0609B72213C6}"/>
              </a:ext>
            </a:extLst>
          </p:cNvPr>
          <p:cNvCxnSpPr>
            <a:cxnSpLocks/>
          </p:cNvCxnSpPr>
          <p:nvPr/>
        </p:nvCxnSpPr>
        <p:spPr>
          <a:xfrm flipH="1" flipV="1">
            <a:off x="1889125" y="3667125"/>
            <a:ext cx="311151" cy="4381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 стрелкой 125">
            <a:extLst>
              <a:ext uri="{FF2B5EF4-FFF2-40B4-BE49-F238E27FC236}">
                <a16:creationId xmlns:a16="http://schemas.microsoft.com/office/drawing/2014/main" id="{017D7744-F41E-4D5B-9A50-CC3CA30350DC}"/>
              </a:ext>
            </a:extLst>
          </p:cNvPr>
          <p:cNvCxnSpPr>
            <a:cxnSpLocks/>
          </p:cNvCxnSpPr>
          <p:nvPr/>
        </p:nvCxnSpPr>
        <p:spPr>
          <a:xfrm flipV="1">
            <a:off x="2254250" y="4149080"/>
            <a:ext cx="0" cy="4451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 стрелкой 128">
            <a:extLst>
              <a:ext uri="{FF2B5EF4-FFF2-40B4-BE49-F238E27FC236}">
                <a16:creationId xmlns:a16="http://schemas.microsoft.com/office/drawing/2014/main" id="{2D13F35F-2AD6-45F8-AEFF-CF23E3A06AD8}"/>
              </a:ext>
            </a:extLst>
          </p:cNvPr>
          <p:cNvCxnSpPr>
            <a:cxnSpLocks/>
          </p:cNvCxnSpPr>
          <p:nvPr/>
        </p:nvCxnSpPr>
        <p:spPr>
          <a:xfrm flipV="1">
            <a:off x="1736725" y="4174480"/>
            <a:ext cx="0" cy="2990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 стрелкой 131">
            <a:extLst>
              <a:ext uri="{FF2B5EF4-FFF2-40B4-BE49-F238E27FC236}">
                <a16:creationId xmlns:a16="http://schemas.microsoft.com/office/drawing/2014/main" id="{8C4D8D5A-66B5-4297-B74E-984114BD27DF}"/>
              </a:ext>
            </a:extLst>
          </p:cNvPr>
          <p:cNvCxnSpPr>
            <a:cxnSpLocks/>
          </p:cNvCxnSpPr>
          <p:nvPr/>
        </p:nvCxnSpPr>
        <p:spPr>
          <a:xfrm flipH="1" flipV="1">
            <a:off x="1670050" y="3663950"/>
            <a:ext cx="82550" cy="3651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 стрелкой 133">
            <a:extLst>
              <a:ext uri="{FF2B5EF4-FFF2-40B4-BE49-F238E27FC236}">
                <a16:creationId xmlns:a16="http://schemas.microsoft.com/office/drawing/2014/main" id="{ED614E3C-D88F-4409-977F-8DCDEDA35250}"/>
              </a:ext>
            </a:extLst>
          </p:cNvPr>
          <p:cNvCxnSpPr>
            <a:cxnSpLocks/>
          </p:cNvCxnSpPr>
          <p:nvPr/>
        </p:nvCxnSpPr>
        <p:spPr>
          <a:xfrm flipH="1" flipV="1">
            <a:off x="1577975" y="3686175"/>
            <a:ext cx="82550" cy="3651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 стрелкой 134">
            <a:extLst>
              <a:ext uri="{FF2B5EF4-FFF2-40B4-BE49-F238E27FC236}">
                <a16:creationId xmlns:a16="http://schemas.microsoft.com/office/drawing/2014/main" id="{56765CEA-F6EA-4D2D-996B-2843D6FA54A4}"/>
              </a:ext>
            </a:extLst>
          </p:cNvPr>
          <p:cNvCxnSpPr>
            <a:cxnSpLocks/>
          </p:cNvCxnSpPr>
          <p:nvPr/>
        </p:nvCxnSpPr>
        <p:spPr>
          <a:xfrm flipV="1">
            <a:off x="3032920" y="2692400"/>
            <a:ext cx="65880" cy="3794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 стрелкой 136">
            <a:extLst>
              <a:ext uri="{FF2B5EF4-FFF2-40B4-BE49-F238E27FC236}">
                <a16:creationId xmlns:a16="http://schemas.microsoft.com/office/drawing/2014/main" id="{CE7F75E0-BF42-491B-B102-B55D47CB1018}"/>
              </a:ext>
            </a:extLst>
          </p:cNvPr>
          <p:cNvCxnSpPr>
            <a:cxnSpLocks/>
          </p:cNvCxnSpPr>
          <p:nvPr/>
        </p:nvCxnSpPr>
        <p:spPr>
          <a:xfrm flipV="1">
            <a:off x="3112295" y="2174875"/>
            <a:ext cx="34130" cy="3254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 стрелкой 138">
            <a:extLst>
              <a:ext uri="{FF2B5EF4-FFF2-40B4-BE49-F238E27FC236}">
                <a16:creationId xmlns:a16="http://schemas.microsoft.com/office/drawing/2014/main" id="{4932FF3E-8EF2-40AA-A83B-08CC4D663B68}"/>
              </a:ext>
            </a:extLst>
          </p:cNvPr>
          <p:cNvCxnSpPr>
            <a:cxnSpLocks/>
          </p:cNvCxnSpPr>
          <p:nvPr/>
        </p:nvCxnSpPr>
        <p:spPr>
          <a:xfrm flipV="1">
            <a:off x="4153695" y="2174081"/>
            <a:ext cx="0" cy="2627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 стрелкой 140">
            <a:extLst>
              <a:ext uri="{FF2B5EF4-FFF2-40B4-BE49-F238E27FC236}">
                <a16:creationId xmlns:a16="http://schemas.microsoft.com/office/drawing/2014/main" id="{B45F91FC-D75E-47B8-983D-611EEDF74EF6}"/>
              </a:ext>
            </a:extLst>
          </p:cNvPr>
          <p:cNvCxnSpPr>
            <a:cxnSpLocks/>
          </p:cNvCxnSpPr>
          <p:nvPr/>
        </p:nvCxnSpPr>
        <p:spPr>
          <a:xfrm flipV="1">
            <a:off x="3798095" y="2155031"/>
            <a:ext cx="0" cy="2627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 стрелкой 141">
            <a:extLst>
              <a:ext uri="{FF2B5EF4-FFF2-40B4-BE49-F238E27FC236}">
                <a16:creationId xmlns:a16="http://schemas.microsoft.com/office/drawing/2014/main" id="{A70172A2-AD5D-4E63-9CA7-35CE4CBE3A6A}"/>
              </a:ext>
            </a:extLst>
          </p:cNvPr>
          <p:cNvCxnSpPr>
            <a:cxnSpLocks/>
          </p:cNvCxnSpPr>
          <p:nvPr/>
        </p:nvCxnSpPr>
        <p:spPr>
          <a:xfrm flipV="1">
            <a:off x="3505995" y="2167731"/>
            <a:ext cx="0" cy="2627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 стрелкой 142">
            <a:extLst>
              <a:ext uri="{FF2B5EF4-FFF2-40B4-BE49-F238E27FC236}">
                <a16:creationId xmlns:a16="http://schemas.microsoft.com/office/drawing/2014/main" id="{189740BB-F23E-4C60-8373-71FC3AA40599}"/>
              </a:ext>
            </a:extLst>
          </p:cNvPr>
          <p:cNvCxnSpPr>
            <a:cxnSpLocks/>
          </p:cNvCxnSpPr>
          <p:nvPr/>
        </p:nvCxnSpPr>
        <p:spPr>
          <a:xfrm flipV="1">
            <a:off x="4147345" y="2692400"/>
            <a:ext cx="0" cy="3349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 стрелкой 144">
            <a:extLst>
              <a:ext uri="{FF2B5EF4-FFF2-40B4-BE49-F238E27FC236}">
                <a16:creationId xmlns:a16="http://schemas.microsoft.com/office/drawing/2014/main" id="{03BD18AF-FCAD-45F4-A353-998DBE6EE043}"/>
              </a:ext>
            </a:extLst>
          </p:cNvPr>
          <p:cNvCxnSpPr>
            <a:cxnSpLocks/>
          </p:cNvCxnSpPr>
          <p:nvPr/>
        </p:nvCxnSpPr>
        <p:spPr>
          <a:xfrm flipV="1">
            <a:off x="3788570" y="2692400"/>
            <a:ext cx="0" cy="3349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 стрелкой 145">
            <a:extLst>
              <a:ext uri="{FF2B5EF4-FFF2-40B4-BE49-F238E27FC236}">
                <a16:creationId xmlns:a16="http://schemas.microsoft.com/office/drawing/2014/main" id="{EAEA9626-9CF2-4BA6-8F98-FF9D37AC2F31}"/>
              </a:ext>
            </a:extLst>
          </p:cNvPr>
          <p:cNvCxnSpPr>
            <a:cxnSpLocks/>
          </p:cNvCxnSpPr>
          <p:nvPr/>
        </p:nvCxnSpPr>
        <p:spPr>
          <a:xfrm flipV="1">
            <a:off x="3417095" y="2692400"/>
            <a:ext cx="43655" cy="3444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я со стрелкой 147">
            <a:extLst>
              <a:ext uri="{FF2B5EF4-FFF2-40B4-BE49-F238E27FC236}">
                <a16:creationId xmlns:a16="http://schemas.microsoft.com/office/drawing/2014/main" id="{263B8D23-560D-4E43-BC93-72D6999762F4}"/>
              </a:ext>
            </a:extLst>
          </p:cNvPr>
          <p:cNvCxnSpPr>
            <a:cxnSpLocks/>
          </p:cNvCxnSpPr>
          <p:nvPr/>
        </p:nvCxnSpPr>
        <p:spPr>
          <a:xfrm flipV="1">
            <a:off x="4007645" y="3175000"/>
            <a:ext cx="129380" cy="4111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 стрелкой 149">
            <a:extLst>
              <a:ext uri="{FF2B5EF4-FFF2-40B4-BE49-F238E27FC236}">
                <a16:creationId xmlns:a16="http://schemas.microsoft.com/office/drawing/2014/main" id="{F6AD768A-02C1-4F4A-B3FC-97D8AD2539F2}"/>
              </a:ext>
            </a:extLst>
          </p:cNvPr>
          <p:cNvCxnSpPr>
            <a:cxnSpLocks/>
          </p:cNvCxnSpPr>
          <p:nvPr/>
        </p:nvCxnSpPr>
        <p:spPr>
          <a:xfrm flipH="1" flipV="1">
            <a:off x="3806825" y="3152775"/>
            <a:ext cx="200820" cy="4299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я со стрелкой 153">
            <a:extLst>
              <a:ext uri="{FF2B5EF4-FFF2-40B4-BE49-F238E27FC236}">
                <a16:creationId xmlns:a16="http://schemas.microsoft.com/office/drawing/2014/main" id="{C54A9690-121E-4C6D-B478-0A8B2BE7FF46}"/>
              </a:ext>
            </a:extLst>
          </p:cNvPr>
          <p:cNvCxnSpPr>
            <a:cxnSpLocks/>
          </p:cNvCxnSpPr>
          <p:nvPr/>
        </p:nvCxnSpPr>
        <p:spPr>
          <a:xfrm flipV="1">
            <a:off x="3941664" y="3665054"/>
            <a:ext cx="0" cy="2013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 стрелкой 154">
            <a:extLst>
              <a:ext uri="{FF2B5EF4-FFF2-40B4-BE49-F238E27FC236}">
                <a16:creationId xmlns:a16="http://schemas.microsoft.com/office/drawing/2014/main" id="{E91D1C6F-2A05-4E29-91DA-6ACE79AE1FDE}"/>
              </a:ext>
            </a:extLst>
          </p:cNvPr>
          <p:cNvCxnSpPr>
            <a:cxnSpLocks/>
          </p:cNvCxnSpPr>
          <p:nvPr/>
        </p:nvCxnSpPr>
        <p:spPr>
          <a:xfrm flipV="1">
            <a:off x="4035425" y="3666071"/>
            <a:ext cx="0" cy="2003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Прямая со стрелкой 159">
            <a:extLst>
              <a:ext uri="{FF2B5EF4-FFF2-40B4-BE49-F238E27FC236}">
                <a16:creationId xmlns:a16="http://schemas.microsoft.com/office/drawing/2014/main" id="{444A1BE6-56CA-46E2-A458-A5888A1C1FF3}"/>
              </a:ext>
            </a:extLst>
          </p:cNvPr>
          <p:cNvCxnSpPr>
            <a:cxnSpLocks/>
          </p:cNvCxnSpPr>
          <p:nvPr/>
        </p:nvCxnSpPr>
        <p:spPr>
          <a:xfrm flipV="1">
            <a:off x="3944839" y="4169879"/>
            <a:ext cx="0" cy="2013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я со стрелкой 160">
            <a:extLst>
              <a:ext uri="{FF2B5EF4-FFF2-40B4-BE49-F238E27FC236}">
                <a16:creationId xmlns:a16="http://schemas.microsoft.com/office/drawing/2014/main" id="{749459A7-ABBF-4F80-AEC6-956E7739F40B}"/>
              </a:ext>
            </a:extLst>
          </p:cNvPr>
          <p:cNvCxnSpPr>
            <a:cxnSpLocks/>
          </p:cNvCxnSpPr>
          <p:nvPr/>
        </p:nvCxnSpPr>
        <p:spPr>
          <a:xfrm flipV="1">
            <a:off x="4038600" y="4170896"/>
            <a:ext cx="0" cy="2003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Прямая со стрелкой 161">
            <a:extLst>
              <a:ext uri="{FF2B5EF4-FFF2-40B4-BE49-F238E27FC236}">
                <a16:creationId xmlns:a16="http://schemas.microsoft.com/office/drawing/2014/main" id="{4F3D07EE-45FB-4895-914B-C4B5DCF6E229}"/>
              </a:ext>
            </a:extLst>
          </p:cNvPr>
          <p:cNvCxnSpPr>
            <a:cxnSpLocks/>
          </p:cNvCxnSpPr>
          <p:nvPr/>
        </p:nvCxnSpPr>
        <p:spPr>
          <a:xfrm flipV="1">
            <a:off x="2695575" y="3186113"/>
            <a:ext cx="709613" cy="1309688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6" name="Прямая со стрелкой 165">
            <a:extLst>
              <a:ext uri="{FF2B5EF4-FFF2-40B4-BE49-F238E27FC236}">
                <a16:creationId xmlns:a16="http://schemas.microsoft.com/office/drawing/2014/main" id="{90E82F20-C3B3-4655-BF59-616B93315C04}"/>
              </a:ext>
            </a:extLst>
          </p:cNvPr>
          <p:cNvCxnSpPr>
            <a:cxnSpLocks/>
          </p:cNvCxnSpPr>
          <p:nvPr/>
        </p:nvCxnSpPr>
        <p:spPr>
          <a:xfrm flipV="1">
            <a:off x="2695575" y="3186113"/>
            <a:ext cx="352425" cy="1309688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FB07101-9227-40CA-9650-94ED32EFC23A}"/>
              </a:ext>
            </a:extLst>
          </p:cNvPr>
          <p:cNvSpPr txBox="1"/>
          <p:nvPr/>
        </p:nvSpPr>
        <p:spPr>
          <a:xfrm>
            <a:off x="251520" y="159023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rebuchet MS" pitchFamily="34" charset="0"/>
              </a:rPr>
              <a:t>Исследование динамических процессов методом ЯМР</a:t>
            </a:r>
          </a:p>
        </p:txBody>
      </p:sp>
    </p:spTree>
    <p:extLst>
      <p:ext uri="{BB962C8B-B14F-4D97-AF65-F5344CB8AC3E}">
        <p14:creationId xmlns:p14="http://schemas.microsoft.com/office/powerpoint/2010/main" val="1139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0" y="-99392"/>
            <a:ext cx="9144000" cy="6957392"/>
          </a:xfrm>
          <a:prstGeom prst="rect">
            <a:avLst/>
          </a:prstGeom>
          <a:solidFill>
            <a:srgbClr val="F5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996-04C9-45DE-ACB3-C722BD685F42}" type="slidenum">
              <a:rPr lang="ru-RU" sz="1600" b="1" smtClean="0">
                <a:solidFill>
                  <a:schemeClr val="tx1"/>
                </a:solidFill>
              </a:rPr>
              <a:pPr/>
              <a:t>14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66DD393-9AF4-4F5F-AA5E-D692EFB7219E}"/>
              </a:ext>
            </a:extLst>
          </p:cNvPr>
          <p:cNvGrpSpPr/>
          <p:nvPr/>
        </p:nvGrpSpPr>
        <p:grpSpPr>
          <a:xfrm>
            <a:off x="198438" y="193675"/>
            <a:ext cx="8748712" cy="2227213"/>
            <a:chOff x="189512" y="571933"/>
            <a:chExt cx="8748712" cy="2227213"/>
          </a:xfrm>
        </p:grpSpPr>
        <p:graphicFrame>
          <p:nvGraphicFramePr>
            <p:cNvPr id="2" name="Объект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4177254"/>
                </p:ext>
              </p:extLst>
            </p:nvPr>
          </p:nvGraphicFramePr>
          <p:xfrm>
            <a:off x="189512" y="571933"/>
            <a:ext cx="8748712" cy="2063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93" name="CS ChemDraw Drawing" r:id="rId4" imgW="6680640" imgH="1575257" progId="ChemDraw.Document.6.0">
                    <p:embed/>
                  </p:oleObj>
                </mc:Choice>
                <mc:Fallback>
                  <p:oleObj name="CS ChemDraw Drawing" r:id="rId4" imgW="6680640" imgH="1575257" progId="ChemDraw.Document.6.0">
                    <p:embed/>
                    <p:pic>
                      <p:nvPicPr>
                        <p:cNvPr id="0" name="Picture 37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9512" y="571933"/>
                          <a:ext cx="8748712" cy="20637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4283968" y="112474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iv</a:t>
              </a:r>
              <a:endParaRPr lang="ru-RU" b="1" dirty="0"/>
            </a:p>
          </p:txBody>
        </p:sp>
        <p:grpSp>
          <p:nvGrpSpPr>
            <p:cNvPr id="14" name="Группа 13"/>
            <p:cNvGrpSpPr/>
            <p:nvPr/>
          </p:nvGrpSpPr>
          <p:grpSpPr>
            <a:xfrm>
              <a:off x="3813986" y="2152815"/>
              <a:ext cx="2126166" cy="646331"/>
              <a:chOff x="4211960" y="2498412"/>
              <a:chExt cx="2126166" cy="646331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211960" y="2636912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iv:</a:t>
                </a:r>
                <a:endParaRPr lang="ru-RU" b="1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644008" y="2498412"/>
                <a:ext cx="169411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NaOH</a:t>
                </a:r>
                <a:r>
                  <a:rPr lang="en-US" dirty="0"/>
                  <a:t>, H</a:t>
                </a:r>
                <a:r>
                  <a:rPr lang="en-US" baseline="-25000" dirty="0"/>
                  <a:t>2</a:t>
                </a:r>
                <a:r>
                  <a:rPr lang="en-US" dirty="0"/>
                  <a:t>O, THF</a:t>
                </a:r>
              </a:p>
              <a:p>
                <a:pPr algn="ctr"/>
                <a:r>
                  <a:rPr lang="en-US" dirty="0"/>
                  <a:t>reflux, 30 h</a:t>
                </a:r>
                <a:endParaRPr lang="ru-RU" dirty="0"/>
              </a:p>
            </p:txBody>
          </p: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6CE16F4B-BD72-43C0-8410-F858B5F84477}"/>
              </a:ext>
            </a:extLst>
          </p:cNvPr>
          <p:cNvSpPr txBox="1"/>
          <p:nvPr/>
        </p:nvSpPr>
        <p:spPr>
          <a:xfrm>
            <a:off x="251519" y="3015493"/>
            <a:ext cx="8640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К твёрдому образцу НОАМ был добавлен раствор порфирина  в </a:t>
            </a:r>
            <a:r>
              <a:rPr lang="ru-RU" dirty="0" err="1"/>
              <a:t>дихлорметане</a:t>
            </a:r>
            <a:r>
              <a:rPr lang="ru-RU" dirty="0"/>
              <a:t>. Раствор стал прозрачным, твёрдый гибридный материал несколько раз промыли чистым </a:t>
            </a:r>
            <a:r>
              <a:rPr lang="ru-RU" dirty="0" err="1"/>
              <a:t>дихлорметаном</a:t>
            </a:r>
            <a:r>
              <a:rPr lang="ru-RU" dirty="0"/>
              <a:t>. </a:t>
            </a:r>
            <a:r>
              <a:rPr lang="ru-RU" dirty="0" smtClean="0"/>
              <a:t>Доля </a:t>
            </a:r>
            <a:r>
              <a:rPr lang="ru-RU" dirty="0" err="1" smtClean="0"/>
              <a:t>порфирина</a:t>
            </a:r>
            <a:r>
              <a:rPr lang="ru-RU" dirty="0" smtClean="0"/>
              <a:t> в гибриде </a:t>
            </a:r>
            <a:r>
              <a:rPr lang="ru-RU" dirty="0"/>
              <a:t>составила 14 % масс. (по данным </a:t>
            </a:r>
            <a:r>
              <a:rPr lang="en-US" dirty="0"/>
              <a:t>UV-Vis).</a:t>
            </a:r>
            <a:endParaRPr lang="ru-RU" dirty="0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5E20AB2E-6F0A-4A0A-B7DE-6C1F4AE436C3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03" y="4280906"/>
            <a:ext cx="5939790" cy="18395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0B0DAB26-1BF4-48C9-A1D0-861415FE7A86}"/>
              </a:ext>
            </a:extLst>
          </p:cNvPr>
          <p:cNvSpPr txBox="1"/>
          <p:nvPr/>
        </p:nvSpPr>
        <p:spPr>
          <a:xfrm>
            <a:off x="1187622" y="6123226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Образец НОАМ (слева) и фрагмент гибридного материала (справа)</a:t>
            </a:r>
            <a:endParaRPr lang="ru-RU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0229AA8-B598-4814-B450-35E5C39E5D8A}"/>
              </a:ext>
            </a:extLst>
          </p:cNvPr>
          <p:cNvSpPr txBox="1"/>
          <p:nvPr/>
        </p:nvSpPr>
        <p:spPr>
          <a:xfrm>
            <a:off x="251520" y="2473732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rebuchet MS" pitchFamily="34" charset="0"/>
              </a:rPr>
              <a:t>Иммобилизация порфирина</a:t>
            </a:r>
          </a:p>
        </p:txBody>
      </p:sp>
    </p:spTree>
    <p:extLst>
      <p:ext uri="{BB962C8B-B14F-4D97-AF65-F5344CB8AC3E}">
        <p14:creationId xmlns:p14="http://schemas.microsoft.com/office/powerpoint/2010/main" val="169025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5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996-04C9-45DE-ACB3-C722BD685F42}" type="slidenum">
              <a:rPr lang="ru-RU" sz="1600" b="1" smtClean="0">
                <a:solidFill>
                  <a:schemeClr val="tx1"/>
                </a:solidFill>
              </a:rPr>
              <a:pPr/>
              <a:t>15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47DE14-C7A0-4630-80EF-ACFF6345836B}"/>
              </a:ext>
            </a:extLst>
          </p:cNvPr>
          <p:cNvSpPr txBox="1"/>
          <p:nvPr/>
        </p:nvSpPr>
        <p:spPr>
          <a:xfrm>
            <a:off x="5292080" y="1506354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Нормализованные спектры поглощения порфирина и диффузного отражения гибридного материала.</a:t>
            </a:r>
          </a:p>
        </p:txBody>
      </p:sp>
      <p:pic>
        <p:nvPicPr>
          <p:cNvPr id="26" name="Рисунок 25" descr="UV+reflectance.png">
            <a:extLst>
              <a:ext uri="{FF2B5EF4-FFF2-40B4-BE49-F238E27FC236}">
                <a16:creationId xmlns:a16="http://schemas.microsoft.com/office/drawing/2014/main" id="{FF4F4681-870D-46C9-B3EA-F95BA34493D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7888" y="797848"/>
            <a:ext cx="3672565" cy="27840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35E278-B7BA-4EF8-A73B-7FEE6E71E6B9}"/>
              </a:ext>
            </a:extLst>
          </p:cNvPr>
          <p:cNvSpPr txBox="1"/>
          <p:nvPr/>
        </p:nvSpPr>
        <p:spPr>
          <a:xfrm>
            <a:off x="251520" y="46365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err="1">
                <a:latin typeface="Trebuchet MS" pitchFamily="34" charset="0"/>
              </a:rPr>
              <a:t>Характеризация</a:t>
            </a:r>
            <a:r>
              <a:rPr lang="ru-RU" sz="3600" dirty="0">
                <a:latin typeface="Trebuchet MS" pitchFamily="34" charset="0"/>
              </a:rPr>
              <a:t> материала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1DF0EDC-09D5-4B5F-BE52-8C6EB953A834}"/>
              </a:ext>
            </a:extLst>
          </p:cNvPr>
          <p:cNvGrpSpPr/>
          <p:nvPr/>
        </p:nvGrpSpPr>
        <p:grpSpPr>
          <a:xfrm>
            <a:off x="1388103" y="3895725"/>
            <a:ext cx="6371597" cy="2638911"/>
            <a:chOff x="1388103" y="3800934"/>
            <a:chExt cx="6371597" cy="2638911"/>
          </a:xfrm>
        </p:grpSpPr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457C73D2-3847-43DE-A24B-639F769693C4}"/>
                </a:ext>
              </a:extLst>
            </p:cNvPr>
            <p:cNvGrpSpPr/>
            <p:nvPr/>
          </p:nvGrpSpPr>
          <p:grpSpPr>
            <a:xfrm>
              <a:off x="1392238" y="3800934"/>
              <a:ext cx="6367462" cy="2265363"/>
              <a:chOff x="1222526" y="3500794"/>
              <a:chExt cx="6809926" cy="2466239"/>
            </a:xfrm>
          </p:grpSpPr>
          <p:cxnSp>
            <p:nvCxnSpPr>
              <p:cNvPr id="36" name="Прямая соединительная линия 35">
                <a:extLst>
                  <a:ext uri="{FF2B5EF4-FFF2-40B4-BE49-F238E27FC236}">
                    <a16:creationId xmlns:a16="http://schemas.microsoft.com/office/drawing/2014/main" id="{F1306C1E-7304-40D5-96B8-340E3F1FC920}"/>
                  </a:ext>
                </a:extLst>
              </p:cNvPr>
              <p:cNvCxnSpPr/>
              <p:nvPr/>
            </p:nvCxnSpPr>
            <p:spPr>
              <a:xfrm flipH="1">
                <a:off x="3818596" y="4976293"/>
                <a:ext cx="768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>
                <a:extLst>
                  <a:ext uri="{FF2B5EF4-FFF2-40B4-BE49-F238E27FC236}">
                    <a16:creationId xmlns:a16="http://schemas.microsoft.com/office/drawing/2014/main" id="{F2A7C43B-747E-4E07-B2E7-C44B7EF078F2}"/>
                  </a:ext>
                </a:extLst>
              </p:cNvPr>
              <p:cNvCxnSpPr/>
              <p:nvPr/>
            </p:nvCxnSpPr>
            <p:spPr>
              <a:xfrm flipH="1">
                <a:off x="3664909" y="4976293"/>
                <a:ext cx="768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Прямая соединительная линия 37">
                <a:extLst>
                  <a:ext uri="{FF2B5EF4-FFF2-40B4-BE49-F238E27FC236}">
                    <a16:creationId xmlns:a16="http://schemas.microsoft.com/office/drawing/2014/main" id="{741F0DAB-6D00-4584-95F6-48A5F3758502}"/>
                  </a:ext>
                </a:extLst>
              </p:cNvPr>
              <p:cNvCxnSpPr/>
              <p:nvPr/>
            </p:nvCxnSpPr>
            <p:spPr>
              <a:xfrm flipH="1">
                <a:off x="3511222" y="4976293"/>
                <a:ext cx="768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Прямая соединительная линия 38">
                <a:extLst>
                  <a:ext uri="{FF2B5EF4-FFF2-40B4-BE49-F238E27FC236}">
                    <a16:creationId xmlns:a16="http://schemas.microsoft.com/office/drawing/2014/main" id="{490D6F01-34BA-4D63-AC20-A76E243F79FF}"/>
                  </a:ext>
                </a:extLst>
              </p:cNvPr>
              <p:cNvCxnSpPr/>
              <p:nvPr/>
            </p:nvCxnSpPr>
            <p:spPr>
              <a:xfrm flipH="1">
                <a:off x="3357535" y="4976293"/>
                <a:ext cx="768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id="{BBF6CF6B-3CB9-4BBC-86BD-9ABDF4098143}"/>
                  </a:ext>
                </a:extLst>
              </p:cNvPr>
              <p:cNvCxnSpPr/>
              <p:nvPr/>
            </p:nvCxnSpPr>
            <p:spPr>
              <a:xfrm flipH="1">
                <a:off x="3203848" y="4976293"/>
                <a:ext cx="768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:a16="http://schemas.microsoft.com/office/drawing/2014/main" id="{D0EA6FAA-DC95-49EF-84D9-F9B49003A0F1}"/>
                  </a:ext>
                </a:extLst>
              </p:cNvPr>
              <p:cNvCxnSpPr/>
              <p:nvPr/>
            </p:nvCxnSpPr>
            <p:spPr>
              <a:xfrm flipH="1">
                <a:off x="3808678" y="4490398"/>
                <a:ext cx="768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>
                <a:extLst>
                  <a:ext uri="{FF2B5EF4-FFF2-40B4-BE49-F238E27FC236}">
                    <a16:creationId xmlns:a16="http://schemas.microsoft.com/office/drawing/2014/main" id="{F1B6560E-E557-4ACB-A06E-A5BC80AC35EB}"/>
                  </a:ext>
                </a:extLst>
              </p:cNvPr>
              <p:cNvCxnSpPr/>
              <p:nvPr/>
            </p:nvCxnSpPr>
            <p:spPr>
              <a:xfrm flipH="1">
                <a:off x="3654991" y="4490398"/>
                <a:ext cx="768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>
                <a:extLst>
                  <a:ext uri="{FF2B5EF4-FFF2-40B4-BE49-F238E27FC236}">
                    <a16:creationId xmlns:a16="http://schemas.microsoft.com/office/drawing/2014/main" id="{38047A74-C572-4117-AC93-78BA8B7EF898}"/>
                  </a:ext>
                </a:extLst>
              </p:cNvPr>
              <p:cNvCxnSpPr/>
              <p:nvPr/>
            </p:nvCxnSpPr>
            <p:spPr>
              <a:xfrm flipH="1">
                <a:off x="3501304" y="4490398"/>
                <a:ext cx="768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>
                <a:extLst>
                  <a:ext uri="{FF2B5EF4-FFF2-40B4-BE49-F238E27FC236}">
                    <a16:creationId xmlns:a16="http://schemas.microsoft.com/office/drawing/2014/main" id="{3C3E2865-F60A-4400-8678-50693AC79A30}"/>
                  </a:ext>
                </a:extLst>
              </p:cNvPr>
              <p:cNvCxnSpPr/>
              <p:nvPr/>
            </p:nvCxnSpPr>
            <p:spPr>
              <a:xfrm flipH="1">
                <a:off x="3347617" y="4490398"/>
                <a:ext cx="768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>
                <a:extLst>
                  <a:ext uri="{FF2B5EF4-FFF2-40B4-BE49-F238E27FC236}">
                    <a16:creationId xmlns:a16="http://schemas.microsoft.com/office/drawing/2014/main" id="{90DAD1E8-A1A7-4600-9A57-2BF98F080F17}"/>
                  </a:ext>
                </a:extLst>
              </p:cNvPr>
              <p:cNvCxnSpPr/>
              <p:nvPr/>
            </p:nvCxnSpPr>
            <p:spPr>
              <a:xfrm flipH="1">
                <a:off x="3193930" y="4490398"/>
                <a:ext cx="768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46" name="Object 378">
                <a:extLst>
                  <a:ext uri="{FF2B5EF4-FFF2-40B4-BE49-F238E27FC236}">
                    <a16:creationId xmlns:a16="http://schemas.microsoft.com/office/drawing/2014/main" id="{5E2EEECE-4630-4C11-B7ED-324D866F3B8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31551889"/>
                  </p:ext>
                </p:extLst>
              </p:nvPr>
            </p:nvGraphicFramePr>
            <p:xfrm>
              <a:off x="1222526" y="3500794"/>
              <a:ext cx="1954182" cy="246623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508" name="CS ChemDraw Drawing" r:id="rId5" imgW="1310065" imgH="1822488" progId="ChemDraw.Document.6.0">
                      <p:embed/>
                    </p:oleObj>
                  </mc:Choice>
                  <mc:Fallback>
                    <p:oleObj name="CS ChemDraw Drawing" r:id="rId5" imgW="1310065" imgH="1822488" progId="ChemDraw.Document.6.0">
                      <p:embed/>
                      <p:pic>
                        <p:nvPicPr>
                          <p:cNvPr id="46" name="Object 378">
                            <a:extLst>
                              <a:ext uri="{FF2B5EF4-FFF2-40B4-BE49-F238E27FC236}">
                                <a16:creationId xmlns:a16="http://schemas.microsoft.com/office/drawing/2014/main" id="{5E2EEECE-4630-4C11-B7ED-324D866F3B8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22526" y="3500794"/>
                            <a:ext cx="1954182" cy="246623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04E5D44-83C6-4A51-BC0C-07CC351494D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507167" y="4414252"/>
                <a:ext cx="6543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dirty="0"/>
                  <a:t>слой</a:t>
                </a:r>
              </a:p>
              <a:p>
                <a:pPr algn="ctr"/>
                <a:r>
                  <a:rPr lang="en-US" b="1" dirty="0"/>
                  <a:t>SiO</a:t>
                </a:r>
                <a:r>
                  <a:rPr lang="en-US" b="1" baseline="-25000" dirty="0"/>
                  <a:t>2</a:t>
                </a:r>
                <a:endParaRPr lang="ru-RU" b="1" baseline="-25000" dirty="0"/>
              </a:p>
            </p:txBody>
          </p:sp>
          <p:graphicFrame>
            <p:nvGraphicFramePr>
              <p:cNvPr id="48" name="Object 387">
                <a:extLst>
                  <a:ext uri="{FF2B5EF4-FFF2-40B4-BE49-F238E27FC236}">
                    <a16:creationId xmlns:a16="http://schemas.microsoft.com/office/drawing/2014/main" id="{51929D35-378A-4EFA-A82E-D92747A4647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95384610"/>
                  </p:ext>
                </p:extLst>
              </p:nvPr>
            </p:nvGraphicFramePr>
            <p:xfrm>
              <a:off x="3884696" y="3656338"/>
              <a:ext cx="4147756" cy="210157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509" name="CS ChemDraw Drawing" r:id="rId7" imgW="2772000" imgH="1407973" progId="ChemDraw.Document.6.0">
                      <p:embed/>
                    </p:oleObj>
                  </mc:Choice>
                  <mc:Fallback>
                    <p:oleObj name="CS ChemDraw Drawing" r:id="rId7" imgW="2772000" imgH="1407973" progId="ChemDraw.Document.6.0">
                      <p:embed/>
                      <p:pic>
                        <p:nvPicPr>
                          <p:cNvPr id="48" name="Object 387">
                            <a:extLst>
                              <a:ext uri="{FF2B5EF4-FFF2-40B4-BE49-F238E27FC236}">
                                <a16:creationId xmlns:a16="http://schemas.microsoft.com/office/drawing/2014/main" id="{51929D35-378A-4EFA-A82E-D92747A4647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84696" y="3656338"/>
                            <a:ext cx="4147756" cy="210157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A062D34-3854-4AB6-8D74-845007DDB624}"/>
                </a:ext>
              </a:extLst>
            </p:cNvPr>
            <p:cNvSpPr txBox="1"/>
            <p:nvPr/>
          </p:nvSpPr>
          <p:spPr>
            <a:xfrm>
              <a:off x="1388103" y="6070513"/>
              <a:ext cx="6367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Схематичное изображение гибридного материала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099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5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996-04C9-45DE-ACB3-C722BD685F42}" type="slidenum">
              <a:rPr lang="ru-RU" sz="1600" b="1" smtClean="0">
                <a:solidFill>
                  <a:schemeClr val="tx1"/>
                </a:solidFill>
              </a:rPr>
              <a:pPr/>
              <a:t>16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35E278-B7BA-4EF8-A73B-7FEE6E71E6B9}"/>
              </a:ext>
            </a:extLst>
          </p:cNvPr>
          <p:cNvSpPr txBox="1"/>
          <p:nvPr/>
        </p:nvSpPr>
        <p:spPr>
          <a:xfrm>
            <a:off x="251520" y="46365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rebuchet MS" pitchFamily="34" charset="0"/>
              </a:rPr>
              <a:t>ПЭМ микрофотографии</a:t>
            </a:r>
            <a:endParaRPr lang="ru-RU" sz="3600" dirty="0">
              <a:latin typeface="Trebuchet MS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84" y="3428983"/>
            <a:ext cx="32" cy="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64" y="1555338"/>
            <a:ext cx="8820472" cy="374729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47DE14-C7A0-4630-80EF-ACFF6345836B}"/>
              </a:ext>
            </a:extLst>
          </p:cNvPr>
          <p:cNvSpPr txBox="1"/>
          <p:nvPr/>
        </p:nvSpPr>
        <p:spPr>
          <a:xfrm>
            <a:off x="162848" y="5312224"/>
            <a:ext cx="4363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Исходный образец НОА</a:t>
            </a:r>
            <a:endParaRPr lang="ru-RU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47DE14-C7A0-4630-80EF-ACFF6345836B}"/>
              </a:ext>
            </a:extLst>
          </p:cNvPr>
          <p:cNvSpPr txBox="1"/>
          <p:nvPr/>
        </p:nvSpPr>
        <p:spPr>
          <a:xfrm>
            <a:off x="4587240" y="5302628"/>
            <a:ext cx="4404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Образец гибридного материала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95487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81BF2D8-BEDD-40B7-B6AF-72750113A98C}"/>
              </a:ext>
            </a:extLst>
          </p:cNvPr>
          <p:cNvSpPr/>
          <p:nvPr/>
        </p:nvSpPr>
        <p:spPr>
          <a:xfrm>
            <a:off x="0" y="-99392"/>
            <a:ext cx="9144000" cy="6957392"/>
          </a:xfrm>
          <a:prstGeom prst="rect">
            <a:avLst/>
          </a:prstGeom>
          <a:solidFill>
            <a:srgbClr val="F5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996-04C9-45DE-ACB3-C722BD685F42}" type="slidenum">
              <a:rPr lang="ru-RU" sz="1600" b="1" smtClean="0">
                <a:solidFill>
                  <a:schemeClr val="tx1"/>
                </a:solidFill>
              </a:rPr>
              <a:pPr/>
              <a:t>17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-27384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rebuchet MS" pitchFamily="34" charset="0"/>
              </a:rPr>
              <a:t>Рентгеновская фотоэлектронная спектроскопия</a:t>
            </a:r>
          </a:p>
        </p:txBody>
      </p:sp>
      <p:pic>
        <p:nvPicPr>
          <p:cNvPr id="7" name="Рисунок 6" descr="XPS Grap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8827" y="1268760"/>
            <a:ext cx="7227295" cy="48998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756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81BF2D8-BEDD-40B7-B6AF-72750113A98C}"/>
              </a:ext>
            </a:extLst>
          </p:cNvPr>
          <p:cNvSpPr/>
          <p:nvPr/>
        </p:nvSpPr>
        <p:spPr>
          <a:xfrm>
            <a:off x="0" y="-99392"/>
            <a:ext cx="9144000" cy="6957392"/>
          </a:xfrm>
          <a:prstGeom prst="rect">
            <a:avLst/>
          </a:prstGeom>
          <a:solidFill>
            <a:srgbClr val="F5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996-04C9-45DE-ACB3-C722BD685F42}" type="slidenum">
              <a:rPr lang="ru-RU" sz="1600" b="1" smtClean="0">
                <a:solidFill>
                  <a:schemeClr val="tx1"/>
                </a:solidFill>
              </a:rPr>
              <a:pPr/>
              <a:t>18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521851-11C8-45C0-8E58-BC5DC39697C7}"/>
              </a:ext>
            </a:extLst>
          </p:cNvPr>
          <p:cNvSpPr txBox="1"/>
          <p:nvPr/>
        </p:nvSpPr>
        <p:spPr>
          <a:xfrm>
            <a:off x="251520" y="44624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rebuchet MS" pitchFamily="34" charset="0"/>
              </a:rPr>
              <a:t>Спасибо за внимание!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946391-6A3A-467F-9C9E-0AA45645EB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97" y="836712"/>
            <a:ext cx="4207396" cy="560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6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rgbClr val="F5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996-04C9-45DE-ACB3-C722BD685F42}" type="slidenum">
              <a:rPr lang="ru-RU" sz="1600" b="1" smtClean="0">
                <a:solidFill>
                  <a:schemeClr val="tx1"/>
                </a:solidFill>
              </a:rPr>
              <a:pPr/>
              <a:t>19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F5CEE178-D7B6-4F49-A942-7390CEEA0F30}"/>
              </a:ext>
            </a:extLst>
          </p:cNvPr>
          <p:cNvGrpSpPr/>
          <p:nvPr/>
        </p:nvGrpSpPr>
        <p:grpSpPr>
          <a:xfrm>
            <a:off x="155612" y="1385359"/>
            <a:ext cx="8867067" cy="4087282"/>
            <a:chOff x="155612" y="1385359"/>
            <a:chExt cx="8867067" cy="4087282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A0B0940-6DD6-4F51-9C69-87BF3570C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612" y="1385359"/>
              <a:ext cx="8832776" cy="4087282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86A4A75-0ED9-42EC-9CED-B1521B8BA56B}"/>
                </a:ext>
              </a:extLst>
            </p:cNvPr>
            <p:cNvSpPr txBox="1"/>
            <p:nvPr/>
          </p:nvSpPr>
          <p:spPr>
            <a:xfrm>
              <a:off x="6862439" y="4234945"/>
              <a:ext cx="2160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Ni-4b</a:t>
              </a:r>
              <a:endParaRPr lang="ru-RU" sz="2400" b="1" dirty="0"/>
            </a:p>
          </p:txBody>
        </p:sp>
      </p:grp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DE6B56E5-5AAC-4043-87DD-7A2B8360FD78}"/>
              </a:ext>
            </a:extLst>
          </p:cNvPr>
          <p:cNvCxnSpPr>
            <a:cxnSpLocks/>
          </p:cNvCxnSpPr>
          <p:nvPr/>
        </p:nvCxnSpPr>
        <p:spPr>
          <a:xfrm flipH="1" flipV="1">
            <a:off x="2752726" y="3527425"/>
            <a:ext cx="593724" cy="4776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D69A1F06-F3AA-412F-A12B-6F621F57AC83}"/>
              </a:ext>
            </a:extLst>
          </p:cNvPr>
          <p:cNvCxnSpPr>
            <a:cxnSpLocks/>
          </p:cNvCxnSpPr>
          <p:nvPr/>
        </p:nvCxnSpPr>
        <p:spPr>
          <a:xfrm flipH="1" flipV="1">
            <a:off x="2667001" y="2838451"/>
            <a:ext cx="69849" cy="5905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E04A973F-C0F8-4112-A25E-6D8F2028AEF3}"/>
              </a:ext>
            </a:extLst>
          </p:cNvPr>
          <p:cNvCxnSpPr>
            <a:cxnSpLocks/>
          </p:cNvCxnSpPr>
          <p:nvPr/>
        </p:nvCxnSpPr>
        <p:spPr>
          <a:xfrm flipH="1" flipV="1">
            <a:off x="2584451" y="2193925"/>
            <a:ext cx="60324" cy="482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>
            <a:extLst>
              <a:ext uri="{FF2B5EF4-FFF2-40B4-BE49-F238E27FC236}">
                <a16:creationId xmlns:a16="http://schemas.microsoft.com/office/drawing/2014/main" id="{84E2562B-E6D0-45EF-9F28-14FF3295952D}"/>
              </a:ext>
            </a:extLst>
          </p:cNvPr>
          <p:cNvCxnSpPr>
            <a:cxnSpLocks/>
          </p:cNvCxnSpPr>
          <p:nvPr/>
        </p:nvCxnSpPr>
        <p:spPr>
          <a:xfrm flipV="1">
            <a:off x="3502062" y="3511551"/>
            <a:ext cx="717513" cy="4935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>
            <a:extLst>
              <a:ext uri="{FF2B5EF4-FFF2-40B4-BE49-F238E27FC236}">
                <a16:creationId xmlns:a16="http://schemas.microsoft.com/office/drawing/2014/main" id="{E4A7C495-D993-403F-80A0-89E2729BDDDD}"/>
              </a:ext>
            </a:extLst>
          </p:cNvPr>
          <p:cNvCxnSpPr>
            <a:cxnSpLocks/>
          </p:cNvCxnSpPr>
          <p:nvPr/>
        </p:nvCxnSpPr>
        <p:spPr>
          <a:xfrm flipV="1">
            <a:off x="4270375" y="2832101"/>
            <a:ext cx="57150" cy="6222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>
            <a:extLst>
              <a:ext uri="{FF2B5EF4-FFF2-40B4-BE49-F238E27FC236}">
                <a16:creationId xmlns:a16="http://schemas.microsoft.com/office/drawing/2014/main" id="{85F5A060-90A1-45BE-9816-BE535433AA31}"/>
              </a:ext>
            </a:extLst>
          </p:cNvPr>
          <p:cNvCxnSpPr>
            <a:cxnSpLocks/>
          </p:cNvCxnSpPr>
          <p:nvPr/>
        </p:nvCxnSpPr>
        <p:spPr>
          <a:xfrm flipV="1">
            <a:off x="4460875" y="2159001"/>
            <a:ext cx="0" cy="5175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>
            <a:extLst>
              <a:ext uri="{FF2B5EF4-FFF2-40B4-BE49-F238E27FC236}">
                <a16:creationId xmlns:a16="http://schemas.microsoft.com/office/drawing/2014/main" id="{6A100FB9-EB68-4FAB-BEF1-717F2D2DC1B8}"/>
              </a:ext>
            </a:extLst>
          </p:cNvPr>
          <p:cNvCxnSpPr>
            <a:cxnSpLocks/>
          </p:cNvCxnSpPr>
          <p:nvPr/>
        </p:nvCxnSpPr>
        <p:spPr>
          <a:xfrm flipV="1">
            <a:off x="4635500" y="2819401"/>
            <a:ext cx="174625" cy="5238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>
            <a:extLst>
              <a:ext uri="{FF2B5EF4-FFF2-40B4-BE49-F238E27FC236}">
                <a16:creationId xmlns:a16="http://schemas.microsoft.com/office/drawing/2014/main" id="{0626491F-6DA8-4134-89D6-ADB3544E2EA3}"/>
              </a:ext>
            </a:extLst>
          </p:cNvPr>
          <p:cNvCxnSpPr>
            <a:cxnSpLocks/>
          </p:cNvCxnSpPr>
          <p:nvPr/>
        </p:nvCxnSpPr>
        <p:spPr>
          <a:xfrm flipV="1">
            <a:off x="4819650" y="2187575"/>
            <a:ext cx="34925" cy="4984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>
            <a:extLst>
              <a:ext uri="{FF2B5EF4-FFF2-40B4-BE49-F238E27FC236}">
                <a16:creationId xmlns:a16="http://schemas.microsoft.com/office/drawing/2014/main" id="{39CCDD52-1191-4166-AE70-D070E194BF48}"/>
              </a:ext>
            </a:extLst>
          </p:cNvPr>
          <p:cNvCxnSpPr>
            <a:cxnSpLocks/>
          </p:cNvCxnSpPr>
          <p:nvPr/>
        </p:nvCxnSpPr>
        <p:spPr>
          <a:xfrm flipV="1">
            <a:off x="4339035" y="2159001"/>
            <a:ext cx="124506" cy="5270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89">
            <a:extLst>
              <a:ext uri="{FF2B5EF4-FFF2-40B4-BE49-F238E27FC236}">
                <a16:creationId xmlns:a16="http://schemas.microsoft.com/office/drawing/2014/main" id="{5A5E8762-1EF8-4CBE-903C-17828EF0FDA3}"/>
              </a:ext>
            </a:extLst>
          </p:cNvPr>
          <p:cNvCxnSpPr>
            <a:cxnSpLocks/>
          </p:cNvCxnSpPr>
          <p:nvPr/>
        </p:nvCxnSpPr>
        <p:spPr>
          <a:xfrm flipH="1" flipV="1">
            <a:off x="4470400" y="2806702"/>
            <a:ext cx="165100" cy="5365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 стрелкой 93">
            <a:extLst>
              <a:ext uri="{FF2B5EF4-FFF2-40B4-BE49-F238E27FC236}">
                <a16:creationId xmlns:a16="http://schemas.microsoft.com/office/drawing/2014/main" id="{DC3772D3-39A0-4BE8-AB4E-C37E233A6659}"/>
              </a:ext>
            </a:extLst>
          </p:cNvPr>
          <p:cNvCxnSpPr>
            <a:cxnSpLocks/>
          </p:cNvCxnSpPr>
          <p:nvPr/>
        </p:nvCxnSpPr>
        <p:spPr>
          <a:xfrm flipV="1">
            <a:off x="4672049" y="3502088"/>
            <a:ext cx="0" cy="210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 стрелкой 97">
            <a:extLst>
              <a:ext uri="{FF2B5EF4-FFF2-40B4-BE49-F238E27FC236}">
                <a16:creationId xmlns:a16="http://schemas.microsoft.com/office/drawing/2014/main" id="{B6094F63-78DC-4ACC-AABD-B6095A288935}"/>
              </a:ext>
            </a:extLst>
          </p:cNvPr>
          <p:cNvCxnSpPr>
            <a:cxnSpLocks/>
          </p:cNvCxnSpPr>
          <p:nvPr/>
        </p:nvCxnSpPr>
        <p:spPr>
          <a:xfrm flipV="1">
            <a:off x="4568861" y="3502088"/>
            <a:ext cx="0" cy="210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 стрелкой 98">
            <a:extLst>
              <a:ext uri="{FF2B5EF4-FFF2-40B4-BE49-F238E27FC236}">
                <a16:creationId xmlns:a16="http://schemas.microsoft.com/office/drawing/2014/main" id="{6E5987B6-BDBD-4706-BB9B-44E76F733AC9}"/>
              </a:ext>
            </a:extLst>
          </p:cNvPr>
          <p:cNvCxnSpPr>
            <a:cxnSpLocks/>
          </p:cNvCxnSpPr>
          <p:nvPr/>
        </p:nvCxnSpPr>
        <p:spPr>
          <a:xfrm flipV="1">
            <a:off x="4665340" y="4160578"/>
            <a:ext cx="0" cy="210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>
            <a:extLst>
              <a:ext uri="{FF2B5EF4-FFF2-40B4-BE49-F238E27FC236}">
                <a16:creationId xmlns:a16="http://schemas.microsoft.com/office/drawing/2014/main" id="{C60B677B-47D3-439E-A68B-B317CCD9D684}"/>
              </a:ext>
            </a:extLst>
          </p:cNvPr>
          <p:cNvCxnSpPr>
            <a:cxnSpLocks/>
          </p:cNvCxnSpPr>
          <p:nvPr/>
        </p:nvCxnSpPr>
        <p:spPr>
          <a:xfrm flipV="1">
            <a:off x="4562152" y="4160578"/>
            <a:ext cx="0" cy="210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>
            <a:extLst>
              <a:ext uri="{FF2B5EF4-FFF2-40B4-BE49-F238E27FC236}">
                <a16:creationId xmlns:a16="http://schemas.microsoft.com/office/drawing/2014/main" id="{47930295-0F42-4E9D-B3D5-7232DD40C820}"/>
              </a:ext>
            </a:extLst>
          </p:cNvPr>
          <p:cNvCxnSpPr>
            <a:cxnSpLocks/>
          </p:cNvCxnSpPr>
          <p:nvPr/>
        </p:nvCxnSpPr>
        <p:spPr>
          <a:xfrm flipV="1">
            <a:off x="3479446" y="4172925"/>
            <a:ext cx="0" cy="2974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 стрелкой 103">
            <a:extLst>
              <a:ext uri="{FF2B5EF4-FFF2-40B4-BE49-F238E27FC236}">
                <a16:creationId xmlns:a16="http://schemas.microsoft.com/office/drawing/2014/main" id="{1DBA29B3-D4C9-48DB-AFBB-31B55ACE8ED6}"/>
              </a:ext>
            </a:extLst>
          </p:cNvPr>
          <p:cNvCxnSpPr>
            <a:cxnSpLocks/>
          </p:cNvCxnSpPr>
          <p:nvPr/>
        </p:nvCxnSpPr>
        <p:spPr>
          <a:xfrm flipV="1">
            <a:off x="3376439" y="4172324"/>
            <a:ext cx="0" cy="2974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1B4BDAF-55AD-409C-B9D2-B008C5CF811D}"/>
              </a:ext>
            </a:extLst>
          </p:cNvPr>
          <p:cNvSpPr txBox="1"/>
          <p:nvPr/>
        </p:nvSpPr>
        <p:spPr>
          <a:xfrm>
            <a:off x="251520" y="44624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rebuchet MS" pitchFamily="34" charset="0"/>
              </a:rPr>
              <a:t>Приложение 1</a:t>
            </a:r>
          </a:p>
        </p:txBody>
      </p:sp>
    </p:spTree>
    <p:extLst>
      <p:ext uri="{BB962C8B-B14F-4D97-AF65-F5344CB8AC3E}">
        <p14:creationId xmlns:p14="http://schemas.microsoft.com/office/powerpoint/2010/main" val="83869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5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996-04C9-45DE-ACB3-C722BD685F42}" type="slidenum">
              <a:rPr lang="ru-RU" sz="1600" b="1" smtClean="0">
                <a:solidFill>
                  <a:schemeClr val="tx1"/>
                </a:solidFill>
              </a:rPr>
              <a:pPr/>
              <a:t>2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3" name="Левая фигурная скобка 12"/>
          <p:cNvSpPr/>
          <p:nvPr/>
        </p:nvSpPr>
        <p:spPr>
          <a:xfrm rot="16200000">
            <a:off x="2226097" y="484517"/>
            <a:ext cx="360040" cy="399854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углом 21"/>
          <p:cNvSpPr/>
          <p:nvPr/>
        </p:nvSpPr>
        <p:spPr>
          <a:xfrm flipV="1">
            <a:off x="2286000" y="2780928"/>
            <a:ext cx="917848" cy="280831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36034"/>
            </a:avLst>
          </a:prstGeom>
          <a:solidFill>
            <a:srgbClr val="D3B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81753" y="4408537"/>
            <a:ext cx="41985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/>
              <a:t>Фотодинамическая терапия</a:t>
            </a:r>
            <a:endParaRPr lang="en-US" sz="2000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/>
              <a:t>Органические солнечные батареи</a:t>
            </a:r>
            <a:endParaRPr lang="en-US" sz="2000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 smtClean="0"/>
              <a:t>Функциональные материалы</a:t>
            </a:r>
            <a:endParaRPr lang="ru-RU" sz="2000" b="1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 smtClean="0"/>
              <a:t>Катализ</a:t>
            </a:r>
            <a:endParaRPr lang="en-US" sz="2000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 dirty="0" err="1"/>
              <a:t>etc</a:t>
            </a:r>
            <a:endParaRPr lang="ru-RU" sz="2000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247288" y="4408537"/>
            <a:ext cx="4195507" cy="1631216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1049586" y="2119100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/>
              <a:t>мезо-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17806" y="212342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b="1" dirty="0"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ru-RU" b="1" dirty="0"/>
              <a:t>-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1" y="611723"/>
            <a:ext cx="44644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 smtClean="0"/>
              <a:t>“Research </a:t>
            </a:r>
            <a:r>
              <a:rPr lang="en-US" i="1" dirty="0"/>
              <a:t>on porphyrins continues at an almost frantic pace and porphyrins are perhaps the most widely investigated compounds in </a:t>
            </a:r>
            <a:r>
              <a:rPr lang="en-US" i="1" dirty="0" smtClean="0"/>
              <a:t>chemistry”</a:t>
            </a:r>
          </a:p>
          <a:p>
            <a:pPr algn="r"/>
            <a:endParaRPr lang="en-US" dirty="0" smtClean="0"/>
          </a:p>
          <a:p>
            <a:pPr algn="r"/>
            <a:r>
              <a:rPr lang="en-US" dirty="0" smtClean="0"/>
              <a:t>Mathias O. </a:t>
            </a:r>
            <a:r>
              <a:rPr lang="en-US" dirty="0" err="1" smtClean="0"/>
              <a:t>Senge</a:t>
            </a:r>
            <a:endParaRPr lang="ru-RU" baseline="-25000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7803985"/>
              </p:ext>
            </p:extLst>
          </p:nvPr>
        </p:nvGraphicFramePr>
        <p:xfrm>
          <a:off x="251520" y="223606"/>
          <a:ext cx="4173324" cy="1963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9" name="CS ChemDraw Drawing" r:id="rId4" imgW="3108480" imgH="1462773" progId="ChemDraw.Document.6.0">
                  <p:embed/>
                </p:oleObj>
              </mc:Choice>
              <mc:Fallback>
                <p:oleObj name="CS ChemDraw Drawing" r:id="rId4" imgW="3108480" imgH="146277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520" y="223606"/>
                        <a:ext cx="4173324" cy="19630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331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99392"/>
            <a:ext cx="9144000" cy="6957392"/>
          </a:xfrm>
          <a:prstGeom prst="rect">
            <a:avLst/>
          </a:prstGeom>
          <a:solidFill>
            <a:srgbClr val="F5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996-04C9-45DE-ACB3-C722BD685F42}" type="slidenum">
              <a:rPr lang="ru-RU" sz="1600" b="1" smtClean="0">
                <a:solidFill>
                  <a:schemeClr val="tx1"/>
                </a:solidFill>
              </a:rPr>
              <a:pPr/>
              <a:t>20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44624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rebuchet MS" pitchFamily="34" charset="0"/>
              </a:rPr>
              <a:t>Приложение </a:t>
            </a:r>
            <a:r>
              <a:rPr lang="en-US" sz="2800" dirty="0" smtClean="0">
                <a:latin typeface="Trebuchet MS" pitchFamily="34" charset="0"/>
              </a:rPr>
              <a:t>2</a:t>
            </a:r>
            <a:endParaRPr lang="ru-RU" sz="2800" dirty="0">
              <a:latin typeface="Trebuchet MS" pitchFamily="34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6D711BD-F67D-4DAB-A970-AAFB8CFD2BE2}"/>
              </a:ext>
            </a:extLst>
          </p:cNvPr>
          <p:cNvGrpSpPr/>
          <p:nvPr/>
        </p:nvGrpSpPr>
        <p:grpSpPr>
          <a:xfrm>
            <a:off x="285934" y="1165376"/>
            <a:ext cx="8572131" cy="4427856"/>
            <a:chOff x="150796" y="1089376"/>
            <a:chExt cx="8572131" cy="4427856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4BB3025-13FB-4212-8490-4EC3F01CE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371" y="1089376"/>
              <a:ext cx="2479615" cy="23589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64C2FBC-8D5E-4AF4-91A7-997EE9310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796" y="1089376"/>
              <a:ext cx="2773426" cy="442785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3E3BABE-961F-44CE-8F4F-B80B4EA8F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371" y="4071260"/>
              <a:ext cx="2479615" cy="144597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D8A313B3-E1D9-4707-AFCB-2C7B749EC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7459" y="1954384"/>
              <a:ext cx="3155468" cy="35628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25FF79-7E5F-429D-A9E8-79F142F2040A}"/>
              </a:ext>
            </a:extLst>
          </p:cNvPr>
          <p:cNvSpPr txBox="1"/>
          <p:nvPr/>
        </p:nvSpPr>
        <p:spPr>
          <a:xfrm>
            <a:off x="246838" y="5938748"/>
            <a:ext cx="389080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effectLst/>
              </a:rPr>
              <a:t>Source:</a:t>
            </a:r>
          </a:p>
          <a:p>
            <a:r>
              <a:rPr lang="en-US" sz="1100" dirty="0" err="1">
                <a:effectLst/>
              </a:rPr>
              <a:t>Khodan</a:t>
            </a:r>
            <a:r>
              <a:rPr lang="en-US" sz="1100" dirty="0">
                <a:effectLst/>
              </a:rPr>
              <a:t> </a:t>
            </a:r>
            <a:r>
              <a:rPr lang="en-US" sz="1100" dirty="0"/>
              <a:t>et al.</a:t>
            </a:r>
            <a:r>
              <a:rPr lang="en-US" sz="1100" dirty="0">
                <a:effectLst/>
              </a:rPr>
              <a:t> A. </a:t>
            </a:r>
            <a:r>
              <a:rPr lang="en-US" sz="1100" i="1" dirty="0">
                <a:effectLst/>
              </a:rPr>
              <a:t>J. Nanoparticle Res.</a:t>
            </a:r>
            <a:r>
              <a:rPr lang="en-US" sz="1100" dirty="0">
                <a:effectLst/>
              </a:rPr>
              <a:t> 2018; </a:t>
            </a:r>
            <a:r>
              <a:rPr lang="en-US" sz="1100" b="1" dirty="0">
                <a:effectLst/>
              </a:rPr>
              <a:t>20</a:t>
            </a:r>
            <a:r>
              <a:rPr lang="en-US" sz="1100" dirty="0">
                <a:effectLst/>
              </a:rPr>
              <a:t>: 194.</a:t>
            </a:r>
            <a:endParaRPr lang="ru-RU" sz="1100" dirty="0">
              <a:effectLst/>
            </a:endParaRPr>
          </a:p>
          <a:p>
            <a:r>
              <a:rPr lang="en-US" sz="1100" dirty="0" err="1">
                <a:effectLst/>
              </a:rPr>
              <a:t>Yorov</a:t>
            </a:r>
            <a:r>
              <a:rPr lang="en-US" sz="1100" dirty="0">
                <a:effectLst/>
              </a:rPr>
              <a:t> et al. </a:t>
            </a:r>
            <a:r>
              <a:rPr lang="en-US" sz="1100" i="1" dirty="0">
                <a:effectLst/>
              </a:rPr>
              <a:t>Microporous Mesoporous Mater.</a:t>
            </a:r>
            <a:r>
              <a:rPr lang="en-US" sz="1100" dirty="0">
                <a:effectLst/>
              </a:rPr>
              <a:t> 2020; </a:t>
            </a:r>
            <a:r>
              <a:rPr lang="en-US" sz="1100" b="1" dirty="0">
                <a:effectLst/>
              </a:rPr>
              <a:t>293</a:t>
            </a:r>
            <a:r>
              <a:rPr lang="en-US" sz="1100" dirty="0">
                <a:effectLst/>
              </a:rPr>
              <a:t>: 109804.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55008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99392"/>
            <a:ext cx="9144000" cy="6957392"/>
          </a:xfrm>
          <a:prstGeom prst="rect">
            <a:avLst/>
          </a:prstGeom>
          <a:solidFill>
            <a:srgbClr val="F5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996-04C9-45DE-ACB3-C722BD685F42}" type="slidenum">
              <a:rPr lang="ru-RU" sz="1600" b="1" smtClean="0">
                <a:solidFill>
                  <a:schemeClr val="tx1"/>
                </a:solidFill>
              </a:rPr>
              <a:pPr/>
              <a:t>21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44624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rebuchet MS" pitchFamily="34" charset="0"/>
              </a:rPr>
              <a:t>Приложение </a:t>
            </a:r>
            <a:r>
              <a:rPr lang="en-US" sz="2800" dirty="0" smtClean="0">
                <a:latin typeface="Trebuchet MS" pitchFamily="34" charset="0"/>
              </a:rPr>
              <a:t>3</a:t>
            </a:r>
            <a:endParaRPr lang="ru-RU" sz="2800" dirty="0">
              <a:latin typeface="Trebuchet MS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51970F-78E2-489F-9198-A9EFB1F8C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55" y="859024"/>
            <a:ext cx="4250384" cy="50405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486DD5-4835-414F-BC74-C79C552BA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77072"/>
            <a:ext cx="3079483" cy="17957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1348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5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996-04C9-45DE-ACB3-C722BD685F42}" type="slidenum">
              <a:rPr lang="ru-RU" sz="1600" b="1" smtClean="0">
                <a:solidFill>
                  <a:schemeClr val="tx1"/>
                </a:solidFill>
              </a:rPr>
              <a:pPr/>
              <a:t>22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44624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rebuchet MS" pitchFamily="34" charset="0"/>
              </a:rPr>
              <a:t>Приложение </a:t>
            </a:r>
            <a:r>
              <a:rPr lang="en-US" sz="2800" dirty="0" smtClean="0">
                <a:latin typeface="Trebuchet MS" pitchFamily="34" charset="0"/>
              </a:rPr>
              <a:t>4</a:t>
            </a:r>
            <a:endParaRPr lang="ru-RU" sz="2800" dirty="0">
              <a:latin typeface="Trebuchet MS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02" y="853673"/>
            <a:ext cx="6678195" cy="515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5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99392"/>
            <a:ext cx="9144000" cy="6957392"/>
          </a:xfrm>
          <a:prstGeom prst="rect">
            <a:avLst/>
          </a:prstGeom>
          <a:solidFill>
            <a:srgbClr val="F5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996-04C9-45DE-ACB3-C722BD685F42}" type="slidenum">
              <a:rPr lang="ru-RU" sz="1600" b="1" smtClean="0">
                <a:solidFill>
                  <a:schemeClr val="tx1"/>
                </a:solidFill>
              </a:rPr>
              <a:pPr/>
              <a:t>23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44624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rebuchet MS" pitchFamily="34" charset="0"/>
              </a:rPr>
              <a:t>Приложение </a:t>
            </a:r>
            <a:r>
              <a:rPr lang="en-US" sz="2800" dirty="0">
                <a:latin typeface="Trebuchet MS" pitchFamily="34" charset="0"/>
              </a:rPr>
              <a:t>5</a:t>
            </a:r>
            <a:endParaRPr lang="ru-RU" sz="2800" dirty="0">
              <a:latin typeface="Trebuchet MS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8854394"/>
              </p:ext>
            </p:extLst>
          </p:nvPr>
        </p:nvGraphicFramePr>
        <p:xfrm>
          <a:off x="581025" y="1341438"/>
          <a:ext cx="7981950" cy="417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4" name="CS ChemDraw Drawing" r:id="rId4" imgW="7982400" imgH="4177291" progId="ChemDraw.Document.6.0">
                  <p:embed/>
                </p:oleObj>
              </mc:Choice>
              <mc:Fallback>
                <p:oleObj name="CS ChemDraw Drawing" r:id="rId4" imgW="7982400" imgH="417729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1025" y="1341438"/>
                        <a:ext cx="7981950" cy="4176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151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5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996-04C9-45DE-ACB3-C722BD685F42}" type="slidenum">
              <a:rPr lang="ru-RU" sz="1600" b="1" smtClean="0">
                <a:solidFill>
                  <a:schemeClr val="tx1"/>
                </a:solidFill>
              </a:rPr>
              <a:pPr/>
              <a:t>3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6068783" cy="170535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51520" y="-27384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>
                <a:latin typeface="Trebuchet MS" pitchFamily="34" charset="0"/>
              </a:rPr>
              <a:t>Порфирины</a:t>
            </a:r>
            <a:r>
              <a:rPr lang="ru-RU" sz="3200" dirty="0">
                <a:latin typeface="Trebuchet MS" pitchFamily="34" charset="0"/>
              </a:rPr>
              <a:t> в гомогенном катализе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049" y="2506799"/>
            <a:ext cx="8009467" cy="16857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" name="Рисунок 15" descr="Porphyrin homogeneous catalys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4365104"/>
            <a:ext cx="6372200" cy="205539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7959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5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996-04C9-45DE-ACB3-C722BD685F42}" type="slidenum">
              <a:rPr lang="ru-RU" sz="1600" b="1" smtClean="0">
                <a:solidFill>
                  <a:schemeClr val="tx1"/>
                </a:solidFill>
              </a:rPr>
              <a:pPr/>
              <a:t>4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1" name="Выгнутая влево стрелка 7">
            <a:extLst>
              <a:ext uri="{FF2B5EF4-FFF2-40B4-BE49-F238E27FC236}">
                <a16:creationId xmlns:a16="http://schemas.microsoft.com/office/drawing/2014/main" id="{5B916C15-7176-408F-B499-085150A9B6EA}"/>
              </a:ext>
            </a:extLst>
          </p:cNvPr>
          <p:cNvSpPr/>
          <p:nvPr/>
        </p:nvSpPr>
        <p:spPr>
          <a:xfrm flipH="1">
            <a:off x="5882430" y="5013176"/>
            <a:ext cx="504056" cy="1224136"/>
          </a:xfrm>
          <a:prstGeom prst="curv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ECE83F-FA36-48C6-9971-3E1C4FDE1DDE}"/>
              </a:ext>
            </a:extLst>
          </p:cNvPr>
          <p:cNvSpPr txBox="1"/>
          <p:nvPr/>
        </p:nvSpPr>
        <p:spPr>
          <a:xfrm>
            <a:off x="1702240" y="3140968"/>
            <a:ext cx="5739520" cy="1015663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ru-RU" sz="2000" dirty="0"/>
              <a:t>Низкий выход конденсации пиррола с альдегидом</a:t>
            </a:r>
          </a:p>
          <a:p>
            <a:pPr algn="ctr"/>
            <a:endParaRPr lang="ru-RU" sz="2000" dirty="0"/>
          </a:p>
          <a:p>
            <a:pPr algn="ctr"/>
            <a:r>
              <a:rPr lang="ru-RU" sz="2000" dirty="0"/>
              <a:t>Многостадийный синтез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29FDFB-BD05-4660-8571-41D23E648B55}"/>
              </a:ext>
            </a:extLst>
          </p:cNvPr>
          <p:cNvSpPr txBox="1"/>
          <p:nvPr/>
        </p:nvSpPr>
        <p:spPr>
          <a:xfrm>
            <a:off x="3278569" y="5918175"/>
            <a:ext cx="2586862" cy="400110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ru-RU" sz="2000" dirty="0"/>
              <a:t>Гетерогенный катализ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500E21FB-5E67-4150-A22C-DF54260B56B7}"/>
              </a:ext>
            </a:extLst>
          </p:cNvPr>
          <p:cNvCxnSpPr>
            <a:endCxn id="22" idx="0"/>
          </p:cNvCxnSpPr>
          <p:nvPr/>
        </p:nvCxnSpPr>
        <p:spPr>
          <a:xfrm>
            <a:off x="4572000" y="4149080"/>
            <a:ext cx="0" cy="7200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836A605-C3D2-4258-BEB1-11ADFA47D0D2}"/>
              </a:ext>
            </a:extLst>
          </p:cNvPr>
          <p:cNvSpPr txBox="1"/>
          <p:nvPr/>
        </p:nvSpPr>
        <p:spPr>
          <a:xfrm>
            <a:off x="3278569" y="4888210"/>
            <a:ext cx="2586861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Высокая стоимость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42F07E-28C4-4B29-A4CC-38FF2872BF9D}"/>
              </a:ext>
            </a:extLst>
          </p:cNvPr>
          <p:cNvSpPr txBox="1"/>
          <p:nvPr/>
        </p:nvSpPr>
        <p:spPr>
          <a:xfrm>
            <a:off x="6451823" y="5346033"/>
            <a:ext cx="1387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Решение</a:t>
            </a:r>
          </a:p>
        </p:txBody>
      </p:sp>
      <p:sp>
        <p:nvSpPr>
          <p:cNvPr id="21" name="Скругленный прямоугольник 10">
            <a:extLst>
              <a:ext uri="{FF2B5EF4-FFF2-40B4-BE49-F238E27FC236}">
                <a16:creationId xmlns:a16="http://schemas.microsoft.com/office/drawing/2014/main" id="{E41532DD-C428-4833-832A-6CE1AAD091E8}"/>
              </a:ext>
            </a:extLst>
          </p:cNvPr>
          <p:cNvSpPr/>
          <p:nvPr/>
        </p:nvSpPr>
        <p:spPr>
          <a:xfrm>
            <a:off x="1691680" y="3140968"/>
            <a:ext cx="5760640" cy="1008112"/>
          </a:xfrm>
          <a:prstGeom prst="roundRect">
            <a:avLst/>
          </a:prstGeom>
          <a:noFill/>
          <a:ln w="28575">
            <a:solidFill>
              <a:srgbClr val="B48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11">
            <a:extLst>
              <a:ext uri="{FF2B5EF4-FFF2-40B4-BE49-F238E27FC236}">
                <a16:creationId xmlns:a16="http://schemas.microsoft.com/office/drawing/2014/main" id="{70C74839-1382-4F09-B648-277BDE0902DE}"/>
              </a:ext>
            </a:extLst>
          </p:cNvPr>
          <p:cNvSpPr/>
          <p:nvPr/>
        </p:nvSpPr>
        <p:spPr>
          <a:xfrm>
            <a:off x="3275856" y="4869160"/>
            <a:ext cx="2592288" cy="432048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17">
            <a:extLst>
              <a:ext uri="{FF2B5EF4-FFF2-40B4-BE49-F238E27FC236}">
                <a16:creationId xmlns:a16="http://schemas.microsoft.com/office/drawing/2014/main" id="{C4229B31-9CB0-4B84-95BD-5B7C29E4F967}"/>
              </a:ext>
            </a:extLst>
          </p:cNvPr>
          <p:cNvSpPr/>
          <p:nvPr/>
        </p:nvSpPr>
        <p:spPr>
          <a:xfrm>
            <a:off x="3275856" y="5895202"/>
            <a:ext cx="2592288" cy="432048"/>
          </a:xfrm>
          <a:prstGeom prst="roundRect">
            <a:avLst/>
          </a:prstGeom>
          <a:noFill/>
          <a:ln w="28575">
            <a:solidFill>
              <a:srgbClr val="007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8063839"/>
              </p:ext>
            </p:extLst>
          </p:nvPr>
        </p:nvGraphicFramePr>
        <p:xfrm>
          <a:off x="1979712" y="225578"/>
          <a:ext cx="5184576" cy="259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3" name="CS ChemDraw Drawing" r:id="rId4" imgW="3334080" imgH="1666590" progId="ChemDraw.Document.6.0">
                  <p:embed/>
                </p:oleObj>
              </mc:Choice>
              <mc:Fallback>
                <p:oleObj name="CS ChemDraw Drawing" r:id="rId4" imgW="3334080" imgH="166659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79712" y="225578"/>
                        <a:ext cx="5184576" cy="2592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415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038"/>
            <a:ext cx="9144000" cy="6885037"/>
          </a:xfrm>
          <a:prstGeom prst="rect">
            <a:avLst/>
          </a:prstGeom>
          <a:solidFill>
            <a:srgbClr val="F5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996-04C9-45DE-ACB3-C722BD685F42}" type="slidenum">
              <a:rPr lang="ru-RU" sz="1600" b="1" smtClean="0">
                <a:solidFill>
                  <a:schemeClr val="tx1"/>
                </a:solidFill>
              </a:rPr>
              <a:pPr/>
              <a:t>5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79115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>
                <a:latin typeface="Trebuchet MS" pitchFamily="34" charset="0"/>
              </a:rPr>
              <a:t>Порфирины</a:t>
            </a:r>
            <a:r>
              <a:rPr lang="ru-RU" sz="3200" dirty="0">
                <a:latin typeface="Trebuchet MS" pitchFamily="34" charset="0"/>
              </a:rPr>
              <a:t> в гетерогенном катализе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251520" y="980728"/>
            <a:ext cx="6264696" cy="4873541"/>
            <a:chOff x="251520" y="980728"/>
            <a:chExt cx="6264696" cy="487354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980728"/>
              <a:ext cx="6264696" cy="1760407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2924944"/>
              <a:ext cx="6264696" cy="292932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21466B3-E6AF-46BA-84D8-FE6DD7D99663}"/>
              </a:ext>
            </a:extLst>
          </p:cNvPr>
          <p:cNvGrpSpPr/>
          <p:nvPr/>
        </p:nvGrpSpPr>
        <p:grpSpPr>
          <a:xfrm>
            <a:off x="6801526" y="2069475"/>
            <a:ext cx="2005229" cy="2708627"/>
            <a:chOff x="6801526" y="2069475"/>
            <a:chExt cx="2005229" cy="2708627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ED538C94-1EF2-496C-8F55-72B711312B53}"/>
                </a:ext>
              </a:extLst>
            </p:cNvPr>
            <p:cNvGrpSpPr/>
            <p:nvPr/>
          </p:nvGrpSpPr>
          <p:grpSpPr>
            <a:xfrm>
              <a:off x="7199666" y="2852936"/>
              <a:ext cx="1185640" cy="1194917"/>
              <a:chOff x="7380311" y="1475258"/>
              <a:chExt cx="936104" cy="1006946"/>
            </a:xfrm>
          </p:grpSpPr>
          <p:sp>
            <p:nvSpPr>
              <p:cNvPr id="18" name="Круговая стрелка 2">
                <a:extLst>
                  <a:ext uri="{FF2B5EF4-FFF2-40B4-BE49-F238E27FC236}">
                    <a16:creationId xmlns:a16="http://schemas.microsoft.com/office/drawing/2014/main" id="{78CD6E10-22F4-41BD-8DA4-73E4E8CB6283}"/>
                  </a:ext>
                </a:extLst>
              </p:cNvPr>
              <p:cNvSpPr/>
              <p:nvPr/>
            </p:nvSpPr>
            <p:spPr>
              <a:xfrm>
                <a:off x="7380311" y="1484784"/>
                <a:ext cx="936103" cy="936104"/>
              </a:xfrm>
              <a:prstGeom prst="circularArrow">
                <a:avLst/>
              </a:prstGeom>
              <a:solidFill>
                <a:srgbClr val="00BC5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Круговая стрелка 7">
                <a:extLst>
                  <a:ext uri="{FF2B5EF4-FFF2-40B4-BE49-F238E27FC236}">
                    <a16:creationId xmlns:a16="http://schemas.microsoft.com/office/drawing/2014/main" id="{25B54D04-D712-488F-AD4C-1C4F64274650}"/>
                  </a:ext>
                </a:extLst>
              </p:cNvPr>
              <p:cNvSpPr/>
              <p:nvPr/>
            </p:nvSpPr>
            <p:spPr>
              <a:xfrm flipH="1" flipV="1">
                <a:off x="7380311" y="1475258"/>
                <a:ext cx="936104" cy="1006946"/>
              </a:xfrm>
              <a:prstGeom prst="circularArrow">
                <a:avLst/>
              </a:prstGeom>
              <a:solidFill>
                <a:srgbClr val="00BC5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E1BE18-E1C2-4BDA-ADDD-B66295DD62F8}"/>
                </a:ext>
              </a:extLst>
            </p:cNvPr>
            <p:cNvSpPr txBox="1"/>
            <p:nvPr/>
          </p:nvSpPr>
          <p:spPr>
            <a:xfrm>
              <a:off x="6916967" y="2069475"/>
              <a:ext cx="177555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200" dirty="0"/>
                <a:t>регенерация</a:t>
              </a:r>
            </a:p>
            <a:p>
              <a:r>
                <a:rPr lang="ru-RU" sz="2200" dirty="0"/>
                <a:t>катализатора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797A737-8E80-4EDE-A5B6-9F4CC2754DE8}"/>
                </a:ext>
              </a:extLst>
            </p:cNvPr>
            <p:cNvSpPr txBox="1"/>
            <p:nvPr/>
          </p:nvSpPr>
          <p:spPr>
            <a:xfrm>
              <a:off x="6801526" y="4008661"/>
              <a:ext cx="20052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200" dirty="0"/>
                <a:t>повторное</a:t>
              </a:r>
            </a:p>
            <a:p>
              <a:pPr algn="ctr"/>
              <a:r>
                <a:rPr lang="ru-RU" sz="2200" dirty="0"/>
                <a:t>использование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533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5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996-04C9-45DE-ACB3-C722BD685F42}" type="slidenum">
              <a:rPr lang="ru-RU" sz="1600" b="1" smtClean="0">
                <a:solidFill>
                  <a:schemeClr val="tx1"/>
                </a:solidFill>
              </a:rPr>
              <a:pPr/>
              <a:t>6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308233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>
                <a:latin typeface="Trebuchet MS" pitchFamily="34" charset="0"/>
              </a:rPr>
              <a:t>Ключевые</a:t>
            </a:r>
            <a:r>
              <a:rPr lang="ru-RU" sz="2800" dirty="0">
                <a:latin typeface="Trebuchet MS" pitchFamily="34" charset="0"/>
              </a:rPr>
              <a:t> этапы получения гибридного  материала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AD8E84-970A-486C-AE09-6143D19744EA}"/>
              </a:ext>
            </a:extLst>
          </p:cNvPr>
          <p:cNvSpPr txBox="1"/>
          <p:nvPr/>
        </p:nvSpPr>
        <p:spPr>
          <a:xfrm>
            <a:off x="3059832" y="3358733"/>
            <a:ext cx="3024336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Иммобилизация порфирина на поверхность подложки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BDD7B0-133C-409E-A3A8-BD3EB3A9A2B4}"/>
              </a:ext>
            </a:extLst>
          </p:cNvPr>
          <p:cNvSpPr txBox="1"/>
          <p:nvPr/>
        </p:nvSpPr>
        <p:spPr>
          <a:xfrm>
            <a:off x="3275856" y="5187741"/>
            <a:ext cx="2592288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/>
              <a:t>Характеризация</a:t>
            </a:r>
            <a:r>
              <a:rPr lang="ru-RU" sz="2000" dirty="0"/>
              <a:t> гибридного материала</a:t>
            </a:r>
          </a:p>
        </p:txBody>
      </p:sp>
      <p:sp>
        <p:nvSpPr>
          <p:cNvPr id="19" name="Скругленный прямоугольник 20">
            <a:extLst>
              <a:ext uri="{FF2B5EF4-FFF2-40B4-BE49-F238E27FC236}">
                <a16:creationId xmlns:a16="http://schemas.microsoft.com/office/drawing/2014/main" id="{0490198C-3B4E-4BB5-9D30-381C113C9D3A}"/>
              </a:ext>
            </a:extLst>
          </p:cNvPr>
          <p:cNvSpPr/>
          <p:nvPr/>
        </p:nvSpPr>
        <p:spPr>
          <a:xfrm>
            <a:off x="3232423" y="3332609"/>
            <a:ext cx="2664296" cy="1080120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68BAF66C-1C01-48B3-85F0-58BAB458D3C0}"/>
              </a:ext>
            </a:extLst>
          </p:cNvPr>
          <p:cNvGrpSpPr/>
          <p:nvPr/>
        </p:nvGrpSpPr>
        <p:grpSpPr>
          <a:xfrm>
            <a:off x="1139999" y="1619275"/>
            <a:ext cx="2054324" cy="1080120"/>
            <a:chOff x="717475" y="1412776"/>
            <a:chExt cx="2054324" cy="108012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D0AAED5-EF0E-4927-9D76-6B0DBBA48F94}"/>
                </a:ext>
              </a:extLst>
            </p:cNvPr>
            <p:cNvSpPr txBox="1"/>
            <p:nvPr/>
          </p:nvSpPr>
          <p:spPr>
            <a:xfrm>
              <a:off x="717475" y="1590305"/>
              <a:ext cx="2016223" cy="79105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2000" dirty="0"/>
                <a:t>Синтез</a:t>
              </a:r>
            </a:p>
            <a:p>
              <a:pPr algn="ctr"/>
              <a:r>
                <a:rPr lang="ru-RU" sz="2000" dirty="0"/>
                <a:t>порфирина</a:t>
              </a: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B3600675-70AB-46C4-89F6-86B01E2C4458}"/>
                </a:ext>
              </a:extLst>
            </p:cNvPr>
            <p:cNvSpPr/>
            <p:nvPr/>
          </p:nvSpPr>
          <p:spPr>
            <a:xfrm>
              <a:off x="755576" y="1412776"/>
              <a:ext cx="2016223" cy="1040901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3" name="Скругленный прямоугольник 24">
              <a:extLst>
                <a:ext uri="{FF2B5EF4-FFF2-40B4-BE49-F238E27FC236}">
                  <a16:creationId xmlns:a16="http://schemas.microsoft.com/office/drawing/2014/main" id="{3507EE85-33A0-42F2-BC88-9DEB88820B85}"/>
                </a:ext>
              </a:extLst>
            </p:cNvPr>
            <p:cNvSpPr/>
            <p:nvPr/>
          </p:nvSpPr>
          <p:spPr>
            <a:xfrm>
              <a:off x="755576" y="1484784"/>
              <a:ext cx="1944216" cy="1008112"/>
            </a:xfrm>
            <a:prstGeom prst="roundRect">
              <a:avLst/>
            </a:prstGeom>
            <a:noFill/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4" name="Скругленный прямоугольник 26">
            <a:extLst>
              <a:ext uri="{FF2B5EF4-FFF2-40B4-BE49-F238E27FC236}">
                <a16:creationId xmlns:a16="http://schemas.microsoft.com/office/drawing/2014/main" id="{712918B6-73B7-4E03-8C37-DBB9EFA964D3}"/>
              </a:ext>
            </a:extLst>
          </p:cNvPr>
          <p:cNvSpPr/>
          <p:nvPr/>
        </p:nvSpPr>
        <p:spPr>
          <a:xfrm>
            <a:off x="3239852" y="5157192"/>
            <a:ext cx="2664296" cy="1080120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2631DACE-5278-414D-8256-4ADB8858C721}"/>
              </a:ext>
            </a:extLst>
          </p:cNvPr>
          <p:cNvCxnSpPr>
            <a:stCxn id="23" idx="3"/>
          </p:cNvCxnSpPr>
          <p:nvPr/>
        </p:nvCxnSpPr>
        <p:spPr>
          <a:xfrm>
            <a:off x="3122316" y="2195339"/>
            <a:ext cx="1449684" cy="80161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CC846F00-4757-47D8-B35A-FCDAC432581B}"/>
              </a:ext>
            </a:extLst>
          </p:cNvPr>
          <p:cNvCxnSpPr/>
          <p:nvPr/>
        </p:nvCxnSpPr>
        <p:spPr>
          <a:xfrm flipH="1">
            <a:off x="4572000" y="2996952"/>
            <a:ext cx="1" cy="33679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219E86B7-39F9-4BC3-B311-2A64818298E0}"/>
              </a:ext>
            </a:extLst>
          </p:cNvPr>
          <p:cNvCxnSpPr>
            <a:stCxn id="24" idx="0"/>
          </p:cNvCxnSpPr>
          <p:nvPr/>
        </p:nvCxnSpPr>
        <p:spPr>
          <a:xfrm flipV="1">
            <a:off x="4572000" y="4417219"/>
            <a:ext cx="0" cy="73997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36EE15E1-F4FA-4D11-8C26-14A9CF2C2404}"/>
              </a:ext>
            </a:extLst>
          </p:cNvPr>
          <p:cNvCxnSpPr/>
          <p:nvPr/>
        </p:nvCxnSpPr>
        <p:spPr>
          <a:xfrm flipH="1">
            <a:off x="4572000" y="2195339"/>
            <a:ext cx="1430635" cy="80161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Скругленный прямоугольник 23">
            <a:extLst>
              <a:ext uri="{FF2B5EF4-FFF2-40B4-BE49-F238E27FC236}">
                <a16:creationId xmlns:a16="http://schemas.microsoft.com/office/drawing/2014/main" id="{0ACF237B-A2BF-4AC7-AB54-441B6C5E1AD7}"/>
              </a:ext>
            </a:extLst>
          </p:cNvPr>
          <p:cNvSpPr/>
          <p:nvPr/>
        </p:nvSpPr>
        <p:spPr>
          <a:xfrm>
            <a:off x="6002635" y="1691283"/>
            <a:ext cx="1944216" cy="1008112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C8465A-6B99-46E0-A17B-DFA6531D79C5}"/>
              </a:ext>
            </a:extLst>
          </p:cNvPr>
          <p:cNvSpPr txBox="1"/>
          <p:nvPr/>
        </p:nvSpPr>
        <p:spPr>
          <a:xfrm>
            <a:off x="6002635" y="1682336"/>
            <a:ext cx="1944216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Получение неорганической подложки</a:t>
            </a:r>
          </a:p>
        </p:txBody>
      </p:sp>
    </p:spTree>
    <p:extLst>
      <p:ext uri="{BB962C8B-B14F-4D97-AF65-F5344CB8AC3E}">
        <p14:creationId xmlns:p14="http://schemas.microsoft.com/office/powerpoint/2010/main" val="219969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5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996-04C9-45DE-ACB3-C722BD685F42}" type="slidenum">
              <a:rPr lang="ru-RU" sz="1600" b="1" smtClean="0">
                <a:solidFill>
                  <a:schemeClr val="tx1"/>
                </a:solidFill>
              </a:rPr>
              <a:pPr/>
              <a:t>7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79115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err="1">
                <a:latin typeface="Trebuchet MS" pitchFamily="34" charset="0"/>
              </a:rPr>
              <a:t>Наноструктурированный</a:t>
            </a:r>
            <a:r>
              <a:rPr lang="ru-RU" sz="3600" dirty="0">
                <a:latin typeface="Trebuchet MS" pitchFamily="34" charset="0"/>
              </a:rPr>
              <a:t> </a:t>
            </a:r>
            <a:r>
              <a:rPr lang="ru-RU" sz="3600" dirty="0" err="1">
                <a:latin typeface="Trebuchet MS" pitchFamily="34" charset="0"/>
              </a:rPr>
              <a:t>оксигидроксид</a:t>
            </a:r>
            <a:r>
              <a:rPr lang="ru-RU" sz="3600" dirty="0">
                <a:latin typeface="Trebuchet MS" pitchFamily="34" charset="0"/>
              </a:rPr>
              <a:t> алюминия (НОА)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54981" y="1629401"/>
            <a:ext cx="50451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Характеристики до отжига:</a:t>
            </a:r>
          </a:p>
          <a:p>
            <a:pPr algn="just">
              <a:buFont typeface="Arial" pitchFamily="34" charset="0"/>
              <a:buChar char="•"/>
            </a:pPr>
            <a:r>
              <a:rPr lang="en-US" sz="2000" dirty="0"/>
              <a:t> </a:t>
            </a:r>
            <a:r>
              <a:rPr lang="ru-RU" sz="2000" dirty="0"/>
              <a:t>Удельная площадь поверхности ≈</a:t>
            </a:r>
            <a:r>
              <a:rPr lang="en-US" sz="2000" dirty="0"/>
              <a:t> 300</a:t>
            </a:r>
            <a:r>
              <a:rPr lang="ru-RU" sz="2000" dirty="0"/>
              <a:t> м</a:t>
            </a:r>
            <a:r>
              <a:rPr lang="ru-RU" sz="2000" baseline="30000" dirty="0"/>
              <a:t>2</a:t>
            </a:r>
            <a:r>
              <a:rPr lang="en-US" sz="2000" dirty="0"/>
              <a:t>/</a:t>
            </a:r>
            <a:r>
              <a:rPr lang="ru-RU" sz="2000" dirty="0"/>
              <a:t>г</a:t>
            </a:r>
            <a:r>
              <a:rPr lang="en-US" sz="2000" dirty="0"/>
              <a:t>;</a:t>
            </a:r>
          </a:p>
          <a:p>
            <a:pPr algn="just">
              <a:buFont typeface="Arial" pitchFamily="34" charset="0"/>
              <a:buChar char="•"/>
            </a:pPr>
            <a:r>
              <a:rPr lang="en-US" sz="2000" dirty="0"/>
              <a:t> </a:t>
            </a:r>
            <a:r>
              <a:rPr lang="ru-RU" sz="2000" dirty="0"/>
              <a:t>Плотность ≈</a:t>
            </a:r>
            <a:r>
              <a:rPr lang="en-US" sz="2000" dirty="0"/>
              <a:t> 20</a:t>
            </a:r>
            <a:r>
              <a:rPr lang="ru-RU" sz="2000" dirty="0"/>
              <a:t> мг</a:t>
            </a:r>
            <a:r>
              <a:rPr lang="en-US" sz="2000" dirty="0"/>
              <a:t>/</a:t>
            </a:r>
            <a:r>
              <a:rPr lang="ru-RU" sz="2000" dirty="0"/>
              <a:t>см</a:t>
            </a:r>
            <a:r>
              <a:rPr lang="ru-RU" sz="2000" baseline="30000" dirty="0"/>
              <a:t>3</a:t>
            </a:r>
            <a:r>
              <a:rPr lang="ru-RU" sz="2000" dirty="0"/>
              <a:t>;</a:t>
            </a:r>
          </a:p>
          <a:p>
            <a:pPr algn="just">
              <a:buFont typeface="Arial" pitchFamily="34" charset="0"/>
              <a:buChar char="•"/>
            </a:pPr>
            <a:r>
              <a:rPr lang="en-US" sz="2000" dirty="0"/>
              <a:t> “Al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3</a:t>
            </a:r>
            <a:r>
              <a:rPr lang="ru-RU" sz="2000" dirty="0"/>
              <a:t>•</a:t>
            </a:r>
            <a:r>
              <a:rPr lang="en-US" sz="2000" dirty="0"/>
              <a:t>nH</a:t>
            </a:r>
            <a:r>
              <a:rPr lang="en-US" sz="2000" baseline="-25000" dirty="0"/>
              <a:t>2</a:t>
            </a:r>
            <a:r>
              <a:rPr lang="en-US" sz="2000" dirty="0"/>
              <a:t>O”</a:t>
            </a:r>
            <a:r>
              <a:rPr lang="ru-RU" sz="2000" dirty="0"/>
              <a:t>, </a:t>
            </a:r>
            <a:r>
              <a:rPr lang="en-US" sz="2000" dirty="0"/>
              <a:t>n</a:t>
            </a:r>
            <a:r>
              <a:rPr lang="ru-RU" sz="2000" dirty="0"/>
              <a:t> ≈</a:t>
            </a:r>
            <a:r>
              <a:rPr lang="en-US" sz="2000" dirty="0"/>
              <a:t> 3.6.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078095" y="4166537"/>
            <a:ext cx="1469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ru-RU" dirty="0"/>
              <a:t>•</a:t>
            </a:r>
            <a:r>
              <a:rPr lang="en-US" dirty="0"/>
              <a:t>nH</a:t>
            </a:r>
            <a:r>
              <a:rPr lang="en-US" baseline="-25000" dirty="0"/>
              <a:t>2</a:t>
            </a:r>
            <a:r>
              <a:rPr lang="en-US" dirty="0"/>
              <a:t>O”</a:t>
            </a:r>
          </a:p>
          <a:p>
            <a:endParaRPr lang="ru-RU" dirty="0"/>
          </a:p>
          <a:p>
            <a:r>
              <a:rPr lang="ru-RU" dirty="0"/>
              <a:t>Слой </a:t>
            </a:r>
            <a:r>
              <a:rPr lang="en-US" dirty="0"/>
              <a:t>Hg(Al)</a:t>
            </a:r>
          </a:p>
          <a:p>
            <a:r>
              <a:rPr lang="ru-RU" dirty="0"/>
              <a:t>Пластина </a:t>
            </a:r>
            <a:r>
              <a:rPr lang="en-US" dirty="0"/>
              <a:t>Al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17532" y="4916239"/>
            <a:ext cx="1440160" cy="7200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17532" y="4988247"/>
            <a:ext cx="1440160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верх 19"/>
          <p:cNvSpPr/>
          <p:nvPr/>
        </p:nvSpPr>
        <p:spPr>
          <a:xfrm>
            <a:off x="1525644" y="3068960"/>
            <a:ext cx="144016" cy="360040"/>
          </a:xfrm>
          <a:prstGeom prst="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верх 20"/>
          <p:cNvSpPr/>
          <p:nvPr/>
        </p:nvSpPr>
        <p:spPr>
          <a:xfrm>
            <a:off x="805564" y="3068960"/>
            <a:ext cx="144016" cy="360040"/>
          </a:xfrm>
          <a:prstGeom prst="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верх 21"/>
          <p:cNvSpPr/>
          <p:nvPr/>
        </p:nvSpPr>
        <p:spPr>
          <a:xfrm>
            <a:off x="1165604" y="3068960"/>
            <a:ext cx="144016" cy="360040"/>
          </a:xfrm>
          <a:prstGeom prst="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Группа 26"/>
          <p:cNvGrpSpPr/>
          <p:nvPr/>
        </p:nvGrpSpPr>
        <p:grpSpPr>
          <a:xfrm>
            <a:off x="401261" y="1844824"/>
            <a:ext cx="1672702" cy="1080120"/>
            <a:chOff x="711126" y="1759542"/>
            <a:chExt cx="1672702" cy="1080120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711126" y="1791071"/>
              <a:ext cx="1672702" cy="1017404"/>
              <a:chOff x="711126" y="1779166"/>
              <a:chExt cx="1672702" cy="1017404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788034" y="2427238"/>
                <a:ext cx="15199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  <a:r>
                  <a:rPr lang="ru-RU" baseline="-25000" dirty="0"/>
                  <a:t>роста</a:t>
                </a:r>
                <a:r>
                  <a:rPr lang="ru-RU" dirty="0"/>
                  <a:t> ≈ 1 см</a:t>
                </a:r>
                <a:r>
                  <a:rPr lang="en-US" dirty="0"/>
                  <a:t>/</a:t>
                </a:r>
                <a:r>
                  <a:rPr lang="ru-RU" dirty="0"/>
                  <a:t>ч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11126" y="1779166"/>
                <a:ext cx="167270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dirty="0"/>
                  <a:t>25 </a:t>
                </a:r>
                <a:r>
                  <a:rPr lang="ru-RU" baseline="30000" dirty="0" err="1"/>
                  <a:t>о</a:t>
                </a:r>
                <a:r>
                  <a:rPr lang="ru-RU" dirty="0" err="1"/>
                  <a:t>С</a:t>
                </a:r>
                <a:endParaRPr lang="ru-RU" dirty="0"/>
              </a:p>
              <a:p>
                <a:pPr algn="ctr"/>
                <a:r>
                  <a:rPr lang="ru-RU" dirty="0"/>
                  <a:t>70</a:t>
                </a:r>
                <a:r>
                  <a:rPr lang="en-US" dirty="0"/>
                  <a:t>%</a:t>
                </a:r>
                <a:r>
                  <a:rPr lang="ru-RU" dirty="0"/>
                  <a:t> влажность</a:t>
                </a:r>
              </a:p>
            </p:txBody>
          </p:sp>
        </p:grpSp>
        <p:sp>
          <p:nvSpPr>
            <p:cNvPr id="25" name="Двойные круглые скобки 24"/>
            <p:cNvSpPr/>
            <p:nvPr/>
          </p:nvSpPr>
          <p:spPr>
            <a:xfrm>
              <a:off x="755576" y="1759542"/>
              <a:ext cx="1584176" cy="1080120"/>
            </a:xfrm>
            <a:prstGeom prst="bracketPair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401261" y="1628800"/>
            <a:ext cx="3086818" cy="36636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01261" y="5292451"/>
            <a:ext cx="3086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Рост НОА в климатической камере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0" t="37692" r="12" b="15423"/>
          <a:stretch/>
        </p:blipFill>
        <p:spPr>
          <a:xfrm>
            <a:off x="3854981" y="2978379"/>
            <a:ext cx="3383147" cy="231407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4003145" y="5296622"/>
            <a:ext cx="3086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Образец НОА</a:t>
            </a:r>
          </a:p>
        </p:txBody>
      </p:sp>
      <p:pic>
        <p:nvPicPr>
          <p:cNvPr id="31" name="Рисунок 30" descr="NAO texture fina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612" y="3515297"/>
            <a:ext cx="1224136" cy="140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4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5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996-04C9-45DE-ACB3-C722BD685F42}" type="slidenum">
              <a:rPr lang="ru-RU" sz="1600" b="1" smtClean="0">
                <a:solidFill>
                  <a:schemeClr val="tx1"/>
                </a:solidFill>
              </a:rPr>
              <a:pPr/>
              <a:t>8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79115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Trebuchet MS" pitchFamily="34" charset="0"/>
              </a:rPr>
              <a:t>Модификация и отжиг НОА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5013176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Ранее было показано, что иммобилизация </a:t>
            </a:r>
            <a:r>
              <a:rPr lang="ru-RU" dirty="0" err="1"/>
              <a:t>пиррольных</a:t>
            </a:r>
            <a:r>
              <a:rPr lang="ru-RU" dirty="0"/>
              <a:t> молекул лучше происходит на поверхность НОАМ в сравнении с НОА </a:t>
            </a:r>
            <a:r>
              <a:rPr lang="en-US" dirty="0"/>
              <a:t>(A. G. </a:t>
            </a:r>
            <a:r>
              <a:rPr lang="en-US" dirty="0" err="1"/>
              <a:t>Martynov</a:t>
            </a:r>
            <a:r>
              <a:rPr lang="en-US" dirty="0"/>
              <a:t>, A. V. </a:t>
            </a:r>
            <a:r>
              <a:rPr lang="en-US" dirty="0" err="1"/>
              <a:t>Bykov</a:t>
            </a:r>
            <a:r>
              <a:rPr lang="en-US" dirty="0"/>
              <a:t>, Y. G. </a:t>
            </a:r>
            <a:r>
              <a:rPr lang="en-US" dirty="0" err="1"/>
              <a:t>Gorbunova</a:t>
            </a:r>
            <a:r>
              <a:rPr lang="en-US" dirty="0"/>
              <a:t>, A. N. </a:t>
            </a:r>
            <a:r>
              <a:rPr lang="en-US" dirty="0" err="1"/>
              <a:t>Khodan</a:t>
            </a:r>
            <a:r>
              <a:rPr lang="en-US" dirty="0"/>
              <a:t> and A. Y. </a:t>
            </a:r>
            <a:r>
              <a:rPr lang="en-US" dirty="0" err="1"/>
              <a:t>Tsivadze</a:t>
            </a:r>
            <a:r>
              <a:rPr lang="en-US" dirty="0"/>
              <a:t>, Prot. Met. Phys. Chem. Surfaces, 2018, 54, 185–191)</a:t>
            </a:r>
            <a:r>
              <a:rPr lang="ru-RU" dirty="0"/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521" y="1052736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В текущей работе использована процедура модификации НОА путём выдерживания образца в  парах </a:t>
            </a:r>
            <a:r>
              <a:rPr lang="ru-RU" dirty="0" err="1"/>
              <a:t>метилтриметоксисилана</a:t>
            </a:r>
            <a:r>
              <a:rPr lang="ru-RU" dirty="0"/>
              <a:t> (</a:t>
            </a:r>
            <a:r>
              <a:rPr lang="en-US" dirty="0"/>
              <a:t>MTMOS)</a:t>
            </a:r>
            <a:r>
              <a:rPr lang="ru-RU" dirty="0"/>
              <a:t> с последующим отжигом для создания на поверхности слоя </a:t>
            </a:r>
            <a:r>
              <a:rPr lang="en-US" dirty="0"/>
              <a:t>SiO</a:t>
            </a:r>
            <a:r>
              <a:rPr lang="en-US" baseline="-25000" dirty="0"/>
              <a:t>2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95250" y="3546877"/>
            <a:ext cx="1756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Поверхность НОА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90020" y="3546877"/>
            <a:ext cx="1756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Поверхность НОА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67822" y="3546877"/>
            <a:ext cx="1756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Поверхность НОА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2980" y="2989863"/>
            <a:ext cx="1018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H</a:t>
            </a:r>
            <a:r>
              <a:rPr lang="en-US" sz="1600" b="1" baseline="-25000" dirty="0"/>
              <a:t>2</a:t>
            </a:r>
            <a:r>
              <a:rPr lang="en-US" sz="1600" b="1" dirty="0"/>
              <a:t>O</a:t>
            </a:r>
            <a:r>
              <a:rPr lang="ru-RU" sz="1600" b="1" baseline="-25000" dirty="0" err="1"/>
              <a:t>адсорб</a:t>
            </a:r>
            <a:r>
              <a:rPr lang="ru-RU" sz="1600" b="1" baseline="-25000" dirty="0"/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49860" y="3546877"/>
            <a:ext cx="779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(пары)</a:t>
            </a:r>
            <a:endParaRPr lang="ru-RU" sz="1600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7598486" y="2980338"/>
            <a:ext cx="1063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Слой </a:t>
            </a:r>
            <a:r>
              <a:rPr lang="en-US" sz="1600" b="1" dirty="0"/>
              <a:t>SiO</a:t>
            </a:r>
            <a:r>
              <a:rPr lang="en-US" sz="1600" b="1" baseline="-25000" dirty="0"/>
              <a:t>2</a:t>
            </a:r>
            <a:endParaRPr lang="ru-RU" sz="1600" b="1" baseline="-25000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7563882"/>
              </p:ext>
            </p:extLst>
          </p:nvPr>
        </p:nvGraphicFramePr>
        <p:xfrm>
          <a:off x="95250" y="2636912"/>
          <a:ext cx="8797230" cy="1309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3" name="CS ChemDraw Drawing" r:id="rId4" imgW="6184320" imgH="920062" progId="ChemDraw.Document.6.0">
                  <p:embed/>
                </p:oleObj>
              </mc:Choice>
              <mc:Fallback>
                <p:oleObj name="CS ChemDraw Drawing" r:id="rId4" imgW="6184320" imgH="92006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250" y="2636912"/>
                        <a:ext cx="8797230" cy="13096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950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5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996-04C9-45DE-ACB3-C722BD685F42}" type="slidenum">
              <a:rPr lang="ru-RU" sz="1600" b="1" smtClean="0">
                <a:solidFill>
                  <a:schemeClr val="tx1"/>
                </a:solidFill>
              </a:rPr>
              <a:pPr/>
              <a:t>9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79115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Trebuchet MS" pitchFamily="34" charset="0"/>
              </a:rPr>
              <a:t>Стратегия синтеза порфирина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413473"/>
              </p:ext>
            </p:extLst>
          </p:nvPr>
        </p:nvGraphicFramePr>
        <p:xfrm>
          <a:off x="1331640" y="1909341"/>
          <a:ext cx="6444774" cy="3175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7" name="CS ChemDraw Drawing" r:id="rId4" imgW="2857440" imgH="1407973" progId="ChemDraw.Document.6.0">
                  <p:embed/>
                </p:oleObj>
              </mc:Choice>
              <mc:Fallback>
                <p:oleObj name="CS ChemDraw Drawing" r:id="rId4" imgW="2857440" imgH="140797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31640" y="1909341"/>
                        <a:ext cx="6444774" cy="31758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Группа 23"/>
          <p:cNvGrpSpPr/>
          <p:nvPr/>
        </p:nvGrpSpPr>
        <p:grpSpPr>
          <a:xfrm>
            <a:off x="1133546" y="2582834"/>
            <a:ext cx="2016224" cy="1737157"/>
            <a:chOff x="2442069" y="4746716"/>
            <a:chExt cx="2016224" cy="1737157"/>
          </a:xfrm>
        </p:grpSpPr>
        <p:sp>
          <p:nvSpPr>
            <p:cNvPr id="20" name="Овал 19"/>
            <p:cNvSpPr/>
            <p:nvPr/>
          </p:nvSpPr>
          <p:spPr>
            <a:xfrm>
              <a:off x="2442069" y="4746716"/>
              <a:ext cx="2016224" cy="173715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97561" y="5261351"/>
              <a:ext cx="1105240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FF0000"/>
                  </a:solidFill>
                </a:rPr>
                <a:t>якорная</a:t>
              </a:r>
            </a:p>
            <a:p>
              <a:pPr algn="ctr"/>
              <a:r>
                <a:rPr lang="ru-RU" sz="2000" b="1" dirty="0">
                  <a:solidFill>
                    <a:srgbClr val="FF0000"/>
                  </a:solidFill>
                </a:rPr>
                <a:t>группа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5967047" y="1939532"/>
            <a:ext cx="2016224" cy="2880320"/>
            <a:chOff x="5921934" y="1412776"/>
            <a:chExt cx="2016224" cy="2880320"/>
          </a:xfrm>
          <a:solidFill>
            <a:schemeClr val="bg1"/>
          </a:solidFill>
        </p:grpSpPr>
        <p:sp>
          <p:nvSpPr>
            <p:cNvPr id="21" name="Овал 20"/>
            <p:cNvSpPr/>
            <p:nvPr/>
          </p:nvSpPr>
          <p:spPr>
            <a:xfrm>
              <a:off x="5921934" y="1412776"/>
              <a:ext cx="2016224" cy="2880320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976012" y="2515309"/>
              <a:ext cx="1918901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tx2"/>
                  </a:solidFill>
                </a:rPr>
                <a:t>ароматический</a:t>
              </a:r>
            </a:p>
            <a:p>
              <a:pPr algn="ctr"/>
              <a:r>
                <a:rPr lang="ru-RU" sz="2000" b="1" dirty="0">
                  <a:solidFill>
                    <a:schemeClr val="tx2"/>
                  </a:solidFill>
                </a:rPr>
                <a:t>фрагмент</a:t>
              </a:r>
            </a:p>
          </p:txBody>
        </p:sp>
      </p:grp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3271830"/>
              </p:ext>
            </p:extLst>
          </p:nvPr>
        </p:nvGraphicFramePr>
        <p:xfrm>
          <a:off x="942925" y="5373217"/>
          <a:ext cx="2121968" cy="620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8" name="CS ChemDraw Drawing" r:id="rId6" imgW="1292160" imgH="377350" progId="ChemDraw.Document.6.0">
                  <p:embed/>
                </p:oleObj>
              </mc:Choice>
              <mc:Fallback>
                <p:oleObj name="CS ChemDraw Drawing" r:id="rId6" imgW="1292160" imgH="37735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42925" y="5373217"/>
                        <a:ext cx="2121968" cy="620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950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1917</TotalTime>
  <Words>597</Words>
  <Application>Microsoft Office PowerPoint</Application>
  <PresentationFormat>Экран (4:3)</PresentationFormat>
  <Paragraphs>184</Paragraphs>
  <Slides>23</Slides>
  <Notes>20</Notes>
  <HiddenSlides>5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Times New Roman</vt:lpstr>
      <vt:lpstr>Trebuchet MS</vt:lpstr>
      <vt:lpstr>Wingdings</vt:lpstr>
      <vt:lpstr>Тема Office</vt:lpstr>
      <vt:lpstr>CS ChemDraw Drawing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IPCE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Kirill Birin</cp:lastModifiedBy>
  <cp:revision>552</cp:revision>
  <dcterms:created xsi:type="dcterms:W3CDTF">2021-12-01T11:46:17Z</dcterms:created>
  <dcterms:modified xsi:type="dcterms:W3CDTF">2022-07-01T10:49:00Z</dcterms:modified>
</cp:coreProperties>
</file>