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6"/>
  </p:notesMasterIdLst>
  <p:sldIdLst>
    <p:sldId id="256" r:id="rId2"/>
    <p:sldId id="270" r:id="rId3"/>
    <p:sldId id="271" r:id="rId4"/>
    <p:sldId id="264" r:id="rId5"/>
    <p:sldId id="259" r:id="rId6"/>
    <p:sldId id="260" r:id="rId7"/>
    <p:sldId id="261" r:id="rId8"/>
    <p:sldId id="257" r:id="rId9"/>
    <p:sldId id="263" r:id="rId10"/>
    <p:sldId id="266" r:id="rId11"/>
    <p:sldId id="267" r:id="rId12"/>
    <p:sldId id="265" r:id="rId13"/>
    <p:sldId id="269" r:id="rId14"/>
    <p:sldId id="268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A6F0"/>
    <a:srgbClr val="B1E4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72" autoAdjust="0"/>
    <p:restoredTop sz="94660"/>
  </p:normalViewPr>
  <p:slideViewPr>
    <p:cSldViewPr snapToGrid="0">
      <p:cViewPr varScale="1">
        <p:scale>
          <a:sx n="69" d="100"/>
          <a:sy n="69" d="100"/>
        </p:scale>
        <p:origin x="69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DE00CE-FE4E-4357-9474-A1946FC19D1B}" type="datetimeFigureOut">
              <a:rPr lang="ru-RU" smtClean="0"/>
              <a:t>03.07.2022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8F91BC-F211-485A-B11D-3D76031BF4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37891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94CE1-50B5-42E7-A367-BDB365A45328}" type="datetime1">
              <a:rPr lang="ru-RU" smtClean="0"/>
              <a:t>03.07.2022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C1158-1333-4C56-A4F0-D594F47346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24616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D7C0E-48AC-470D-92AF-FA358FDCD759}" type="datetime1">
              <a:rPr lang="ru-RU" smtClean="0"/>
              <a:t>03.07.2022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C1158-1333-4C56-A4F0-D594F47346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98341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FDC85-A0A7-4859-8782-9E329667269A}" type="datetime1">
              <a:rPr lang="ru-RU" smtClean="0"/>
              <a:t>03.07.2022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C1158-1333-4C56-A4F0-D594F47346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79346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7CF521-A1C3-433D-96F9-F3FFBB6F7F7C}" type="datetime1">
              <a:rPr lang="ru-RU" smtClean="0"/>
              <a:t>03.07.2022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C1158-1333-4C56-A4F0-D594F47346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64938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57988-F1FE-4159-87D0-44ABEDA98388}" type="datetime1">
              <a:rPr lang="ru-RU" smtClean="0"/>
              <a:t>03.07.2022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C1158-1333-4C56-A4F0-D594F47346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17734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3D7C8-D62F-4114-8D04-BA54E7F1617E}" type="datetime1">
              <a:rPr lang="ru-RU" smtClean="0"/>
              <a:t>03.07.2022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C1158-1333-4C56-A4F0-D594F47346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1798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DC01D-8C8B-4EC8-8E32-66255C7FD810}" type="datetime1">
              <a:rPr lang="ru-RU" smtClean="0"/>
              <a:t>03.07.2022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C1158-1333-4C56-A4F0-D594F47346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38847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63D7C-2B34-4C79-B4D7-19C83C695971}" type="datetime1">
              <a:rPr lang="ru-RU" smtClean="0"/>
              <a:t>03.07.2022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C1158-1333-4C56-A4F0-D594F47346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45306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2EE08-DA07-42DB-B89B-3555D38F88C8}" type="datetime1">
              <a:rPr lang="ru-RU" smtClean="0"/>
              <a:t>03.07.2022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C1158-1333-4C56-A4F0-D594F47346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12490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275FE-FBA6-4BF4-BB02-62F872C724F1}" type="datetime1">
              <a:rPr lang="ru-RU" smtClean="0"/>
              <a:t>03.07.2022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C1158-1333-4C56-A4F0-D594F47346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28778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E6F01-E1C7-418F-B43C-368A1ADD3C1C}" type="datetime1">
              <a:rPr lang="ru-RU" smtClean="0"/>
              <a:t>03.07.2022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C1158-1333-4C56-A4F0-D594F47346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35737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0000">
              <a:schemeClr val="bg1">
                <a:lumMod val="0"/>
                <a:lumOff val="100000"/>
              </a:schemeClr>
            </a:gs>
            <a:gs pos="100000">
              <a:srgbClr val="00A6F0"/>
            </a:gs>
          </a:gsLst>
          <a:lin ang="48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47B0AA-63DE-45C5-A7BD-B31240025D4D}" type="datetime1">
              <a:rPr lang="ru-RU" smtClean="0"/>
              <a:t>03.07.2022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7C1158-1333-4C56-A4F0-D594F47346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6026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jpeg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7.jpeg"/><Relationship Id="rId7" Type="http://schemas.openxmlformats.org/officeDocument/2006/relationships/image" Target="../media/image18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48000">
              <a:schemeClr val="bg1">
                <a:lumMod val="0"/>
                <a:lumOff val="100000"/>
              </a:schemeClr>
            </a:gs>
            <a:gs pos="100000">
              <a:srgbClr val="00A6F0"/>
            </a:gs>
          </a:gsLst>
          <a:lin ang="36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004303" y="474861"/>
            <a:ext cx="6774873" cy="1702032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МИРЭА </a:t>
            </a:r>
            <a:r>
              <a:rPr lang="ru-RU" sz="2800" dirty="0"/>
              <a:t>– Российский технологический </a:t>
            </a:r>
            <a:r>
              <a:rPr lang="ru-RU" sz="2800" dirty="0" smtClean="0"/>
              <a:t>университет</a:t>
            </a:r>
            <a:br>
              <a:rPr lang="ru-RU" sz="2800" dirty="0" smtClean="0"/>
            </a:br>
            <a:r>
              <a:rPr lang="ru-RU" sz="2800" dirty="0" smtClean="0"/>
              <a:t>Институт тонких химических технологий им. М.В. Ломоносова</a:t>
            </a:r>
            <a:endParaRPr lang="ru-RU" sz="36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702444" y="4834328"/>
            <a:ext cx="6153464" cy="2023672"/>
          </a:xfrm>
        </p:spPr>
        <p:txBody>
          <a:bodyPr/>
          <a:lstStyle/>
          <a:p>
            <a:pPr algn="r"/>
            <a:r>
              <a:rPr lang="ru-RU" dirty="0" smtClean="0">
                <a:latin typeface="+mj-lt"/>
              </a:rPr>
              <a:t>Докладчик: Ибрагимова </a:t>
            </a:r>
            <a:r>
              <a:rPr lang="ru-RU" dirty="0" smtClean="0">
                <a:latin typeface="+mj-lt"/>
              </a:rPr>
              <a:t>Анастасия</a:t>
            </a:r>
          </a:p>
          <a:p>
            <a:pPr algn="r"/>
            <a:r>
              <a:rPr lang="ru-RU" dirty="0">
                <a:latin typeface="+mj-lt"/>
              </a:rPr>
              <a:t>е</a:t>
            </a:r>
            <a:r>
              <a:rPr lang="en-US" dirty="0" smtClean="0">
                <a:latin typeface="+mj-lt"/>
              </a:rPr>
              <a:t>-mail</a:t>
            </a:r>
            <a:r>
              <a:rPr lang="ru-RU" dirty="0" smtClean="0">
                <a:latin typeface="+mj-lt"/>
              </a:rPr>
              <a:t>: </a:t>
            </a:r>
            <a:r>
              <a:rPr lang="en-US" dirty="0" smtClean="0">
                <a:latin typeface="+mj-lt"/>
              </a:rPr>
              <a:t>sir.ar324@gmail.com</a:t>
            </a:r>
            <a:endParaRPr lang="ru-RU" dirty="0" smtClean="0">
              <a:latin typeface="+mj-lt"/>
            </a:endParaRPr>
          </a:p>
          <a:p>
            <a:pPr algn="r"/>
            <a:r>
              <a:rPr lang="ru-RU" dirty="0" smtClean="0">
                <a:latin typeface="+mj-lt"/>
              </a:rPr>
              <a:t>Научный руководитель: доц. Коновалова Н.В.</a:t>
            </a:r>
            <a:endParaRPr lang="ru-RU" dirty="0">
              <a:latin typeface="+mj-lt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627" t="57180"/>
          <a:stretch/>
        </p:blipFill>
        <p:spPr>
          <a:xfrm rot="20946848">
            <a:off x="369939" y="3747512"/>
            <a:ext cx="4143654" cy="286609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8196" y="474861"/>
            <a:ext cx="2729267" cy="1761300"/>
          </a:xfrm>
          <a:prstGeom prst="rect">
            <a:avLst/>
          </a:prstGeom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748144" y="2492175"/>
            <a:ext cx="10570262" cy="116694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dirty="0" smtClean="0"/>
              <a:t>Производные </a:t>
            </a:r>
            <a:r>
              <a:rPr lang="ru-RU" sz="3600" dirty="0" err="1" smtClean="0"/>
              <a:t>тетрафенилпорфирина</a:t>
            </a: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/>
              <a:t>для создания гибких светочувствительных мембран </a:t>
            </a:r>
            <a:endParaRPr lang="ru-RU" sz="3600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7371" y="474861"/>
            <a:ext cx="1909032" cy="1770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837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899098" cy="1325563"/>
          </a:xfrm>
        </p:spPr>
        <p:txBody>
          <a:bodyPr>
            <a:normAutofit fontScale="90000"/>
          </a:bodyPr>
          <a:lstStyle/>
          <a:p>
            <a:r>
              <a:rPr lang="ru-RU" dirty="0"/>
              <a:t>Нанесение производных </a:t>
            </a:r>
            <a:r>
              <a:rPr lang="ru-RU" dirty="0" smtClean="0"/>
              <a:t> </a:t>
            </a:r>
            <a:r>
              <a:rPr lang="ru-RU" dirty="0" err="1" smtClean="0"/>
              <a:t>тетрафенилпорфирина</a:t>
            </a:r>
            <a:r>
              <a:rPr lang="ru-RU" dirty="0" smtClean="0"/>
              <a:t> </a:t>
            </a:r>
            <a:r>
              <a:rPr lang="ru-RU" dirty="0"/>
              <a:t>и диспергирование их в полимер для создания мембран</a:t>
            </a:r>
          </a:p>
        </p:txBody>
      </p:sp>
      <p:pic>
        <p:nvPicPr>
          <p:cNvPr id="3" name="Рисунок 2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50" r="12445"/>
          <a:stretch/>
        </p:blipFill>
        <p:spPr bwMode="auto">
          <a:xfrm>
            <a:off x="213791" y="2610978"/>
            <a:ext cx="3057993" cy="25202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" name="Прямая со стрелкой 5"/>
          <p:cNvCxnSpPr/>
          <p:nvPr/>
        </p:nvCxnSpPr>
        <p:spPr>
          <a:xfrm>
            <a:off x="3475575" y="3871117"/>
            <a:ext cx="926360" cy="1"/>
          </a:xfrm>
          <a:prstGeom prst="straightConnector1">
            <a:avLst/>
          </a:prstGeom>
          <a:ln cmpd="sng">
            <a:solidFill>
              <a:schemeClr val="tx1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https://sun9-west.userapi.com/sun9-4/s/v1/ig2/xLdYECmJKAD4nwdwfc8Ik-dpOq-t4VLDGS28wfndqDZoL5h8KfIjKmU9v1HsQRSow5MlDKHsJzg-LJJMHk2aVSOJ.jpg?size=810x1080&amp;quality=95&amp;type=album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46"/>
          <a:stretch/>
        </p:blipFill>
        <p:spPr bwMode="auto">
          <a:xfrm>
            <a:off x="4620897" y="1825023"/>
            <a:ext cx="2131633" cy="4092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2681" y="2281198"/>
            <a:ext cx="4086426" cy="2850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Прямая со стрелкой 8"/>
          <p:cNvCxnSpPr/>
          <p:nvPr/>
        </p:nvCxnSpPr>
        <p:spPr>
          <a:xfrm>
            <a:off x="6970426" y="3871117"/>
            <a:ext cx="708464" cy="1"/>
          </a:xfrm>
          <a:prstGeom prst="straightConnector1">
            <a:avLst/>
          </a:prstGeom>
          <a:ln cmpd="sng">
            <a:solidFill>
              <a:schemeClr val="tx1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59764" y="5426440"/>
            <a:ext cx="29120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Центрифугирование</a:t>
            </a:r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4601941" y="6160958"/>
            <a:ext cx="21505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Травление в плазме</a:t>
            </a:r>
            <a:endParaRPr lang="ru-RU" dirty="0"/>
          </a:p>
        </p:txBody>
      </p:sp>
      <p:sp>
        <p:nvSpPr>
          <p:cNvPr id="16" name="TextBox 15"/>
          <p:cNvSpPr txBox="1"/>
          <p:nvPr/>
        </p:nvSpPr>
        <p:spPr>
          <a:xfrm>
            <a:off x="8004748" y="5299981"/>
            <a:ext cx="37325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cs typeface="Arial" pitchFamily="34" charset="0"/>
              </a:rPr>
              <a:t>РЭМ-изображение образца </a:t>
            </a:r>
            <a:r>
              <a:rPr lang="en-US" dirty="0">
                <a:cs typeface="Arial" panose="020B0604020202020204" pitchFamily="34" charset="0"/>
              </a:rPr>
              <a:t>T</a:t>
            </a:r>
            <a:r>
              <a:rPr lang="ru-RU" dirty="0">
                <a:cs typeface="Arial" panose="020B0604020202020204" pitchFamily="34" charset="0"/>
              </a:rPr>
              <a:t>ФП-</a:t>
            </a:r>
            <a:r>
              <a:rPr lang="en-US" dirty="0">
                <a:cs typeface="Arial" panose="020B0604020202020204" pitchFamily="34" charset="0"/>
              </a:rPr>
              <a:t>NO2 </a:t>
            </a:r>
            <a:r>
              <a:rPr lang="ru-RU" dirty="0">
                <a:cs typeface="Arial" panose="020B0604020202020204" pitchFamily="34" charset="0"/>
              </a:rPr>
              <a:t>на </a:t>
            </a:r>
            <a:r>
              <a:rPr lang="en-US" dirty="0">
                <a:cs typeface="Arial" panose="020B0604020202020204" pitchFamily="34" charset="0"/>
              </a:rPr>
              <a:t>S561</a:t>
            </a:r>
            <a:r>
              <a:rPr lang="ru-RU" dirty="0" smtClean="0">
                <a:cs typeface="Arial" pitchFamily="34" charset="0"/>
              </a:rPr>
              <a:t> с </a:t>
            </a:r>
            <a:r>
              <a:rPr lang="ru-RU" dirty="0">
                <a:cs typeface="Arial" pitchFamily="34" charset="0"/>
              </a:rPr>
              <a:t>инкапсуляцией и протравленной поверхностью </a:t>
            </a:r>
          </a:p>
          <a:p>
            <a:endParaRPr lang="ru-RU" dirty="0">
              <a:cs typeface="Arial" pitchFamily="34" charset="0"/>
            </a:endParaRPr>
          </a:p>
        </p:txBody>
      </p:sp>
      <p:sp>
        <p:nvSpPr>
          <p:cNvPr id="17" name="Номер слайда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C1158-1333-4C56-A4F0-D594F4734682}" type="slidenum">
              <a:rPr lang="ru-RU" sz="1600" smtClean="0">
                <a:solidFill>
                  <a:schemeClr val="tx1"/>
                </a:solidFill>
              </a:rPr>
              <a:t>10</a:t>
            </a:fld>
            <a:endParaRPr lang="ru-RU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3734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899098" cy="1325563"/>
          </a:xfrm>
        </p:spPr>
        <p:txBody>
          <a:bodyPr>
            <a:normAutofit fontScale="90000"/>
          </a:bodyPr>
          <a:lstStyle/>
          <a:p>
            <a:r>
              <a:rPr lang="ru-RU" dirty="0"/>
              <a:t>Нанесение производных </a:t>
            </a:r>
            <a:r>
              <a:rPr lang="ru-RU" dirty="0" smtClean="0"/>
              <a:t> </a:t>
            </a:r>
            <a:r>
              <a:rPr lang="ru-RU" dirty="0" err="1" smtClean="0"/>
              <a:t>тетрафенилпорфирина</a:t>
            </a:r>
            <a:r>
              <a:rPr lang="ru-RU" dirty="0" smtClean="0"/>
              <a:t> </a:t>
            </a:r>
            <a:r>
              <a:rPr lang="ru-RU" dirty="0"/>
              <a:t>и диспергирование их в полимер для создания мембран</a:t>
            </a:r>
          </a:p>
        </p:txBody>
      </p:sp>
      <p:pic>
        <p:nvPicPr>
          <p:cNvPr id="3" name="Рисунок 2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50" r="12445"/>
          <a:stretch/>
        </p:blipFill>
        <p:spPr bwMode="auto">
          <a:xfrm>
            <a:off x="213791" y="2610978"/>
            <a:ext cx="3057993" cy="25202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" name="Прямая со стрелкой 5"/>
          <p:cNvCxnSpPr/>
          <p:nvPr/>
        </p:nvCxnSpPr>
        <p:spPr>
          <a:xfrm>
            <a:off x="3475575" y="3871117"/>
            <a:ext cx="926360" cy="1"/>
          </a:xfrm>
          <a:prstGeom prst="straightConnector1">
            <a:avLst/>
          </a:prstGeom>
          <a:ln cmpd="sng">
            <a:solidFill>
              <a:schemeClr val="tx1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https://sun9-west.userapi.com/sun9-4/s/v1/ig2/xLdYECmJKAD4nwdwfc8Ik-dpOq-t4VLDGS28wfndqDZoL5h8KfIjKmU9v1HsQRSow5MlDKHsJzg-LJJMHk2aVSOJ.jpg?size=810x1080&amp;quality=95&amp;type=album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46"/>
          <a:stretch/>
        </p:blipFill>
        <p:spPr bwMode="auto">
          <a:xfrm>
            <a:off x="4620897" y="1825023"/>
            <a:ext cx="2131633" cy="4092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4746" y="2281197"/>
            <a:ext cx="4086426" cy="2850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Прямая со стрелкой 8"/>
          <p:cNvCxnSpPr/>
          <p:nvPr/>
        </p:nvCxnSpPr>
        <p:spPr>
          <a:xfrm>
            <a:off x="6970426" y="3871117"/>
            <a:ext cx="708464" cy="1"/>
          </a:xfrm>
          <a:prstGeom prst="straightConnector1">
            <a:avLst/>
          </a:prstGeom>
          <a:ln cmpd="sng">
            <a:solidFill>
              <a:schemeClr val="tx1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 descr="https://lh6.googleusercontent.com/M07lFtvMjR11vMCe15YgkO-1uhd2x5z63cwn2EQC7VtMoUeMH17Cc-4PjPg_4fa_8pyTx2Z3OA5A4V9Pp59Y0iYO6JhHaxRDp6C2XS1gSqI9TVQsUzPIuscLHOU-9KC6iygp7Q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96" t="52490" r="31058" b="28822"/>
          <a:stretch/>
        </p:blipFill>
        <p:spPr bwMode="auto">
          <a:xfrm>
            <a:off x="3475575" y="1366794"/>
            <a:ext cx="5427062" cy="5356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C1158-1333-4C56-A4F0-D594F4734682}" type="slidenum">
              <a:rPr lang="ru-RU" sz="1600" smtClean="0">
                <a:solidFill>
                  <a:schemeClr val="tx1"/>
                </a:solidFill>
              </a:rPr>
              <a:t>11</a:t>
            </a:fld>
            <a:endParaRPr lang="ru-RU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1950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3209" y="989351"/>
            <a:ext cx="10515600" cy="5531372"/>
          </a:xfrm>
        </p:spPr>
        <p:txBody>
          <a:bodyPr>
            <a:normAutofit fontScale="90000"/>
          </a:bodyPr>
          <a:lstStyle/>
          <a:p>
            <a:pPr>
              <a:spcBef>
                <a:spcPts val="1800"/>
              </a:spcBef>
              <a:spcAft>
                <a:spcPts val="1800"/>
              </a:spcAft>
            </a:pPr>
            <a:r>
              <a:rPr lang="ru-RU" b="1" dirty="0" smtClean="0"/>
              <a:t>Выводы:</a:t>
            </a:r>
            <a:br>
              <a:rPr lang="ru-RU" b="1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1. В ходе работы получены производные </a:t>
            </a:r>
            <a:r>
              <a:rPr lang="ru-RU" dirty="0" err="1" smtClean="0"/>
              <a:t>тетерафенилпорфирина</a:t>
            </a:r>
            <a:r>
              <a:rPr lang="ru-RU" dirty="0" smtClean="0"/>
              <a:t> с </a:t>
            </a:r>
            <a:r>
              <a:rPr lang="ru-RU" dirty="0" err="1" smtClean="0"/>
              <a:t>электронодонорными</a:t>
            </a:r>
            <a:r>
              <a:rPr lang="ru-RU" dirty="0" smtClean="0"/>
              <a:t> и электроноакцепторными группами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2. Получены гибкие мембраны на основе </a:t>
            </a:r>
            <a:r>
              <a:rPr lang="ru-RU" dirty="0" err="1" smtClean="0"/>
              <a:t>нанонитей</a:t>
            </a:r>
            <a:r>
              <a:rPr lang="ru-RU" dirty="0" smtClean="0"/>
              <a:t> и порфиринов, которые в дальнейшем будут исследованы на способность к генерации второй гармоники  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C1158-1333-4C56-A4F0-D594F4734682}" type="slidenum">
              <a:rPr lang="ru-RU" sz="1600" smtClean="0">
                <a:solidFill>
                  <a:schemeClr val="tx1"/>
                </a:solidFill>
              </a:rPr>
              <a:t>12</a:t>
            </a:fld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6693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Спасибо за внимание!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520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9829800" cy="4719493"/>
          </a:xfrm>
        </p:spPr>
        <p:txBody>
          <a:bodyPr>
            <a:normAutofit/>
          </a:bodyPr>
          <a:lstStyle/>
          <a:p>
            <a:r>
              <a:rPr lang="ru-RU" dirty="0"/>
              <a:t>Схема образования катиона </a:t>
            </a:r>
            <a:r>
              <a:rPr lang="ru-RU" dirty="0" err="1"/>
              <a:t>нитрония</a:t>
            </a:r>
            <a:r>
              <a:rPr lang="ru-RU" dirty="0"/>
              <a:t>: </a:t>
            </a:r>
            <a:br>
              <a:rPr lang="ru-RU" dirty="0"/>
            </a:br>
            <a:r>
              <a:rPr lang="pt-BR" dirty="0"/>
              <a:t>NaNO</a:t>
            </a:r>
            <a:r>
              <a:rPr lang="pt-BR" baseline="-25000" dirty="0"/>
              <a:t>2 </a:t>
            </a:r>
            <a:r>
              <a:rPr lang="pt-BR" dirty="0"/>
              <a:t>+ CF</a:t>
            </a:r>
            <a:r>
              <a:rPr lang="pt-BR" baseline="-25000" dirty="0"/>
              <a:t>3</a:t>
            </a:r>
            <a:r>
              <a:rPr lang="pt-BR" dirty="0"/>
              <a:t>COOH </a:t>
            </a:r>
            <a:r>
              <a:rPr lang="en-US" dirty="0">
                <a:sym typeface="Wingdings 3" panose="05040102010807070707" pitchFamily="18" charset="2"/>
              </a:rPr>
              <a:t></a:t>
            </a:r>
            <a:r>
              <a:rPr lang="pt-BR" dirty="0"/>
              <a:t> HNO</a:t>
            </a:r>
            <a:r>
              <a:rPr lang="pt-BR" baseline="-25000" dirty="0"/>
              <a:t>2</a:t>
            </a:r>
            <a:r>
              <a:rPr lang="pt-BR" dirty="0"/>
              <a:t> + CF</a:t>
            </a:r>
            <a:r>
              <a:rPr lang="pt-BR" baseline="-25000" dirty="0"/>
              <a:t>3</a:t>
            </a:r>
            <a:r>
              <a:rPr lang="pt-BR" dirty="0"/>
              <a:t>COONa</a:t>
            </a:r>
            <a:r>
              <a:rPr lang="ru-RU" dirty="0"/>
              <a:t/>
            </a:r>
            <a:br>
              <a:rPr lang="ru-RU" dirty="0"/>
            </a:br>
            <a:r>
              <a:rPr lang="pt-BR" dirty="0"/>
              <a:t>2 HNO</a:t>
            </a:r>
            <a:r>
              <a:rPr lang="pt-BR" baseline="-25000" dirty="0"/>
              <a:t>2</a:t>
            </a:r>
            <a:r>
              <a:rPr lang="pt-BR" dirty="0"/>
              <a:t> </a:t>
            </a:r>
            <a:r>
              <a:rPr lang="en-US" dirty="0">
                <a:sym typeface="Wingdings 3" panose="05040102010807070707" pitchFamily="18" charset="2"/>
              </a:rPr>
              <a:t></a:t>
            </a:r>
            <a:r>
              <a:rPr lang="pt-BR" dirty="0"/>
              <a:t> N</a:t>
            </a:r>
            <a:r>
              <a:rPr lang="pt-BR" baseline="-25000" dirty="0"/>
              <a:t>2</a:t>
            </a:r>
            <a:r>
              <a:rPr lang="pt-BR" dirty="0"/>
              <a:t>O</a:t>
            </a:r>
            <a:r>
              <a:rPr lang="pt-BR" baseline="-25000" dirty="0"/>
              <a:t>3</a:t>
            </a:r>
            <a:r>
              <a:rPr lang="pt-BR" dirty="0"/>
              <a:t> + H</a:t>
            </a:r>
            <a:r>
              <a:rPr lang="pt-BR" baseline="-25000" dirty="0"/>
              <a:t>2</a:t>
            </a:r>
            <a:r>
              <a:rPr lang="pt-BR" dirty="0"/>
              <a:t>O</a:t>
            </a:r>
            <a:r>
              <a:rPr lang="ru-RU" dirty="0"/>
              <a:t/>
            </a:r>
            <a:br>
              <a:rPr lang="ru-RU" dirty="0"/>
            </a:br>
            <a:r>
              <a:rPr lang="pt-BR" dirty="0"/>
              <a:t>N</a:t>
            </a:r>
            <a:r>
              <a:rPr lang="pt-BR" baseline="-25000" dirty="0"/>
              <a:t>2</a:t>
            </a:r>
            <a:r>
              <a:rPr lang="pt-BR" dirty="0"/>
              <a:t>O</a:t>
            </a:r>
            <a:r>
              <a:rPr lang="pt-BR" baseline="-25000" dirty="0"/>
              <a:t>3 </a:t>
            </a:r>
            <a:r>
              <a:rPr lang="en-US" dirty="0">
                <a:sym typeface="Wingdings 3" panose="05040102010807070707" pitchFamily="18" charset="2"/>
              </a:rPr>
              <a:t></a:t>
            </a:r>
            <a:r>
              <a:rPr lang="pt-BR" dirty="0"/>
              <a:t> NO + </a:t>
            </a:r>
            <a:r>
              <a:rPr lang="pt-BR" dirty="0" smtClean="0"/>
              <a:t>NO</a:t>
            </a:r>
            <a:r>
              <a:rPr lang="pt-BR" baseline="-25000" dirty="0" smtClean="0"/>
              <a:t>2</a:t>
            </a:r>
            <a:r>
              <a:rPr lang="ru-RU" baseline="-25000" dirty="0" smtClean="0"/>
              <a:t/>
            </a:r>
            <a:br>
              <a:rPr lang="ru-RU" baseline="-25000" dirty="0" smtClean="0"/>
            </a:br>
            <a:r>
              <a:rPr lang="pt-BR" dirty="0"/>
              <a:t>2 NO2 </a:t>
            </a:r>
            <a:r>
              <a:rPr lang="en-US" dirty="0">
                <a:sym typeface="Wingdings 3" panose="05040102010807070707" pitchFamily="18" charset="2"/>
              </a:rPr>
              <a:t> </a:t>
            </a:r>
            <a:r>
              <a:rPr lang="pt-BR" dirty="0" smtClean="0"/>
              <a:t>N2O4 </a:t>
            </a:r>
            <a:r>
              <a:rPr lang="en-US" dirty="0">
                <a:sym typeface="Wingdings 3" panose="05040102010807070707" pitchFamily="18" charset="2"/>
              </a:rPr>
              <a:t> </a:t>
            </a:r>
            <a:r>
              <a:rPr lang="pt-BR" dirty="0" smtClean="0"/>
              <a:t>NO2</a:t>
            </a:r>
            <a:r>
              <a:rPr lang="pt-BR" baseline="30000" dirty="0"/>
              <a:t>+</a:t>
            </a:r>
            <a:r>
              <a:rPr lang="pt-BR" dirty="0"/>
              <a:t> + HNO2</a:t>
            </a:r>
            <a:r>
              <a:rPr lang="ru-RU" baseline="-25000" dirty="0" smtClean="0"/>
              <a:t/>
            </a:r>
            <a:br>
              <a:rPr lang="ru-RU" baseline="-25000" dirty="0" smtClean="0"/>
            </a:b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C1158-1333-4C56-A4F0-D594F4734682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847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7" y="1465533"/>
            <a:ext cx="5913539" cy="3134176"/>
          </a:xfrm>
          <a:prstGeom prst="rect">
            <a:avLst/>
          </a:prstGeom>
        </p:spPr>
      </p:pic>
      <p:pic>
        <p:nvPicPr>
          <p:cNvPr id="4" name="Picture 2" descr="https://lh6.googleusercontent.com/FMulJMCS2EZsx0gnbLP3v4-1eVyVtM7l2IzQ1euLz5Y5QFFPzKElKiWAQ5PlAZGhWX2Qp2adQ3-a57WN1Qpyhyw6y26m6MXNJ0LZaKDDU0Z7RtazdbgyzL6QatPL6NNES06INw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1774" y="1744102"/>
            <a:ext cx="4137285" cy="2577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42520" y="3847736"/>
            <a:ext cx="9081589" cy="3204228"/>
          </a:xfrm>
        </p:spPr>
        <p:txBody>
          <a:bodyPr>
            <a:noAutofit/>
          </a:bodyPr>
          <a:lstStyle/>
          <a:p>
            <a:r>
              <a:rPr lang="ru-RU" sz="3200" dirty="0" smtClean="0">
                <a:latin typeface="+mn-lt"/>
              </a:rPr>
              <a:t>Результат генерация второй гармоники:</a:t>
            </a:r>
            <a:br>
              <a:rPr lang="ru-RU" sz="3200" dirty="0" smtClean="0">
                <a:latin typeface="+mn-lt"/>
              </a:rPr>
            </a:br>
            <a:r>
              <a:rPr lang="ru-RU" sz="3200" dirty="0" smtClean="0">
                <a:latin typeface="+mn-lt"/>
              </a:rPr>
              <a:t>	-удвоение частоты</a:t>
            </a:r>
            <a:br>
              <a:rPr lang="ru-RU" sz="3200" dirty="0" smtClean="0">
                <a:latin typeface="+mn-lt"/>
              </a:rPr>
            </a:br>
            <a:r>
              <a:rPr lang="ru-RU" sz="3200" dirty="0" smtClean="0">
                <a:latin typeface="+mn-lt"/>
              </a:rPr>
              <a:t>	-удвоение энергии</a:t>
            </a:r>
            <a:br>
              <a:rPr lang="ru-RU" sz="3200" dirty="0" smtClean="0">
                <a:latin typeface="+mn-lt"/>
              </a:rPr>
            </a:br>
            <a:r>
              <a:rPr lang="ru-RU" sz="3200" dirty="0" smtClean="0">
                <a:latin typeface="+mn-lt"/>
              </a:rPr>
              <a:t>	-уменьшение длины волны в 2 раза</a:t>
            </a:r>
            <a:endParaRPr lang="ru-RU" sz="3200" dirty="0"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9843" y="327706"/>
            <a:ext cx="1195215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>
                <a:latin typeface="+mj-lt"/>
              </a:rPr>
              <a:t>Визуализация ИК-излучения в полупроводниковых материалах</a:t>
            </a:r>
            <a:endParaRPr lang="ru-RU" sz="4000" dirty="0">
              <a:latin typeface="+mj-lt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C1158-1333-4C56-A4F0-D594F4734682}" type="slidenum">
              <a:rPr lang="ru-RU" sz="1600" smtClean="0">
                <a:solidFill>
                  <a:schemeClr val="tx1"/>
                </a:solidFill>
              </a:rPr>
              <a:t>2</a:t>
            </a:fld>
            <a:endParaRPr lang="ru-RU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8868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lh6.googleusercontent.com/FMulJMCS2EZsx0gnbLP3v4-1eVyVtM7l2IzQ1euLz5Y5QFFPzKElKiWAQ5PlAZGhWX2Qp2adQ3-a57WN1Qpyhyw6y26m6MXNJ0LZaKDDU0Z7RtazdbgyzL6QatPL6NNES06INw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1774" y="1744102"/>
            <a:ext cx="4137285" cy="2577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C1158-1333-4C56-A4F0-D594F4734682}" type="slidenum">
              <a:rPr lang="ru-RU" sz="1600" smtClean="0">
                <a:solidFill>
                  <a:schemeClr val="tx1"/>
                </a:solidFill>
              </a:rPr>
              <a:t>3</a:t>
            </a:fld>
            <a:endParaRPr lang="ru-RU" sz="1600" dirty="0">
              <a:solidFill>
                <a:schemeClr val="tx1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l="20754" t="17519" r="21532" b="13921"/>
          <a:stretch/>
        </p:blipFill>
        <p:spPr>
          <a:xfrm>
            <a:off x="1417590" y="221640"/>
            <a:ext cx="9936210" cy="663636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/>
          <a:srcRect l="50106" t="51231" r="25936" b="41951"/>
          <a:stretch/>
        </p:blipFill>
        <p:spPr>
          <a:xfrm>
            <a:off x="1740905" y="4170100"/>
            <a:ext cx="8871676" cy="14194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113438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0777" y="1099643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Цель</a:t>
            </a:r>
            <a:r>
              <a:rPr lang="ru-RU" dirty="0" smtClean="0"/>
              <a:t>: создание гибких светочувствительных мембран на основе </a:t>
            </a:r>
            <a:r>
              <a:rPr lang="ru-RU" dirty="0" err="1" smtClean="0"/>
              <a:t>нанонитей</a:t>
            </a:r>
            <a:r>
              <a:rPr lang="ru-RU" dirty="0" smtClean="0"/>
              <a:t> и порфиринов для изучения генерации второй гармоники</a:t>
            </a:r>
            <a:endParaRPr lang="ru-RU" dirty="0"/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720777" y="3320684"/>
            <a:ext cx="10515600" cy="26903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b="1" dirty="0" smtClean="0"/>
              <a:t>Этапы работы</a:t>
            </a:r>
            <a:r>
              <a:rPr lang="ru-RU" dirty="0" smtClean="0"/>
              <a:t>:</a:t>
            </a:r>
          </a:p>
          <a:p>
            <a:pPr indent="-742950">
              <a:spcBef>
                <a:spcPts val="600"/>
              </a:spcBef>
              <a:spcAft>
                <a:spcPts val="600"/>
              </a:spcAft>
              <a:buAutoNum type="arabicPeriod"/>
            </a:pPr>
            <a:r>
              <a:rPr lang="ru-RU" dirty="0" smtClean="0"/>
              <a:t>Синтез производных </a:t>
            </a:r>
            <a:r>
              <a:rPr lang="ru-RU" dirty="0" err="1" smtClean="0"/>
              <a:t>тетрафенилпорфирина</a:t>
            </a:r>
            <a:r>
              <a:rPr lang="ru-RU" dirty="0" smtClean="0"/>
              <a:t> с </a:t>
            </a:r>
            <a:r>
              <a:rPr lang="ru-RU" dirty="0" err="1" smtClean="0"/>
              <a:t>электронодонорной</a:t>
            </a:r>
            <a:r>
              <a:rPr lang="ru-RU" dirty="0" smtClean="0"/>
              <a:t> и электроноакцепторной группами;</a:t>
            </a:r>
          </a:p>
          <a:p>
            <a:pPr indent="-742950">
              <a:spcBef>
                <a:spcPts val="600"/>
              </a:spcBef>
              <a:spcAft>
                <a:spcPts val="600"/>
              </a:spcAft>
              <a:buAutoNum type="arabicPeriod"/>
            </a:pPr>
            <a:r>
              <a:rPr lang="ru-RU" dirty="0" smtClean="0"/>
              <a:t>Создание гибких мембран на основе </a:t>
            </a:r>
            <a:r>
              <a:rPr lang="ru-RU" dirty="0" err="1" smtClean="0"/>
              <a:t>нанонитей</a:t>
            </a:r>
            <a:r>
              <a:rPr lang="ru-RU" dirty="0" smtClean="0"/>
              <a:t> и порфиринов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685550" y="6311379"/>
            <a:ext cx="2743200" cy="365125"/>
          </a:xfrm>
        </p:spPr>
        <p:txBody>
          <a:bodyPr/>
          <a:lstStyle/>
          <a:p>
            <a:fld id="{4A7C1158-1333-4C56-A4F0-D594F4734682}" type="slidenum">
              <a:rPr lang="ru-RU" sz="1600" smtClean="0">
                <a:solidFill>
                  <a:schemeClr val="tx1"/>
                </a:solidFill>
              </a:rPr>
              <a:t>4</a:t>
            </a:fld>
            <a:endParaRPr lang="ru-RU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9295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6000">
              <a:schemeClr val="bg1">
                <a:lumMod val="0"/>
                <a:lumOff val="100000"/>
              </a:schemeClr>
            </a:gs>
            <a:gs pos="0">
              <a:srgbClr val="00A6F0"/>
            </a:gs>
          </a:gsLst>
          <a:lin ang="48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Полученные структуры</a:t>
            </a:r>
            <a:endParaRPr lang="ru-RU" dirty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1558977" y="5268509"/>
            <a:ext cx="368758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>
                <a:latin typeface="+mn-lt"/>
                <a:cs typeface="Arial" panose="020B0604020202020204" pitchFamily="34" charset="0"/>
              </a:rPr>
              <a:t>5-(</a:t>
            </a:r>
            <a:r>
              <a:rPr lang="ru-RU" sz="2000" i="1" dirty="0">
                <a:latin typeface="+mn-lt"/>
                <a:cs typeface="Arial" panose="020B0604020202020204" pitchFamily="34" charset="0"/>
              </a:rPr>
              <a:t>пара</a:t>
            </a:r>
            <a:r>
              <a:rPr lang="ru-RU" sz="2000" dirty="0">
                <a:latin typeface="+mn-lt"/>
                <a:cs typeface="Arial" panose="020B0604020202020204" pitchFamily="34" charset="0"/>
              </a:rPr>
              <a:t>-</a:t>
            </a:r>
            <a:r>
              <a:rPr lang="ru-RU" sz="2000" dirty="0" err="1">
                <a:latin typeface="+mn-lt"/>
                <a:cs typeface="Arial" panose="020B0604020202020204" pitchFamily="34" charset="0"/>
              </a:rPr>
              <a:t>нитрофенил</a:t>
            </a:r>
            <a:r>
              <a:rPr lang="ru-RU" sz="2000" dirty="0" smtClean="0">
                <a:latin typeface="+mn-lt"/>
                <a:cs typeface="Arial" panose="020B0604020202020204" pitchFamily="34" charset="0"/>
              </a:rPr>
              <a:t>)-</a:t>
            </a:r>
          </a:p>
          <a:p>
            <a:r>
              <a:rPr lang="ru-RU" sz="2000" dirty="0" smtClean="0">
                <a:latin typeface="+mn-lt"/>
                <a:cs typeface="Arial" panose="020B0604020202020204" pitchFamily="34" charset="0"/>
              </a:rPr>
              <a:t>10,15,20-трифенилпорфирин</a:t>
            </a:r>
            <a:endParaRPr lang="ru-RU" sz="2000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7150931" y="5262811"/>
            <a:ext cx="370257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>
                <a:latin typeface="+mn-lt"/>
                <a:cs typeface="Arial" panose="020B0604020202020204" pitchFamily="34" charset="0"/>
              </a:rPr>
              <a:t>5-(</a:t>
            </a:r>
            <a:r>
              <a:rPr lang="ru-RU" sz="2000" i="1" dirty="0">
                <a:latin typeface="+mn-lt"/>
                <a:cs typeface="Arial" panose="020B0604020202020204" pitchFamily="34" charset="0"/>
              </a:rPr>
              <a:t>пара</a:t>
            </a:r>
            <a:r>
              <a:rPr lang="ru-RU" sz="2000" dirty="0">
                <a:latin typeface="+mn-lt"/>
                <a:cs typeface="Arial" panose="020B0604020202020204" pitchFamily="34" charset="0"/>
              </a:rPr>
              <a:t>-</a:t>
            </a:r>
            <a:r>
              <a:rPr lang="ru-RU" sz="2000" dirty="0" err="1">
                <a:latin typeface="+mn-lt"/>
                <a:cs typeface="Arial" panose="020B0604020202020204" pitchFamily="34" charset="0"/>
              </a:rPr>
              <a:t>аминофенил</a:t>
            </a:r>
            <a:r>
              <a:rPr lang="ru-RU" sz="2000" dirty="0" smtClean="0">
                <a:latin typeface="+mn-lt"/>
                <a:cs typeface="Arial" panose="020B0604020202020204" pitchFamily="34" charset="0"/>
              </a:rPr>
              <a:t>)-</a:t>
            </a:r>
          </a:p>
          <a:p>
            <a:r>
              <a:rPr lang="ru-RU" sz="2000" dirty="0" smtClean="0">
                <a:latin typeface="+mn-lt"/>
                <a:cs typeface="Arial" panose="020B0604020202020204" pitchFamily="34" charset="0"/>
              </a:rPr>
              <a:t>10,15,20-трифенилпорфирин </a:t>
            </a:r>
            <a:endParaRPr lang="ru-RU" sz="2000" dirty="0">
              <a:latin typeface="+mn-lt"/>
              <a:cs typeface="Arial" panose="020B0604020202020204" pitchFamily="34" charset="0"/>
            </a:endParaRPr>
          </a:p>
        </p:txBody>
      </p:sp>
      <p:pic>
        <p:nvPicPr>
          <p:cNvPr id="13" name="Рисунок 12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73" t="8011" b="5383"/>
          <a:stretch/>
        </p:blipFill>
        <p:spPr bwMode="auto">
          <a:xfrm>
            <a:off x="1321320" y="1954616"/>
            <a:ext cx="4588240" cy="331389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949596" y="4684791"/>
            <a:ext cx="727335" cy="6627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30" r="2325"/>
          <a:stretch/>
        </p:blipFill>
        <p:spPr bwMode="auto">
          <a:xfrm>
            <a:off x="6933575" y="1838808"/>
            <a:ext cx="4137285" cy="363260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9473784" y="4684791"/>
            <a:ext cx="764498" cy="6627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745511" y="6223249"/>
            <a:ext cx="2743200" cy="365125"/>
          </a:xfrm>
        </p:spPr>
        <p:txBody>
          <a:bodyPr/>
          <a:lstStyle/>
          <a:p>
            <a:fld id="{4A7C1158-1333-4C56-A4F0-D594F4734682}" type="slidenum">
              <a:rPr lang="ru-RU" sz="1600" smtClean="0">
                <a:solidFill>
                  <a:schemeClr val="tx1"/>
                </a:solidFill>
              </a:rPr>
              <a:t>5</a:t>
            </a:fld>
            <a:endParaRPr lang="ru-RU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8061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8000">
              <a:schemeClr val="bg1">
                <a:lumMod val="0"/>
                <a:lumOff val="100000"/>
              </a:schemeClr>
            </a:gs>
            <a:gs pos="0">
              <a:srgbClr val="00A6F0"/>
            </a:gs>
          </a:gsLst>
          <a:lin ang="48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2874" y="123236"/>
            <a:ext cx="12651699" cy="1325563"/>
          </a:xfrm>
        </p:spPr>
        <p:txBody>
          <a:bodyPr/>
          <a:lstStyle/>
          <a:p>
            <a:r>
              <a:rPr lang="ru-RU" dirty="0"/>
              <a:t>Нитрование 5, 10, 15, 20-тетрафенилпорфирина</a:t>
            </a:r>
          </a:p>
        </p:txBody>
      </p:sp>
      <p:grpSp>
        <p:nvGrpSpPr>
          <p:cNvPr id="9" name="Группа 8"/>
          <p:cNvGrpSpPr/>
          <p:nvPr/>
        </p:nvGrpSpPr>
        <p:grpSpPr>
          <a:xfrm>
            <a:off x="0" y="1283090"/>
            <a:ext cx="7315200" cy="3029948"/>
            <a:chOff x="0" y="1264085"/>
            <a:chExt cx="7315200" cy="3029948"/>
          </a:xfrm>
        </p:grpSpPr>
        <p:pic>
          <p:nvPicPr>
            <p:cNvPr id="3" name="Рисунок 2"/>
            <p:cNvPicPr/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011" b="5383"/>
            <a:stretch/>
          </p:blipFill>
          <p:spPr bwMode="auto">
            <a:xfrm>
              <a:off x="0" y="1264085"/>
              <a:ext cx="7315200" cy="2561961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5003379" y="3924701"/>
              <a:ext cx="167889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 smtClean="0"/>
                <a:t>85%</a:t>
              </a:r>
              <a:endParaRPr lang="ru-RU" dirty="0"/>
            </a:p>
          </p:txBody>
        </p:sp>
      </p:grpSp>
      <p:grpSp>
        <p:nvGrpSpPr>
          <p:cNvPr id="8" name="Группа 7"/>
          <p:cNvGrpSpPr/>
          <p:nvPr/>
        </p:nvGrpSpPr>
        <p:grpSpPr>
          <a:xfrm>
            <a:off x="124213" y="4128372"/>
            <a:ext cx="2335530" cy="2519680"/>
            <a:chOff x="2190032" y="4162852"/>
            <a:chExt cx="2335530" cy="2519680"/>
          </a:xfrm>
        </p:grpSpPr>
        <p:pic>
          <p:nvPicPr>
            <p:cNvPr id="6" name="Рисунок 5" descr="https://sun9-66.userapi.com/s/v1/ig2/Cc-Q1UjdpfUREwDnzUJy5pm9xuzC0brcIXQGMDNyLo-JPtfuwKh8WSQTbsib7303FnQq6HTNfy_Tgr55r_zOZKzX.jpg?size=1620x2160&amp;quality=95&amp;type=album"/>
            <p:cNvPicPr/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-25000"/>
                      </a14:imgEffect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007" t="33676" r="18411" b="12451"/>
            <a:stretch/>
          </p:blipFill>
          <p:spPr bwMode="auto">
            <a:xfrm>
              <a:off x="2190032" y="4162852"/>
              <a:ext cx="2335530" cy="251968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2268693" y="6313200"/>
              <a:ext cx="223459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 smtClean="0"/>
                <a:t>1	2	3       </a:t>
              </a:r>
              <a:endParaRPr lang="ru-RU" dirty="0"/>
            </a:p>
          </p:txBody>
        </p:sp>
      </p:grpSp>
      <p:sp>
        <p:nvSpPr>
          <p:cNvPr id="10" name="TextBox 9"/>
          <p:cNvSpPr txBox="1"/>
          <p:nvPr/>
        </p:nvSpPr>
        <p:spPr>
          <a:xfrm flipH="1">
            <a:off x="2516125" y="5221335"/>
            <a:ext cx="367604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r>
              <a:rPr lang="ru-RU" dirty="0" smtClean="0"/>
              <a:t>ТСХ в системе СН</a:t>
            </a:r>
            <a:r>
              <a:rPr lang="en-US" dirty="0" smtClean="0"/>
              <a:t>Cl</a:t>
            </a:r>
            <a:r>
              <a:rPr lang="en-US" baseline="-25000" dirty="0" smtClean="0"/>
              <a:t>3</a:t>
            </a:r>
            <a:r>
              <a:rPr lang="ru-RU" baseline="-25000" dirty="0" smtClean="0"/>
              <a:t> </a:t>
            </a:r>
            <a:r>
              <a:rPr lang="en-US" dirty="0" smtClean="0"/>
              <a:t>–</a:t>
            </a:r>
            <a:r>
              <a:rPr lang="ru-RU" dirty="0" smtClean="0"/>
              <a:t> ПЭ, 3:1</a:t>
            </a:r>
            <a:endParaRPr lang="ru-RU" baseline="-25000" dirty="0" smtClean="0"/>
          </a:p>
          <a:p>
            <a:r>
              <a:rPr lang="ru-RU" dirty="0" smtClean="0"/>
              <a:t>1 - свидетель </a:t>
            </a:r>
            <a:r>
              <a:rPr lang="ru-RU" dirty="0"/>
              <a:t>ТФП-</a:t>
            </a:r>
            <a:r>
              <a:rPr lang="en-US" dirty="0"/>
              <a:t>NO</a:t>
            </a:r>
            <a:r>
              <a:rPr lang="ru-RU" baseline="-25000" dirty="0" smtClean="0"/>
              <a:t>2</a:t>
            </a:r>
          </a:p>
          <a:p>
            <a:r>
              <a:rPr lang="ru-RU" dirty="0" smtClean="0"/>
              <a:t>2 - </a:t>
            </a:r>
            <a:r>
              <a:rPr lang="ru-RU" dirty="0"/>
              <a:t>реакционная </a:t>
            </a:r>
            <a:r>
              <a:rPr lang="ru-RU" dirty="0" smtClean="0"/>
              <a:t>смесь</a:t>
            </a:r>
          </a:p>
          <a:p>
            <a:r>
              <a:rPr lang="ru-RU" dirty="0" smtClean="0"/>
              <a:t>3 - свидетель </a:t>
            </a:r>
            <a:r>
              <a:rPr lang="ru-RU" dirty="0"/>
              <a:t>ТФП</a:t>
            </a:r>
            <a:endParaRPr lang="ru-RU" i="1" dirty="0"/>
          </a:p>
          <a:p>
            <a:endParaRPr lang="ru-RU" dirty="0"/>
          </a:p>
        </p:txBody>
      </p:sp>
      <p:grpSp>
        <p:nvGrpSpPr>
          <p:cNvPr id="12" name="Группа 11"/>
          <p:cNvGrpSpPr/>
          <p:nvPr/>
        </p:nvGrpSpPr>
        <p:grpSpPr>
          <a:xfrm>
            <a:off x="5681273" y="3222886"/>
            <a:ext cx="6510728" cy="3656650"/>
            <a:chOff x="5737899" y="3454282"/>
            <a:chExt cx="6454101" cy="3425253"/>
          </a:xfrm>
        </p:grpSpPr>
        <p:pic>
          <p:nvPicPr>
            <p:cNvPr id="5122" name="Picture 2" descr="https://sun9-east.userapi.com/sun9-75/s/v1/if2/UIq0qaA7TgntL-32CWtBB4eqxyac8doB7u4AiaYAli8dB6zrYJickmM_oss8fXVRI1yjC2SckQByyUrHeAgDAn8t.jpg?size=1280x893&amp;quality=96&amp;type=album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930"/>
            <a:stretch/>
          </p:blipFill>
          <p:spPr bwMode="auto">
            <a:xfrm>
              <a:off x="5737899" y="3454282"/>
              <a:ext cx="6454101" cy="34252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/>
            <p:cNvSpPr txBox="1"/>
            <p:nvPr/>
          </p:nvSpPr>
          <p:spPr>
            <a:xfrm>
              <a:off x="9319136" y="4944336"/>
              <a:ext cx="530915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ru-RU" sz="1200" dirty="0" smtClean="0"/>
                <a:t>СН</a:t>
              </a:r>
              <a:r>
                <a:rPr lang="en-US" sz="1200" dirty="0" smtClean="0"/>
                <a:t>Cl</a:t>
              </a:r>
              <a:r>
                <a:rPr lang="en-US" sz="1200" baseline="-25000" dirty="0" smtClean="0"/>
                <a:t>3</a:t>
              </a:r>
              <a:endParaRPr lang="ru-RU" sz="1200" baseline="-25000" dirty="0"/>
            </a:p>
          </p:txBody>
        </p:sp>
      </p:grpSp>
      <p:sp>
        <p:nvSpPr>
          <p:cNvPr id="7" name="Прямоугольник 6"/>
          <p:cNvSpPr/>
          <p:nvPr/>
        </p:nvSpPr>
        <p:spPr>
          <a:xfrm>
            <a:off x="401782" y="3336622"/>
            <a:ext cx="512618" cy="5002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C1158-1333-4C56-A4F0-D594F4734682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2250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6000">
              <a:schemeClr val="bg1">
                <a:lumMod val="0"/>
                <a:lumOff val="100000"/>
              </a:schemeClr>
            </a:gs>
            <a:gs pos="0">
              <a:srgbClr val="00A6F0"/>
            </a:gs>
          </a:gsLst>
          <a:lin ang="48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8219" y="0"/>
            <a:ext cx="10515600" cy="2033301"/>
          </a:xfrm>
        </p:spPr>
        <p:txBody>
          <a:bodyPr>
            <a:normAutofit/>
          </a:bodyPr>
          <a:lstStyle/>
          <a:p>
            <a:r>
              <a:rPr lang="ru-RU" dirty="0"/>
              <a:t>Восстановление 5-(</a:t>
            </a:r>
            <a:r>
              <a:rPr lang="ru-RU" i="1" dirty="0"/>
              <a:t>пара</a:t>
            </a:r>
            <a:r>
              <a:rPr lang="ru-RU" dirty="0"/>
              <a:t>-</a:t>
            </a:r>
            <a:r>
              <a:rPr lang="ru-RU" dirty="0" err="1"/>
              <a:t>нитрофенил</a:t>
            </a:r>
            <a:r>
              <a:rPr lang="ru-RU" dirty="0"/>
              <a:t>)-</a:t>
            </a:r>
            <a:r>
              <a:rPr lang="ru-RU" dirty="0" smtClean="0"/>
              <a:t>10,15,20-трифенилпорфирина</a:t>
            </a:r>
            <a:endParaRPr lang="ru-RU" i="1" dirty="0"/>
          </a:p>
        </p:txBody>
      </p:sp>
      <p:grpSp>
        <p:nvGrpSpPr>
          <p:cNvPr id="8" name="Группа 7"/>
          <p:cNvGrpSpPr/>
          <p:nvPr/>
        </p:nvGrpSpPr>
        <p:grpSpPr>
          <a:xfrm>
            <a:off x="204137" y="4342923"/>
            <a:ext cx="5237362" cy="2536917"/>
            <a:chOff x="1317085" y="4309621"/>
            <a:chExt cx="5237362" cy="2536917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 rotWithShape="1">
            <a:blip r:embed="rId2"/>
            <a:srcRect t="21792"/>
            <a:stretch/>
          </p:blipFill>
          <p:spPr>
            <a:xfrm>
              <a:off x="1317085" y="4309621"/>
              <a:ext cx="1519504" cy="2255605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2836589" y="5171606"/>
              <a:ext cx="371785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 smtClean="0"/>
                <a:t>ТСХ в системе СН</a:t>
              </a:r>
              <a:r>
                <a:rPr lang="en-US" dirty="0" smtClean="0"/>
                <a:t>Cl</a:t>
              </a:r>
              <a:r>
                <a:rPr lang="en-US" baseline="-25000" dirty="0" smtClean="0"/>
                <a:t>3</a:t>
              </a:r>
              <a:r>
                <a:rPr lang="ru-RU" baseline="-25000" dirty="0" smtClean="0"/>
                <a:t> </a:t>
              </a:r>
              <a:r>
                <a:rPr lang="en-US" dirty="0" smtClean="0"/>
                <a:t>-</a:t>
              </a:r>
              <a:r>
                <a:rPr lang="ru-RU" dirty="0" err="1" smtClean="0"/>
                <a:t>петр</a:t>
              </a:r>
              <a:r>
                <a:rPr lang="ru-RU" dirty="0" smtClean="0"/>
                <a:t>. эфир,3:1</a:t>
              </a:r>
              <a:endParaRPr lang="ru-RU" baseline="-25000" dirty="0" smtClean="0"/>
            </a:p>
            <a:p>
              <a:r>
                <a:rPr lang="ru-RU" dirty="0" smtClean="0"/>
                <a:t>1 -  </a:t>
              </a:r>
              <a:r>
                <a:rPr lang="ru-RU" dirty="0"/>
                <a:t>свидетель ТФП-</a:t>
              </a:r>
              <a:r>
                <a:rPr lang="en-US" dirty="0"/>
                <a:t>NO</a:t>
              </a:r>
              <a:r>
                <a:rPr lang="ru-RU" baseline="-25000" dirty="0"/>
                <a:t>2</a:t>
              </a:r>
              <a:r>
                <a:rPr lang="ru-RU" dirty="0"/>
                <a:t>, </a:t>
              </a:r>
              <a:endParaRPr lang="ru-RU" dirty="0" smtClean="0"/>
            </a:p>
            <a:p>
              <a:r>
                <a:rPr lang="ru-RU" dirty="0" smtClean="0"/>
                <a:t>2 - </a:t>
              </a:r>
              <a:r>
                <a:rPr lang="ru-RU" dirty="0"/>
                <a:t>проба реакционной </a:t>
              </a:r>
              <a:r>
                <a:rPr lang="ru-RU" dirty="0" smtClean="0"/>
                <a:t>смеси,</a:t>
              </a:r>
            </a:p>
            <a:p>
              <a:r>
                <a:rPr lang="ru-RU" dirty="0" smtClean="0"/>
                <a:t>3 - свидетель </a:t>
              </a:r>
              <a:r>
                <a:rPr lang="ru-RU" dirty="0"/>
                <a:t>ТФП-</a:t>
              </a:r>
              <a:r>
                <a:rPr lang="en-US" dirty="0"/>
                <a:t>NH</a:t>
              </a:r>
              <a:r>
                <a:rPr lang="ru-RU" baseline="-25000" dirty="0"/>
                <a:t>2</a:t>
              </a:r>
              <a:endParaRPr lang="ru-RU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350011" y="6477206"/>
              <a:ext cx="228530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 smtClean="0"/>
                <a:t>1          2	    3</a:t>
              </a:r>
              <a:endParaRPr lang="ru-RU" dirty="0"/>
            </a:p>
          </p:txBody>
        </p:sp>
      </p:grpSp>
      <p:grpSp>
        <p:nvGrpSpPr>
          <p:cNvPr id="11" name="Группа 10"/>
          <p:cNvGrpSpPr/>
          <p:nvPr/>
        </p:nvGrpSpPr>
        <p:grpSpPr>
          <a:xfrm>
            <a:off x="0" y="1700801"/>
            <a:ext cx="8011963" cy="2974622"/>
            <a:chOff x="75122" y="1614440"/>
            <a:chExt cx="8011963" cy="2974622"/>
          </a:xfrm>
        </p:grpSpPr>
        <p:sp>
          <p:nvSpPr>
            <p:cNvPr id="4" name="Прямоугольник 3"/>
            <p:cNvSpPr/>
            <p:nvPr/>
          </p:nvSpPr>
          <p:spPr>
            <a:xfrm>
              <a:off x="6066019" y="2713845"/>
              <a:ext cx="2021066" cy="5078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indent="450215" algn="just">
                <a:lnSpc>
                  <a:spcPct val="150000"/>
                </a:lnSpc>
                <a:spcAft>
                  <a:spcPts val="800"/>
                </a:spcAft>
              </a:pPr>
              <a:r>
                <a:rPr lang="ru-RU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+ </a:t>
              </a:r>
              <a:r>
                <a:rPr lang="en-US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SnCl</a:t>
              </a:r>
              <a:r>
                <a:rPr lang="en-US" baseline="-250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4</a:t>
              </a:r>
              <a:r>
                <a:rPr lang="en-US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+ H</a:t>
              </a:r>
              <a:r>
                <a:rPr lang="en-US" baseline="-250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2</a:t>
              </a:r>
              <a:r>
                <a:rPr lang="en-US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O</a:t>
              </a:r>
              <a:endPara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0" name="Группа 9"/>
            <p:cNvGrpSpPr/>
            <p:nvPr/>
          </p:nvGrpSpPr>
          <p:grpSpPr>
            <a:xfrm>
              <a:off x="75122" y="1614440"/>
              <a:ext cx="6385810" cy="2974622"/>
              <a:chOff x="75122" y="1614440"/>
              <a:chExt cx="6385810" cy="2974622"/>
            </a:xfrm>
          </p:grpSpPr>
          <p:pic>
            <p:nvPicPr>
              <p:cNvPr id="3" name="Рисунок 2"/>
              <p:cNvPicPr/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2325"/>
              <a:stretch/>
            </p:blipFill>
            <p:spPr bwMode="auto">
              <a:xfrm>
                <a:off x="75122" y="1614440"/>
                <a:ext cx="6385810" cy="2706643"/>
              </a:xfrm>
              <a:prstGeom prst="rect">
                <a:avLst/>
              </a:prstGeom>
              <a:noFill/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sp>
            <p:nvSpPr>
              <p:cNvPr id="9" name="TextBox 8"/>
              <p:cNvSpPr txBox="1"/>
              <p:nvPr/>
            </p:nvSpPr>
            <p:spPr>
              <a:xfrm>
                <a:off x="4755728" y="4219730"/>
                <a:ext cx="68577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dirty="0" smtClean="0"/>
                  <a:t>75%</a:t>
                </a:r>
                <a:endParaRPr lang="ru-RU" dirty="0"/>
              </a:p>
            </p:txBody>
          </p:sp>
        </p:grpSp>
      </p:grpSp>
      <p:grpSp>
        <p:nvGrpSpPr>
          <p:cNvPr id="12" name="Группа 11"/>
          <p:cNvGrpSpPr/>
          <p:nvPr/>
        </p:nvGrpSpPr>
        <p:grpSpPr>
          <a:xfrm>
            <a:off x="5670732" y="3894726"/>
            <a:ext cx="6516271" cy="2963274"/>
            <a:chOff x="5475859" y="3894726"/>
            <a:chExt cx="6516271" cy="2963274"/>
          </a:xfrm>
        </p:grpSpPr>
        <p:pic>
          <p:nvPicPr>
            <p:cNvPr id="4098" name="Picture 2" descr="https://sun9-west.userapi.com/sun9-3/s/v1/if2/YjDG_FI8Wfp1XCSsFWoXHNaGjefQ284bSIIuqAnwHyt4rRpg6Oq1_2UbE4nGAU-3QIr8T2h1mwMahHsHXqMG6uG1.jpg?size=1280x893&amp;quality=96&amp;type=album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818"/>
            <a:stretch/>
          </p:blipFill>
          <p:spPr bwMode="auto">
            <a:xfrm>
              <a:off x="5475859" y="3894726"/>
              <a:ext cx="6516271" cy="29632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/>
            <p:cNvSpPr txBox="1"/>
            <p:nvPr/>
          </p:nvSpPr>
          <p:spPr>
            <a:xfrm>
              <a:off x="9184568" y="4008999"/>
              <a:ext cx="530915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ru-RU" sz="1200" dirty="0" smtClean="0"/>
                <a:t>СН</a:t>
              </a:r>
              <a:r>
                <a:rPr lang="en-US" sz="1200" dirty="0" smtClean="0"/>
                <a:t>Cl</a:t>
              </a:r>
              <a:r>
                <a:rPr lang="en-US" sz="1200" baseline="-25000" dirty="0" smtClean="0"/>
                <a:t>3</a:t>
              </a:r>
              <a:endParaRPr lang="ru-RU" sz="1200" baseline="-25000" dirty="0"/>
            </a:p>
          </p:txBody>
        </p:sp>
      </p:grpSp>
      <p:sp>
        <p:nvSpPr>
          <p:cNvPr id="15" name="Прямоугольник 14"/>
          <p:cNvSpPr/>
          <p:nvPr/>
        </p:nvSpPr>
        <p:spPr>
          <a:xfrm>
            <a:off x="1723641" y="3652076"/>
            <a:ext cx="512618" cy="5002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5185190" y="3758856"/>
            <a:ext cx="512618" cy="5002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Номер слайда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C1158-1333-4C56-A4F0-D594F4734682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4177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2079883" y="1543988"/>
            <a:ext cx="7791139" cy="2131284"/>
            <a:chOff x="-33889" y="-1"/>
            <a:chExt cx="12225889" cy="3672591"/>
          </a:xfrm>
        </p:grpSpPr>
        <p:pic>
          <p:nvPicPr>
            <p:cNvPr id="2050" name="Picture 2" descr="https://lh6.googleusercontent.com/FMulJMCS2EZsx0gnbLP3v4-1eVyVtM7l2IzQ1euLz5Y5QFFPzKElKiWAQ5PlAZGhWX2Qp2adQ3-a57WN1Qpyhyw6y26m6MXNJ0LZaKDDU0Z7RtazdbgyzL6QatPL6NNES06INw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3889" y="-1"/>
              <a:ext cx="6097499" cy="36725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2" name="Picture 4" descr="https://lh5.googleusercontent.com/e7HZ5zpsLuxFuL8NdBMaLmgos4wvcwZJQlEa5rT2JYn1m8XAEz30rVKsJHJLklSWV5SkGY8Bmjl4SWVeb3NISmvCCp0bk3_dOjNGfezKFqNjbbd7wBGjetTZ3FYD-Sbw3GScUA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63610" y="0"/>
              <a:ext cx="6128390" cy="36725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923111" y="3710614"/>
            <a:ext cx="8345775" cy="744148"/>
          </a:xfrm>
        </p:spPr>
        <p:txBody>
          <a:bodyPr>
            <a:normAutofit/>
          </a:bodyPr>
          <a:lstStyle/>
          <a:p>
            <a:r>
              <a:rPr lang="ru-RU" sz="2000" dirty="0"/>
              <a:t>РЭМ-изображение образцов а) S491 (</a:t>
            </a:r>
            <a:r>
              <a:rPr lang="ru-RU" sz="2000" dirty="0" err="1"/>
              <a:t>GaAs</a:t>
            </a:r>
            <a:r>
              <a:rPr lang="ru-RU" sz="2000" dirty="0"/>
              <a:t>) b) S561 (</a:t>
            </a:r>
            <a:r>
              <a:rPr lang="ru-RU" sz="2000" dirty="0" err="1"/>
              <a:t>GaPAs</a:t>
            </a:r>
            <a:r>
              <a:rPr lang="ru-RU" sz="2000" dirty="0"/>
              <a:t>)</a:t>
            </a:r>
          </a:p>
        </p:txBody>
      </p:sp>
      <p:sp>
        <p:nvSpPr>
          <p:cNvPr id="8" name="Заголовок 4"/>
          <p:cNvSpPr txBox="1">
            <a:spLocks/>
          </p:cNvSpPr>
          <p:nvPr/>
        </p:nvSpPr>
        <p:spPr>
          <a:xfrm>
            <a:off x="196745" y="4751792"/>
            <a:ext cx="11798508" cy="14065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dirty="0" smtClean="0"/>
              <a:t>Способы нанесения порфиринов:</a:t>
            </a:r>
          </a:p>
          <a:p>
            <a:endParaRPr lang="ru-RU" sz="2000" dirty="0" smtClean="0"/>
          </a:p>
          <a:p>
            <a:r>
              <a:rPr lang="ru-RU" sz="3200" dirty="0"/>
              <a:t>	</a:t>
            </a:r>
            <a:r>
              <a:rPr lang="ru-RU" sz="3200" dirty="0" smtClean="0"/>
              <a:t>а. в объеме полимера</a:t>
            </a:r>
          </a:p>
          <a:p>
            <a:r>
              <a:rPr lang="ru-RU" sz="3200" dirty="0"/>
              <a:t>	</a:t>
            </a:r>
            <a:r>
              <a:rPr lang="en-US" sz="3200" dirty="0" smtClean="0"/>
              <a:t>b. </a:t>
            </a:r>
            <a:r>
              <a:rPr lang="ru-RU" sz="3200" dirty="0" smtClean="0"/>
              <a:t>на поверхности </a:t>
            </a:r>
            <a:r>
              <a:rPr lang="ru-RU" sz="3200" dirty="0" err="1" smtClean="0"/>
              <a:t>нанонитей</a:t>
            </a:r>
            <a:endParaRPr lang="ru-RU" sz="3200" dirty="0"/>
          </a:p>
        </p:txBody>
      </p:sp>
      <p:sp>
        <p:nvSpPr>
          <p:cNvPr id="11" name="Заголовок 4"/>
          <p:cNvSpPr txBox="1">
            <a:spLocks/>
          </p:cNvSpPr>
          <p:nvPr/>
        </p:nvSpPr>
        <p:spPr>
          <a:xfrm>
            <a:off x="168103" y="392424"/>
            <a:ext cx="11798508" cy="7441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dirty="0" smtClean="0"/>
              <a:t>Второй этап – создание гибких мембран на основе </a:t>
            </a:r>
            <a:r>
              <a:rPr lang="ru-RU" sz="4000" dirty="0" err="1" smtClean="0"/>
              <a:t>нанонитей</a:t>
            </a:r>
            <a:r>
              <a:rPr lang="ru-RU" sz="4000" dirty="0" smtClean="0"/>
              <a:t> и порфиринов</a:t>
            </a:r>
            <a:r>
              <a:rPr lang="ru-RU" sz="4000" baseline="30000" dirty="0" smtClean="0"/>
              <a:t>1</a:t>
            </a:r>
            <a:endParaRPr lang="ru-RU" sz="4000" baseline="30000" dirty="0"/>
          </a:p>
        </p:txBody>
      </p:sp>
      <p:sp>
        <p:nvSpPr>
          <p:cNvPr id="7" name="TextBox 6"/>
          <p:cNvSpPr txBox="1"/>
          <p:nvPr/>
        </p:nvSpPr>
        <p:spPr>
          <a:xfrm flipH="1">
            <a:off x="0" y="6490741"/>
            <a:ext cx="12191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aseline="30000" dirty="0" smtClean="0"/>
              <a:t>1</a:t>
            </a:r>
            <a:r>
              <a:rPr lang="ru-RU" dirty="0" smtClean="0"/>
              <a:t> Работа выполнена в Алферовском университете (СПб) под руководством к.ф.-м.н. Неплоха В.В. и </a:t>
            </a:r>
            <a:r>
              <a:rPr lang="ru-RU" dirty="0" err="1" smtClean="0"/>
              <a:t>асп</a:t>
            </a:r>
            <a:r>
              <a:rPr lang="ru-RU" dirty="0" smtClean="0"/>
              <a:t>. </a:t>
            </a:r>
            <a:r>
              <a:rPr lang="ru-RU" dirty="0" err="1" smtClean="0"/>
              <a:t>Масталиевой</a:t>
            </a:r>
            <a:r>
              <a:rPr lang="ru-RU" dirty="0" smtClean="0"/>
              <a:t> </a:t>
            </a:r>
            <a:r>
              <a:rPr lang="ru-RU" dirty="0" smtClean="0"/>
              <a:t>В.А. </a:t>
            </a:r>
            <a:endParaRPr lang="ru-RU" baseline="30000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776741" y="6125616"/>
            <a:ext cx="2743200" cy="365125"/>
          </a:xfrm>
        </p:spPr>
        <p:txBody>
          <a:bodyPr/>
          <a:lstStyle/>
          <a:p>
            <a:fld id="{4A7C1158-1333-4C56-A4F0-D594F4734682}" type="slidenum">
              <a:rPr lang="ru-RU" sz="1600" smtClean="0">
                <a:solidFill>
                  <a:schemeClr val="tx1"/>
                </a:solidFill>
              </a:rPr>
              <a:t>8</a:t>
            </a:fld>
            <a:endParaRPr lang="ru-RU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2092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Рисунок 29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30" r="2325"/>
          <a:stretch/>
        </p:blipFill>
        <p:spPr bwMode="auto">
          <a:xfrm>
            <a:off x="9975811" y="4601980"/>
            <a:ext cx="1994636" cy="197069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9" name="Рисунок 28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73" t="8011" b="5383"/>
          <a:stretch/>
        </p:blipFill>
        <p:spPr bwMode="auto">
          <a:xfrm>
            <a:off x="3678143" y="4601980"/>
            <a:ext cx="2280118" cy="199222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5490" y="294248"/>
            <a:ext cx="10944069" cy="1325563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Нанесение производных </a:t>
            </a:r>
            <a:r>
              <a:rPr lang="ru-RU" dirty="0"/>
              <a:t>  </a:t>
            </a:r>
            <a:r>
              <a:rPr lang="ru-RU" dirty="0" err="1" smtClean="0"/>
              <a:t>тетрафенилпорфирина</a:t>
            </a:r>
            <a:r>
              <a:rPr lang="ru-RU" dirty="0" smtClean="0"/>
              <a:t> </a:t>
            </a:r>
            <a:r>
              <a:rPr lang="ru-RU" dirty="0"/>
              <a:t>и </a:t>
            </a:r>
            <a:r>
              <a:rPr lang="ru-RU" dirty="0" smtClean="0"/>
              <a:t>диспергирование их </a:t>
            </a:r>
            <a:r>
              <a:rPr lang="ru-RU" dirty="0"/>
              <a:t>в полимер для создания мембран</a:t>
            </a:r>
          </a:p>
        </p:txBody>
      </p:sp>
      <p:pic>
        <p:nvPicPr>
          <p:cNvPr id="6148" name="Picture 4" descr="https://lh3.googleusercontent.com/1lmxog7J3-BAFJKqvHzyOEAA6X9OaoCq9TyVRR2yv0bz_lIsRY3gxePZgPrfDDnO6RWgOrDFyykR95V6gGAQzq_IWHC82vPyQ6zuGc_siOj59AV2zjTp4eRcfRVyjlV_0Ve48Q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79" t="48537" r="25466" b="15950"/>
          <a:stretch/>
        </p:blipFill>
        <p:spPr bwMode="auto">
          <a:xfrm>
            <a:off x="5958260" y="4601980"/>
            <a:ext cx="1974875" cy="2008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s://lh3.googleusercontent.com/JcHnl0nlXhJqJyfXwIppuC3CaD5Xh4k0x4uLlpN8H1t8-oFGMEC9HlRs-yjBwQC8KSpufKwjJ2rJL3vUrqIwIQ15YH3j7jTg1K45hAOTXJhwuWnwSMpGBO4jAcuMQ5CsLFtrNA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85" t="57895" r="25372" b="25784"/>
          <a:stretch/>
        </p:blipFill>
        <p:spPr bwMode="auto">
          <a:xfrm>
            <a:off x="7933135" y="4601980"/>
            <a:ext cx="2062438" cy="2008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lh4.googleusercontent.com/R-rKc8W526olzjoYluRbyRx5lO0bn5DDGx0rWHaokmPy7KOAwj89YNaB8DEJfFK94rq3qjaxfA7F_U9U0l4SRlwSEFUUX6U7DHdB1DcD0dqB1E0VeUDITm3034AaAh1lGYwuKQ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54" t="48395" r="35151" b="25813"/>
          <a:stretch/>
        </p:blipFill>
        <p:spPr bwMode="auto">
          <a:xfrm>
            <a:off x="2834798" y="1654469"/>
            <a:ext cx="1188215" cy="1984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lh3.googleusercontent.com/AeybLztTdxMT3zD0-wl-3KQnXzNU_Asv3-dz68zXOHVYJrInkuIC3iMd6ol0rrs7uv71arZB108wBqxgI6IcnK-W3X4xrA99FxEBK7mp_vcBal00plJSa7V1eKpqdnL6DxQYAA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06" t="53206" r="21544" b="26102"/>
          <a:stretch/>
        </p:blipFill>
        <p:spPr bwMode="auto">
          <a:xfrm>
            <a:off x="442034" y="3692153"/>
            <a:ext cx="1962971" cy="1870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lh6.googleusercontent.com/aSGqAPjuJdtcKxCm9ZyDLcJPlTFSXBg3JDZhzAEUX14T5s7284-McXeg6Z_NTu6yI688BGXftsqTyDgxvJla6Hp8ygRdHjKyYwhAR3ah5tCm7IeQUW75oYBMxq8zKh1GsYyAD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88" t="45335" r="17947" b="16703"/>
          <a:stretch/>
        </p:blipFill>
        <p:spPr bwMode="auto">
          <a:xfrm>
            <a:off x="5958260" y="1330095"/>
            <a:ext cx="3362832" cy="2881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Прямая со стрелкой 4"/>
          <p:cNvCxnSpPr/>
          <p:nvPr/>
        </p:nvCxnSpPr>
        <p:spPr>
          <a:xfrm flipH="1">
            <a:off x="1559485" y="2700105"/>
            <a:ext cx="973853" cy="673959"/>
          </a:xfrm>
          <a:prstGeom prst="straightConnector1">
            <a:avLst/>
          </a:prstGeom>
          <a:ln cmpd="sng">
            <a:solidFill>
              <a:schemeClr val="tx1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>
            <a:off x="2547460" y="4856277"/>
            <a:ext cx="991542" cy="706628"/>
          </a:xfrm>
          <a:prstGeom prst="straightConnector1">
            <a:avLst/>
          </a:prstGeom>
          <a:ln cmpd="sng">
            <a:solidFill>
              <a:schemeClr val="tx1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>
            <a:off x="4338500" y="2167614"/>
            <a:ext cx="1462693" cy="0"/>
          </a:xfrm>
          <a:prstGeom prst="straightConnector1">
            <a:avLst/>
          </a:prstGeom>
          <a:ln cmpd="sng">
            <a:solidFill>
              <a:schemeClr val="tx1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1895568" y="2586322"/>
            <a:ext cx="295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</a:t>
            </a:r>
            <a:endParaRPr lang="ru-RU" dirty="0"/>
          </a:p>
        </p:txBody>
      </p:sp>
      <p:sp>
        <p:nvSpPr>
          <p:cNvPr id="21" name="TextBox 20"/>
          <p:cNvSpPr txBox="1"/>
          <p:nvPr/>
        </p:nvSpPr>
        <p:spPr>
          <a:xfrm flipH="1">
            <a:off x="4895740" y="1798282"/>
            <a:ext cx="2945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</a:t>
            </a:r>
            <a:endParaRPr lang="ru-RU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4895740" y="6190938"/>
            <a:ext cx="440758" cy="3817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/>
          <p:cNvSpPr/>
          <p:nvPr/>
        </p:nvSpPr>
        <p:spPr>
          <a:xfrm>
            <a:off x="11163285" y="6019044"/>
            <a:ext cx="440758" cy="3817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TextBox 26"/>
          <p:cNvSpPr txBox="1"/>
          <p:nvPr/>
        </p:nvSpPr>
        <p:spPr>
          <a:xfrm>
            <a:off x="9548734" y="1619811"/>
            <a:ext cx="242171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1</a:t>
            </a:r>
            <a:r>
              <a:rPr lang="en-US" dirty="0" smtClean="0"/>
              <a:t> -T</a:t>
            </a:r>
            <a:r>
              <a:rPr lang="ru-RU" dirty="0"/>
              <a:t>ФП-</a:t>
            </a:r>
            <a:r>
              <a:rPr lang="en-US" dirty="0"/>
              <a:t>NO2 </a:t>
            </a:r>
            <a:r>
              <a:rPr lang="ru-RU" dirty="0" smtClean="0"/>
              <a:t>на образце </a:t>
            </a:r>
            <a:r>
              <a:rPr lang="en-US" dirty="0" smtClean="0"/>
              <a:t>S491 </a:t>
            </a:r>
            <a:r>
              <a:rPr lang="en-US" dirty="0"/>
              <a:t>(GaAs)</a:t>
            </a:r>
            <a:r>
              <a:rPr lang="en-US" dirty="0" smtClean="0"/>
              <a:t> </a:t>
            </a:r>
            <a:endParaRPr lang="ru-RU" dirty="0" smtClean="0"/>
          </a:p>
          <a:p>
            <a:r>
              <a:rPr lang="ru-RU" dirty="0" smtClean="0"/>
              <a:t>2 - </a:t>
            </a:r>
            <a:r>
              <a:rPr lang="en-US" dirty="0"/>
              <a:t>T</a:t>
            </a:r>
            <a:r>
              <a:rPr lang="ru-RU" dirty="0"/>
              <a:t>ФП-</a:t>
            </a:r>
            <a:r>
              <a:rPr lang="en-US" dirty="0"/>
              <a:t>NO2 </a:t>
            </a:r>
            <a:r>
              <a:rPr lang="ru-RU" dirty="0"/>
              <a:t>на </a:t>
            </a:r>
            <a:r>
              <a:rPr lang="en-US" dirty="0" smtClean="0"/>
              <a:t>S561(</a:t>
            </a:r>
            <a:r>
              <a:rPr lang="en-US" dirty="0" err="1" smtClean="0"/>
              <a:t>GaPAs</a:t>
            </a:r>
            <a:r>
              <a:rPr lang="ru-RU" dirty="0" smtClean="0"/>
              <a:t>)</a:t>
            </a:r>
          </a:p>
          <a:p>
            <a:r>
              <a:rPr lang="ru-RU" dirty="0" smtClean="0"/>
              <a:t>3 - </a:t>
            </a:r>
            <a:r>
              <a:rPr lang="en-US" dirty="0" smtClean="0"/>
              <a:t>T</a:t>
            </a:r>
            <a:r>
              <a:rPr lang="ru-RU" dirty="0"/>
              <a:t>ФП-</a:t>
            </a:r>
            <a:r>
              <a:rPr lang="en-US" dirty="0"/>
              <a:t>N</a:t>
            </a:r>
            <a:r>
              <a:rPr lang="ru-RU" dirty="0" smtClean="0"/>
              <a:t>Н2 на </a:t>
            </a:r>
            <a:r>
              <a:rPr lang="en-US" dirty="0"/>
              <a:t>S491 (GaAs) </a:t>
            </a:r>
            <a:endParaRPr lang="ru-RU" dirty="0"/>
          </a:p>
          <a:p>
            <a:r>
              <a:rPr lang="ru-RU" dirty="0" smtClean="0"/>
              <a:t>4 - </a:t>
            </a:r>
            <a:r>
              <a:rPr lang="en-US" dirty="0"/>
              <a:t>T</a:t>
            </a:r>
            <a:r>
              <a:rPr lang="ru-RU" dirty="0"/>
              <a:t>ФП-</a:t>
            </a:r>
            <a:r>
              <a:rPr lang="en-US" dirty="0"/>
              <a:t>N</a:t>
            </a:r>
            <a:r>
              <a:rPr lang="ru-RU" dirty="0"/>
              <a:t>Н2 на</a:t>
            </a:r>
            <a:r>
              <a:rPr lang="ru-RU" dirty="0" smtClean="0"/>
              <a:t> </a:t>
            </a:r>
            <a:r>
              <a:rPr lang="en-US" dirty="0" smtClean="0"/>
              <a:t>S561(</a:t>
            </a:r>
            <a:r>
              <a:rPr lang="en-US" dirty="0" err="1" smtClean="0"/>
              <a:t>GaPAs</a:t>
            </a:r>
            <a:r>
              <a:rPr lang="en-US" dirty="0"/>
              <a:t>)</a:t>
            </a:r>
          </a:p>
          <a:p>
            <a:r>
              <a:rPr lang="en-US" dirty="0"/>
              <a:t/>
            </a:r>
            <a:br>
              <a:rPr lang="en-US" dirty="0"/>
            </a:br>
            <a:endParaRPr lang="ru-RU" dirty="0"/>
          </a:p>
        </p:txBody>
      </p:sp>
      <p:sp>
        <p:nvSpPr>
          <p:cNvPr id="28" name="TextBox 27"/>
          <p:cNvSpPr txBox="1"/>
          <p:nvPr/>
        </p:nvSpPr>
        <p:spPr>
          <a:xfrm>
            <a:off x="6725276" y="200991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1</a:t>
            </a:r>
            <a:endParaRPr lang="ru-RU" dirty="0"/>
          </a:p>
        </p:txBody>
      </p:sp>
      <p:sp>
        <p:nvSpPr>
          <p:cNvPr id="31" name="TextBox 30"/>
          <p:cNvSpPr txBox="1"/>
          <p:nvPr/>
        </p:nvSpPr>
        <p:spPr>
          <a:xfrm>
            <a:off x="8754256" y="2824165"/>
            <a:ext cx="404734" cy="383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2</a:t>
            </a:r>
            <a:endParaRPr lang="ru-RU" dirty="0"/>
          </a:p>
        </p:txBody>
      </p:sp>
      <p:sp>
        <p:nvSpPr>
          <p:cNvPr id="32" name="TextBox 31"/>
          <p:cNvSpPr txBox="1"/>
          <p:nvPr/>
        </p:nvSpPr>
        <p:spPr>
          <a:xfrm>
            <a:off x="6086593" y="3328345"/>
            <a:ext cx="4641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3</a:t>
            </a:r>
            <a:endParaRPr lang="ru-RU" dirty="0"/>
          </a:p>
        </p:txBody>
      </p:sp>
      <p:sp>
        <p:nvSpPr>
          <p:cNvPr id="34" name="TextBox 33"/>
          <p:cNvSpPr txBox="1"/>
          <p:nvPr/>
        </p:nvSpPr>
        <p:spPr>
          <a:xfrm>
            <a:off x="7933135" y="3823664"/>
            <a:ext cx="4645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4</a:t>
            </a:r>
            <a:endParaRPr lang="ru-RU" dirty="0"/>
          </a:p>
        </p:txBody>
      </p:sp>
      <p:sp>
        <p:nvSpPr>
          <p:cNvPr id="37" name="Номер слайда 3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C1158-1333-4C56-A4F0-D594F4734682}" type="slidenum">
              <a:rPr lang="ru-RU" sz="1800" smtClean="0">
                <a:solidFill>
                  <a:schemeClr val="tx1"/>
                </a:solidFill>
              </a:rPr>
              <a:t>9</a:t>
            </a:fld>
            <a:endParaRPr lang="ru-RU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4008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1438</TotalTime>
  <Words>322</Words>
  <Application>Microsoft Office PowerPoint</Application>
  <PresentationFormat>Широкоэкранный</PresentationFormat>
  <Paragraphs>73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0" baseType="lpstr">
      <vt:lpstr>Arial</vt:lpstr>
      <vt:lpstr>Calibri</vt:lpstr>
      <vt:lpstr>Calibri Light</vt:lpstr>
      <vt:lpstr>Times New Roman</vt:lpstr>
      <vt:lpstr>Wingdings 3</vt:lpstr>
      <vt:lpstr>Тема Office</vt:lpstr>
      <vt:lpstr>МИРЭА – Российский технологический университет Институт тонких химических технологий им. М.В. Ломоносова</vt:lpstr>
      <vt:lpstr>Результат генерация второй гармоники:  -удвоение частоты  -удвоение энергии  -уменьшение длины волны в 2 раза</vt:lpstr>
      <vt:lpstr>Презентация PowerPoint</vt:lpstr>
      <vt:lpstr>Цель: создание гибких светочувствительных мембран на основе нанонитей и порфиринов для изучения генерации второй гармоники</vt:lpstr>
      <vt:lpstr>Полученные структуры</vt:lpstr>
      <vt:lpstr>Нитрование 5, 10, 15, 20-тетрафенилпорфирина</vt:lpstr>
      <vt:lpstr>Восстановление 5-(пара-нитрофенил)-10,15,20-трифенилпорфирина</vt:lpstr>
      <vt:lpstr>РЭМ-изображение образцов а) S491 (GaAs) b) S561 (GaPAs)</vt:lpstr>
      <vt:lpstr>Нанесение производных   тетрафенилпорфирина и диспергирование их в полимер для создания мембран</vt:lpstr>
      <vt:lpstr>Нанесение производных  тетрафенилпорфирина и диспергирование их в полимер для создания мембран</vt:lpstr>
      <vt:lpstr>Нанесение производных  тетрафенилпорфирина и диспергирование их в полимер для создания мембран</vt:lpstr>
      <vt:lpstr>Выводы:  1. В ходе работы получены производные тетерафенилпорфирина с электронодонорными и электроноакцепторными группами  2. Получены гибкие мембраны на основе нанонитей и порфиринов, которые в дальнейшем будут исследованы на способность к генерации второй гармоники   </vt:lpstr>
      <vt:lpstr>Спасибо за внимание!</vt:lpstr>
      <vt:lpstr>Схема образования катиона нитрония:  NaNO2 + CF3COOH  HNO2 + CF3COONa 2 HNO2  N2O3 + H2O N2O3  NO + NO2 2 NO2  N2O4  NO2+ + HNO2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 Windows</dc:creator>
  <cp:lastModifiedBy>User Windows</cp:lastModifiedBy>
  <cp:revision>56</cp:revision>
  <dcterms:created xsi:type="dcterms:W3CDTF">2022-05-27T05:53:29Z</dcterms:created>
  <dcterms:modified xsi:type="dcterms:W3CDTF">2022-07-03T12:05:03Z</dcterms:modified>
</cp:coreProperties>
</file>