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59" r:id="rId4"/>
    <p:sldId id="279" r:id="rId5"/>
    <p:sldId id="283" r:id="rId6"/>
    <p:sldId id="284" r:id="rId7"/>
    <p:sldId id="258" r:id="rId8"/>
    <p:sldId id="285" r:id="rId9"/>
    <p:sldId id="286" r:id="rId10"/>
    <p:sldId id="280" r:id="rId11"/>
    <p:sldId id="273" r:id="rId12"/>
    <p:sldId id="282" r:id="rId13"/>
    <p:sldId id="281" r:id="rId14"/>
    <p:sldId id="260" r:id="rId15"/>
    <p:sldId id="271" r:id="rId16"/>
    <p:sldId id="261" r:id="rId17"/>
    <p:sldId id="262" r:id="rId18"/>
    <p:sldId id="276" r:id="rId19"/>
    <p:sldId id="291" r:id="rId20"/>
    <p:sldId id="288" r:id="rId21"/>
    <p:sldId id="292" r:id="rId22"/>
    <p:sldId id="290" r:id="rId23"/>
    <p:sldId id="289" r:id="rId24"/>
    <p:sldId id="257" r:id="rId25"/>
    <p:sldId id="272" r:id="rId26"/>
    <p:sldId id="270" r:id="rId27"/>
    <p:sldId id="263" r:id="rId28"/>
    <p:sldId id="264" r:id="rId29"/>
    <p:sldId id="265" r:id="rId30"/>
    <p:sldId id="266" r:id="rId31"/>
    <p:sldId id="267" r:id="rId32"/>
    <p:sldId id="26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7"/>
    <a:srgbClr val="FFF3FF"/>
    <a:srgbClr val="E5FFE5"/>
    <a:srgbClr val="EFFFFF"/>
    <a:srgbClr val="4E769F"/>
    <a:srgbClr val="DE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0E14D-E82D-4C3F-9E11-5001293C3EE9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26BAF-B8FD-4F2F-A066-23C74BBCD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3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26BAF-B8FD-4F2F-A066-23C74BBCDF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8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20FCC-90A2-4F9C-B380-2787A2908B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Рассчитали энергию Гиббса для четырех реакций. Оказалось, что ΔG отрицательна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ΔG&lt;0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для всех реакций, следовательно, все реакции протекают самопроизвольно в прямом направлении. ΔG наименьшее для вот этой реакции (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-893.7602115 кДж/моль).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45F90-ED82-4B5D-8E7F-F52DFE7ED9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для второго и третьего соединения было рассчитано содержание компонентов в смеси. По расчётам получилось, что третьего соединения почти 100% (0,999999), а второго очень мало.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45F90-ED82-4B5D-8E7F-F52DFE7ED9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4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2969-7FCE-4939-BB83-2ABF044E60B7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7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49BD-31ED-4C5C-967B-BBCF573F5849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4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10D2-5036-4A09-9CBC-254CD9A57E54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38B8-BAE4-4AF8-BF7A-5241686FF8F9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7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1C75-FCFF-442C-9C4F-AA2B8A7D724A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5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22B-3D66-435B-9FE3-E89A7B62D4FE}" type="datetime1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9F60-DBF4-46D2-A645-A8FF4ABFF8D6}" type="datetime1">
              <a:rPr lang="ru-RU" smtClean="0"/>
              <a:t>03.07.2022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2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7B66-CCA9-42FD-86FD-C40F7D1117A7}" type="datetime1">
              <a:rPr lang="ru-RU" smtClean="0"/>
              <a:t>03.07.2022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8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FAC8-F260-42EE-9ACA-ECAF93CCC203}" type="datetime1">
              <a:rPr lang="ru-RU" smtClean="0"/>
              <a:t>03.07.2022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8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3ABA-D5A0-46E8-ACF1-E8366923AC10}" type="datetime1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9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E97-8C11-4CDB-9373-A153E0C6C687}" type="datetime1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9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C0E5-C16E-46F4-B3FF-0D7D3B308CD0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9EF2-5ACC-47EF-89FC-7B4B7DA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6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3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9.tif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4.tif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480" y="2424023"/>
            <a:ext cx="9731861" cy="210671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 ФУНКЦИОНАЛИЗАЦИЯ И СПЕКТРАЛЬНЫЕ ИССЛЕДОВАНИЯ ДИГИДРО-1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-ДИАЗЕПИНОПОРФИРАЗИНОВ СИММЕТРИЧНОГО И НЕСИММЕТРИЧНОГО СТРОЕНИЯ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96527" y="6345387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Иваново,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99105" y="5270321"/>
            <a:ext cx="8070842" cy="115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Автор</a:t>
            </a:r>
            <a:r>
              <a:rPr lang="en-US" sz="2000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itchFamily="18" charset="0"/>
              </a:rPr>
              <a:t>Фазлыева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Алина (1 курс магистратуры)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Руководители: д.х.н., профессор Стужин П.А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.;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к.х.н.,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асс.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Скворцов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И.А.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erb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962" y="86627"/>
            <a:ext cx="2193985" cy="1934481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646905" y="361002"/>
            <a:ext cx="72330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высшего образования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«Ивановский государственный химико-технологический университет»</a:t>
            </a:r>
          </a:p>
        </p:txBody>
      </p:sp>
      <p:pic>
        <p:nvPicPr>
          <p:cNvPr id="26626" name="Picture 2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9" y="86627"/>
            <a:ext cx="2087229" cy="208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45" y="0"/>
            <a:ext cx="7513609" cy="31442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9310" y="286562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10.1039/d0nj04388e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64" y="3145002"/>
            <a:ext cx="5955369" cy="35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578" y="251375"/>
            <a:ext cx="10272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синтеза симметричных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диазепинопорфиразинов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функционализация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185423"/>
              </p:ext>
            </p:extLst>
          </p:nvPr>
        </p:nvGraphicFramePr>
        <p:xfrm>
          <a:off x="913006" y="2008451"/>
          <a:ext cx="5734521" cy="284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" name="CS ChemDraw Drawing" r:id="rId3" imgW="4014429" imgH="1992072" progId="ChemDraw.Document.6.0">
                  <p:embed/>
                </p:oleObj>
              </mc:Choice>
              <mc:Fallback>
                <p:oleObj name="CS ChemDraw Drawing" r:id="rId3" imgW="4014429" imgH="19920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006" y="2008451"/>
                        <a:ext cx="5734521" cy="2846633"/>
                      </a:xfrm>
                      <a:prstGeom prst="rect">
                        <a:avLst/>
                      </a:prstGeom>
                      <a:solidFill>
                        <a:srgbClr val="F7FFF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8890"/>
              </p:ext>
            </p:extLst>
          </p:nvPr>
        </p:nvGraphicFramePr>
        <p:xfrm>
          <a:off x="6647527" y="2008451"/>
          <a:ext cx="4539274" cy="287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" name="CS ChemDraw Drawing" r:id="rId5" imgW="3153191" imgH="1992072" progId="ChemDraw.Document.6.0">
                  <p:embed/>
                </p:oleObj>
              </mc:Choice>
              <mc:Fallback>
                <p:oleObj name="CS ChemDraw Drawing" r:id="rId5" imgW="3153191" imgH="19920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7527" y="2008451"/>
                        <a:ext cx="4539274" cy="2871009"/>
                      </a:xfrm>
                      <a:prstGeom prst="rect">
                        <a:avLst/>
                      </a:prstGeom>
                      <a:solidFill>
                        <a:srgbClr val="F7FFF7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1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r="9525"/>
          <a:stretch/>
        </p:blipFill>
        <p:spPr bwMode="auto">
          <a:xfrm>
            <a:off x="165369" y="1340797"/>
            <a:ext cx="8807572" cy="4100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2" y="1433517"/>
            <a:ext cx="4367253" cy="20024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185" y="5440962"/>
            <a:ext cx="8522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Масс-спектр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PcZn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([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без матрицы (в рамке представлено изотопное распределение)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675" y="324345"/>
            <a:ext cx="314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87959" y="1290265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ru-RU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ru-RU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PcZn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129020"/>
              </p:ext>
            </p:extLst>
          </p:nvPr>
        </p:nvGraphicFramePr>
        <p:xfrm>
          <a:off x="9057737" y="1771985"/>
          <a:ext cx="2972519" cy="300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CS ChemDraw Drawing" r:id="rId5" imgW="2360853" imgH="2386584" progId="ChemDraw.Document.6.0">
                  <p:embed/>
                </p:oleObj>
              </mc:Choice>
              <mc:Fallback>
                <p:oleObj name="CS ChemDraw Drawing" r:id="rId5" imgW="2360853" imgH="23865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57737" y="1771985"/>
                        <a:ext cx="2972519" cy="3004503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2341"/>
            <a:ext cx="11816862" cy="45636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7993" y="6432215"/>
            <a:ext cx="2743200" cy="365125"/>
          </a:xfrm>
        </p:spPr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958" y="43291"/>
            <a:ext cx="314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55" y="6032105"/>
            <a:ext cx="1213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9.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Масс-спектр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PcZn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([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+Н]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DHB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 (в рамке представлено изотопное распределение)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614948"/>
              </p:ext>
            </p:extLst>
          </p:nvPr>
        </p:nvGraphicFramePr>
        <p:xfrm>
          <a:off x="3418705" y="566511"/>
          <a:ext cx="1993900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5" name="CS ChemDraw Drawing" r:id="rId4" imgW="1993392" imgH="2284350" progId="ChemDraw.Document.6.0">
                  <p:embed/>
                </p:oleObj>
              </mc:Choice>
              <mc:Fallback>
                <p:oleObj name="CS ChemDraw Drawing" r:id="rId4" imgW="1993392" imgH="2284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8705" y="566511"/>
                        <a:ext cx="1993900" cy="2284413"/>
                      </a:xfrm>
                      <a:prstGeom prst="rect">
                        <a:avLst/>
                      </a:prstGeom>
                      <a:solidFill>
                        <a:srgbClr val="F7FFF7"/>
                      </a:solidFill>
                      <a:ln>
                        <a:solidFill>
                          <a:srgbClr val="F7FFF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51626"/>
              </p:ext>
            </p:extLst>
          </p:nvPr>
        </p:nvGraphicFramePr>
        <p:xfrm>
          <a:off x="7531479" y="43291"/>
          <a:ext cx="1927570" cy="220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6" name="CS ChemDraw Drawing" r:id="rId6" imgW="1993392" imgH="2284350" progId="ChemDraw.Document.6.0">
                  <p:embed/>
                </p:oleObj>
              </mc:Choice>
              <mc:Fallback>
                <p:oleObj name="CS ChemDraw Drawing" r:id="rId6" imgW="1993392" imgH="2284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31479" y="43291"/>
                        <a:ext cx="1927570" cy="2208419"/>
                      </a:xfrm>
                      <a:prstGeom prst="rect">
                        <a:avLst/>
                      </a:prstGeom>
                      <a:solidFill>
                        <a:srgbClr val="F7FFF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39295"/>
              </p:ext>
            </p:extLst>
          </p:nvPr>
        </p:nvGraphicFramePr>
        <p:xfrm>
          <a:off x="9896193" y="2166851"/>
          <a:ext cx="200025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7" name="CS ChemDraw Drawing" r:id="rId8" imgW="1999772" imgH="2171511" progId="ChemDraw.Document.6.0">
                  <p:embed/>
                </p:oleObj>
              </mc:Choice>
              <mc:Fallback>
                <p:oleObj name="CS ChemDraw Drawing" r:id="rId8" imgW="1999772" imgH="21715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96193" y="2166851"/>
                        <a:ext cx="2000250" cy="2171700"/>
                      </a:xfrm>
                      <a:prstGeom prst="rect">
                        <a:avLst/>
                      </a:prstGeom>
                      <a:solidFill>
                        <a:srgbClr val="F7FFF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46463"/>
              </p:ext>
            </p:extLst>
          </p:nvPr>
        </p:nvGraphicFramePr>
        <p:xfrm>
          <a:off x="1115193" y="2333257"/>
          <a:ext cx="1993900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8" name="CS ChemDraw Drawing" r:id="rId10" imgW="1993392" imgH="2284350" progId="ChemDraw.Document.6.0">
                  <p:embed/>
                </p:oleObj>
              </mc:Choice>
              <mc:Fallback>
                <p:oleObj name="CS ChemDraw Drawing" r:id="rId10" imgW="1993392" imgH="2284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5193" y="2333257"/>
                        <a:ext cx="1993900" cy="2284413"/>
                      </a:xfrm>
                      <a:prstGeom prst="rect">
                        <a:avLst/>
                      </a:prstGeom>
                      <a:solidFill>
                        <a:srgbClr val="F7FFF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025246" y="777379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ru-RU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PcZn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66629" y="2971781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ru-RU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ru-RU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PcZn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4+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75438" y="231490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ru-RU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PcZn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0883" y="1968132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ru-RU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en-US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Dz)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PcZn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109093" y="4038659"/>
            <a:ext cx="755541" cy="256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41012" y="2850924"/>
            <a:ext cx="914399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</p:cNvCxnSpPr>
          <p:nvPr/>
        </p:nvCxnSpPr>
        <p:spPr>
          <a:xfrm flipH="1">
            <a:off x="8059811" y="2251710"/>
            <a:ext cx="435453" cy="599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0286234" y="4330142"/>
            <a:ext cx="360543" cy="381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4118" y="61595"/>
            <a:ext cx="1027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синтеза несимметричных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диазепинопорфиразинов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278565"/>
              </p:ext>
            </p:extLst>
          </p:nvPr>
        </p:nvGraphicFramePr>
        <p:xfrm>
          <a:off x="1020247" y="714979"/>
          <a:ext cx="10091737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2" name="CS ChemDraw Drawing" r:id="rId3" imgW="9144000" imgH="2447245" progId="ChemDraw.Document.6.0">
                  <p:embed/>
                </p:oleObj>
              </mc:Choice>
              <mc:Fallback>
                <p:oleObj name="CS ChemDraw Drawing" r:id="rId3" imgW="9144000" imgH="24472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247" y="714979"/>
                        <a:ext cx="10091737" cy="2701925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"/>
          <p:cNvSpPr txBox="1">
            <a:spLocks/>
          </p:cNvSpPr>
          <p:nvPr/>
        </p:nvSpPr>
        <p:spPr>
          <a:xfrm>
            <a:off x="8899967" y="62753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CE72F-3F45-4536-A6A1-16555633C071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42" name="Picture 246" descr="https://sun9-24.userapi.com/s/v1/ig2/AqcOSF7iVCgt6bjilGUUxtsXIl-VNXNQ7ftWGYc6Zs58DS_vmT5cDVNKDOct2UzhMNs71wmz9Mm-s4ejdIWC2Wxd.jpg?size=1620x2160&amp;quality=9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20578" b="34517"/>
          <a:stretch/>
        </p:blipFill>
        <p:spPr bwMode="auto">
          <a:xfrm>
            <a:off x="6066116" y="3595102"/>
            <a:ext cx="2361892" cy="286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4" name="Picture 248" descr="https://sun9-51.userapi.com/s/v1/ig2/LGl3xfElrbNbHhdysEt43IVmwFWeCZsWFKg8FAvDEMo2KiLs6FwcHh9mFtL0Oc0Et2RD0eNI1SrdV5GApV-XGEjw.jpg?size=1620x2160&amp;quality=95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1" t="32815" r="47407" b="17475"/>
          <a:stretch/>
        </p:blipFill>
        <p:spPr bwMode="auto">
          <a:xfrm>
            <a:off x="1331608" y="3595102"/>
            <a:ext cx="975259" cy="300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6867" y="4567889"/>
            <a:ext cx="317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Колоночная хроматография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BzPcH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Элюент ДХМ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Адсорбент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12159" y="4619413"/>
            <a:ext cx="1116952" cy="1097280"/>
          </a:xfrm>
          <a:prstGeom prst="ellipse">
            <a:avLst/>
          </a:prstGeom>
          <a:noFill/>
          <a:ln w="57150">
            <a:solidFill>
              <a:srgbClr val="4E769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48036" y="4659098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BzPcH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ДХМ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4233" y="5340687"/>
            <a:ext cx="5789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Масс-спектр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MALDI-TOF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BzPcH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[M+H]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матрица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циано-4-гидроксикоричной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(CHCA).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017" y="5648464"/>
            <a:ext cx="4776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спектр поглощения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BzPcH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aseline="-25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92364"/>
              </p:ext>
            </p:extLst>
          </p:nvPr>
        </p:nvGraphicFramePr>
        <p:xfrm>
          <a:off x="6461330" y="1278487"/>
          <a:ext cx="5446730" cy="416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1330" y="1278487"/>
                        <a:ext cx="5446730" cy="4167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6582" r="7982" b="10211"/>
          <a:stretch/>
        </p:blipFill>
        <p:spPr>
          <a:xfrm>
            <a:off x="640593" y="1692930"/>
            <a:ext cx="4870200" cy="3955534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490799"/>
              </p:ext>
            </p:extLst>
          </p:nvPr>
        </p:nvGraphicFramePr>
        <p:xfrm>
          <a:off x="1878494" y="269586"/>
          <a:ext cx="2646363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" name="CS ChemDraw Drawing" r:id="rId6" imgW="1944908" imgH="2065036" progId="ChemDraw.Document.6.0">
                  <p:embed/>
                </p:oleObj>
              </mc:Choice>
              <mc:Fallback>
                <p:oleObj name="CS ChemDraw Drawing" r:id="rId6" imgW="1944908" imgH="2065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494" y="269586"/>
                        <a:ext cx="2646363" cy="2809875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651" y="57957"/>
            <a:ext cx="314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24360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177" y="75395"/>
            <a:ext cx="4009845" cy="8770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177" y="952473"/>
            <a:ext cx="11712402" cy="524486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были получены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порфиразины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симметричного и несимметричного строения, содержащие 6,7-дигидро-1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-1,4-диазепиновые кольца, которые включают в себя два разных типа азота. Несимметричные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порфиразины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использоваться в качестве материалов разнообразного назначения, например как фотосенсибилизаторы, сенсоры и многое другое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1,4-диазепиновые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участвуют во внутримолекулярном переносе заряда (ICT), о чем свидетельствует сильное тушение флуоресценции.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привело к возгоранию флуоресценции и блокировке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эффекта;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показано, что азот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иминогруппе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6,7-дигидро-1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-1,4-диазепинового кольца имеет более высокое протонное сродство, чем вторичная аминогруппа, и его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более стабильной форме, содержащей две группы NH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диазепиновом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кольце. Такой характер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подтверждается измерениями ЯМР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при различных температурах как для макроцикла, так и для его предшественника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планируется получить ЯМР спектры для полученных соединений и исследовать их свойства.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6632" y="257294"/>
            <a:ext cx="2413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793" y="5216079"/>
            <a:ext cx="11061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поддержана Российским фондом фундаментальных исследований (РФФИ), проект № 19-33-90276.</a:t>
            </a:r>
          </a:p>
        </p:txBody>
      </p:sp>
      <p:pic>
        <p:nvPicPr>
          <p:cNvPr id="39938" name="Picture 2" descr="https://sun9-74.userapi.com/impf/c846522/v846522573/1c123a/7zUhSglh-Co.jpg?size=1600x1200&amp;quality=96&amp;sign=4fbb8d443adc028f995128444ae6574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3" y="1092631"/>
            <a:ext cx="4977207" cy="373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sun1-89.userapi.com/impf/UL4Cg77fUcaVfiHBvkKx1SWMp71OoCFVXSGcMA/yEz3K-JqHsE.jpg?size=1920x1440&amp;quality=95&amp;sign=8ab0e24143f8184e1cfd12a8456dfd1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25103" r="8027" b="-1"/>
          <a:stretch/>
        </p:blipFill>
        <p:spPr bwMode="auto">
          <a:xfrm>
            <a:off x="6004560" y="1092631"/>
            <a:ext cx="5628639" cy="369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287992" y="3825740"/>
          <a:ext cx="6645216" cy="1590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15072"/>
                <a:gridCol w="2215072"/>
                <a:gridCol w="2215072"/>
              </a:tblGrid>
              <a:tr h="288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Частицы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PA,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2419,8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11355" y="5385254"/>
            <a:ext cx="3715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РА =∆Н</a:t>
            </a:r>
            <a:r>
              <a:rPr lang="en-US" sz="2000" baseline="-25000" dirty="0" smtClean="0">
                <a:latin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</a:rPr>
              <a:t>(H</a:t>
            </a:r>
            <a:r>
              <a:rPr lang="en-US" sz="2000" baseline="30000" dirty="0" smtClean="0">
                <a:latin typeface="Times New Roman" panose="02020603050405020304" pitchFamily="18" charset="0"/>
              </a:rPr>
              <a:t>+</a:t>
            </a:r>
            <a:r>
              <a:rPr lang="en-US" sz="2000" dirty="0" smtClean="0">
                <a:latin typeface="Times New Roman" panose="02020603050405020304" pitchFamily="18" charset="0"/>
              </a:rPr>
              <a:t>) + ∆</a:t>
            </a:r>
            <a:r>
              <a:rPr lang="ru-RU" sz="2000" dirty="0">
                <a:latin typeface="Times New Roman" panose="02020603050405020304" pitchFamily="18" charset="0"/>
              </a:rPr>
              <a:t> Н</a:t>
            </a:r>
            <a:r>
              <a:rPr lang="en-US" sz="2000" baseline="-25000" dirty="0" smtClean="0">
                <a:latin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</a:rPr>
              <a:t>(1.I) - </a:t>
            </a:r>
            <a:r>
              <a:rPr lang="ru-RU" sz="2000" dirty="0">
                <a:latin typeface="Times New Roman" panose="02020603050405020304" pitchFamily="18" charset="0"/>
              </a:rPr>
              <a:t>Н</a:t>
            </a:r>
            <a:r>
              <a:rPr lang="en-US" sz="2000" baseline="-25000" dirty="0" smtClean="0">
                <a:latin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</a:rPr>
              <a:t>(1.II)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∆Н</a:t>
            </a:r>
            <a:r>
              <a:rPr lang="en-US" sz="2000" baseline="-25000" dirty="0">
                <a:latin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</a:rPr>
              <a:t>(H</a:t>
            </a:r>
            <a:r>
              <a:rPr lang="en-US" sz="2000" baseline="30000" dirty="0" smtClean="0">
                <a:latin typeface="Times New Roman" panose="02020603050405020304" pitchFamily="18" charset="0"/>
              </a:rPr>
              <a:t>+</a:t>
            </a:r>
            <a:r>
              <a:rPr lang="en-US" sz="2000" dirty="0" smtClean="0">
                <a:latin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</a:rPr>
              <a:t> = 1536,4 </a:t>
            </a:r>
            <a:r>
              <a:rPr lang="ru-RU" sz="2000" dirty="0">
                <a:latin typeface="Times New Roman" panose="02020603050405020304" pitchFamily="18" charset="0"/>
              </a:rPr>
              <a:t>, кДж/моль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264" y="6217126"/>
            <a:ext cx="9859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Stuzhin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Migalova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V. 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Sheinin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Russ. J. Gen. Chem.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2005, 75, 1300-1308. M. J. S. Dewar, E. 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Zoebisch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F. Healy and J. J. P.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68164" y="183837"/>
            <a:ext cx="3462335" cy="5683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845535"/>
            <a:ext cx="5201728" cy="42773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22" y="4988900"/>
            <a:ext cx="5533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спектров поглощения соединения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добавлении TFA к раствору в CH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6770" y="914224"/>
            <a:ext cx="3375283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335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полосы при 346 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7898" y="4619568"/>
            <a:ext cx="1823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лина волны, 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1115900" y="2556701"/>
            <a:ext cx="330112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плотность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4139649" y="2085642"/>
            <a:ext cx="108791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плотность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1140482" y="3597697"/>
            <a:ext cx="1480915" cy="25391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зобестическая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60863" y="99156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63898"/>
              </p:ext>
            </p:extLst>
          </p:nvPr>
        </p:nvGraphicFramePr>
        <p:xfrm>
          <a:off x="7186349" y="243202"/>
          <a:ext cx="3206092" cy="356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CS ChemDraw Drawing" r:id="rId4" imgW="3151490" imgH="3565877" progId="ChemDraw.Document.6.0">
                  <p:embed/>
                </p:oleObj>
              </mc:Choice>
              <mc:Fallback>
                <p:oleObj name="CS ChemDraw Drawing" r:id="rId4" imgW="3151490" imgH="356587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349" y="243202"/>
                        <a:ext cx="3206092" cy="3563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8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835" y="3418264"/>
            <a:ext cx="113077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Здесь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∆Н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1536,4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кДж/моль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экспериментальная энтальпия образования протона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теплоты образования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порфиразинов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анионов и катионов, производных от них, могут быть рассчитаны с помощью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полуэмпирического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квантово-химического метода AM1. Этот метод оказался достаточно надежным при расчете энтальпий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депротонирования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протонного сродства органических кислот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460" y="1817826"/>
            <a:ext cx="5682521" cy="954107"/>
          </a:xfrm>
          <a:prstGeom prst="rect">
            <a:avLst/>
          </a:prstGeom>
          <a:solidFill>
            <a:srgbClr val="EFFFFF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</a:rPr>
              <a:t>РА =∆Н</a:t>
            </a:r>
            <a:r>
              <a:rPr lang="en-US" sz="2800" baseline="-25000" dirty="0">
                <a:latin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</a:rPr>
              <a:t>(H</a:t>
            </a:r>
            <a:r>
              <a:rPr lang="en-US" sz="2800" baseline="30000" dirty="0">
                <a:latin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</a:rPr>
              <a:t>) + ∆</a:t>
            </a:r>
            <a:r>
              <a:rPr lang="ru-RU" sz="2800" dirty="0">
                <a:latin typeface="Times New Roman" panose="02020603050405020304" pitchFamily="18" charset="0"/>
              </a:rPr>
              <a:t> Н</a:t>
            </a:r>
            <a:r>
              <a:rPr lang="en-US" sz="2800" baseline="-25000" dirty="0">
                <a:latin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</a:rPr>
              <a:t>(1.I) - </a:t>
            </a:r>
            <a:r>
              <a:rPr lang="ru-RU" sz="2800" dirty="0">
                <a:latin typeface="Times New Roman" panose="02020603050405020304" pitchFamily="18" charset="0"/>
              </a:rPr>
              <a:t>Н</a:t>
            </a:r>
            <a:r>
              <a:rPr lang="en-US" sz="2800" baseline="-25000" dirty="0">
                <a:latin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</a:rPr>
              <a:t>(1.II)</a:t>
            </a:r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</a:rPr>
              <a:t>∆Н</a:t>
            </a:r>
            <a:r>
              <a:rPr lang="en-US" sz="2800" baseline="-25000" dirty="0">
                <a:latin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</a:rPr>
              <a:t>(H</a:t>
            </a:r>
            <a:r>
              <a:rPr lang="en-US" sz="2800" baseline="30000" dirty="0">
                <a:latin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</a:rPr>
              <a:t> = </a:t>
            </a:r>
            <a:r>
              <a:rPr lang="ru-RU" sz="2800" dirty="0" smtClean="0">
                <a:latin typeface="Times New Roman" panose="02020603050405020304" pitchFamily="18" charset="0"/>
              </a:rPr>
              <a:t>1536,4 кДж/моль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479" y="5710019"/>
            <a:ext cx="1022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*M. J. S. Dewar, E. 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Zoebisch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F. Healy and J. J. P. Stewart,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1985, 107, 3902–3909.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*M. J. S. Dewar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M. Dieter, J. Am. Chem.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1986, 108,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8075–8086.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29684" y="251470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484357"/>
              </p:ext>
            </p:extLst>
          </p:nvPr>
        </p:nvGraphicFramePr>
        <p:xfrm>
          <a:off x="2108200" y="200533"/>
          <a:ext cx="8294688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7" name="CS ChemDraw Drawing" r:id="rId4" imgW="6603669" imgH="2435368" progId="ChemDraw.Document.6.0">
                  <p:embed/>
                </p:oleObj>
              </mc:Choice>
              <mc:Fallback>
                <p:oleObj name="CS ChemDraw Drawing" r:id="rId4" imgW="6603669" imgH="24353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8200" y="200533"/>
                        <a:ext cx="8294688" cy="3065463"/>
                      </a:xfrm>
                      <a:prstGeom prst="rect">
                        <a:avLst/>
                      </a:prstGeom>
                      <a:solidFill>
                        <a:srgbClr val="E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1570" y="3270408"/>
            <a:ext cx="826131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фталоцианинов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тетрадиазепинопорфиразинов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TDzPz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1623" y="6290440"/>
            <a:ext cx="2743200" cy="365125"/>
          </a:xfrm>
        </p:spPr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8326" y="5459674"/>
            <a:ext cx="628877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Строения 1,4-диазепинов и его восстановленных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10" y="6211392"/>
            <a:ext cx="9894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Donzello, Claudio Ercolani,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Stuzhin, Angiola Chiesi-Villa,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Corrado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Rizzoli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Porphyrazines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Annulated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Diazepine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Rings,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and Characterization of Tetrakis-2,3-(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5,7-diphenyl-6H-1,4-diazepino)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porphyrazine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- 1999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817354"/>
              </p:ext>
            </p:extLst>
          </p:nvPr>
        </p:nvGraphicFramePr>
        <p:xfrm>
          <a:off x="3016250" y="3881438"/>
          <a:ext cx="5942013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" name="CS ChemDraw Drawing" r:id="rId6" imgW="4321922" imgH="1170385" progId="ChemDraw.Document.6.0">
                  <p:embed/>
                </p:oleObj>
              </mc:Choice>
              <mc:Fallback>
                <p:oleObj name="CS ChemDraw Drawing" r:id="rId6" imgW="4321922" imgH="117038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881438"/>
                        <a:ext cx="5942013" cy="160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3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2775250">
            <a:off x="3510475" y="1482607"/>
            <a:ext cx="4937760" cy="2456742"/>
          </a:xfrm>
          <a:prstGeom prst="ellipse">
            <a:avLst/>
          </a:prstGeom>
          <a:noFill/>
          <a:ln w="57150">
            <a:solidFill>
              <a:srgbClr val="774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73260"/>
              </p:ext>
            </p:extLst>
          </p:nvPr>
        </p:nvGraphicFramePr>
        <p:xfrm>
          <a:off x="2589863" y="887413"/>
          <a:ext cx="5084762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CS ChemDraw Drawing" r:id="rId4" imgW="3136179" imgH="3549333" progId="ChemDraw.Document.6.0">
                  <p:embed/>
                </p:oleObj>
              </mc:Choice>
              <mc:Fallback>
                <p:oleObj name="CS ChemDraw Drawing" r:id="rId4" imgW="3136179" imgH="354933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863" y="887413"/>
                        <a:ext cx="5084762" cy="565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1200" y="2066322"/>
            <a:ext cx="3441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Δ</a:t>
            </a:r>
            <a:r>
              <a:rPr lang="en-US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G = </a:t>
            </a:r>
            <a:r>
              <a:rPr lang="ru-RU" sz="2000" dirty="0">
                <a:solidFill>
                  <a:srgbClr val="774A72"/>
                </a:solidFill>
                <a:latin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806.4592879 кДж/моль</a:t>
            </a:r>
            <a:r>
              <a:rPr lang="ru-RU" sz="2000" dirty="0" smtClean="0">
                <a:solidFill>
                  <a:srgbClr val="774A72"/>
                </a:solidFill>
              </a:rPr>
              <a:t> </a:t>
            </a:r>
            <a:endParaRPr lang="ru-RU" sz="2000" dirty="0">
              <a:solidFill>
                <a:srgbClr val="774A7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22800" y="1869608"/>
            <a:ext cx="4129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Δ</a:t>
            </a:r>
            <a:r>
              <a:rPr lang="en-US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G = </a:t>
            </a:r>
            <a:r>
              <a:rPr lang="ru-RU" sz="2000" dirty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893.7602115 </a:t>
            </a:r>
            <a:r>
              <a:rPr lang="ru-RU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кДж/моль</a:t>
            </a:r>
            <a:r>
              <a:rPr lang="ru-RU" sz="2000" dirty="0" smtClean="0">
                <a:solidFill>
                  <a:srgbClr val="774A72"/>
                </a:solidFill>
              </a:rPr>
              <a:t> </a:t>
            </a:r>
            <a:endParaRPr lang="ru-RU" sz="2000" dirty="0">
              <a:solidFill>
                <a:srgbClr val="774A7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303" y="4535938"/>
            <a:ext cx="4084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Δ</a:t>
            </a:r>
            <a:r>
              <a:rPr lang="en-US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G = </a:t>
            </a:r>
            <a:r>
              <a:rPr lang="ru-RU" sz="2000" dirty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469.5324324 </a:t>
            </a:r>
            <a:r>
              <a:rPr lang="ru-RU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кДж/моль</a:t>
            </a:r>
            <a:r>
              <a:rPr lang="ru-RU" sz="2000" dirty="0" smtClean="0">
                <a:solidFill>
                  <a:srgbClr val="774A72"/>
                </a:solidFill>
              </a:rPr>
              <a:t> </a:t>
            </a:r>
            <a:endParaRPr lang="ru-RU" sz="2000" dirty="0">
              <a:solidFill>
                <a:srgbClr val="774A7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616" y="4735993"/>
            <a:ext cx="401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Δ</a:t>
            </a:r>
            <a:r>
              <a:rPr lang="en-US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G = </a:t>
            </a:r>
            <a:r>
              <a:rPr lang="ru-RU" sz="2000" dirty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382.2315088 </a:t>
            </a:r>
            <a:r>
              <a:rPr lang="ru-RU" sz="2000" dirty="0" smtClean="0">
                <a:solidFill>
                  <a:srgbClr val="774A72"/>
                </a:solidFill>
                <a:latin typeface="Times New Roman" panose="02020603050405020304" pitchFamily="18" charset="0"/>
              </a:rPr>
              <a:t>кДж/моль</a:t>
            </a:r>
            <a:r>
              <a:rPr lang="ru-RU" sz="2000" dirty="0" smtClean="0">
                <a:solidFill>
                  <a:srgbClr val="774A72"/>
                </a:solidFill>
              </a:rPr>
              <a:t> </a:t>
            </a:r>
            <a:endParaRPr lang="ru-RU" sz="2000" dirty="0">
              <a:solidFill>
                <a:srgbClr val="774A7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748" y="581165"/>
            <a:ext cx="2772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Энергия Гиббса</a:t>
            </a:r>
            <a:endParaRPr lang="ru-RU" sz="28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85157" y="6176963"/>
            <a:ext cx="2743200" cy="365125"/>
          </a:xfrm>
        </p:spPr>
        <p:txBody>
          <a:bodyPr/>
          <a:lstStyle/>
          <a:p>
            <a:fld id="{45E16DCE-F68D-4F70-A734-843990FC72C9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3654" y="581165"/>
            <a:ext cx="633834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=∆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298, продуктов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∆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298, исходных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∆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298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298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– 25,104 кДж/моль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95369" y="97709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054" y="5664925"/>
            <a:ext cx="211564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Метод: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DFT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Функционал: B3LYP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cc-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pvtz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041092" y="3840090"/>
                <a:ext cx="3630666" cy="707886"/>
              </a:xfrm>
              <a:prstGeom prst="rect">
                <a:avLst/>
              </a:prstGeom>
              <a:solidFill>
                <a:srgbClr val="E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</a:t>
                </a:r>
                <a:r>
                  <a:rPr lang="en-US" sz="2000" b="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A)</a:t>
                </a:r>
                <a:r>
                  <a:rPr lang="ru-RU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(A-A</a:t>
                </a:r>
                <a:r>
                  <a:rPr lang="en-US" sz="2000" b="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𝑝𝐾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 I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[CF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092" y="3840090"/>
                <a:ext cx="3630666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681646" y="191947"/>
            <a:ext cx="790584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 для расчета квантового выхода флуоресценции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5116" y="3364388"/>
            <a:ext cx="877306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константы стабильности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протонированной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формы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501" y="1973109"/>
            <a:ext cx="1151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Ф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квантовый выход флуоресценции исследуемого образца и стандарта;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оптические плотности стандарта и исследуемого образца на длине волны возбуждения флуоресценции;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площади под кривыми в спектрах эмиссии;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показатели преломления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растворителей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стандарта и исследуемого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образца, соответственно.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5501" y="4602024"/>
            <a:ext cx="11616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</a:t>
            </a:r>
            <a:r>
              <a:rPr 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константа устойчивости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протониров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нной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формы;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индикаторное отношение;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тангенс угла наклона (примерно равен 1);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∞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оптическая плотность в начальной и конечной точке титрования;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оптическая плотность в каждой точке титрования.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стабильности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протонированной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быть определена при индикаторном отношении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lg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93844" y="126095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187093" y="821377"/>
                <a:ext cx="2978636" cy="1013034"/>
              </a:xfrm>
              <a:prstGeom prst="rect">
                <a:avLst/>
              </a:prstGeom>
              <a:solidFill>
                <a:srgbClr val="EF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ru-RU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sup>
                      </m:sSubSup>
                      <m:r>
                        <m:rPr>
                          <m:nor/>
                        </m:rPr>
                        <a:rPr lang="ru-RU" sz="2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sup>
                      </m:sSubSup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093" y="821377"/>
                <a:ext cx="2978636" cy="1013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301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04" y="1051259"/>
            <a:ext cx="8107440" cy="5376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1608" y="426296"/>
            <a:ext cx="5219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60863" y="99156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04506" y="6107501"/>
            <a:ext cx="2743200" cy="365125"/>
          </a:xfrm>
        </p:spPr>
        <p:txBody>
          <a:bodyPr/>
          <a:lstStyle/>
          <a:p>
            <a:fld id="{45E16DCE-F68D-4F70-A734-843990FC72C9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8721" y="466606"/>
            <a:ext cx="567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 компонентов в смеси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408" y="1688703"/>
            <a:ext cx="4043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 - II)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 R*T*ln(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>
            <a:off x="4943502" y="1950313"/>
            <a:ext cx="542888" cy="0"/>
          </a:xfrm>
          <a:prstGeom prst="straightConnector1">
            <a:avLst/>
          </a:prstGeom>
          <a:ln w="28575">
            <a:solidFill>
              <a:srgbClr val="774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60116" y="1330078"/>
                <a:ext cx="1319272" cy="687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116" y="1330078"/>
                <a:ext cx="1319272" cy="687624"/>
              </a:xfrm>
              <a:prstGeom prst="rect">
                <a:avLst/>
              </a:prstGeom>
              <a:blipFill rotWithShape="0">
                <a:blip r:embed="rId4"/>
                <a:stretch>
                  <a:fillRect l="-16129" t="-885" b="-88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5979497" y="2016053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+ [2] = 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5750838" y="1330078"/>
            <a:ext cx="228659" cy="1272622"/>
          </a:xfrm>
          <a:prstGeom prst="leftBrace">
            <a:avLst/>
          </a:prstGeom>
          <a:ln w="28575">
            <a:solidFill>
              <a:srgbClr val="774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774A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7830" y="2906669"/>
            <a:ext cx="743235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2.0435076*10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4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= 0.999(9) </a:t>
            </a:r>
            <a:r>
              <a:rPr lang="ru-RU" sz="2400" b="1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en-US" sz="2400" b="1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смеси </a:t>
            </a:r>
            <a:r>
              <a:rPr lang="en-US" sz="2400" b="1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= 4.8935 * 10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en-US" sz="2400" b="1" baseline="30000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en-US" sz="2400" b="1" dirty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смеси </a:t>
            </a:r>
            <a:r>
              <a:rPr lang="en-US" sz="2400" b="1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rgbClr val="774A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  <a:endParaRPr lang="ru-RU" sz="2400" b="1" dirty="0">
              <a:solidFill>
                <a:srgbClr val="774A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9210465" y="4428834"/>
          <a:ext cx="1671071" cy="167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CS ChemDraw Drawing" r:id="rId5" imgW="1047094" imgH="1053304" progId="ChemDraw.Document.6.0">
                  <p:embed/>
                </p:oleObj>
              </mc:Choice>
              <mc:Fallback>
                <p:oleObj name="CS ChemDraw Drawing" r:id="rId5" imgW="1047094" imgH="10533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10465" y="4428834"/>
                        <a:ext cx="1671071" cy="167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7835286" y="2706241"/>
          <a:ext cx="1731409" cy="179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CS ChemDraw Drawing" r:id="rId7" imgW="998185" imgH="1033366" progId="ChemDraw.Document.6.0">
                  <p:embed/>
                </p:oleObj>
              </mc:Choice>
              <mc:Fallback>
                <p:oleObj name="CS ChemDraw Drawing" r:id="rId7" imgW="998185" imgH="10333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35286" y="2706241"/>
                        <a:ext cx="1731409" cy="1791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103338" y="1365537"/>
            <a:ext cx="2403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8,31 Дж/(моль*К)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= 298 К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152237" y="150914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57841" y="6356350"/>
            <a:ext cx="2743200" cy="365125"/>
          </a:xfrm>
        </p:spPr>
        <p:txBody>
          <a:bodyPr/>
          <a:lstStyle/>
          <a:p>
            <a:fld id="{FA0CE72F-3F45-4536-A6A1-16555633C071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534" y="328042"/>
            <a:ext cx="6340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синтеза предшественников</a:t>
            </a:r>
            <a:endParaRPr lang="ru-RU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353681"/>
              </p:ext>
            </p:extLst>
          </p:nvPr>
        </p:nvGraphicFramePr>
        <p:xfrm>
          <a:off x="2267399" y="1179303"/>
          <a:ext cx="7657201" cy="39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CS ChemDraw Drawing" r:id="rId3" imgW="4631542" imgH="2517664" progId="ChemDraw.Document.6.0">
                  <p:embed/>
                </p:oleObj>
              </mc:Choice>
              <mc:Fallback>
                <p:oleObj name="CS ChemDraw Drawing" r:id="rId3" imgW="4631542" imgH="25176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399" y="1179303"/>
                        <a:ext cx="7657201" cy="3997744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9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381250"/>
            <a:ext cx="10077450" cy="447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324" y="2924355"/>
            <a:ext cx="5404900" cy="2034361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13318"/>
              </p:ext>
            </p:extLst>
          </p:nvPr>
        </p:nvGraphicFramePr>
        <p:xfrm>
          <a:off x="4384675" y="158750"/>
          <a:ext cx="7191375" cy="24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CS ChemDraw Drawing" r:id="rId5" imgW="6149021" imgH="2120183" progId="ChemDraw.Document.6.0">
                  <p:embed/>
                </p:oleObj>
              </mc:Choice>
              <mc:Fallback>
                <p:oleObj name="CS ChemDraw Drawing" r:id="rId5" imgW="6149021" imgH="2120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4675" y="158750"/>
                        <a:ext cx="7191375" cy="248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29684" y="251470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93"/>
            <a:ext cx="9372313" cy="6509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21976" y="4633693"/>
            <a:ext cx="4807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ЯМР спектр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Dz)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PcH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растворителей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9548" y="6476305"/>
            <a:ext cx="879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5972" y="81903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96223" y="4410071"/>
            <a:ext cx="4714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ЯМР спектр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DzDii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растворителей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обозначены X.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19182"/>
              </p:ext>
            </p:extLst>
          </p:nvPr>
        </p:nvGraphicFramePr>
        <p:xfrm>
          <a:off x="7396223" y="514670"/>
          <a:ext cx="4376914" cy="209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CS ChemDraw Drawing" r:id="rId3" imgW="3173181" imgH="1519507" progId="ChemDraw.Document.6.0">
                  <p:embed/>
                </p:oleObj>
              </mc:Choice>
              <mc:Fallback>
                <p:oleObj name="CS ChemDraw Drawing" r:id="rId3" imgW="3173181" imgH="15195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6223" y="514670"/>
                        <a:ext cx="4376914" cy="2093803"/>
                      </a:xfrm>
                      <a:prstGeom prst="rect">
                        <a:avLst/>
                      </a:prstGeom>
                      <a:solidFill>
                        <a:srgbClr val="E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2"/>
          <a:stretch/>
        </p:blipFill>
        <p:spPr>
          <a:xfrm>
            <a:off x="106383" y="127296"/>
            <a:ext cx="8714888" cy="67307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72799" y="3098941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A349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rgbClr val="3F4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rgbClr val="FFA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0A2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9378" y="77230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2861" y="4205032"/>
            <a:ext cx="4627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ЯМР спектр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DzDii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DMSO-d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растворителей и примесей обозначены X и треугольниками соответственно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01"/>
          <a:stretch/>
        </p:blipFill>
        <p:spPr>
          <a:xfrm>
            <a:off x="0" y="122248"/>
            <a:ext cx="7991807" cy="67357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10600" y="2259567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A349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rgbClr val="FFA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rgbClr val="99D9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rgbClr val="00A2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:3: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1764" y="122248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363" t="28176" r="30873" b="9937"/>
          <a:stretch/>
        </p:blipFill>
        <p:spPr>
          <a:xfrm>
            <a:off x="0" y="53625"/>
            <a:ext cx="7772477" cy="6804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470"/>
          <a:stretch/>
        </p:blipFill>
        <p:spPr>
          <a:xfrm>
            <a:off x="8458353" y="0"/>
            <a:ext cx="3376297" cy="2336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2241" t="30062" r="13891" b="7170"/>
          <a:stretch/>
        </p:blipFill>
        <p:spPr>
          <a:xfrm>
            <a:off x="4080124" y="2438437"/>
            <a:ext cx="8032225" cy="3839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2263" y="6010525"/>
            <a:ext cx="426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Хроматограмма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r>
              <a:rPr 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DzDii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6099290" y="2881567"/>
          <a:ext cx="2016125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CS ChemDraw Drawing" r:id="rId6" imgW="1795626" imgH="1490236" progId="ChemDraw.Document.6.0">
                  <p:embed/>
                </p:oleObj>
              </mc:Choice>
              <mc:Fallback>
                <p:oleObj name="CS ChemDraw Drawing" r:id="rId6" imgW="1795626" imgH="14902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9290" y="2881567"/>
                        <a:ext cx="2016125" cy="167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44072" y="4470801"/>
            <a:ext cx="296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масса: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205.27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7205" y="2080221"/>
            <a:ext cx="3278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Газовый хроматограф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масс-спектрометр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Shimadzu GCMS – QP2010 Ultra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9786" y="180350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682273"/>
              </p:ext>
            </p:extLst>
          </p:nvPr>
        </p:nvGraphicFramePr>
        <p:xfrm>
          <a:off x="2698750" y="708025"/>
          <a:ext cx="7283450" cy="57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CS ChemDraw Drawing" r:id="rId3" imgW="5111709" imgH="4034201" progId="ChemDraw.Document.6.0">
                  <p:embed/>
                </p:oleObj>
              </mc:Choice>
              <mc:Fallback>
                <p:oleObj name="CS ChemDraw Drawing" r:id="rId3" imgW="5111709" imgH="40342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8750" y="708025"/>
                        <a:ext cx="7283450" cy="5748338"/>
                      </a:xfrm>
                      <a:prstGeom prst="rect">
                        <a:avLst/>
                      </a:prstGeom>
                      <a:solidFill>
                        <a:srgbClr val="E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2877" y="59877"/>
            <a:ext cx="93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синтеза симметричных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диазепинопорфиразинов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410138"/>
            <a:ext cx="2743200" cy="365125"/>
          </a:xfrm>
        </p:spPr>
        <p:txBody>
          <a:bodyPr/>
          <a:lstStyle/>
          <a:p>
            <a:fld id="{FA0CE72F-3F45-4536-A6A1-16555633C071}" type="slidenum"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29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2498" r="10831" b="4431"/>
          <a:stretch>
            <a:fillRect/>
          </a:stretch>
        </p:blipFill>
        <p:spPr bwMode="auto">
          <a:xfrm>
            <a:off x="299720" y="1425452"/>
            <a:ext cx="6814349" cy="52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25720" y="251470"/>
            <a:ext cx="3568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 - спектр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kumimoji="0" lang="ru-RU" alt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DzDii</a:t>
            </a:r>
            <a:endParaRPr kumimoji="0" lang="en-US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Спектром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68" y="1425452"/>
            <a:ext cx="4616739" cy="32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60684" y="4626511"/>
            <a:ext cx="4604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ИК-Фурье-спектрометр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Agilent Cary 630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9684" y="251470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45814"/>
              </p:ext>
            </p:extLst>
          </p:nvPr>
        </p:nvGraphicFramePr>
        <p:xfrm>
          <a:off x="1560757" y="738976"/>
          <a:ext cx="1993352" cy="180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CS ChemDraw Drawing" r:id="rId5" imgW="1222319" imgH="1108027" progId="ChemDraw.Document.6.0">
                  <p:embed/>
                </p:oleObj>
              </mc:Choice>
              <mc:Fallback>
                <p:oleObj name="CS ChemDraw Drawing" r:id="rId5" imgW="1222319" imgH="11080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0757" y="738976"/>
                        <a:ext cx="1993352" cy="1806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0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70237" y="5067310"/>
            <a:ext cx="238884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Agilent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 Cary 60 UV-Vis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0812" y="4966062"/>
            <a:ext cx="2489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пектрофлуориметр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Shimadzu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RF-6000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RF-6000 Spectrofluorophotometer from Shimadzu Scientific Instruments Inc. |  Select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59" y="1601420"/>
            <a:ext cx="5287653" cy="317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p.userapi.com/c824700/v824700645/1ad04f/zU0FSSH6vH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 r="1276" b="13396"/>
          <a:stretch/>
        </p:blipFill>
        <p:spPr bwMode="auto">
          <a:xfrm>
            <a:off x="773988" y="1356586"/>
            <a:ext cx="4726072" cy="355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977835" y="63067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9684" y="251470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EF2-5ACC-47EF-89FC-7B4B7DA28A7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3176" r="13065" b="4476"/>
          <a:stretch/>
        </p:blipFill>
        <p:spPr bwMode="auto">
          <a:xfrm>
            <a:off x="7540258" y="80"/>
            <a:ext cx="2803894" cy="57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9697" y="5705812"/>
            <a:ext cx="63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Масс-спектрометр времяпролетный с матрично-ассоциированной лазерной десорбцией AXIMA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Shimadzu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5" y="736880"/>
            <a:ext cx="4177863" cy="349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30654" y="4946902"/>
            <a:ext cx="5150638" cy="18972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Магнитное поле – 11.74 Тл;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Рабочая частота на ядрах 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 – 500 МГц;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Рабочая частота на ядрах 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 – 125 МГц;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Методика двумерной спектроскопии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(HSQC, HMBC,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NOESY)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653" y="4241346"/>
            <a:ext cx="5070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ЯМР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спектрометр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Фурье-преобразованием 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AVANCE III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-500» фирмы 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Bruker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29684" y="251470"/>
            <a:ext cx="33808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20949"/>
              </p:ext>
            </p:extLst>
          </p:nvPr>
        </p:nvGraphicFramePr>
        <p:xfrm>
          <a:off x="789707" y="531655"/>
          <a:ext cx="7820893" cy="548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2" name="Graph" r:id="rId3" imgW="4132440" imgH="2901600" progId="Origin95.Graph">
                  <p:embed/>
                </p:oleObj>
              </mc:Choice>
              <mc:Fallback>
                <p:oleObj name="Graph" r:id="rId3" imgW="4132440" imgH="2901600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07" y="531655"/>
                        <a:ext cx="7820893" cy="5481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4844" y="5848518"/>
            <a:ext cx="998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Масс-спектры соединений (в рамках красным представлено теоретически рассчитанное изотопное распределение).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(черный - без матрицы),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(синий - матрица DHB и зеленый - без матрицы).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542" y="34506"/>
            <a:ext cx="314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80195"/>
              </p:ext>
            </p:extLst>
          </p:nvPr>
        </p:nvGraphicFramePr>
        <p:xfrm>
          <a:off x="8891583" y="1203049"/>
          <a:ext cx="2985308" cy="365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CS ChemDraw Drawing" r:id="rId5" imgW="1840708" imgH="2252111" progId="ChemDraw.Document.6.0">
                  <p:embed/>
                </p:oleObj>
              </mc:Choice>
              <mc:Fallback>
                <p:oleObj name="CS ChemDraw Drawing" r:id="rId5" imgW="1840708" imgH="2252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1583" y="1203049"/>
                        <a:ext cx="2985308" cy="3651857"/>
                      </a:xfrm>
                      <a:prstGeom prst="rect">
                        <a:avLst/>
                      </a:prstGeom>
                      <a:solidFill>
                        <a:srgbClr val="E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4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253" y="258127"/>
            <a:ext cx="5401052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симметричных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диазепинопорфиразинов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8829675" y="403225"/>
          <a:ext cx="3152775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CS ChemDraw Drawing" r:id="rId4" imgW="2628794" imgH="2045098" progId="ChemDraw.Document.6.0">
                  <p:embed/>
                </p:oleObj>
              </mc:Choice>
              <mc:Fallback>
                <p:oleObj name="CS ChemDraw Drawing" r:id="rId4" imgW="2628794" imgH="20450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29675" y="403225"/>
                        <a:ext cx="3152775" cy="245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8794750" y="194621"/>
          <a:ext cx="3397250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CS ChemDraw Drawing" r:id="rId6" imgW="2831663" imgH="2389978" progId="ChemDraw.Document.6.0">
                  <p:embed/>
                </p:oleObj>
              </mc:Choice>
              <mc:Fallback>
                <p:oleObj name="CS ChemDraw Drawing" r:id="rId6" imgW="2831663" imgH="23899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94750" y="194621"/>
                        <a:ext cx="3397250" cy="286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0093-F992-4D70-AECD-8197B70DEC69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049" y="5818327"/>
            <a:ext cx="895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Спектральные изменения спектров поглощения (слева) и испускания (справа) соединения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добавлении TFA к раствору в CH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4" y="1087587"/>
            <a:ext cx="9583614" cy="4936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5866" y="5448995"/>
            <a:ext cx="1823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лина волны, 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7519" y="5448995"/>
            <a:ext cx="1823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лина волны, 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1093459" y="3337311"/>
            <a:ext cx="323997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плотность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390254" y="3613164"/>
            <a:ext cx="34119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флуоресценции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1479" y="4927704"/>
            <a:ext cx="1508774" cy="2616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зобестическая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6278" y="1687725"/>
            <a:ext cx="337528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полосы при 412 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850" y="385713"/>
            <a:ext cx="1128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Спектральные и фотофизические данные исследуемых соединений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37260" y="3973551"/>
                <a:ext cx="3780971" cy="1242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ru-RU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sup>
                      </m:sSubSup>
                      <m:r>
                        <m:rPr>
                          <m:nor/>
                        </m:rPr>
                        <a:rPr lang="ru-RU" sz="2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sup>
                      </m:sSubSup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2000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ru-RU" sz="2000" i="1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ru-RU" sz="2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60" y="3973551"/>
                <a:ext cx="3780971" cy="12420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388817" y="4341076"/>
                <a:ext cx="318676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</a:t>
                </a:r>
                <a:r>
                  <a:rPr lang="en-US" sz="2000" b="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A)</a:t>
                </a:r>
                <a:r>
                  <a:rPr lang="ru-RU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(A-A</a:t>
                </a:r>
                <a:r>
                  <a:rPr lang="en-US" sz="2000" b="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sz="20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0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0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𝑝𝐾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 I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AfOH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817" y="4341076"/>
                <a:ext cx="3186766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921142" y="5103208"/>
                <a:ext cx="2813206" cy="507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i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sup>
                    </m:sSub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0.32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ГФ (</a:t>
                </a:r>
                <a:r>
                  <a:rPr lang="en-US" sz="2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ZnPc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42" y="5103208"/>
                <a:ext cx="2813206" cy="507062"/>
              </a:xfrm>
              <a:prstGeom prst="rect">
                <a:avLst/>
              </a:prstGeom>
              <a:blipFill rotWithShape="0">
                <a:blip r:embed="rId5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0" y="5987018"/>
            <a:ext cx="10913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Stuzhin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Migalova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V. 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Sheinin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Russ. J. Gen. Chem.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2005, 75, 1300-1308. M. J. S. Dewar, E. 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Zoebisch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F. Healy and J. J. P.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Zimcik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Novakova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Kopecky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Miletin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Z.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Kobak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Svandrlikova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Váchová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K. Lang,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Inorg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4215-4223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13249"/>
              </p:ext>
            </p:extLst>
          </p:nvPr>
        </p:nvGraphicFramePr>
        <p:xfrm>
          <a:off x="4062483" y="1088255"/>
          <a:ext cx="7291317" cy="25159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34886"/>
                <a:gridCol w="1471332"/>
                <a:gridCol w="1451482"/>
                <a:gridCol w="1045028"/>
                <a:gridCol w="1208315"/>
                <a:gridCol w="580274"/>
              </a:tblGrid>
              <a:tr h="1166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Поглощение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800" b="1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Испускание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1800" b="1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+TFA)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1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714, 763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708, 764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08454"/>
              </p:ext>
            </p:extLst>
          </p:nvPr>
        </p:nvGraphicFramePr>
        <p:xfrm>
          <a:off x="3113854" y="2858918"/>
          <a:ext cx="1181823" cy="1178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CS ChemDraw Drawing" r:id="rId6" imgW="1010518" imgH="1008762" progId="ChemDraw.Document.6.0">
                  <p:embed/>
                </p:oleObj>
              </mc:Choice>
              <mc:Fallback>
                <p:oleObj name="CS ChemDraw Drawing" r:id="rId6" imgW="1010518" imgH="10087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3854" y="2858918"/>
                        <a:ext cx="1181823" cy="1178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1387"/>
              </p:ext>
            </p:extLst>
          </p:nvPr>
        </p:nvGraphicFramePr>
        <p:xfrm>
          <a:off x="395288" y="989013"/>
          <a:ext cx="294957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CS ChemDraw Drawing" r:id="rId8" imgW="2475260" imgH="4035473" progId="ChemDraw.Document.6.0">
                  <p:embed/>
                </p:oleObj>
              </mc:Choice>
              <mc:Fallback>
                <p:oleObj name="CS ChemDraw Drawing" r:id="rId8" imgW="2475260" imgH="40354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288" y="989013"/>
                        <a:ext cx="2949575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7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4333" y="6311510"/>
            <a:ext cx="2743200" cy="365125"/>
          </a:xfrm>
        </p:spPr>
        <p:txBody>
          <a:bodyPr/>
          <a:lstStyle/>
          <a:p>
            <a:fld id="{FA0CE72F-3F45-4536-A6A1-16555633C071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196" y="286770"/>
            <a:ext cx="10506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ентгеноструктурный анализ и основные свойства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Dz(CN)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69459" y="4920047"/>
            <a:ext cx="277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структура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Dz(CN)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11" y="6094740"/>
            <a:ext cx="1039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Skvortsov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A., </a:t>
            </a:r>
            <a:r>
              <a:rPr lang="en-US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Fazlyeva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M., </a:t>
            </a:r>
            <a:r>
              <a:rPr lang="en-US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Somov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V., </a:t>
            </a:r>
            <a:r>
              <a:rPr lang="en-US" sz="1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Stuzhina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A. Molecular structure of 2, 3-dicyano-5, 7, 7-trimethyl-6, 7-dihydro-1</a:t>
            </a:r>
            <a:r>
              <a:rPr lang="en-US" sz="1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 4-diazepine-precursor of pH-sensitive </a:t>
            </a:r>
            <a:r>
              <a:rPr lang="en-US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porphyrazines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acroheterocycles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10.6060/mhc210750s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04" y="1035491"/>
            <a:ext cx="4477109" cy="380329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42038" y="4772077"/>
            <a:ext cx="4530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пектральные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спектров поглощения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нитрила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добавлении TFA к раствору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2728" t="3271"/>
          <a:stretch/>
        </p:blipFill>
        <p:spPr>
          <a:xfrm>
            <a:off x="140310" y="1172583"/>
            <a:ext cx="4390551" cy="32668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7442" y="4566171"/>
            <a:ext cx="4217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Dz(CN)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элементарной ячейке (2.084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аминогруппой, 2.184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цианогруппой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аминогруппой).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0" t="25912" r="10084" b="28050"/>
          <a:stretch/>
        </p:blipFill>
        <p:spPr>
          <a:xfrm rot="237876">
            <a:off x="9369459" y="2356030"/>
            <a:ext cx="2406387" cy="2701649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334672"/>
              </p:ext>
            </p:extLst>
          </p:nvPr>
        </p:nvGraphicFramePr>
        <p:xfrm>
          <a:off x="9617770" y="854325"/>
          <a:ext cx="1909763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CS ChemDraw Drawing" r:id="rId6" imgW="1348634" imgH="1121601" progId="ChemDraw.Document.6.0">
                  <p:embed/>
                </p:oleObj>
              </mc:Choice>
              <mc:Fallback>
                <p:oleObj name="CS ChemDraw Drawing" r:id="rId6" imgW="1348634" imgH="11216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17770" y="854325"/>
                        <a:ext cx="1909763" cy="158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5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3787" y="129145"/>
            <a:ext cx="41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ivans\AppData\Local\Microsoft\Windows\INetCache\Content.Word\Me3Dz(CN)2 in TFA tempDep.tif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73"/>
          <a:stretch/>
        </p:blipFill>
        <p:spPr bwMode="auto">
          <a:xfrm>
            <a:off x="2265577" y="628357"/>
            <a:ext cx="3702171" cy="541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306321" y="6039778"/>
            <a:ext cx="8182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ЯМР 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температуре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TFA. Сигналы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обозначены крестиком.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5610" y="1337566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5610" y="2430245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5609" y="3619496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82273" y="4852054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3902" y="5848087"/>
            <a:ext cx="396814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E72F-3F45-4536-A6A1-16555633C071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0582" y="119286"/>
            <a:ext cx="308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(Me3Dz)4PzH2 in TFA and CDCl3 DNM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94" y="743059"/>
            <a:ext cx="6315686" cy="50289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606741"/>
              </p:ext>
            </p:extLst>
          </p:nvPr>
        </p:nvGraphicFramePr>
        <p:xfrm>
          <a:off x="665163" y="488950"/>
          <a:ext cx="2492375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CS ChemDraw Drawing" r:id="rId4" imgW="1839433" imgH="2045098" progId="ChemDraw.Document.6.0">
                  <p:embed/>
                </p:oleObj>
              </mc:Choice>
              <mc:Fallback>
                <p:oleObj name="CS ChemDraw Drawing" r:id="rId4" imgW="1839433" imgH="20450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163" y="488950"/>
                        <a:ext cx="2492375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74794" y="5800173"/>
            <a:ext cx="6534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ЯМР 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TFA. Сигналы растворителей и примесей обозначены X и треугольниками соответственно.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1081" y="5553952"/>
            <a:ext cx="396814" cy="24622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1666</Words>
  <Application>Microsoft Office PowerPoint</Application>
  <PresentationFormat>Широкоэкранный</PresentationFormat>
  <Paragraphs>240</Paragraphs>
  <Slides>32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Тема Office</vt:lpstr>
      <vt:lpstr>CS ChemDraw Drawing</vt:lpstr>
      <vt:lpstr>Graph</vt:lpstr>
      <vt:lpstr>СИНТЕЗ, ФУНКЦИОНАЛИЗАЦИЯ И СПЕКТРАЛЬНЫЕ ИССЛЕДОВАНИЯ ДИГИДРО-1Н-ДИАЗЕПИНОПОРФИРАЗИНОВ СИММЕТРИЧНОГО И НЕСИММЕТРИЧНОГО СТРОЕНИЯ</vt:lpstr>
      <vt:lpstr>Презентация PowerPoint</vt:lpstr>
      <vt:lpstr>Презентация PowerPoint</vt:lpstr>
      <vt:lpstr>Презентация PowerPoint</vt:lpstr>
      <vt:lpstr>Основные свойства симметричных диазепинопорфиразинов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НЕСИММЕТРИЧНОГО 6,7-ДИГИДРО-1Н-1,4-ДИАЗЕПИНО-  ТРИБЕНЗО-ПОРФИРАЗИНА</dc:title>
  <dc:creator>Алина</dc:creator>
  <cp:lastModifiedBy>Алина</cp:lastModifiedBy>
  <cp:revision>262</cp:revision>
  <dcterms:created xsi:type="dcterms:W3CDTF">2021-10-02T19:38:52Z</dcterms:created>
  <dcterms:modified xsi:type="dcterms:W3CDTF">2022-07-03T11:16:25Z</dcterms:modified>
</cp:coreProperties>
</file>