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82" r:id="rId2"/>
    <p:sldId id="283" r:id="rId3"/>
    <p:sldId id="261" r:id="rId4"/>
    <p:sldId id="257" r:id="rId5"/>
    <p:sldId id="289" r:id="rId6"/>
    <p:sldId id="290" r:id="rId7"/>
    <p:sldId id="293" r:id="rId8"/>
    <p:sldId id="292" r:id="rId9"/>
    <p:sldId id="291" r:id="rId10"/>
    <p:sldId id="276" r:id="rId11"/>
    <p:sldId id="294" r:id="rId12"/>
    <p:sldId id="278" r:id="rId13"/>
    <p:sldId id="281" r:id="rId14"/>
    <p:sldId id="268" r:id="rId15"/>
    <p:sldId id="269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F9FF-0C22-4C9F-9A2B-8CAD19EF2CA8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FB15-5BEA-44A1-B227-7429595C8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FB15-5BEA-44A1-B227-7429595C8C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FB15-5BEA-44A1-B227-7429595C8C9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FB15-5BEA-44A1-B227-7429595C8C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FB15-5BEA-44A1-B227-7429595C8C9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38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FB15-5BEA-44A1-B227-7429595C8C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B2DF-7192-45A7-BCF2-24FF3EE252EF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D9F9-3D96-444D-BED9-4FBE9310318B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2F1E-8E39-48EB-AF92-D8182DFC64E7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81BA-C85E-4588-B718-C123F69F7E0C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D306-FFA2-4FCB-AF2A-2D23FAD1E142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8E49-C2BD-4103-99DD-6F47CCCC4E4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853B-2718-4182-84AB-BACFE46967D7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0CC6-CDCA-49D0-9AB3-E39980CB79B5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705-4883-4282-8431-51F35C84AD34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8B56-58D9-48A9-9A7C-B3FFCB045001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E01E-5EF9-4039-81DB-1D6AB5F8C178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DEA92-AA46-4D28-BEDF-52C4CF9B39C8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AFCC1-D2F6-47B0-81BD-AB1BC4321B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705-4883-4282-8431-51F35C84AD34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460952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ЭЛЕКТРОННОЕ И ГЕОМЕТРИЧЕСКОЕ СТРОЕНИЕ КОМПЛЕКСОВ ТЕТРАБЕНЗОПОРФИРИНА С ЦИНКОМ, КАДМИЕМ, АЛЮМИНИЕМ, ГАЛЛИЕМ, ИНДИЕМ, ЖЕЛЕЗОМ, ТИТАНИЛОМ И ВАНАДИЛОМ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Ерошин А.В.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Отлётов А.А., Жабанов Ю.А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er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16" y="332656"/>
            <a:ext cx="2262944" cy="1995285"/>
          </a:xfrm>
          <a:prstGeom prst="rect">
            <a:avLst/>
          </a:prstGeom>
        </p:spPr>
      </p:pic>
      <p:pic>
        <p:nvPicPr>
          <p:cNvPr id="14338" name="Picture 2" descr="Логоти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4664"/>
            <a:ext cx="1872208" cy="18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1197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NBO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-анализа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9E79-2BBB-43DC-8694-ADA0FDAACB7B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1" y="1268760"/>
            <a:ext cx="3339614" cy="3168352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08104" y="1340768"/>
            <a:ext cx="3168352" cy="31683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63688" y="4509120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LP(N) → 4</a:t>
            </a:r>
            <a:r>
              <a:rPr lang="en-US" i="1" dirty="0" smtClean="0"/>
              <a:t>s</a:t>
            </a:r>
            <a:r>
              <a:rPr lang="en-US" dirty="0" smtClean="0"/>
              <a:t>(Zn)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941168"/>
            <a:ext cx="2142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ru-RU" dirty="0" smtClean="0"/>
              <a:t>(2)</a:t>
            </a:r>
            <a:r>
              <a:rPr lang="en-US" dirty="0" smtClean="0"/>
              <a:t>= 42.6 kcal</a:t>
            </a:r>
            <a:r>
              <a:rPr lang="ru-RU" dirty="0" smtClean="0"/>
              <a:t>*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4509120"/>
            <a:ext cx="1611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LP(N) → 4</a:t>
            </a:r>
            <a:r>
              <a:rPr lang="en-US" i="1" dirty="0" smtClean="0"/>
              <a:t>p</a:t>
            </a:r>
            <a:r>
              <a:rPr lang="en-US" dirty="0" smtClean="0"/>
              <a:t>(Zn)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941168"/>
            <a:ext cx="219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ru-RU" dirty="0" smtClean="0"/>
              <a:t>(2) </a:t>
            </a:r>
            <a:r>
              <a:rPr lang="en-US" dirty="0" smtClean="0"/>
              <a:t>= 35.5 kcal</a:t>
            </a:r>
            <a:r>
              <a:rPr lang="ru-RU" dirty="0" smtClean="0"/>
              <a:t>*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03648" y="5589240"/>
          <a:ext cx="2954557" cy="293175"/>
        </p:xfrm>
        <a:graphic>
          <a:graphicData uri="http://schemas.openxmlformats.org/drawingml/2006/table">
            <a:tbl>
              <a:tblPr/>
              <a:tblGrid>
                <a:gridCol w="1455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(Zn-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0.283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403648" y="5877272"/>
          <a:ext cx="2736303" cy="293175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(Zn)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NPA, 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e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1.304</a:t>
                      </a:r>
                      <a:endParaRPr lang="ru-RU" sz="1400" dirty="0">
                        <a:solidFill>
                          <a:schemeClr val="tx1"/>
                        </a:solidFill>
                        <a:latin typeface="Palatino Linotyp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3"/>
            <a:ext cx="3672408" cy="2176046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3816424" cy="226138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99792" y="3789040"/>
            <a:ext cx="3767256" cy="22322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91680" y="3212976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LP(N) → 3s(Al)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491716"/>
            <a:ext cx="219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E(2) = 40.7 kcal</a:t>
            </a:r>
            <a:r>
              <a:rPr lang="ru-RU" dirty="0" smtClean="0"/>
              <a:t>*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3212976"/>
            <a:ext cx="1639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LP(N) → 3p</a:t>
            </a:r>
            <a:r>
              <a:rPr lang="en-US" baseline="-25000" dirty="0" smtClean="0"/>
              <a:t>y</a:t>
            </a:r>
            <a:r>
              <a:rPr lang="en-US" dirty="0" smtClean="0"/>
              <a:t>(Al)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52120" y="3501008"/>
            <a:ext cx="219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E(2) = 60.0 kcal</a:t>
            </a:r>
            <a:r>
              <a:rPr lang="ru-RU" dirty="0" smtClean="0"/>
              <a:t>*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5877272"/>
            <a:ext cx="1629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LP(N) → 3p</a:t>
            </a:r>
            <a:r>
              <a:rPr lang="en-US" baseline="-25000" dirty="0" smtClean="0"/>
              <a:t>z</a:t>
            </a:r>
            <a:r>
              <a:rPr lang="en-US" dirty="0" smtClean="0"/>
              <a:t>(Al)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6237312"/>
            <a:ext cx="219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E(2) = 12.2 kcal</a:t>
            </a:r>
            <a:r>
              <a:rPr lang="ru-RU" dirty="0" smtClean="0"/>
              <a:t>*</a:t>
            </a:r>
            <a:r>
              <a:rPr lang="en-US" dirty="0" smtClean="0"/>
              <a:t>mol</a:t>
            </a:r>
            <a:r>
              <a:rPr lang="en-US" baseline="30000" dirty="0" smtClean="0"/>
              <a:t>-1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1197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NBO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-анализа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835F-B70F-437D-9F3B-D527E34CE0B3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Смоделированные электронные спектры поглощения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4850" cy="161925"/>
          </a:xfrm>
          <a:prstGeom prst="rect">
            <a:avLst/>
          </a:prstGeom>
          <a:noFill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28650" cy="161925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4850" cy="161925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0" cy="161925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4850" cy="16192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4850" cy="161925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28650" cy="161925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04850" cy="161925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66750" cy="161925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264251"/>
              </p:ext>
            </p:extLst>
          </p:nvPr>
        </p:nvGraphicFramePr>
        <p:xfrm>
          <a:off x="969908" y="1561105"/>
          <a:ext cx="7204184" cy="4902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Graph" r:id="rId6" imgW="3920760" imgH="3000960" progId="Origin50.Graph">
                  <p:embed/>
                </p:oleObj>
              </mc:Choice>
              <mc:Fallback>
                <p:oleObj name="Graph" r:id="rId6" imgW="3920760" imgH="3000960" progId="Origin50.Grap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08" y="1561105"/>
                        <a:ext cx="7204184" cy="4902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C75D-7D1B-4986-AE06-83399DB6A46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359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некоторых граничных молекулярных орбиталей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79512" y="1772816"/>
          <a:ext cx="849694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HOMO-1</a:t>
                      </a:r>
                    </a:p>
                    <a:p>
                      <a:pPr algn="ctr"/>
                      <a:endParaRPr lang="ru-RU" sz="2000" b="0" i="1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HOMO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LUMO</a:t>
                      </a:r>
                      <a:endParaRPr kumimoji="0" lang="ru-RU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146"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276848"/>
            <a:ext cx="2376265" cy="23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308304" y="495046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e</a:t>
            </a:r>
            <a:r>
              <a:rPr lang="en-US" i="1" baseline="-25000" dirty="0" err="1" smtClean="0"/>
              <a:t>g</a:t>
            </a:r>
            <a:r>
              <a:rPr lang="en-US" i="1" dirty="0" smtClean="0"/>
              <a:t>*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23694" y="495046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1u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40910" y="4941168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2u</a:t>
            </a:r>
            <a:endParaRPr lang="ru-RU" i="1" dirty="0"/>
          </a:p>
        </p:txBody>
      </p:sp>
      <p:pic>
        <p:nvPicPr>
          <p:cNvPr id="27" name="Рисунок 2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272484"/>
            <a:ext cx="2306505" cy="223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76852"/>
            <a:ext cx="2376264" cy="230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1520" y="4950460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MTBP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670540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MClTBP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40910" y="566124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1</a:t>
            </a:r>
            <a:endParaRPr lang="ru-RU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4427984" y="566124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a</a:t>
            </a:r>
            <a:r>
              <a:rPr lang="en-US" i="1" baseline="-25000" dirty="0" smtClean="0"/>
              <a:t>2</a:t>
            </a:r>
            <a:endParaRPr lang="ru-RU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345566" y="5661248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e</a:t>
            </a:r>
            <a:r>
              <a:rPr lang="en-US" i="1" baseline="30000" dirty="0" smtClean="0"/>
              <a:t>*</a:t>
            </a:r>
            <a:endParaRPr lang="ru-RU" i="1" baseline="3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определена молекулярная структура молекул тетрабензопорфирина и его комплекса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Zn(II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Cd(II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Fe(II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Ga(III),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In(III)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VO,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помощью квантово-химических расчетов, рассчитаны электронные спектры поглощения;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MTBP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MClTBP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NBO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-анализ распределения электронной плотности, наибольшая стабилизация комплексов достигается за счет взаимодействий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азота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р-орбиталями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металла.</a:t>
            </a:r>
          </a:p>
          <a:p>
            <a:pPr algn="just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согласно расчетам, в случае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MClTBP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M=Al,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наблюдается незначительный батохромный сдвиг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полосы по сравнению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безметальным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тетрабензопорфирином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9259-FE70-4F51-8161-D2B2A516FE67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6A5D6-7AA0-4B08-8926-713D6A2C9F85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70892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81BA-C85E-4588-B718-C123F69F7E0C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47954" y="980728"/>
            <a:ext cx="48842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 err="1" smtClean="0">
                <a:solidFill>
                  <a:srgbClr val="0000FF"/>
                </a:solidFill>
                <a:latin typeface="Times New Roman"/>
                <a:ea typeface="Calibri"/>
              </a:rPr>
              <a:t>изоиндольные</a:t>
            </a:r>
            <a:r>
              <a:rPr lang="ru-RU" sz="2800" dirty="0" smtClean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latin typeface="Times New Roman"/>
                <a:ea typeface="Calibri"/>
              </a:rPr>
              <a:t>фрагменты</a:t>
            </a:r>
          </a:p>
          <a:p>
            <a:pPr algn="r">
              <a:lnSpc>
                <a:spcPct val="100000"/>
              </a:lnSpc>
            </a:pPr>
            <a:r>
              <a:rPr lang="ru-RU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изоиндолениновые</a:t>
            </a:r>
            <a:r>
              <a:rPr lang="ru-RU" sz="2800" dirty="0" smtClean="0">
                <a:latin typeface="Times New Roman"/>
                <a:ea typeface="Calibri"/>
              </a:rPr>
              <a:t> фрагменты</a:t>
            </a:r>
            <a:endParaRPr lang="ru-RU" sz="2800" dirty="0">
              <a:latin typeface="Times New Roman"/>
              <a:ea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854758" y="2183756"/>
            <a:ext cx="4977283" cy="4211705"/>
            <a:chOff x="1250901" y="4163017"/>
            <a:chExt cx="2706639" cy="2290319"/>
          </a:xfrm>
        </p:grpSpPr>
        <p:pic>
          <p:nvPicPr>
            <p:cNvPr id="9" name="Рисунок 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4163017"/>
              <a:ext cx="2448272" cy="229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Овал 10"/>
            <p:cNvSpPr/>
            <p:nvPr/>
          </p:nvSpPr>
          <p:spPr>
            <a:xfrm rot="1779403">
              <a:off x="1250901" y="4218083"/>
              <a:ext cx="1440160" cy="10881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779403">
              <a:off x="2514632" y="5298204"/>
              <a:ext cx="1440160" cy="108813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9397587">
              <a:off x="1293244" y="5335697"/>
              <a:ext cx="1440160" cy="108813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19397587">
              <a:off x="2517380" y="4183569"/>
              <a:ext cx="1440160" cy="108813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B705-4883-4282-8431-51F35C84AD34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Как устроены солнечные батаре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704812" cy="2016224"/>
          </a:xfrm>
          <a:prstGeom prst="rect">
            <a:avLst/>
          </a:prstGeom>
          <a:noFill/>
        </p:spPr>
      </p:pic>
      <p:pic>
        <p:nvPicPr>
          <p:cNvPr id="6" name="Рисунок 5" descr="b98027bbbb8d450dc5caff75b1a2fc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3225958" cy="20162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68960"/>
            <a:ext cx="3375241" cy="33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2089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Определение геометрического и электронного строения молекул тетрабензопорфирина (Н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TBP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его металлокомплексов с цинком, кадмием, железом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MTBP)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алюминием, галлием, индием (М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XTBP, X=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ванадилом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титанилом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MXTBP, X=O)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2569770" cy="257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594928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TBP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18997" y="594928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MTBP</a:t>
            </a:r>
            <a:endParaRPr lang="ru-R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18764"/>
            <a:ext cx="3024336" cy="23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092280" y="593998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MXTBP</a:t>
            </a:r>
            <a:endParaRPr lang="ru-RU" dirty="0"/>
          </a:p>
        </p:txBody>
      </p:sp>
      <p:pic>
        <p:nvPicPr>
          <p:cNvPr id="12290" name="Picture 2" descr="X:\Eroshin\Articles\YuAZh\TBP_QC\Без имени-1.jpg"/>
          <p:cNvPicPr>
            <a:picLocks noChangeAspect="1" noChangeArrowheads="1"/>
          </p:cNvPicPr>
          <p:nvPr/>
        </p:nvPicPr>
        <p:blipFill>
          <a:blip r:embed="rId4" cstate="print"/>
          <a:srcRect r="55736" b="53495"/>
          <a:stretch>
            <a:fillRect/>
          </a:stretch>
        </p:blipFill>
        <p:spPr bwMode="auto">
          <a:xfrm>
            <a:off x="3275856" y="3284984"/>
            <a:ext cx="2520280" cy="2647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708920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Метод: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DFT (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функционал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PBE0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D3)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Базисный набор: </a:t>
            </a:r>
            <a:r>
              <a:rPr lang="en-US" sz="3400" i="1" dirty="0" smtClean="0">
                <a:latin typeface="Times New Roman" pitchFamily="18" charset="0"/>
                <a:cs typeface="Times New Roman" pitchFamily="18" charset="0"/>
              </a:rPr>
              <a:t>def2-TZVP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Программы: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GAUSSIAN09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Firefly, ChemCraft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0977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Детали расчетов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9DBF-9A44-44EE-8B4E-34FFE2E683E6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Иваново, 2022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4941168"/>
            <a:ext cx="23583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MTBP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M=Zn,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Fe(II)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4h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954" y="1023119"/>
            <a:ext cx="46105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72000" y="4941168"/>
            <a:ext cx="4183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MXTBP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MX=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4v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X:\Eroshin\Articles\YuAZh\TBP_QC\Без имени-1.jpg"/>
          <p:cNvPicPr>
            <a:picLocks noChangeAspect="1" noChangeArrowheads="1"/>
          </p:cNvPicPr>
          <p:nvPr/>
        </p:nvPicPr>
        <p:blipFill>
          <a:blip r:embed="rId3" cstate="print"/>
          <a:srcRect r="55736" b="53495"/>
          <a:stretch>
            <a:fillRect/>
          </a:stretch>
        </p:blipFill>
        <p:spPr bwMode="auto">
          <a:xfrm>
            <a:off x="395536" y="879103"/>
            <a:ext cx="3888432" cy="408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69116"/>
              </p:ext>
            </p:extLst>
          </p:nvPr>
        </p:nvGraphicFramePr>
        <p:xfrm>
          <a:off x="956805" y="764700"/>
          <a:ext cx="7215595" cy="518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02">
                  <a:extLst>
                    <a:ext uri="{9D8B030D-6E8A-4147-A177-3AD203B41FA5}">
                      <a16:colId xmlns:a16="http://schemas.microsoft.com/office/drawing/2014/main" val="2750694990"/>
                    </a:ext>
                  </a:extLst>
                </a:gridCol>
                <a:gridCol w="1031909">
                  <a:extLst>
                    <a:ext uri="{9D8B030D-6E8A-4147-A177-3AD203B41FA5}">
                      <a16:colId xmlns:a16="http://schemas.microsoft.com/office/drawing/2014/main" val="2410778212"/>
                    </a:ext>
                  </a:extLst>
                </a:gridCol>
                <a:gridCol w="647308">
                  <a:extLst>
                    <a:ext uri="{9D8B030D-6E8A-4147-A177-3AD203B41FA5}">
                      <a16:colId xmlns:a16="http://schemas.microsoft.com/office/drawing/2014/main" val="1331308482"/>
                    </a:ext>
                  </a:extLst>
                </a:gridCol>
                <a:gridCol w="655714">
                  <a:extLst>
                    <a:ext uri="{9D8B030D-6E8A-4147-A177-3AD203B41FA5}">
                      <a16:colId xmlns:a16="http://schemas.microsoft.com/office/drawing/2014/main" val="1743148427"/>
                    </a:ext>
                  </a:extLst>
                </a:gridCol>
                <a:gridCol w="783915">
                  <a:extLst>
                    <a:ext uri="{9D8B030D-6E8A-4147-A177-3AD203B41FA5}">
                      <a16:colId xmlns:a16="http://schemas.microsoft.com/office/drawing/2014/main" val="58377650"/>
                    </a:ext>
                  </a:extLst>
                </a:gridCol>
                <a:gridCol w="818241">
                  <a:extLst>
                    <a:ext uri="{9D8B030D-6E8A-4147-A177-3AD203B41FA5}">
                      <a16:colId xmlns:a16="http://schemas.microsoft.com/office/drawing/2014/main" val="3886530349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111362480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099701093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2015912266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TBP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75519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2h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158613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76788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M-N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 (2.340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2.152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2.044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2.075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2.184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73638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M-X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659589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4.268 (4.106)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4.060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4.195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8017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2.919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53893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1.362 (1.353)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1041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1.439 (1.457)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10334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 (1.399)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3314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-Cγ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 (1.389)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86061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Cγ-C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(1.385)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14164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 (1.398)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44112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(1.390)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56697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r(M-X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35712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Валентные углы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39235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126.2 (125.9)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35193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106.3 (110.7)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15914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98259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175.0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5176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940569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X –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мнимый атом, помещенный посередине между двумя атомами азота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  <a:p>
            <a:pPr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α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 – двугранный угол между плоскостями противоположных пиррольных колец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1818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25943"/>
              </p:ext>
            </p:extLst>
          </p:nvPr>
        </p:nvGraphicFramePr>
        <p:xfrm>
          <a:off x="956805" y="764700"/>
          <a:ext cx="7215595" cy="518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02">
                  <a:extLst>
                    <a:ext uri="{9D8B030D-6E8A-4147-A177-3AD203B41FA5}">
                      <a16:colId xmlns:a16="http://schemas.microsoft.com/office/drawing/2014/main" val="2750694990"/>
                    </a:ext>
                  </a:extLst>
                </a:gridCol>
                <a:gridCol w="1031909">
                  <a:extLst>
                    <a:ext uri="{9D8B030D-6E8A-4147-A177-3AD203B41FA5}">
                      <a16:colId xmlns:a16="http://schemas.microsoft.com/office/drawing/2014/main" val="2410778212"/>
                    </a:ext>
                  </a:extLst>
                </a:gridCol>
                <a:gridCol w="647308">
                  <a:extLst>
                    <a:ext uri="{9D8B030D-6E8A-4147-A177-3AD203B41FA5}">
                      <a16:colId xmlns:a16="http://schemas.microsoft.com/office/drawing/2014/main" val="1331308482"/>
                    </a:ext>
                  </a:extLst>
                </a:gridCol>
                <a:gridCol w="655714">
                  <a:extLst>
                    <a:ext uri="{9D8B030D-6E8A-4147-A177-3AD203B41FA5}">
                      <a16:colId xmlns:a16="http://schemas.microsoft.com/office/drawing/2014/main" val="1743148427"/>
                    </a:ext>
                  </a:extLst>
                </a:gridCol>
                <a:gridCol w="783915">
                  <a:extLst>
                    <a:ext uri="{9D8B030D-6E8A-4147-A177-3AD203B41FA5}">
                      <a16:colId xmlns:a16="http://schemas.microsoft.com/office/drawing/2014/main" val="58377650"/>
                    </a:ext>
                  </a:extLst>
                </a:gridCol>
                <a:gridCol w="818241">
                  <a:extLst>
                    <a:ext uri="{9D8B030D-6E8A-4147-A177-3AD203B41FA5}">
                      <a16:colId xmlns:a16="http://schemas.microsoft.com/office/drawing/2014/main" val="3886530349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111362480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099701093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2015912266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TBP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75519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158613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76788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M-N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 (2.340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73638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M-X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659589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4.268 (4.106)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4.304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4.060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4.195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4.080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8017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2.961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2.917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2.871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2.966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2.919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53893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1.362 (1.353)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1041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1.439 (1.457)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10334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 (1.399)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3314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-Cγ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 (1.389)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86061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Cγ-C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(1.385)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14164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 (1.398)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44112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(1.390)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56697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r(M-X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35712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Валентные углы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39235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126.2 (125.9)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35193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106.3 (110.7)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15914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98259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5176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940569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X –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мнимый атом, помещенный посередине между двумя атомами азота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  <a:p>
            <a:pPr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α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 – двугранный угол между плоскостями противоположных пиррольных колец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5630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952242"/>
              </p:ext>
            </p:extLst>
          </p:nvPr>
        </p:nvGraphicFramePr>
        <p:xfrm>
          <a:off x="956805" y="764700"/>
          <a:ext cx="7215595" cy="5184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202">
                  <a:extLst>
                    <a:ext uri="{9D8B030D-6E8A-4147-A177-3AD203B41FA5}">
                      <a16:colId xmlns:a16="http://schemas.microsoft.com/office/drawing/2014/main" val="2750694990"/>
                    </a:ext>
                  </a:extLst>
                </a:gridCol>
                <a:gridCol w="1031909">
                  <a:extLst>
                    <a:ext uri="{9D8B030D-6E8A-4147-A177-3AD203B41FA5}">
                      <a16:colId xmlns:a16="http://schemas.microsoft.com/office/drawing/2014/main" val="2410778212"/>
                    </a:ext>
                  </a:extLst>
                </a:gridCol>
                <a:gridCol w="647308">
                  <a:extLst>
                    <a:ext uri="{9D8B030D-6E8A-4147-A177-3AD203B41FA5}">
                      <a16:colId xmlns:a16="http://schemas.microsoft.com/office/drawing/2014/main" val="1331308482"/>
                    </a:ext>
                  </a:extLst>
                </a:gridCol>
                <a:gridCol w="655714">
                  <a:extLst>
                    <a:ext uri="{9D8B030D-6E8A-4147-A177-3AD203B41FA5}">
                      <a16:colId xmlns:a16="http://schemas.microsoft.com/office/drawing/2014/main" val="1743148427"/>
                    </a:ext>
                  </a:extLst>
                </a:gridCol>
                <a:gridCol w="783915">
                  <a:extLst>
                    <a:ext uri="{9D8B030D-6E8A-4147-A177-3AD203B41FA5}">
                      <a16:colId xmlns:a16="http://schemas.microsoft.com/office/drawing/2014/main" val="58377650"/>
                    </a:ext>
                  </a:extLst>
                </a:gridCol>
                <a:gridCol w="818241">
                  <a:extLst>
                    <a:ext uri="{9D8B030D-6E8A-4147-A177-3AD203B41FA5}">
                      <a16:colId xmlns:a16="http://schemas.microsoft.com/office/drawing/2014/main" val="3886530349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111362480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3099701093"/>
                    </a:ext>
                  </a:extLst>
                </a:gridCol>
                <a:gridCol w="767102">
                  <a:extLst>
                    <a:ext uri="{9D8B030D-6E8A-4147-A177-3AD203B41FA5}">
                      <a16:colId xmlns:a16="http://schemas.microsoft.com/office/drawing/2014/main" val="2015912266"/>
                    </a:ext>
                  </a:extLst>
                </a:gridCol>
              </a:tblGrid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TBP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GaClTBP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InClTBP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VOTBP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75519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Симметрия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4v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4158613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76788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M-N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1.012 (2.340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2.044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2.075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2.184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373638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M-X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2.154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2.196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6595890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4.268 (4.106)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4.125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4.060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4.195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080170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2.917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2.833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2.919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2.885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053893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1.362 (1.353)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1.355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1110419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1.439 (1.457)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10334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 (1.399)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933141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-Cγ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 (1.389)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3860613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Cγ-C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(1.385)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141646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1.404 (1.398)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8441124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1.379 (1.390)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566978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r(M-X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8435712"/>
                  </a:ext>
                </a:extLst>
              </a:tr>
              <a:tr h="259229"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Валентные углы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392352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126.2 (125.9)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125.7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535193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106.3 (110.7)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109.9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4159145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130.3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982597"/>
                  </a:ext>
                </a:extLst>
              </a:tr>
              <a:tr h="259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176.4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171.6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175.0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951764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940569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X – 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мнимый атом, помещенный посередине между двумя атомами азота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  <a:p>
            <a:pPr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α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 – двугранный угол между плоскостями противоположных пиррольных колец</a:t>
            </a:r>
            <a:r>
              <a:rPr lang="en-US" sz="16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9971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9679-9C14-45E0-BDA2-45641BE5D8CD}" type="datetime1">
              <a:rPr lang="ru-RU" smtClean="0"/>
              <a:pPr/>
              <a:t>27.06.2022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Иваново, 2022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FCC1-D2F6-47B0-81BD-AB1BC4321B1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20688"/>
            <a:ext cx="1056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FeTBP</a:t>
            </a:r>
            <a:endParaRPr lang="ru-RU" sz="2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72679"/>
              </p:ext>
            </p:extLst>
          </p:nvPr>
        </p:nvGraphicFramePr>
        <p:xfrm>
          <a:off x="1463160" y="1194904"/>
          <a:ext cx="6061168" cy="5264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274">
                  <a:extLst>
                    <a:ext uri="{9D8B030D-6E8A-4147-A177-3AD203B41FA5}">
                      <a16:colId xmlns:a16="http://schemas.microsoft.com/office/drawing/2014/main" val="2091641541"/>
                    </a:ext>
                  </a:extLst>
                </a:gridCol>
                <a:gridCol w="1507574">
                  <a:extLst>
                    <a:ext uri="{9D8B030D-6E8A-4147-A177-3AD203B41FA5}">
                      <a16:colId xmlns:a16="http://schemas.microsoft.com/office/drawing/2014/main" val="39864136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0452463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218889569"/>
                    </a:ext>
                  </a:extLst>
                </a:gridCol>
              </a:tblGrid>
              <a:tr h="263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m=1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m=3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m=5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8486529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Симметрия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4h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779039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Е,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ккал/моль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553297"/>
                  </a:ext>
                </a:extLst>
              </a:tr>
              <a:tr h="29417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278280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M-N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2.012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1060994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4.024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90283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N…N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2.845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3333876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1.367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1.368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1225706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1.443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14538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1.396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3957816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-Cγ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1.392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1.39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0466482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Cγ-C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1.381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7740880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1.402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6490444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187244"/>
                  </a:ext>
                </a:extLst>
              </a:tr>
              <a:tr h="29417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Валентные углы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55449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125.7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125.8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240185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110.4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106381"/>
                  </a:ext>
                </a:extLst>
              </a:tr>
              <a:tr h="294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125.5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256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6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</TotalTime>
  <Words>1158</Words>
  <Application>Microsoft Office PowerPoint</Application>
  <PresentationFormat>Экран (4:3)</PresentationFormat>
  <Paragraphs>669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Constantia</vt:lpstr>
      <vt:lpstr>Cordia New</vt:lpstr>
      <vt:lpstr>Palatino Linotype</vt:lpstr>
      <vt:lpstr>Times New Roman</vt:lpstr>
      <vt:lpstr>Wingdings</vt:lpstr>
      <vt:lpstr>Wingdings 2</vt:lpstr>
      <vt:lpstr>Поток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ged_lab</dc:creator>
  <cp:lastModifiedBy>Alexey Eroshin</cp:lastModifiedBy>
  <cp:revision>75</cp:revision>
  <dcterms:created xsi:type="dcterms:W3CDTF">2021-11-29T13:23:55Z</dcterms:created>
  <dcterms:modified xsi:type="dcterms:W3CDTF">2022-06-27T15:42:50Z</dcterms:modified>
</cp:coreProperties>
</file>