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2" r:id="rId3"/>
    <p:sldId id="264" r:id="rId4"/>
    <p:sldId id="266" r:id="rId5"/>
    <p:sldId id="270" r:id="rId6"/>
    <p:sldId id="273" r:id="rId7"/>
    <p:sldId id="272" r:id="rId8"/>
    <p:sldId id="297" r:id="rId9"/>
    <p:sldId id="275" r:id="rId10"/>
    <p:sldId id="277" r:id="rId11"/>
    <p:sldId id="283" r:id="rId12"/>
    <p:sldId id="296" r:id="rId13"/>
    <p:sldId id="295" r:id="rId14"/>
    <p:sldId id="282" r:id="rId15"/>
    <p:sldId id="281" r:id="rId16"/>
    <p:sldId id="286" r:id="rId17"/>
    <p:sldId id="280" r:id="rId18"/>
    <p:sldId id="260" r:id="rId19"/>
    <p:sldId id="292" r:id="rId20"/>
    <p:sldId id="279" r:id="rId21"/>
    <p:sldId id="287" r:id="rId22"/>
    <p:sldId id="288" r:id="rId23"/>
    <p:sldId id="289" r:id="rId24"/>
    <p:sldId id="290" r:id="rId25"/>
    <p:sldId id="291" r:id="rId26"/>
    <p:sldId id="293" r:id="rId27"/>
    <p:sldId id="29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Дмитриенко" initials="АД" lastIdx="3" clrIdx="0">
    <p:extLst>
      <p:ext uri="{19B8F6BF-5375-455C-9EA6-DF929625EA0E}">
        <p15:presenceInfo xmlns:p15="http://schemas.microsoft.com/office/powerpoint/2012/main" userId="5e23d3088f5ef4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77AE52"/>
    <a:srgbClr val="F60AA7"/>
    <a:srgbClr val="FC9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3:39:28.139" idx="1">
    <p:pos x="958" y="569"/>
    <p:text>меньше клоунады и обозначить протоны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3:48:28.682" idx="3">
    <p:pos x="10" y="10"/>
    <p:text>убрать слайд?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C992-AC44-4404-BA4F-F12A57262E2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144D0-954E-43BF-907F-F203442DE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0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44D0-954E-43BF-907F-F203442DE6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4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44D0-954E-43BF-907F-F203442DE6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7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027D5C47-36BA-444C-992B-09650F3A81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D621DD35-0FB3-4090-A3E6-3F660B74C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E3F06456-A7BC-4BBD-B025-CA14F318C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D30F40-A335-4C13-991B-192FBEBE14B4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79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5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7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5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1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6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B78F-F634-4AB9-BDBE-F686AD44316C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E418-0798-412B-ACEC-46250E6B4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7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3.png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png"/><Relationship Id="rId12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png"/><Relationship Id="rId11" Type="http://schemas.openxmlformats.org/officeDocument/2006/relationships/image" Target="../media/image56.emf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6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9.png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2.jpeg"/><Relationship Id="rId4" Type="http://schemas.openxmlformats.org/officeDocument/2006/relationships/image" Target="../media/image7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e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5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10" Type="http://schemas.openxmlformats.org/officeDocument/2006/relationships/comments" Target="../comments/comment1.xml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e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9.png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87" y="-404"/>
            <a:ext cx="2052377" cy="2079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75" y="1716999"/>
            <a:ext cx="11913325" cy="233757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Синтез и исследование оптических свойств	</a:t>
            </a:r>
            <a:r>
              <a:rPr lang="ru-RU" sz="4000" dirty="0" err="1" smtClean="0"/>
              <a:t>фталоцианинатов</a:t>
            </a:r>
            <a:r>
              <a:rPr lang="ru-RU" sz="4000" dirty="0" smtClean="0"/>
              <a:t> рутения с аксиально-координированными </a:t>
            </a:r>
            <a:r>
              <a:rPr lang="en-US" sz="4000" dirty="0" smtClean="0"/>
              <a:t>N-</a:t>
            </a:r>
            <a:r>
              <a:rPr lang="ru-RU" sz="4000" dirty="0" smtClean="0"/>
              <a:t>донорными ароматическими </a:t>
            </a:r>
            <a:r>
              <a:rPr lang="ru-RU" sz="4000" dirty="0" err="1" smtClean="0"/>
              <a:t>лигандами</a:t>
            </a:r>
            <a:endParaRPr lang="ru-RU" sz="4000" dirty="0"/>
          </a:p>
        </p:txBody>
      </p:sp>
      <p:pic>
        <p:nvPicPr>
          <p:cNvPr id="1028" name="Picture 4" descr="Компания «ИФХЭ РАН» — о компании, фотографии офиса, контакты — Хабр Карь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0324" y="4581939"/>
            <a:ext cx="4998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/>
              <a:t>Выполнил</a:t>
            </a:r>
            <a:r>
              <a:rPr lang="ru-RU" i="1" dirty="0"/>
              <a:t>:</a:t>
            </a:r>
            <a:endParaRPr lang="ru-RU" b="1" dirty="0"/>
          </a:p>
          <a:p>
            <a:pPr algn="ctr"/>
            <a:r>
              <a:rPr lang="ru-RU" dirty="0"/>
              <a:t>Студент </a:t>
            </a:r>
            <a:r>
              <a:rPr lang="ru-RU" dirty="0" smtClean="0"/>
              <a:t>2 </a:t>
            </a:r>
            <a:r>
              <a:rPr lang="ru-RU" dirty="0" smtClean="0"/>
              <a:t>курса </a:t>
            </a:r>
            <a:r>
              <a:rPr lang="ru-RU" dirty="0" err="1" smtClean="0"/>
              <a:t>специалитета</a:t>
            </a:r>
            <a:r>
              <a:rPr lang="ru-RU" dirty="0" smtClean="0"/>
              <a:t> </a:t>
            </a:r>
            <a:r>
              <a:rPr lang="ru-RU" dirty="0" smtClean="0"/>
              <a:t>Дмитриенко </a:t>
            </a:r>
            <a:r>
              <a:rPr lang="ru-RU" dirty="0"/>
              <a:t>Александр</a:t>
            </a:r>
          </a:p>
          <a:p>
            <a:pPr algn="ctr"/>
            <a:endParaRPr lang="ru-RU" dirty="0"/>
          </a:p>
          <a:p>
            <a:pPr algn="ctr"/>
            <a:r>
              <a:rPr lang="ru-RU" i="1" u="sng" dirty="0"/>
              <a:t>Научный руководитель</a:t>
            </a:r>
            <a:r>
              <a:rPr lang="ru-RU" i="1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м.н.с</a:t>
            </a:r>
            <a:r>
              <a:rPr lang="ru-RU" dirty="0"/>
              <a:t>. Кройтор А.П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д.х.н</a:t>
            </a:r>
            <a:r>
              <a:rPr lang="ru-RU" dirty="0" smtClean="0"/>
              <a:t> Мартынов А.Г.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9989" y="295777"/>
            <a:ext cx="7219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Московский государственный </a:t>
            </a:r>
            <a:r>
              <a:rPr lang="ru-RU" i="1" dirty="0" smtClean="0"/>
              <a:t>университет им</a:t>
            </a:r>
            <a:r>
              <a:rPr lang="ru-RU" i="1" dirty="0"/>
              <a:t>. М.В. Ломоносова</a:t>
            </a:r>
          </a:p>
          <a:p>
            <a:pPr algn="ctr"/>
            <a:r>
              <a:rPr lang="ru-RU" i="1" dirty="0"/>
              <a:t> </a:t>
            </a:r>
          </a:p>
          <a:p>
            <a:pPr algn="ctr"/>
            <a:r>
              <a:rPr lang="ru-RU" i="1" dirty="0"/>
              <a:t>Институт физической химии и электрохимии им. А.Н. Фрумкина </a:t>
            </a:r>
          </a:p>
          <a:p>
            <a:pPr algn="ctr"/>
            <a:r>
              <a:rPr lang="ru-RU" i="1" dirty="0"/>
              <a:t>ЛАБОРАТОРИЯ НОВЫХ ФИЗИКО-ХИМИЧЕСКИХ ПРОБЛЕМ</a:t>
            </a:r>
          </a:p>
          <a:p>
            <a:pPr algn="ctr"/>
            <a:endParaRPr lang="ru-RU" i="1" dirty="0"/>
          </a:p>
        </p:txBody>
      </p:sp>
      <p:pic>
        <p:nvPicPr>
          <p:cNvPr id="8" name="Picture 2" descr="https://psv4.userapi.com/c834504/u145705546/docs/d2/0445337e2e43/UntitledDocument1_4.png?extra=_RUmvgh4_4iUB4B8KKBwLqUqPHdWu9j_2WfgJf8qMEN-KXTyHn2Cs4Pqyt5zyDx3oBH2h6c-82SXzlx05WBNRKz1KnhwjVvx2TOcNC1wSdYZ8xI2A2aJgpQE5Vjdn1AuR24wetjqKQ">
            <a:extLst>
              <a:ext uri="{FF2B5EF4-FFF2-40B4-BE49-F238E27FC236}">
                <a16:creationId xmlns:a16="http://schemas.microsoft.com/office/drawing/2014/main" id="{9816BC4F-85EC-4DD8-97ED-9A93D72A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4" y="4581939"/>
            <a:ext cx="1728101" cy="17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69FFADA-60BD-4C75-B46C-055BC6D1F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96260"/>
              </p:ext>
            </p:extLst>
          </p:nvPr>
        </p:nvGraphicFramePr>
        <p:xfrm>
          <a:off x="91657" y="639951"/>
          <a:ext cx="5803900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CS ChemDraw Drawing" r:id="rId3" imgW="5463434" imgH="3584542" progId="ChemDraw.Document.6.0">
                  <p:embed/>
                </p:oleObj>
              </mc:Choice>
              <mc:Fallback>
                <p:oleObj name="CS ChemDraw Drawing" r:id="rId3" imgW="5463434" imgH="3584542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69FFADA-60BD-4C75-B46C-055BC6D1F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57" y="639951"/>
                        <a:ext cx="5803900" cy="380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B285CB5-DDDF-46D5-ADA6-0275735EC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59056"/>
              </p:ext>
            </p:extLst>
          </p:nvPr>
        </p:nvGraphicFramePr>
        <p:xfrm>
          <a:off x="6253018" y="593451"/>
          <a:ext cx="6507939" cy="454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Graph" r:id="rId5" imgW="4154760" imgH="2901600" progId="Origin50.Graph">
                  <p:embed/>
                </p:oleObj>
              </mc:Choice>
              <mc:Fallback>
                <p:oleObj name="Graph" r:id="rId5" imgW="4154760" imgH="2901600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B285CB5-DDDF-46D5-ADA6-0275735EC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3018" y="593451"/>
                        <a:ext cx="6507939" cy="454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Кватернизация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фталоцианината</a:t>
            </a:r>
            <a:r>
              <a:rPr lang="ru-RU" sz="2800" b="1" dirty="0" smtClean="0"/>
              <a:t> рутения</a:t>
            </a:r>
            <a:endParaRPr lang="ru-RU" sz="28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665528" y="6427700"/>
            <a:ext cx="526472" cy="442674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</a:t>
            </a:r>
            <a:endParaRPr lang="ru-RU" sz="20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1657" y="4499259"/>
            <a:ext cx="6732875" cy="2371115"/>
            <a:chOff x="3898179" y="2508507"/>
            <a:chExt cx="8079765" cy="26519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179" y="2508507"/>
              <a:ext cx="8024555" cy="26519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90765" y="3569835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bipy1</a:t>
              </a:r>
              <a:endParaRPr lang="ru-RU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8504" y="359754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bipy2</a:t>
              </a:r>
              <a:endParaRPr lang="ru-RU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9044" y="349594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C9E04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C9E04"/>
                  </a:solidFill>
                </a:rPr>
                <a:t>bipy3</a:t>
              </a:r>
              <a:endParaRPr lang="ru-RU" sz="1600" b="1" baseline="-25000" dirty="0">
                <a:solidFill>
                  <a:srgbClr val="FC9E0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49952" y="3400559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bipy4</a:t>
              </a:r>
              <a:endParaRPr lang="ru-RU" sz="16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58792" y="329940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60AA7"/>
                  </a:solidFill>
                </a:rPr>
                <a:t>CH</a:t>
              </a:r>
              <a:r>
                <a:rPr lang="en-US" sz="1600" b="1" baseline="-25000" dirty="0" smtClean="0">
                  <a:solidFill>
                    <a:srgbClr val="F60AA7"/>
                  </a:solidFill>
                </a:rPr>
                <a:t>3</a:t>
              </a:r>
              <a:endParaRPr lang="ru-RU" sz="1600" b="1" baseline="-25000" dirty="0">
                <a:solidFill>
                  <a:srgbClr val="F60AA7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88671" y="3597548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1</a:t>
              </a:r>
              <a:endParaRPr lang="ru-RU" sz="1600" b="1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61143" y="3602169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/>
                <a:t>2</a:t>
              </a:r>
              <a:endParaRPr lang="ru-RU" sz="1600" b="1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8669" y="3635244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75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59417"/>
              </p:ext>
            </p:extLst>
          </p:nvPr>
        </p:nvGraphicFramePr>
        <p:xfrm>
          <a:off x="1158875" y="868949"/>
          <a:ext cx="9072563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CS ChemDraw Drawing" r:id="rId3" imgW="9043629" imgH="5760720" progId="ChemDraw.Document.6.0">
                  <p:embed/>
                </p:oleObj>
              </mc:Choice>
              <mc:Fallback>
                <p:oleObj name="CS ChemDraw Drawing" r:id="rId3" imgW="9043629" imgH="5760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75" y="868949"/>
                        <a:ext cx="9072563" cy="578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Концепция получения водорастворимых </a:t>
            </a:r>
            <a:r>
              <a:rPr lang="ru-RU" sz="2800" b="1" dirty="0" err="1" smtClean="0"/>
              <a:t>фталоцианинатов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628582" y="6427700"/>
            <a:ext cx="563417" cy="442674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224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5" y="-11129"/>
            <a:ext cx="121885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Был разработан метод направленного синтеза </a:t>
            </a:r>
            <a:r>
              <a:rPr lang="ru-RU" dirty="0" err="1" smtClean="0">
                <a:solidFill>
                  <a:schemeClr val="bg1"/>
                </a:solidFill>
              </a:rPr>
              <a:t>фталоцианинатов</a:t>
            </a:r>
            <a:r>
              <a:rPr lang="ru-RU" dirty="0" smtClean="0">
                <a:solidFill>
                  <a:schemeClr val="bg1"/>
                </a:solidFill>
              </a:rPr>
              <a:t> рутения с аксиально координированными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олекулами триметиламина с высокими выходами.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370023"/>
              </p:ext>
            </p:extLst>
          </p:nvPr>
        </p:nvGraphicFramePr>
        <p:xfrm>
          <a:off x="390365" y="1145108"/>
          <a:ext cx="56927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CS ChemDraw Drawing" r:id="rId4" imgW="5309474" imgH="1190094" progId="ChemDraw.Document.6.0">
                  <p:embed/>
                </p:oleObj>
              </mc:Choice>
              <mc:Fallback>
                <p:oleObj name="CS ChemDraw Drawing" r:id="rId4" imgW="5309474" imgH="1190094" progId="ChemDraw.Document.6.0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365" y="1145108"/>
                        <a:ext cx="569277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7556" y="816460"/>
            <a:ext cx="523062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Показано, что комплекс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PcRu</a:t>
            </a:r>
            <a:r>
              <a:rPr lang="en-US" dirty="0" smtClean="0">
                <a:solidFill>
                  <a:schemeClr val="bg1"/>
                </a:solidFill>
              </a:rPr>
              <a:t>(NMe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при нагревании выше 100°С отщепляет молекулы триметиламина и в присутствии различных </a:t>
            </a:r>
            <a:r>
              <a:rPr lang="en-US" dirty="0" smtClean="0">
                <a:solidFill>
                  <a:schemeClr val="bg1"/>
                </a:solidFill>
              </a:rPr>
              <a:t>N-</a:t>
            </a:r>
            <a:r>
              <a:rPr lang="ru-RU" dirty="0" smtClean="0">
                <a:solidFill>
                  <a:schemeClr val="bg1"/>
                </a:solidFill>
              </a:rPr>
              <a:t>донорных </a:t>
            </a:r>
            <a:r>
              <a:rPr lang="ru-RU" dirty="0" err="1" smtClean="0">
                <a:solidFill>
                  <a:schemeClr val="bg1"/>
                </a:solidFill>
              </a:rPr>
              <a:t>лигандов</a:t>
            </a:r>
            <a:r>
              <a:rPr lang="en-US" dirty="0" smtClean="0">
                <a:solidFill>
                  <a:schemeClr val="bg1"/>
                </a:solidFill>
              </a:rPr>
              <a:t> L</a:t>
            </a:r>
            <a:r>
              <a:rPr lang="ru-RU" dirty="0" smtClean="0">
                <a:solidFill>
                  <a:schemeClr val="bg1"/>
                </a:solidFill>
              </a:rPr>
              <a:t> и образует  </a:t>
            </a:r>
            <a:r>
              <a:rPr lang="en-US" dirty="0" smtClean="0">
                <a:solidFill>
                  <a:schemeClr val="bg1"/>
                </a:solidFill>
              </a:rPr>
              <a:t>c </a:t>
            </a:r>
            <a:r>
              <a:rPr lang="ru-RU" dirty="0" smtClean="0">
                <a:solidFill>
                  <a:schemeClr val="bg1"/>
                </a:solidFill>
              </a:rPr>
              <a:t>высокими выходами комплексы </a:t>
            </a:r>
            <a:r>
              <a:rPr lang="en-US" dirty="0" smtClean="0">
                <a:solidFill>
                  <a:schemeClr val="bg1"/>
                </a:solidFill>
              </a:rPr>
              <a:t>PcRuL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ru-RU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19345"/>
              </p:ext>
            </p:extLst>
          </p:nvPr>
        </p:nvGraphicFramePr>
        <p:xfrm>
          <a:off x="4585261" y="3670997"/>
          <a:ext cx="2419674" cy="18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CS ChemDraw Drawing" r:id="rId6" imgW="2405085" imgH="1868204" progId="ChemDraw.Document.6.0">
                  <p:embed/>
                </p:oleObj>
              </mc:Choice>
              <mc:Fallback>
                <p:oleObj name="CS ChemDraw Drawing" r:id="rId6" imgW="2405085" imgH="1868204" progId="ChemDraw.Document.6.0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5261" y="3670997"/>
                        <a:ext cx="2419674" cy="187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80168"/>
              </p:ext>
            </p:extLst>
          </p:nvPr>
        </p:nvGraphicFramePr>
        <p:xfrm>
          <a:off x="2054083" y="3090348"/>
          <a:ext cx="2365338" cy="317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CS ChemDraw Drawing" r:id="rId8" imgW="2454845" imgH="3290561" progId="ChemDraw.Document.6.0">
                  <p:embed/>
                </p:oleObj>
              </mc:Choice>
              <mc:Fallback>
                <p:oleObj name="CS ChemDraw Drawing" r:id="rId8" imgW="2454845" imgH="3290561" progId="ChemDraw.Document.6.0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4083" y="3090348"/>
                        <a:ext cx="2365338" cy="317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53267"/>
              </p:ext>
            </p:extLst>
          </p:nvPr>
        </p:nvGraphicFramePr>
        <p:xfrm>
          <a:off x="7464488" y="2731218"/>
          <a:ext cx="1988378" cy="407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CS ChemDraw Drawing" r:id="rId10" imgW="2462926" imgH="5050599" progId="ChemDraw.Document.6.0">
                  <p:embed/>
                </p:oleObj>
              </mc:Choice>
              <mc:Fallback>
                <p:oleObj name="CS ChemDraw Drawing" r:id="rId10" imgW="2462926" imgH="50505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64488" y="2731218"/>
                        <a:ext cx="1988378" cy="407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2595378"/>
            <a:ext cx="12192000" cy="426262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"/>
            <a:ext cx="12192000" cy="258540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054" y="665019"/>
            <a:ext cx="10857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Выражаю признательность</a:t>
            </a:r>
          </a:p>
          <a:p>
            <a:pPr algn="ctr">
              <a:lnSpc>
                <a:spcPct val="150000"/>
              </a:lnSpc>
            </a:pPr>
            <a:endParaRPr lang="ru-RU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М.н.с</a:t>
            </a:r>
            <a:r>
              <a:rPr lang="ru-RU" dirty="0" smtClean="0"/>
              <a:t>. Кройтору А. П.</a:t>
            </a:r>
            <a:r>
              <a:rPr lang="x-none" dirty="0"/>
              <a:t> (ИФХЭ РАН)</a:t>
            </a:r>
            <a:r>
              <a:rPr lang="ru-RU" dirty="0" smtClean="0"/>
              <a:t>  за курирование работы и помощь в подготовке доклада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Д.х.н. Профессору РАН, Мартынову А. Г.</a:t>
            </a:r>
            <a:r>
              <a:rPr lang="x-none" dirty="0"/>
              <a:t> (ИФХЭ РАН)</a:t>
            </a:r>
            <a:r>
              <a:rPr lang="ru-RU" dirty="0" smtClean="0"/>
              <a:t> за снятие спектров </a:t>
            </a:r>
            <a:r>
              <a:rPr lang="en-US" dirty="0" smtClean="0"/>
              <a:t>MALDI TOF</a:t>
            </a:r>
            <a:r>
              <a:rPr lang="ru-RU" dirty="0" smtClean="0"/>
              <a:t> и </a:t>
            </a:r>
            <a:r>
              <a:rPr lang="en-US" dirty="0" err="1" smtClean="0"/>
              <a:t>sTD</a:t>
            </a:r>
            <a:r>
              <a:rPr lang="en-US" dirty="0" smtClean="0"/>
              <a:t>-DFT </a:t>
            </a:r>
            <a:r>
              <a:rPr lang="ru-RU" dirty="0" smtClean="0"/>
              <a:t>расчеты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</a:t>
            </a:r>
            <a:r>
              <a:rPr lang="x-none" dirty="0"/>
              <a:t>.х.н. Бирин</a:t>
            </a:r>
            <a:r>
              <a:rPr lang="ru-RU" dirty="0"/>
              <a:t>у</a:t>
            </a:r>
            <a:r>
              <a:rPr lang="x-none" dirty="0"/>
              <a:t> К.П.</a:t>
            </a:r>
            <a:r>
              <a:rPr lang="en-US" dirty="0"/>
              <a:t> </a:t>
            </a:r>
            <a:r>
              <a:rPr lang="x-none" dirty="0"/>
              <a:t>(ИФХЭ РАН) </a:t>
            </a:r>
            <a:r>
              <a:rPr lang="ru-RU" dirty="0"/>
              <a:t>и к.х.н. </a:t>
            </a:r>
            <a:r>
              <a:rPr lang="ru-RU" dirty="0" err="1"/>
              <a:t>Киракосян</a:t>
            </a:r>
            <a:r>
              <a:rPr lang="ru-RU" dirty="0"/>
              <a:t> Г.А.</a:t>
            </a:r>
            <a:r>
              <a:rPr lang="en-US" dirty="0"/>
              <a:t> (</a:t>
            </a:r>
            <a:r>
              <a:rPr lang="ru-RU" dirty="0"/>
              <a:t>ИОНХ РАН</a:t>
            </a:r>
            <a:r>
              <a:rPr lang="en-US" dirty="0"/>
              <a:t>)</a:t>
            </a:r>
            <a:r>
              <a:rPr lang="ru-RU" dirty="0"/>
              <a:t> за регистрацию с</a:t>
            </a:r>
            <a:r>
              <a:rPr lang="x-none" dirty="0"/>
              <a:t>пектр</a:t>
            </a:r>
            <a:r>
              <a:rPr lang="ru-RU" dirty="0" err="1"/>
              <a:t>ов</a:t>
            </a:r>
            <a:r>
              <a:rPr lang="x-none" dirty="0"/>
              <a:t> </a:t>
            </a:r>
            <a:r>
              <a:rPr lang="x-none" dirty="0" smtClean="0"/>
              <a:t>ЯМР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К.х.н. Деминой Л.И. (ИОНХ РАН) за регистрацию ИК спектров</a:t>
            </a:r>
          </a:p>
        </p:txBody>
      </p:sp>
    </p:spTree>
    <p:extLst>
      <p:ext uri="{BB962C8B-B14F-4D97-AF65-F5344CB8AC3E}">
        <p14:creationId xmlns:p14="http://schemas.microsoft.com/office/powerpoint/2010/main" val="40560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9176D2D-1017-409A-9AA8-C5CBDDC1B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092994"/>
              </p:ext>
            </p:extLst>
          </p:nvPr>
        </p:nvGraphicFramePr>
        <p:xfrm>
          <a:off x="-142854" y="1537389"/>
          <a:ext cx="32766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CS ChemDraw Drawing" r:id="rId3" imgW="2539055" imgH="3557063" progId="ChemDraw.Document.6.0">
                  <p:embed/>
                </p:oleObj>
              </mc:Choice>
              <mc:Fallback>
                <p:oleObj name="CS ChemDraw Drawing" r:id="rId3" imgW="2539055" imgH="3557063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9176D2D-1017-409A-9AA8-C5CBDDC1B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2854" y="1537389"/>
                        <a:ext cx="3276600" cy="459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A45D92-4F13-44EB-BBED-89908C7504BC}"/>
              </a:ext>
            </a:extLst>
          </p:cNvPr>
          <p:cNvSpPr/>
          <p:nvPr/>
        </p:nvSpPr>
        <p:spPr>
          <a:xfrm>
            <a:off x="0" y="0"/>
            <a:ext cx="12192000" cy="618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898179" y="2508507"/>
            <a:ext cx="8079765" cy="2651990"/>
            <a:chOff x="3898179" y="2508507"/>
            <a:chExt cx="8079765" cy="265199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179" y="2508507"/>
              <a:ext cx="8024555" cy="26519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65998" y="3569836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bipy1</a:t>
              </a:r>
              <a:endParaRPr lang="ru-RU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8504" y="359754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bipy2</a:t>
              </a:r>
              <a:endParaRPr lang="ru-RU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29044" y="349594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C9E04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C9E04"/>
                  </a:solidFill>
                </a:rPr>
                <a:t>bipy3</a:t>
              </a:r>
              <a:endParaRPr lang="ru-RU" sz="1600" b="1" baseline="-25000" dirty="0">
                <a:solidFill>
                  <a:srgbClr val="FC9E04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49952" y="3400559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bipy4</a:t>
              </a:r>
              <a:endParaRPr lang="ru-RU" sz="16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58792" y="329940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60AA7"/>
                  </a:solidFill>
                </a:rPr>
                <a:t>CH</a:t>
              </a:r>
              <a:r>
                <a:rPr lang="en-US" sz="1600" b="1" baseline="-25000" dirty="0" smtClean="0">
                  <a:solidFill>
                    <a:srgbClr val="F60AA7"/>
                  </a:solidFill>
                </a:rPr>
                <a:t>3</a:t>
              </a:r>
              <a:endParaRPr lang="ru-RU" sz="1600" b="1" baseline="-25000" dirty="0">
                <a:solidFill>
                  <a:srgbClr val="F60AA7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8671" y="3597548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1</a:t>
              </a:r>
              <a:endParaRPr lang="ru-RU" sz="1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1143" y="3602169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/>
                <a:t>2</a:t>
              </a:r>
              <a:endParaRPr lang="ru-RU" sz="1600" b="1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38781" y="3616024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29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15500"/>
              </p:ext>
            </p:extLst>
          </p:nvPr>
        </p:nvGraphicFramePr>
        <p:xfrm>
          <a:off x="2323669" y="2149416"/>
          <a:ext cx="6515532" cy="254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CS ChemDraw Drawing" r:id="rId3" imgW="4831434" imgH="1886869" progId="ChemDraw.Document.6.0">
                  <p:embed/>
                </p:oleObj>
              </mc:Choice>
              <mc:Fallback>
                <p:oleObj name="CS ChemDraw Drawing" r:id="rId3" imgW="4831434" imgH="18868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3669" y="2149416"/>
                        <a:ext cx="6515532" cy="2545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5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3" name="Picture 97">
            <a:extLst>
              <a:ext uri="{FF2B5EF4-FFF2-40B4-BE49-F238E27FC236}">
                <a16:creationId xmlns:a16="http://schemas.microsoft.com/office/drawing/2014/main" id="{FAAB8A00-069B-44F6-A9C6-F1F7B4A8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1" y="2955679"/>
            <a:ext cx="6755723" cy="36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774003" y="778115"/>
          <a:ext cx="5646737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CS ChemDraw Drawing" r:id="rId4" imgW="5098927" imgH="1885032" progId="ChemDraw.Document.6.0">
                  <p:embed/>
                </p:oleObj>
              </mc:Choice>
              <mc:Fallback>
                <p:oleObj name="CS ChemDraw Drawing" r:id="rId4" imgW="5098927" imgH="1885032" progId="ChemDraw.Document.6.0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03" y="778115"/>
                        <a:ext cx="5646737" cy="208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66003" y="2741370"/>
          <a:ext cx="5423310" cy="379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Graph" r:id="rId6" imgW="3741906" imgH="2611761" progId="Origin50.Graph">
                  <p:embed/>
                </p:oleObj>
              </mc:Choice>
              <mc:Fallback>
                <p:oleObj name="Graph" r:id="rId6" imgW="3741906" imgH="2611761" progId="Origin50.Graph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03" y="2741370"/>
                        <a:ext cx="5423310" cy="3795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F1658-5737-443A-985E-41CF123BE208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97B39-AB5F-4017-969C-36C5BFBE87BC}"/>
              </a:ext>
            </a:extLst>
          </p:cNvPr>
          <p:cNvSpPr txBox="1"/>
          <p:nvPr/>
        </p:nvSpPr>
        <p:spPr>
          <a:xfrm>
            <a:off x="0" y="-2720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Синтез тетра-трет-бутил </a:t>
            </a:r>
            <a:r>
              <a:rPr lang="ru-RU" sz="2800" b="1" dirty="0" err="1"/>
              <a:t>фталоцианината</a:t>
            </a:r>
            <a:r>
              <a:rPr lang="ru-RU" sz="2800" b="1" dirty="0"/>
              <a:t> рутения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9DEAC-26CC-46DA-A665-0034FF628D52}"/>
              </a:ext>
            </a:extLst>
          </p:cNvPr>
          <p:cNvSpPr txBox="1"/>
          <p:nvPr/>
        </p:nvSpPr>
        <p:spPr>
          <a:xfrm>
            <a:off x="7183922" y="1492654"/>
            <a:ext cx="174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Kroitor</a:t>
            </a:r>
            <a:r>
              <a:rPr lang="ru-RU" sz="1400" b="1" dirty="0"/>
              <a:t> A.P</a:t>
            </a:r>
            <a:r>
              <a:rPr lang="en-US" sz="1400" b="1" dirty="0"/>
              <a:t> et. al.</a:t>
            </a:r>
            <a:endParaRPr lang="ru-RU" sz="1400" b="1" dirty="0"/>
          </a:p>
          <a:p>
            <a:pPr algn="ctr"/>
            <a:r>
              <a:rPr lang="ru-RU" sz="1400" b="1" dirty="0" err="1"/>
              <a:t>Eur</a:t>
            </a:r>
            <a:r>
              <a:rPr lang="ru-RU" sz="1400" b="1" dirty="0"/>
              <a:t>. J. </a:t>
            </a:r>
            <a:r>
              <a:rPr lang="ru-RU" sz="1400" b="1" dirty="0" err="1"/>
              <a:t>Inorg</a:t>
            </a:r>
            <a:r>
              <a:rPr lang="ru-RU" sz="1400" b="1" dirty="0"/>
              <a:t>. </a:t>
            </a:r>
            <a:r>
              <a:rPr lang="ru-RU" sz="1400" b="1" dirty="0" err="1"/>
              <a:t>Chem</a:t>
            </a:r>
            <a:r>
              <a:rPr lang="ru-RU" sz="1400" b="1" dirty="0"/>
              <a:t>. 2019. V. 2019. №14. P. 1923–1931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B1239-3FCC-41B9-90B5-92A6FC7EE1C7}"/>
              </a:ext>
            </a:extLst>
          </p:cNvPr>
          <p:cNvSpPr txBox="1"/>
          <p:nvPr/>
        </p:nvSpPr>
        <p:spPr>
          <a:xfrm>
            <a:off x="4208724" y="2522618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ИК: </a:t>
            </a:r>
            <a:r>
              <a:rPr lang="el-GR" dirty="0"/>
              <a:t>ν</a:t>
            </a:r>
            <a:r>
              <a:rPr lang="en-US" dirty="0"/>
              <a:t>(CO) = 1957 c</a:t>
            </a:r>
            <a:r>
              <a:rPr lang="ru-RU" dirty="0"/>
              <a:t>м</a:t>
            </a:r>
            <a:r>
              <a:rPr lang="ru-RU" baseline="30000" dirty="0"/>
              <a:t>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DBA22-023D-4739-92D0-9627261B1E3D}"/>
              </a:ext>
            </a:extLst>
          </p:cNvPr>
          <p:cNvSpPr txBox="1"/>
          <p:nvPr/>
        </p:nvSpPr>
        <p:spPr>
          <a:xfrm>
            <a:off x="1425555" y="3010070"/>
            <a:ext cx="2907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Электронные спектры поглощения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51CE9-08D3-456F-9B73-DFD2763542CA}"/>
              </a:ext>
            </a:extLst>
          </p:cNvPr>
          <p:cNvSpPr txBox="1"/>
          <p:nvPr/>
        </p:nvSpPr>
        <p:spPr>
          <a:xfrm>
            <a:off x="340113" y="6387082"/>
            <a:ext cx="5917315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[t-Bu</a:t>
            </a:r>
            <a:r>
              <a:rPr lang="en-US" baseline="-25000" dirty="0"/>
              <a:t>4</a:t>
            </a:r>
            <a:r>
              <a:rPr lang="en-US" dirty="0"/>
              <a:t>PcRu](CO)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/>
              <a:t>ЭСП</a:t>
            </a:r>
            <a:r>
              <a:rPr lang="en-US" dirty="0"/>
              <a:t>, </a:t>
            </a:r>
            <a:r>
              <a:rPr lang="ru-RU" dirty="0"/>
              <a:t>ИК</a:t>
            </a:r>
            <a:r>
              <a:rPr lang="en-US" dirty="0"/>
              <a:t>, MALDI </a:t>
            </a:r>
            <a:r>
              <a:rPr lang="en-US" dirty="0" smtClean="0"/>
              <a:t>TOF</a:t>
            </a:r>
            <a:r>
              <a:rPr lang="ru-RU" dirty="0" smtClean="0"/>
              <a:t> </a:t>
            </a:r>
            <a:r>
              <a:rPr lang="en-US" dirty="0" smtClean="0"/>
              <a:t>MS, </a:t>
            </a:r>
            <a:r>
              <a:rPr lang="en-US" baseline="30000" dirty="0"/>
              <a:t>1</a:t>
            </a:r>
            <a:r>
              <a:rPr lang="en-US" dirty="0"/>
              <a:t>H </a:t>
            </a:r>
            <a:r>
              <a:rPr lang="ru-RU" dirty="0"/>
              <a:t>ЯМР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830219"/>
              </p:ext>
            </p:extLst>
          </p:nvPr>
        </p:nvGraphicFramePr>
        <p:xfrm>
          <a:off x="6477719" y="1644207"/>
          <a:ext cx="2643562" cy="418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S ChemDraw Drawing" r:id="rId3" imgW="2613908" imgH="4137283" progId="ChemDraw.Document.6.0">
                  <p:embed/>
                </p:oleObj>
              </mc:Choice>
              <mc:Fallback>
                <p:oleObj name="CS ChemDraw Drawing" r:id="rId3" imgW="2613908" imgH="4137283" progId="ChemDraw.Document.6.0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719" y="1644207"/>
                        <a:ext cx="2643562" cy="4183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1154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6912"/>
              </p:ext>
            </p:extLst>
          </p:nvPr>
        </p:nvGraphicFramePr>
        <p:xfrm>
          <a:off x="0" y="1289287"/>
          <a:ext cx="5941191" cy="41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r:id="rId5" imgW="3741906" imgH="2611761" progId="Origin50.Graph">
                  <p:embed/>
                </p:oleObj>
              </mc:Choice>
              <mc:Fallback>
                <p:oleObj r:id="rId5" imgW="3741906" imgH="2611761" progId="Origin50.Graph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9287"/>
                        <a:ext cx="5941191" cy="415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8894" y="153079"/>
            <a:ext cx="11510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Характеризация</a:t>
            </a:r>
            <a:r>
              <a:rPr lang="ru-RU" sz="2800" b="1" dirty="0"/>
              <a:t> тетра-трет-бутил </a:t>
            </a:r>
            <a:r>
              <a:rPr lang="ru-RU" sz="2800" b="1" dirty="0" err="1"/>
              <a:t>фталоцианината</a:t>
            </a:r>
            <a:r>
              <a:rPr lang="ru-RU" sz="2800" b="1" dirty="0"/>
              <a:t> рутения методом </a:t>
            </a:r>
            <a:r>
              <a:rPr lang="en-US" sz="2800" b="1" dirty="0"/>
              <a:t>MALDI TOF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13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4">
            <a:extLst>
              <a:ext uri="{FF2B5EF4-FFF2-40B4-BE49-F238E27FC236}">
                <a16:creationId xmlns:a16="http://schemas.microsoft.com/office/drawing/2014/main" id="{C304D25E-CE60-485B-92B3-32C00C0B0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3" y="3327400"/>
            <a:ext cx="4503952" cy="33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Прямоугольник 20">
            <a:extLst>
              <a:ext uri="{FF2B5EF4-FFF2-40B4-BE49-F238E27FC236}">
                <a16:creationId xmlns:a16="http://schemas.microsoft.com/office/drawing/2014/main" id="{C650C883-DD37-4D10-A5DE-85C95A57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638" y="3033748"/>
            <a:ext cx="3861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i="1" dirty="0"/>
              <a:t>Насыщенные и стабильные цвета</a:t>
            </a:r>
          </a:p>
        </p:txBody>
      </p:sp>
      <p:sp>
        <p:nvSpPr>
          <p:cNvPr id="1030" name="Прямоугольник 22">
            <a:extLst>
              <a:ext uri="{FF2B5EF4-FFF2-40B4-BE49-F238E27FC236}">
                <a16:creationId xmlns:a16="http://schemas.microsoft.com/office/drawing/2014/main" id="{0314AE70-6B1E-46C8-B357-4BFBECCB8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67" y="831080"/>
            <a:ext cx="2225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 i="1" dirty="0"/>
              <a:t>Красители и пигменты</a:t>
            </a:r>
          </a:p>
        </p:txBody>
      </p:sp>
      <p:pic>
        <p:nvPicPr>
          <p:cNvPr id="27" name="Рисунок 26" descr="jeans.png">
            <a:extLst>
              <a:ext uri="{FF2B5EF4-FFF2-40B4-BE49-F238E27FC236}">
                <a16:creationId xmlns:a16="http://schemas.microsoft.com/office/drawing/2014/main" id="{8B6444E2-6195-45B1-B11B-11865CBEC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575" y="642938"/>
            <a:ext cx="995787" cy="21992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2" name="Рисунок 21" descr="CuPc-powder.png">
            <a:extLst>
              <a:ext uri="{FF2B5EF4-FFF2-40B4-BE49-F238E27FC236}">
                <a16:creationId xmlns:a16="http://schemas.microsoft.com/office/drawing/2014/main" id="{EEC6CCD9-C43F-427E-A2FE-5573FC4F0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95" y="1143001"/>
            <a:ext cx="1786919" cy="17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FB309E8-9DD5-4F8A-A4CE-FE4194632253}"/>
              </a:ext>
            </a:extLst>
          </p:cNvPr>
          <p:cNvSpPr txBox="1"/>
          <p:nvPr/>
        </p:nvSpPr>
        <p:spPr>
          <a:xfrm>
            <a:off x="3228599" y="1841501"/>
            <a:ext cx="1066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CuPc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Рисунок 46" descr="pen.png">
            <a:extLst>
              <a:ext uri="{FF2B5EF4-FFF2-40B4-BE49-F238E27FC236}">
                <a16:creationId xmlns:a16="http://schemas.microsoft.com/office/drawing/2014/main" id="{7A163CDE-79E0-453A-B28E-0D7C081FC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300">
            <a:off x="4377943" y="1389490"/>
            <a:ext cx="1510480" cy="15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3">
            <a:extLst>
              <a:ext uri="{FF2B5EF4-FFF2-40B4-BE49-F238E27FC236}">
                <a16:creationId xmlns:a16="http://schemas.microsoft.com/office/drawing/2014/main" id="{D8F74B43-2006-4E70-BAF6-902FB4920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8598"/>
            <a:ext cx="4352751" cy="331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5">
            <a:extLst>
              <a:ext uri="{FF2B5EF4-FFF2-40B4-BE49-F238E27FC236}">
                <a16:creationId xmlns:a16="http://schemas.microsoft.com/office/drawing/2014/main" id="{484C264A-7118-4625-8551-6696437B3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3" y="812896"/>
            <a:ext cx="4332895" cy="234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19959A9-04D3-45D9-A3E7-6E2863DB6AC8}"/>
              </a:ext>
            </a:extLst>
          </p:cNvPr>
          <p:cNvSpPr/>
          <p:nvPr/>
        </p:nvSpPr>
        <p:spPr bwMode="auto">
          <a:xfrm>
            <a:off x="5209230" y="2308413"/>
            <a:ext cx="2015294" cy="2061844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026" name="Object 12">
            <a:extLst>
              <a:ext uri="{FF2B5EF4-FFF2-40B4-BE49-F238E27FC236}">
                <a16:creationId xmlns:a16="http://schemas.microsoft.com/office/drawing/2014/main" id="{C33128AF-507E-4845-BE54-77366E36A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17190"/>
              </p:ext>
            </p:extLst>
          </p:nvPr>
        </p:nvGraphicFramePr>
        <p:xfrm>
          <a:off x="5206655" y="2365375"/>
          <a:ext cx="1964083" cy="195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S ChemDraw Drawing" r:id="rId10" imgW="1458147" imgH="1452120" progId="ChemDraw.Document.6.0">
                  <p:embed/>
                </p:oleObj>
              </mc:Choice>
              <mc:Fallback>
                <p:oleObj name="CS ChemDraw Drawing" r:id="rId10" imgW="1458147" imgH="1452120" progId="ChemDraw.Document.6.0">
                  <p:embed/>
                  <p:pic>
                    <p:nvPicPr>
                      <p:cNvPr id="1026" name="Object 12">
                        <a:extLst>
                          <a:ext uri="{FF2B5EF4-FFF2-40B4-BE49-F238E27FC236}">
                            <a16:creationId xmlns:a16="http://schemas.microsoft.com/office/drawing/2014/main" id="{C33128AF-507E-4845-BE54-77366E36AD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55" y="2365375"/>
                        <a:ext cx="1964083" cy="1956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03C376-BFFD-460E-8866-E50556B3707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E2FC66-F144-49AD-B06F-E255B42D0B2E}"/>
              </a:ext>
            </a:extLst>
          </p:cNvPr>
          <p:cNvSpPr txBox="1"/>
          <p:nvPr/>
        </p:nvSpPr>
        <p:spPr>
          <a:xfrm>
            <a:off x="0" y="-10952"/>
            <a:ext cx="12192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Области применения </a:t>
            </a:r>
            <a:r>
              <a:rPr lang="ru-RU" sz="2800" b="1" dirty="0" err="1"/>
              <a:t>фталоцианинов</a:t>
            </a:r>
            <a:r>
              <a:rPr lang="en-US" sz="2800" b="1" dirty="0"/>
              <a:t> (Pc)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9972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[(t-Bu)4PcRu](NMe3)2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49" y="1705656"/>
            <a:ext cx="6849578" cy="45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d Laser Diodes for Photodynamic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02" y="1290322"/>
            <a:ext cx="4072028" cy="22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A0D00D-8F5F-4169-ACA3-3EC3E4AAB729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0952"/>
            <a:ext cx="12192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Применение </a:t>
            </a:r>
            <a:r>
              <a:rPr lang="ru-RU" sz="2800" b="1" dirty="0" err="1"/>
              <a:t>фталоцианинатов</a:t>
            </a:r>
            <a:r>
              <a:rPr lang="ru-RU" sz="2800" b="1" dirty="0"/>
              <a:t> </a:t>
            </a:r>
            <a:r>
              <a:rPr lang="ru-RU" sz="2800" b="1" dirty="0" smtClean="0"/>
              <a:t>рутения с аксиальными </a:t>
            </a:r>
            <a:r>
              <a:rPr lang="ru-RU" sz="2800" b="1" dirty="0" err="1" smtClean="0"/>
              <a:t>лигандами</a:t>
            </a: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PcRu</a:t>
            </a:r>
            <a:r>
              <a:rPr lang="en-US" sz="2800" b="1" dirty="0"/>
              <a:t>)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033958" y="525780"/>
            <a:ext cx="2220" cy="63322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2220" y="3821788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939246" y="1193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6155824" y="4603316"/>
          <a:ext cx="5986462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CS ChemDraw Drawing" r:id="rId4" imgW="5918829" imgH="1910749" progId="ChemDraw.Document.6.0">
                  <p:embed/>
                </p:oleObj>
              </mc:Choice>
              <mc:Fallback>
                <p:oleObj name="CS ChemDraw Drawing" r:id="rId4" imgW="5918829" imgH="1910749" progId="ChemDraw.Document.6.0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5824" y="4603316"/>
                        <a:ext cx="5986462" cy="193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8" name="Picture 8" descr="Electricity Logo png download - 512*512 - Free Transparent Electricity png  Download. - CleanPNG / Kiss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" b="971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5" y="3862555"/>
            <a:ext cx="1108344" cy="6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285880"/>
              </p:ext>
            </p:extLst>
          </p:nvPr>
        </p:nvGraphicFramePr>
        <p:xfrm>
          <a:off x="9672056" y="691025"/>
          <a:ext cx="2587625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CS ChemDraw Drawing" r:id="rId8" imgW="3008040" imgH="3606879" progId="ChemDraw.Document.6.0">
                  <p:embed/>
                </p:oleObj>
              </mc:Choice>
              <mc:Fallback>
                <p:oleObj name="CS ChemDraw Drawing" r:id="rId8" imgW="3008040" imgH="3606879" progId="ChemDraw.Document.6.0">
                  <p:embed/>
                  <p:pic>
                    <p:nvPicPr>
                      <p:cNvPr id="38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2056" y="691025"/>
                        <a:ext cx="2587625" cy="310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2D90C8-D38D-4B1E-ABA7-7D3B54032F44}"/>
              </a:ext>
            </a:extLst>
          </p:cNvPr>
          <p:cNvSpPr txBox="1"/>
          <p:nvPr/>
        </p:nvSpPr>
        <p:spPr>
          <a:xfrm>
            <a:off x="492417" y="565210"/>
            <a:ext cx="5058308" cy="4086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Фотовольтаические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ячейки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56A388-5D6F-4827-817F-0AEFD353424C}"/>
              </a:ext>
            </a:extLst>
          </p:cNvPr>
          <p:cNvSpPr txBox="1"/>
          <p:nvPr/>
        </p:nvSpPr>
        <p:spPr>
          <a:xfrm>
            <a:off x="7449387" y="560720"/>
            <a:ext cx="3043315" cy="4086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Фотодинамическая терапия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E2347D-2C7A-44CF-9AB3-8F76DC667A47}"/>
              </a:ext>
            </a:extLst>
          </p:cNvPr>
          <p:cNvSpPr txBox="1"/>
          <p:nvPr/>
        </p:nvSpPr>
        <p:spPr>
          <a:xfrm>
            <a:off x="7497009" y="3879349"/>
            <a:ext cx="3234159" cy="4086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Координационные полимеры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2CDAD-CA64-44E9-B40F-DC8F58040AF4}"/>
              </a:ext>
            </a:extLst>
          </p:cNvPr>
          <p:cNvSpPr txBox="1"/>
          <p:nvPr/>
        </p:nvSpPr>
        <p:spPr>
          <a:xfrm>
            <a:off x="1028420" y="3879648"/>
            <a:ext cx="4204958" cy="4086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Фотокатализатор разложения воды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4D75B58-3DF4-4970-9362-FC1EEA410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68362"/>
              </p:ext>
            </p:extLst>
          </p:nvPr>
        </p:nvGraphicFramePr>
        <p:xfrm>
          <a:off x="0" y="3709553"/>
          <a:ext cx="5919242" cy="314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CS ChemDraw Drawing" r:id="rId10" imgW="6135043" imgH="3262449" progId="ChemDraw.Document.6.0">
                  <p:embed/>
                </p:oleObj>
              </mc:Choice>
              <mc:Fallback>
                <p:oleObj name="CS ChemDraw Drawing" r:id="rId10" imgW="6135043" imgH="3262449" progId="ChemDraw.Document.6.0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4D75B58-3DF4-4970-9362-FC1EEA410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3709553"/>
                        <a:ext cx="5919242" cy="314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00311"/>
              </p:ext>
            </p:extLst>
          </p:nvPr>
        </p:nvGraphicFramePr>
        <p:xfrm>
          <a:off x="526628" y="1215877"/>
          <a:ext cx="4094121" cy="232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CS ChemDraw Drawing" r:id="rId12" imgW="4431650" imgH="2520633" progId="ChemDraw.Document.6.0">
                  <p:embed/>
                </p:oleObj>
              </mc:Choice>
              <mc:Fallback>
                <p:oleObj name="CS ChemDraw Drawing" r:id="rId12" imgW="4431650" imgH="25206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6628" y="1215877"/>
                        <a:ext cx="4094121" cy="232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3" name="Picture 21" descr="Лампа PNG фото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8" y="1833336"/>
            <a:ext cx="874575" cy="15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36549"/>
              </p:ext>
            </p:extLst>
          </p:nvPr>
        </p:nvGraphicFramePr>
        <p:xfrm>
          <a:off x="1938315" y="1237706"/>
          <a:ext cx="8655005" cy="3203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S ChemDraw Drawing" r:id="rId3" imgW="5101076" imgH="1886869" progId="ChemDraw.Document.6.0">
                  <p:embed/>
                </p:oleObj>
              </mc:Choice>
              <mc:Fallback>
                <p:oleObj name="CS ChemDraw Drawing" r:id="rId3" imgW="5101076" imgH="1886869" progId="ChemDraw.Document.6.0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15" y="1237706"/>
                        <a:ext cx="8655005" cy="3203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7338" y="4572001"/>
            <a:ext cx="551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Rodríguez-</a:t>
            </a:r>
            <a:r>
              <a:rPr lang="en-US" b="1" dirty="0" err="1"/>
              <a:t>Morgade</a:t>
            </a:r>
            <a:r>
              <a:rPr lang="en-US" b="1" dirty="0"/>
              <a:t> </a:t>
            </a:r>
            <a:r>
              <a:rPr lang="en-US" b="1" dirty="0" smtClean="0"/>
              <a:t>M.S et. al.</a:t>
            </a:r>
            <a:endParaRPr lang="ru-RU" b="1" dirty="0"/>
          </a:p>
          <a:p>
            <a:pPr algn="ctr"/>
            <a:r>
              <a:rPr lang="en-US" b="1" dirty="0"/>
              <a:t>J. Mater. </a:t>
            </a:r>
            <a:r>
              <a:rPr lang="ru-RU" b="1" dirty="0" err="1"/>
              <a:t>Chem</a:t>
            </a:r>
            <a:r>
              <a:rPr lang="ru-RU" b="1" dirty="0"/>
              <a:t>. 2008. V. 18. №2. P. 176–181.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04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43AC04-8CE4-4394-90CA-6D9DEACA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475-9E33-4FA0-9F6F-4C8D8E944E1B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75C7F-81F4-4AB3-8EB1-6AEA441304E5}"/>
              </a:ext>
            </a:extLst>
          </p:cNvPr>
          <p:cNvSpPr txBox="1"/>
          <p:nvPr/>
        </p:nvSpPr>
        <p:spPr>
          <a:xfrm>
            <a:off x="5075178" y="-27495"/>
            <a:ext cx="185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Победа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9176D2D-1017-409A-9AA8-C5CBDDC1B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007250"/>
              </p:ext>
            </p:extLst>
          </p:nvPr>
        </p:nvGraphicFramePr>
        <p:xfrm>
          <a:off x="890588" y="1770063"/>
          <a:ext cx="2733675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CS ChemDraw Drawing" r:id="rId3" imgW="2503755" imgH="3349831" progId="ChemDraw.Document.6.0">
                  <p:embed/>
                </p:oleObj>
              </mc:Choice>
              <mc:Fallback>
                <p:oleObj name="CS ChemDraw Drawing" r:id="rId3" imgW="2503755" imgH="3349831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9176D2D-1017-409A-9AA8-C5CBDDC1B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0588" y="1770063"/>
                        <a:ext cx="2733675" cy="365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31DA063-7D94-49FB-B765-9E4B219CB443}"/>
              </a:ext>
            </a:extLst>
          </p:cNvPr>
          <p:cNvGrpSpPr/>
          <p:nvPr/>
        </p:nvGrpSpPr>
        <p:grpSpPr>
          <a:xfrm>
            <a:off x="4371257" y="1366560"/>
            <a:ext cx="6930785" cy="4834390"/>
            <a:chOff x="4365507" y="1228846"/>
            <a:chExt cx="6930785" cy="4834390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:a16="http://schemas.microsoft.com/office/drawing/2014/main" id="{50377DD0-BAB6-4A6A-B009-E6AA706760D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65507" y="1228846"/>
            <a:ext cx="6930785" cy="4834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9" name="MestReNova" r:id="rId5" imgW="8848578" imgH="6172200" progId="MestReNova.Document.1">
                    <p:embed/>
                  </p:oleObj>
                </mc:Choice>
                <mc:Fallback>
                  <p:oleObj name="MestReNova" r:id="rId5" imgW="8848578" imgH="6172200" progId="MestReNova.Document.1">
                    <p:embed/>
                    <p:pic>
                      <p:nvPicPr>
                        <p:cNvPr id="8" name="Объект 7">
                          <a:extLst>
                            <a:ext uri="{FF2B5EF4-FFF2-40B4-BE49-F238E27FC236}">
                              <a16:creationId xmlns:a16="http://schemas.microsoft.com/office/drawing/2014/main" id="{50377DD0-BAB6-4A6A-B009-E6AA706760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65507" y="1228846"/>
                          <a:ext cx="6930785" cy="48343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9EB626-7FD9-4408-B593-FD44891EB4AC}"/>
                </a:ext>
              </a:extLst>
            </p:cNvPr>
            <p:cNvSpPr txBox="1"/>
            <p:nvPr/>
          </p:nvSpPr>
          <p:spPr>
            <a:xfrm>
              <a:off x="4459857" y="5055079"/>
              <a:ext cx="5434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Hpc1</a:t>
              </a:r>
              <a:endParaRPr lang="ru-RU" sz="9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411F37-60E7-4B68-8387-E2688C3220DE}"/>
              </a:ext>
            </a:extLst>
          </p:cNvPr>
          <p:cNvSpPr txBox="1"/>
          <p:nvPr/>
        </p:nvSpPr>
        <p:spPr>
          <a:xfrm>
            <a:off x="9074989" y="4209691"/>
            <a:ext cx="862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Возможно </a:t>
            </a:r>
            <a:r>
              <a:rPr lang="en-US" sz="800" dirty="0"/>
              <a:t>NMP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30720A-E27E-4F10-8947-C6D888E1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475-9E33-4FA0-9F6F-4C8D8E944E1B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EF69A20-C9F7-49EB-A357-9E754FB3C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35057"/>
              </p:ext>
            </p:extLst>
          </p:nvPr>
        </p:nvGraphicFramePr>
        <p:xfrm>
          <a:off x="187157" y="1214391"/>
          <a:ext cx="2508250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CS ChemDraw Drawing" r:id="rId3" imgW="2508433" imgH="5050331" progId="ChemDraw.Document.6.0">
                  <p:embed/>
                </p:oleObj>
              </mc:Choice>
              <mc:Fallback>
                <p:oleObj name="CS ChemDraw Drawing" r:id="rId3" imgW="2508433" imgH="5050331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EF69A20-C9F7-49EB-A357-9E754FB3C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57" y="1214391"/>
                        <a:ext cx="2508250" cy="504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7598F50-03C4-40A7-9757-BA580B476000}"/>
              </a:ext>
            </a:extLst>
          </p:cNvPr>
          <p:cNvSpPr/>
          <p:nvPr/>
        </p:nvSpPr>
        <p:spPr>
          <a:xfrm>
            <a:off x="0" y="0"/>
            <a:ext cx="12192000" cy="618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918BAD-9383-4384-B579-893B69105234}"/>
              </a:ext>
            </a:extLst>
          </p:cNvPr>
          <p:cNvSpPr txBox="1"/>
          <p:nvPr/>
        </p:nvSpPr>
        <p:spPr>
          <a:xfrm>
            <a:off x="993475" y="-27495"/>
            <a:ext cx="102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ЯМР спектр </a:t>
            </a:r>
            <a:r>
              <a:rPr lang="ru-RU" sz="3600" dirty="0" err="1">
                <a:solidFill>
                  <a:schemeClr val="bg1"/>
                </a:solidFill>
              </a:rPr>
              <a:t>димера</a:t>
            </a:r>
            <a:r>
              <a:rPr lang="ru-RU" sz="3600" dirty="0">
                <a:solidFill>
                  <a:schemeClr val="bg1"/>
                </a:solidFill>
              </a:rPr>
              <a:t> с молекулами </a:t>
            </a:r>
            <a:r>
              <a:rPr lang="ru-RU" sz="3600" dirty="0" err="1">
                <a:solidFill>
                  <a:schemeClr val="bg1"/>
                </a:solidFill>
              </a:rPr>
              <a:t>бипиридила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38400" y="1693658"/>
            <a:ext cx="8466837" cy="3497883"/>
            <a:chOff x="2838400" y="1693658"/>
            <a:chExt cx="8466837" cy="34978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776DE3-E22D-423B-880A-AB371F42C473}"/>
                </a:ext>
              </a:extLst>
            </p:cNvPr>
            <p:cNvSpPr txBox="1"/>
            <p:nvPr/>
          </p:nvSpPr>
          <p:spPr>
            <a:xfrm>
              <a:off x="10054087" y="3486657"/>
              <a:ext cx="7203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 err="1"/>
                <a:t>H</a:t>
              </a:r>
              <a:r>
                <a:rPr lang="en-US" sz="1100" baseline="-25000" dirty="0" err="1"/>
                <a:t>t-bu</a:t>
              </a:r>
              <a:endParaRPr lang="en-US" sz="1100" baseline="-2500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00" y="1693658"/>
              <a:ext cx="8291278" cy="349788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117732" y="3101915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bipy1</a:t>
              </a:r>
              <a:endParaRPr lang="ru-RU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1511" y="3138863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bipy2</a:t>
              </a:r>
              <a:endParaRPr lang="ru-RU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6266" y="317580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C9E04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C9E04"/>
                  </a:solidFill>
                </a:rPr>
                <a:t>bipy3</a:t>
              </a:r>
              <a:endParaRPr lang="ru-RU" sz="1600" b="1" baseline="-25000" dirty="0">
                <a:solidFill>
                  <a:srgbClr val="FC9E0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0443" y="3101915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bipy4</a:t>
              </a:r>
              <a:endParaRPr lang="ru-RU" sz="16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9350" y="260867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1</a:t>
              </a:r>
              <a:endParaRPr lang="ru-RU" sz="1600" b="1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48225" y="3106540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/>
                <a:t>2</a:t>
              </a:r>
              <a:endParaRPr lang="ru-RU" sz="1600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79167" y="2945726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00243" y="2979762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60AA7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60AA7"/>
                  </a:solidFill>
                </a:rPr>
                <a:t>bipy5</a:t>
              </a:r>
              <a:endParaRPr lang="ru-RU" sz="1600" b="1" baseline="-25000" dirty="0">
                <a:solidFill>
                  <a:srgbClr val="F60AA7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77245" y="3128585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7AE52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77AE52"/>
                  </a:solidFill>
                </a:rPr>
                <a:t>bipy6</a:t>
              </a:r>
              <a:endParaRPr lang="ru-RU" sz="1600" b="1" baseline="-25000" dirty="0">
                <a:solidFill>
                  <a:srgbClr val="77AE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2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833949-B372-49F2-9ABB-FBCFA7B2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475-9E33-4FA0-9F6F-4C8D8E944E1B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1CFF81-1F97-4042-B4AD-564C3609ED6D}"/>
              </a:ext>
            </a:extLst>
          </p:cNvPr>
          <p:cNvSpPr/>
          <p:nvPr/>
        </p:nvSpPr>
        <p:spPr>
          <a:xfrm>
            <a:off x="0" y="0"/>
            <a:ext cx="12192000" cy="618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AAC01-BE90-4F5A-9EF8-B13E6E549527}"/>
              </a:ext>
            </a:extLst>
          </p:cNvPr>
          <p:cNvSpPr txBox="1"/>
          <p:nvPr/>
        </p:nvSpPr>
        <p:spPr>
          <a:xfrm>
            <a:off x="993475" y="-27495"/>
            <a:ext cx="102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ЯМР спектр мономера с молекулами </a:t>
            </a:r>
            <a:r>
              <a:rPr lang="ru-RU" sz="3600" dirty="0" err="1">
                <a:solidFill>
                  <a:schemeClr val="bg1"/>
                </a:solidFill>
              </a:rPr>
              <a:t>бипиридила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D9176D2D-1017-409A-9AA8-C5CBDDC1B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52447"/>
              </p:ext>
            </p:extLst>
          </p:nvPr>
        </p:nvGraphicFramePr>
        <p:xfrm>
          <a:off x="330200" y="1662113"/>
          <a:ext cx="3276600" cy="391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CS ChemDraw Drawing" r:id="rId3" imgW="2539055" imgH="3029601" progId="ChemDraw.Document.6.0">
                  <p:embed/>
                </p:oleObj>
              </mc:Choice>
              <mc:Fallback>
                <p:oleObj name="CS ChemDraw Drawing" r:id="rId3" imgW="2539055" imgH="3029601" progId="ChemDraw.Document.6.0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9176D2D-1017-409A-9AA8-C5CBDDC1B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1662113"/>
                        <a:ext cx="3276600" cy="391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004621" y="1163782"/>
            <a:ext cx="7193903" cy="2892843"/>
            <a:chOff x="4004621" y="1163782"/>
            <a:chExt cx="7193903" cy="2892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7"/>
            <a:stretch/>
          </p:blipFill>
          <p:spPr>
            <a:xfrm>
              <a:off x="4004621" y="1163782"/>
              <a:ext cx="7193903" cy="289284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84854" y="1899987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bipy1</a:t>
              </a:r>
              <a:endParaRPr lang="ru-RU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17" y="1899987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bipy2</a:t>
              </a:r>
              <a:endParaRPr lang="ru-RU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26521" y="1861613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C9E04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C9E04"/>
                  </a:solidFill>
                </a:rPr>
                <a:t>bipy3</a:t>
              </a:r>
              <a:endParaRPr lang="ru-RU" sz="1600" b="1" baseline="-25000" dirty="0">
                <a:solidFill>
                  <a:srgbClr val="FC9E0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68188" y="184672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bipy4</a:t>
              </a:r>
              <a:endParaRPr lang="ru-RU" sz="16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4621" y="2238541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1</a:t>
              </a:r>
              <a:endParaRPr lang="ru-RU" sz="1600" b="1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6638" y="2427821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/>
                <a:t>2</a:t>
              </a:r>
              <a:endParaRPr lang="ru-RU" sz="1600" b="1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98850" y="218528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0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796533-A3D3-420B-8473-A46EDDD43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80" y="426767"/>
            <a:ext cx="8534400" cy="6031365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0231D7D-A4F7-4E36-A016-BECF77C8EF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6566" y="1090795"/>
          <a:ext cx="2865437" cy="536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CS ChemDraw Drawing" r:id="rId4" imgW="2866139" imgH="5367303" progId="ChemDraw.Document.6.0">
                  <p:embed/>
                </p:oleObj>
              </mc:Choice>
              <mc:Fallback>
                <p:oleObj name="CS ChemDraw Drawing" r:id="rId4" imgW="2866139" imgH="5367303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0231D7D-A4F7-4E36-A016-BECF77C8E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566" y="1090795"/>
                        <a:ext cx="2865437" cy="536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192000" cy="618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15127" y="-44525"/>
            <a:ext cx="892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Спектр </a:t>
            </a:r>
            <a:r>
              <a:rPr lang="en-US" sz="4000" dirty="0">
                <a:solidFill>
                  <a:schemeClr val="bg1"/>
                </a:solidFill>
              </a:rPr>
              <a:t>DOSY </a:t>
            </a:r>
            <a:r>
              <a:rPr lang="ru-RU" sz="4000" dirty="0">
                <a:solidFill>
                  <a:schemeClr val="bg1"/>
                </a:solidFill>
              </a:rPr>
              <a:t>для комплекса с </a:t>
            </a:r>
            <a:r>
              <a:rPr lang="en-US" sz="4000" dirty="0">
                <a:solidFill>
                  <a:schemeClr val="bg1"/>
                </a:solidFill>
              </a:rPr>
              <a:t>AC107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480" y="6392091"/>
            <a:ext cx="58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Имеем индивидуальное вещество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0BE6B-225F-4583-B46D-5C5A61D9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475-9E33-4FA0-9F6F-4C8D8E944E1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F93CBC7-668E-4CAB-BA96-26FA1D6E5F1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54816" y="1182948"/>
          <a:ext cx="6812531" cy="475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MestReNova" r:id="rId3" imgW="8848578" imgH="6172200" progId="MestReNova.Document.1">
                  <p:embed/>
                </p:oleObj>
              </mc:Choice>
              <mc:Fallback>
                <p:oleObj name="MestReNova" r:id="rId3" imgW="8848578" imgH="6172200" progId="MestReNova.Document.1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8F93CBC7-668E-4CAB-BA96-26FA1D6E5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4816" y="1182948"/>
                        <a:ext cx="6812531" cy="475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6103E46-0789-449E-8063-D6E6DD4FFDD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6148" y="1032250"/>
          <a:ext cx="2865437" cy="536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CS ChemDraw Drawing" r:id="rId5" imgW="2866139" imgH="5367303" progId="ChemDraw.Document.6.0">
                  <p:embed/>
                </p:oleObj>
              </mc:Choice>
              <mc:Fallback>
                <p:oleObj name="CS ChemDraw Drawing" r:id="rId5" imgW="2866139" imgH="5367303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6103E46-0789-449E-8063-D6E6DD4FF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148" y="1032250"/>
                        <a:ext cx="2865437" cy="536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192000" cy="618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0692" y="-44525"/>
            <a:ext cx="8539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Спектр </a:t>
            </a:r>
            <a:r>
              <a:rPr lang="en-US" sz="4000" dirty="0">
                <a:solidFill>
                  <a:schemeClr val="bg1"/>
                </a:solidFill>
              </a:rPr>
              <a:t>H</a:t>
            </a:r>
            <a:r>
              <a:rPr lang="en-US" sz="4000" baseline="30000" dirty="0">
                <a:solidFill>
                  <a:schemeClr val="bg1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ЯМР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для комплекса с </a:t>
            </a:r>
            <a:r>
              <a:rPr lang="en-US" sz="4000" dirty="0">
                <a:solidFill>
                  <a:schemeClr val="bg1"/>
                </a:solidFill>
              </a:rPr>
              <a:t>AC107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561" y="6076421"/>
            <a:ext cx="591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Видим протоны </a:t>
            </a:r>
            <a:r>
              <a:rPr lang="ru-RU" dirty="0" err="1"/>
              <a:t>фталоцианина</a:t>
            </a:r>
            <a:r>
              <a:rPr lang="ru-RU" dirty="0"/>
              <a:t> и координированных пиридинов, но </a:t>
            </a:r>
            <a:r>
              <a:rPr lang="ru-RU" dirty="0" err="1"/>
              <a:t>алифатика</a:t>
            </a:r>
            <a:r>
              <a:rPr lang="ru-RU" dirty="0"/>
              <a:t> не разрешаемая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80395A-AD04-4664-96D3-5A710EB3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B475-9E33-4FA0-9F6F-4C8D8E944E1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A773891-C975-4BF4-A0A7-9561ABD4A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40790"/>
              </p:ext>
            </p:extLst>
          </p:nvPr>
        </p:nvGraphicFramePr>
        <p:xfrm>
          <a:off x="15808" y="834306"/>
          <a:ext cx="8505826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CS ChemDraw Drawing" r:id="rId3" imgW="10251913" imgH="5533770" progId="ChemDraw.Document.6.0">
                  <p:embed/>
                </p:oleObj>
              </mc:Choice>
              <mc:Fallback>
                <p:oleObj name="CS ChemDraw Drawing" r:id="rId3" imgW="10251913" imgH="5533770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9A773891-C975-4BF4-A0A7-9561ABD4A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08" y="834306"/>
                        <a:ext cx="8505826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E1BF8D7-5A9E-4BE3-992A-A34EA72782D7}"/>
              </a:ext>
            </a:extLst>
          </p:cNvPr>
          <p:cNvGrpSpPr/>
          <p:nvPr/>
        </p:nvGrpSpPr>
        <p:grpSpPr>
          <a:xfrm>
            <a:off x="8521634" y="1221437"/>
            <a:ext cx="3581400" cy="4896930"/>
            <a:chOff x="8244278" y="1267618"/>
            <a:chExt cx="3672698" cy="489693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743D976-B176-4CF4-A74C-BD12D44A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78" y="1267618"/>
              <a:ext cx="3672698" cy="4896930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9A1DC8B-42D7-4743-9762-387A86A7BD03}"/>
                </a:ext>
              </a:extLst>
            </p:cNvPr>
            <p:cNvSpPr/>
            <p:nvPr/>
          </p:nvSpPr>
          <p:spPr>
            <a:xfrm>
              <a:off x="9591673" y="4386982"/>
              <a:ext cx="581025" cy="7334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1428232-4431-44F5-BAAE-61EDC39D1BC5}"/>
                </a:ext>
              </a:extLst>
            </p:cNvPr>
            <p:cNvSpPr/>
            <p:nvPr/>
          </p:nvSpPr>
          <p:spPr>
            <a:xfrm>
              <a:off x="9591674" y="3274868"/>
              <a:ext cx="581025" cy="8014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7AD497F-BC43-4B80-ACE3-BB775D7857FF}"/>
                </a:ext>
              </a:extLst>
            </p:cNvPr>
            <p:cNvSpPr/>
            <p:nvPr/>
          </p:nvSpPr>
          <p:spPr>
            <a:xfrm>
              <a:off x="9553571" y="1915678"/>
              <a:ext cx="581025" cy="8014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Попытка получения </a:t>
            </a:r>
            <a:r>
              <a:rPr lang="ru-RU" sz="2800" b="1" dirty="0" err="1" smtClean="0"/>
              <a:t>димера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фталоцианинат</a:t>
            </a:r>
            <a:r>
              <a:rPr lang="ru-RU" sz="2800" b="1" dirty="0" smtClean="0"/>
              <a:t> с </a:t>
            </a:r>
            <a:r>
              <a:rPr lang="ru-RU" sz="2800" b="1" dirty="0" err="1" smtClean="0"/>
              <a:t>клатрохелатом</a:t>
            </a:r>
            <a:r>
              <a:rPr lang="ru-RU" sz="2800" b="1" dirty="0" smtClean="0"/>
              <a:t> железа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674764" y="6427700"/>
            <a:ext cx="517235" cy="442674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7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E6415C1-1C04-4572-ADF7-6AD28D41B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65928"/>
              </p:ext>
            </p:extLst>
          </p:nvPr>
        </p:nvGraphicFramePr>
        <p:xfrm>
          <a:off x="647700" y="1439863"/>
          <a:ext cx="2151063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CS ChemDraw Drawing" r:id="rId3" imgW="2895458" imgH="5533770" progId="ChemDraw.Document.6.0">
                  <p:embed/>
                </p:oleObj>
              </mc:Choice>
              <mc:Fallback>
                <p:oleObj name="CS ChemDraw Drawing" r:id="rId3" imgW="2895458" imgH="5533770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5E6415C1-1C04-4572-ADF7-6AD28D41B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439863"/>
                        <a:ext cx="2151063" cy="411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6998AFF-1E9B-4848-A003-AD2F01D6D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73586"/>
              </p:ext>
            </p:extLst>
          </p:nvPr>
        </p:nvGraphicFramePr>
        <p:xfrm>
          <a:off x="9286875" y="1730375"/>
          <a:ext cx="2162175" cy="33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CS ChemDraw Drawing" r:id="rId5" imgW="2903114" imgH="4562762" progId="ChemDraw.Document.6.0">
                  <p:embed/>
                </p:oleObj>
              </mc:Choice>
              <mc:Fallback>
                <p:oleObj name="CS ChemDraw Drawing" r:id="rId5" imgW="2903114" imgH="4562762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6998AFF-1E9B-4848-A003-AD2F01D6D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6875" y="1730375"/>
                        <a:ext cx="2162175" cy="339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060916-EE72-4BA8-B9B9-D2BB69B5F795}"/>
              </a:ext>
            </a:extLst>
          </p:cNvPr>
          <p:cNvSpPr/>
          <p:nvPr/>
        </p:nvSpPr>
        <p:spPr>
          <a:xfrm>
            <a:off x="474486" y="1314461"/>
            <a:ext cx="2498413" cy="436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205B0-1132-47C3-94F1-5FEBDA7627C4}"/>
              </a:ext>
            </a:extLst>
          </p:cNvPr>
          <p:cNvSpPr/>
          <p:nvPr/>
        </p:nvSpPr>
        <p:spPr>
          <a:xfrm>
            <a:off x="9118643" y="1314461"/>
            <a:ext cx="2498413" cy="43600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BEE8A37-DB32-4746-A9D4-CD3A06024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842971"/>
              </p:ext>
            </p:extLst>
          </p:nvPr>
        </p:nvGraphicFramePr>
        <p:xfrm>
          <a:off x="2751339" y="1314461"/>
          <a:ext cx="6689322" cy="467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Graph" r:id="rId7" imgW="4154760" imgH="2901600" progId="Origin50.Graph">
                  <p:embed/>
                </p:oleObj>
              </mc:Choice>
              <mc:Fallback>
                <p:oleObj name="Graph" r:id="rId7" imgW="4154760" imgH="2901600" progId="Origin50.Graph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BEE8A37-DB32-4746-A9D4-CD3A06024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1339" y="1314461"/>
                        <a:ext cx="6689322" cy="467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ЭСП комплекса мономера и </a:t>
            </a:r>
            <a:r>
              <a:rPr lang="ru-RU" sz="2800" b="1" dirty="0" err="1" smtClean="0"/>
              <a:t>димера</a:t>
            </a:r>
            <a:endParaRPr lang="ru-RU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541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64922" y="4441592"/>
            <a:ext cx="285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N-</a:t>
            </a:r>
            <a:r>
              <a:rPr lang="ru-RU" b="1" dirty="0"/>
              <a:t>донорный лиганд</a:t>
            </a:r>
            <a:endParaRPr lang="ru-RU" b="1" baseline="-25000" dirty="0"/>
          </a:p>
          <a:p>
            <a:pPr algn="ctr"/>
            <a:r>
              <a:rPr lang="ru-RU" b="1" dirty="0" smtClean="0"/>
              <a:t>Облучение, ртутная лампа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86309" y="5223651"/>
            <a:ext cx="3502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Lewis</a:t>
            </a:r>
            <a:r>
              <a:rPr lang="ru-RU" sz="1400" b="1" dirty="0"/>
              <a:t> F.D.</a:t>
            </a:r>
            <a:r>
              <a:rPr lang="en-US" sz="1400" b="1" dirty="0"/>
              <a:t> et. al.</a:t>
            </a:r>
            <a:endParaRPr lang="ru-RU" sz="1400" b="1" dirty="0"/>
          </a:p>
          <a:p>
            <a:pPr algn="ctr"/>
            <a:r>
              <a:rPr lang="ru-RU" sz="1400" b="1" dirty="0"/>
              <a:t> </a:t>
            </a:r>
            <a:r>
              <a:rPr lang="ru-RU" sz="1400" b="1" dirty="0" err="1"/>
              <a:t>Bull</a:t>
            </a:r>
            <a:r>
              <a:rPr lang="ru-RU" sz="1400" b="1" dirty="0"/>
              <a:t>. </a:t>
            </a:r>
            <a:r>
              <a:rPr lang="ru-RU" sz="1400" b="1" dirty="0" err="1"/>
              <a:t>Chem</a:t>
            </a:r>
            <a:r>
              <a:rPr lang="ru-RU" sz="1400" b="1" dirty="0"/>
              <a:t>. SOC. </a:t>
            </a:r>
            <a:r>
              <a:rPr lang="ru-RU" sz="1400" b="1" dirty="0" err="1"/>
              <a:t>Jpn</a:t>
            </a:r>
            <a:r>
              <a:rPr lang="ru-RU" sz="1400" b="1" dirty="0"/>
              <a:t>. </a:t>
            </a:r>
            <a:r>
              <a:rPr lang="ru-RU" sz="1400" b="1" dirty="0" err="1"/>
              <a:t>John</a:t>
            </a:r>
            <a:r>
              <a:rPr lang="ru-RU" sz="1400" b="1" dirty="0"/>
              <a:t> </a:t>
            </a:r>
            <a:r>
              <a:rPr lang="ru-RU" sz="1400" b="1" dirty="0" err="1"/>
              <a:t>Wiley</a:t>
            </a:r>
            <a:r>
              <a:rPr lang="ru-RU" sz="1400" b="1" dirty="0"/>
              <a:t> &amp; </a:t>
            </a:r>
            <a:r>
              <a:rPr lang="ru-RU" sz="1400" b="1" dirty="0" err="1"/>
              <a:t>Sons</a:t>
            </a:r>
            <a:r>
              <a:rPr lang="ru-RU" sz="1400" b="1" dirty="0"/>
              <a:t>. 1990. V. 112. №47. 42 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1847E-5486-43C2-8CF5-6C82149C9AB8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Синтез </a:t>
            </a:r>
            <a:r>
              <a:rPr lang="ru-RU" sz="2800" b="1" dirty="0" err="1"/>
              <a:t>фталоцианинатов</a:t>
            </a:r>
            <a:r>
              <a:rPr lang="ru-RU" sz="2800" b="1" dirty="0"/>
              <a:t> рутения с</a:t>
            </a:r>
            <a:r>
              <a:rPr lang="en-US" sz="2800" b="1" dirty="0"/>
              <a:t> N-</a:t>
            </a:r>
            <a:r>
              <a:rPr lang="ru-RU" sz="2800" b="1" dirty="0"/>
              <a:t>донорными </a:t>
            </a:r>
            <a:r>
              <a:rPr lang="ru-RU" sz="2800" b="1" dirty="0" err="1"/>
              <a:t>лигандами</a:t>
            </a:r>
            <a:r>
              <a:rPr lang="ru-RU" sz="28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45ABD-C8AF-4EC2-9CEE-FE2657272C33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3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BFA8E2E-D1AD-4E0A-B3D2-75DEE88238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75954" y="4076721"/>
          <a:ext cx="25527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CS ChemDraw Drawing" r:id="rId3" imgW="2130339" imgH="1822814" progId="ChemDraw.Document.6.0">
                  <p:embed/>
                </p:oleObj>
              </mc:Choice>
              <mc:Fallback>
                <p:oleObj name="CS ChemDraw Drawing" r:id="rId3" imgW="2130339" imgH="1822814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9BFA8E2E-D1AD-4E0A-B3D2-75DEE88238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954" y="4076721"/>
                        <a:ext cx="2552700" cy="218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690F17A-EE50-437F-9183-547FD17B6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70508"/>
              </p:ext>
            </p:extLst>
          </p:nvPr>
        </p:nvGraphicFramePr>
        <p:xfrm>
          <a:off x="584200" y="939800"/>
          <a:ext cx="25654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CS ChemDraw Drawing" r:id="rId5" imgW="2139696" imgH="1969165" progId="ChemDraw.Document.6.0">
                  <p:embed/>
                </p:oleObj>
              </mc:Choice>
              <mc:Fallback>
                <p:oleObj name="CS ChemDraw Drawing" r:id="rId5" imgW="2139696" imgH="1969165" progId="ChemDraw.Document.6.0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C690F17A-EE50-437F-9183-547FD17B67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200" y="939800"/>
                        <a:ext cx="2565400" cy="235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C09F6229-B1CF-4B13-A895-C012FA28F7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82063" y="1503363"/>
          <a:ext cx="25669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CS ChemDraw Drawing" r:id="rId7" imgW="2139696" imgH="1082150" progId="ChemDraw.Document.6.0">
                  <p:embed/>
                </p:oleObj>
              </mc:Choice>
              <mc:Fallback>
                <p:oleObj name="CS ChemDraw Drawing" r:id="rId7" imgW="2139696" imgH="1082150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C09F6229-B1CF-4B13-A895-C012FA2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82063" y="1503363"/>
                        <a:ext cx="2566987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7DFAE2B9-F82F-42D9-AF9A-6B17B4A54B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76775" y="838200"/>
          <a:ext cx="25669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CS ChemDraw Drawing" r:id="rId9" imgW="2139696" imgH="1082150" progId="ChemDraw.Document.6.0">
                  <p:embed/>
                </p:oleObj>
              </mc:Choice>
              <mc:Fallback>
                <p:oleObj name="CS ChemDraw Drawing" r:id="rId9" imgW="2139696" imgH="1082150" progId="ChemDraw.Document.6.0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7DFAE2B9-F82F-42D9-AF9A-6B17B4A54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6775" y="838200"/>
                        <a:ext cx="2566988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F4D60C-175A-4760-B455-8A2F660FF2F8}"/>
              </a:ext>
            </a:extLst>
          </p:cNvPr>
          <p:cNvSpPr/>
          <p:nvPr/>
        </p:nvSpPr>
        <p:spPr>
          <a:xfrm>
            <a:off x="1866106" y="2994870"/>
            <a:ext cx="82061" cy="2189526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FB3D5EF-B820-4FD5-A2EE-EC654D7BFFEF}"/>
              </a:ext>
            </a:extLst>
          </p:cNvPr>
          <p:cNvSpPr/>
          <p:nvPr/>
        </p:nvSpPr>
        <p:spPr>
          <a:xfrm>
            <a:off x="1866106" y="5087923"/>
            <a:ext cx="2552192" cy="163585"/>
          </a:xfrm>
          <a:prstGeom prst="rightArrow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7C30D-97A4-45D9-A6A3-A0D6C7DC3053}"/>
              </a:ext>
            </a:extLst>
          </p:cNvPr>
          <p:cNvSpPr txBox="1"/>
          <p:nvPr/>
        </p:nvSpPr>
        <p:spPr>
          <a:xfrm>
            <a:off x="2075930" y="4511316"/>
            <a:ext cx="2215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N-</a:t>
            </a:r>
            <a:r>
              <a:rPr lang="ru-RU" b="1" dirty="0"/>
              <a:t>донорный лиганд</a:t>
            </a:r>
            <a:endParaRPr lang="en-US" b="1" baseline="-25000" dirty="0"/>
          </a:p>
          <a:p>
            <a:pPr algn="ctr"/>
            <a:r>
              <a:rPr lang="ru-RU" b="1" dirty="0"/>
              <a:t>кипячение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5D55B88-E67C-4406-9020-E72079839CF7}"/>
              </a:ext>
            </a:extLst>
          </p:cNvPr>
          <p:cNvSpPr/>
          <p:nvPr/>
        </p:nvSpPr>
        <p:spPr>
          <a:xfrm rot="10800000">
            <a:off x="7613070" y="5060065"/>
            <a:ext cx="2552192" cy="163585"/>
          </a:xfrm>
          <a:prstGeom prst="rightArrow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C882092-2023-405A-87C5-8F9B1C46B57C}"/>
              </a:ext>
            </a:extLst>
          </p:cNvPr>
          <p:cNvSpPr/>
          <p:nvPr/>
        </p:nvSpPr>
        <p:spPr>
          <a:xfrm>
            <a:off x="10124231" y="2994870"/>
            <a:ext cx="82061" cy="2189526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5EEC70-C462-4298-B0CD-0049E7AD1278}"/>
              </a:ext>
            </a:extLst>
          </p:cNvPr>
          <p:cNvSpPr txBox="1"/>
          <p:nvPr/>
        </p:nvSpPr>
        <p:spPr>
          <a:xfrm>
            <a:off x="1780191" y="5227371"/>
            <a:ext cx="2638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Fischer</a:t>
            </a:r>
            <a:r>
              <a:rPr lang="ru-RU" sz="1400" b="1" dirty="0"/>
              <a:t> M.K.R.,</a:t>
            </a:r>
            <a:r>
              <a:rPr lang="en-US" sz="1400" b="1" dirty="0"/>
              <a:t> et</a:t>
            </a:r>
            <a:r>
              <a:rPr lang="ru-RU" sz="1400" b="1" dirty="0"/>
              <a:t>.</a:t>
            </a:r>
            <a:r>
              <a:rPr lang="en-US" sz="1400" b="1" dirty="0"/>
              <a:t> al</a:t>
            </a:r>
            <a:endParaRPr lang="ru-RU" sz="1400" b="1" dirty="0"/>
          </a:p>
          <a:p>
            <a:pPr algn="ctr"/>
            <a:r>
              <a:rPr lang="ru-RU" sz="1400" b="1" dirty="0"/>
              <a:t>J. </a:t>
            </a:r>
            <a:r>
              <a:rPr lang="ru-RU" sz="1400" b="1" dirty="0" err="1"/>
              <a:t>Am</a:t>
            </a:r>
            <a:r>
              <a:rPr lang="ru-RU" sz="1400" b="1" dirty="0"/>
              <a:t>. </a:t>
            </a:r>
            <a:r>
              <a:rPr lang="ru-RU" sz="1400" b="1" dirty="0" err="1"/>
              <a:t>Chem</a:t>
            </a:r>
            <a:r>
              <a:rPr lang="ru-RU" sz="1400" b="1" dirty="0"/>
              <a:t>. </a:t>
            </a:r>
            <a:r>
              <a:rPr lang="ru-RU" sz="1400" b="1" dirty="0" err="1"/>
              <a:t>Soc</a:t>
            </a:r>
            <a:r>
              <a:rPr lang="ru-RU" sz="1400" b="1" dirty="0"/>
              <a:t>. 2009. V. 131. №24. P. 8669–8676.</a:t>
            </a:r>
          </a:p>
          <a:p>
            <a:pPr algn="ctr"/>
            <a:endParaRPr lang="ru-RU" sz="1400" b="1" dirty="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DD79AB61-E8A0-40C1-95A2-4DD4972B22E5}"/>
              </a:ext>
            </a:extLst>
          </p:cNvPr>
          <p:cNvSpPr/>
          <p:nvPr/>
        </p:nvSpPr>
        <p:spPr>
          <a:xfrm rot="5400000">
            <a:off x="5029473" y="2983351"/>
            <a:ext cx="1929588" cy="192952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AAFEF1-8514-459E-B345-4EEBFFFCB785}"/>
              </a:ext>
            </a:extLst>
          </p:cNvPr>
          <p:cNvSpPr txBox="1"/>
          <p:nvPr/>
        </p:nvSpPr>
        <p:spPr>
          <a:xfrm>
            <a:off x="6008614" y="2472077"/>
            <a:ext cx="152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N-</a:t>
            </a:r>
            <a:r>
              <a:rPr lang="ru-RU" b="1" dirty="0"/>
              <a:t>донорный лиганд</a:t>
            </a:r>
            <a:endParaRPr lang="en-US" b="1" baseline="-25000" dirty="0"/>
          </a:p>
          <a:p>
            <a:r>
              <a:rPr lang="en-US" b="1" dirty="0"/>
              <a:t>+Me</a:t>
            </a:r>
            <a:r>
              <a:rPr lang="en-US" b="1" baseline="-25000" dirty="0"/>
              <a:t>3</a:t>
            </a:r>
            <a:r>
              <a:rPr lang="en-US" b="1" dirty="0"/>
              <a:t>NO</a:t>
            </a:r>
            <a:endParaRPr lang="ru-RU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8925C9-8BB2-43EC-82CD-550AF4C965F8}"/>
              </a:ext>
            </a:extLst>
          </p:cNvPr>
          <p:cNvSpPr txBox="1"/>
          <p:nvPr/>
        </p:nvSpPr>
        <p:spPr>
          <a:xfrm>
            <a:off x="3970628" y="2472077"/>
            <a:ext cx="212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Gorbunova</a:t>
            </a:r>
            <a:r>
              <a:rPr lang="ru-RU" sz="1400" b="1" dirty="0"/>
              <a:t> Y.G</a:t>
            </a:r>
            <a:r>
              <a:rPr lang="en-US" sz="1400" b="1" dirty="0"/>
              <a:t>.</a:t>
            </a:r>
            <a:r>
              <a:rPr lang="ru-RU" sz="1400" b="1" dirty="0"/>
              <a:t>,</a:t>
            </a:r>
            <a:r>
              <a:rPr lang="en-US" sz="1400" b="1" dirty="0"/>
              <a:t> et</a:t>
            </a:r>
            <a:r>
              <a:rPr lang="ru-RU" sz="1400" b="1" dirty="0"/>
              <a:t>.</a:t>
            </a:r>
            <a:r>
              <a:rPr lang="en-US" sz="1400" b="1" dirty="0"/>
              <a:t> al</a:t>
            </a:r>
            <a:r>
              <a:rPr lang="ru-RU" sz="1400" b="1" dirty="0"/>
              <a:t>.</a:t>
            </a:r>
          </a:p>
          <a:p>
            <a:pPr algn="ctr"/>
            <a:r>
              <a:rPr lang="ru-RU" sz="1400" b="1" dirty="0"/>
              <a:t> J. </a:t>
            </a:r>
            <a:r>
              <a:rPr lang="ru-RU" sz="1400" b="1" dirty="0" err="1"/>
              <a:t>Mater</a:t>
            </a:r>
            <a:r>
              <a:rPr lang="ru-RU" sz="1400" b="1" dirty="0"/>
              <a:t>. </a:t>
            </a:r>
            <a:r>
              <a:rPr lang="ru-RU" sz="1400" b="1" dirty="0" err="1" smtClean="0"/>
              <a:t>Chem</a:t>
            </a:r>
            <a:r>
              <a:rPr lang="ru-RU" sz="1400" b="1" dirty="0" smtClean="0"/>
              <a:t>. </a:t>
            </a:r>
            <a:r>
              <a:rPr lang="ru-RU" sz="1400" b="1" dirty="0"/>
              <a:t>2015. V. 3. №26. P. 6692–6700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64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72223"/>
              </p:ext>
            </p:extLst>
          </p:nvPr>
        </p:nvGraphicFramePr>
        <p:xfrm>
          <a:off x="715789" y="606625"/>
          <a:ext cx="9802726" cy="337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S ChemDraw Drawing" r:id="rId3" imgW="8333374" imgH="2869331" progId="ChemDraw.Document.6.0">
                  <p:embed/>
                </p:oleObj>
              </mc:Choice>
              <mc:Fallback>
                <p:oleObj name="CS ChemDraw Drawing" r:id="rId3" imgW="8333374" imgH="2869331" progId="ChemDraw.Document.6.0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789" y="606625"/>
                        <a:ext cx="9802726" cy="337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D07796-B2F9-42A5-B2F7-981625063A1D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Новая методика синтеза </a:t>
            </a:r>
            <a:r>
              <a:rPr lang="ru-RU" sz="2800" b="1" dirty="0" err="1" smtClean="0"/>
              <a:t>фталоцианинатов</a:t>
            </a:r>
            <a:r>
              <a:rPr lang="ru-RU" sz="2800" b="1" dirty="0" smtClean="0"/>
              <a:t> рутения</a:t>
            </a:r>
            <a:endParaRPr lang="ru-R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4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2544394-B978-4770-A2FC-C052B015B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05051"/>
              </p:ext>
            </p:extLst>
          </p:nvPr>
        </p:nvGraphicFramePr>
        <p:xfrm>
          <a:off x="1931606" y="3324688"/>
          <a:ext cx="9258330" cy="31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CS ChemDraw Drawing" r:id="rId5" imgW="7914026" imgH="2662742" progId="ChemDraw.Document.6.0">
                  <p:embed/>
                </p:oleObj>
              </mc:Choice>
              <mc:Fallback>
                <p:oleObj name="CS ChemDraw Drawing" r:id="rId5" imgW="7914026" imgH="2662742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2544394-B978-4770-A2FC-C052B015B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1606" y="3324688"/>
                        <a:ext cx="9258330" cy="31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60F5783-73D8-47B4-90FA-6C3DB7EC4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84554"/>
              </p:ext>
            </p:extLst>
          </p:nvPr>
        </p:nvGraphicFramePr>
        <p:xfrm>
          <a:off x="7259638" y="796290"/>
          <a:ext cx="18192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CS ChemDraw Drawing" r:id="rId7" imgW="1819443" imgH="981613" progId="ChemDraw.Document.6.0">
                  <p:embed/>
                </p:oleObj>
              </mc:Choice>
              <mc:Fallback>
                <p:oleObj name="CS ChemDraw Drawing" r:id="rId7" imgW="1819443" imgH="981613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260F5783-73D8-47B4-90FA-6C3DB7EC4B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59638" y="796290"/>
                        <a:ext cx="18192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9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58996C8-F863-49D4-9191-677F143BD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97178"/>
              </p:ext>
            </p:extLst>
          </p:nvPr>
        </p:nvGraphicFramePr>
        <p:xfrm>
          <a:off x="544513" y="779463"/>
          <a:ext cx="6916737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CS ChemDraw Drawing" r:id="rId3" imgW="7083836" imgH="1600106" progId="ChemDraw.Document.6.0">
                  <p:embed/>
                </p:oleObj>
              </mc:Choice>
              <mc:Fallback>
                <p:oleObj name="CS ChemDraw Drawing" r:id="rId3" imgW="7083836" imgH="1600106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58996C8-F863-49D4-9191-677F143BD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3" y="779463"/>
                        <a:ext cx="6916737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30343"/>
              </p:ext>
            </p:extLst>
          </p:nvPr>
        </p:nvGraphicFramePr>
        <p:xfrm>
          <a:off x="729270" y="2600646"/>
          <a:ext cx="6548582" cy="140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CS ChemDraw Drawing" r:id="rId5" imgW="6108192" imgH="1313767" progId="ChemDraw.Document.6.0">
                  <p:embed/>
                </p:oleObj>
              </mc:Choice>
              <mc:Fallback>
                <p:oleObj name="CS ChemDraw Drawing" r:id="rId5" imgW="6108192" imgH="1313767" progId="ChemDraw.Document.6.0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270" y="2600646"/>
                        <a:ext cx="6548582" cy="140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03255"/>
              </p:ext>
            </p:extLst>
          </p:nvPr>
        </p:nvGraphicFramePr>
        <p:xfrm>
          <a:off x="-628073" y="2895439"/>
          <a:ext cx="5784166" cy="404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Graph" r:id="rId7" imgW="4154400" imgH="2901600" progId="Origin50.Graph">
                  <p:embed/>
                </p:oleObj>
              </mc:Choice>
              <mc:Fallback>
                <p:oleObj name="Graph" r:id="rId7" imgW="4154400" imgH="2901600" progId="Origin50.Graph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8073" y="2895439"/>
                        <a:ext cx="5784166" cy="4049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90004" y="5846743"/>
            <a:ext cx="4198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A</a:t>
            </a:r>
            <a:r>
              <a:rPr lang="en-US" sz="1600" dirty="0" smtClean="0"/>
              <a:t>.</a:t>
            </a:r>
            <a:r>
              <a:rPr lang="ru-RU" sz="1600" dirty="0" smtClean="0"/>
              <a:t>A. </a:t>
            </a:r>
            <a:r>
              <a:rPr lang="ru-RU" sz="1600" dirty="0" err="1" smtClean="0"/>
              <a:t>Dmitrienko</a:t>
            </a:r>
            <a:r>
              <a:rPr lang="en-US" sz="1600" dirty="0" smtClean="0"/>
              <a:t> </a:t>
            </a:r>
            <a:r>
              <a:rPr lang="ru-RU" sz="1600" dirty="0" smtClean="0"/>
              <a:t>et.al, </a:t>
            </a:r>
            <a:r>
              <a:rPr lang="en-US" sz="1600" dirty="0" smtClean="0"/>
              <a:t>Polyhedron 2022</a:t>
            </a:r>
            <a:r>
              <a:rPr lang="ru-RU" sz="1600" dirty="0" smtClean="0"/>
              <a:t>, 115821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07796-B2F9-42A5-B2F7-981625063A1D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Синтез </a:t>
            </a:r>
            <a:r>
              <a:rPr lang="ru-RU" sz="2800" b="1" dirty="0" err="1"/>
              <a:t>фталоцианинатов</a:t>
            </a:r>
            <a:r>
              <a:rPr lang="ru-RU" sz="2800" b="1" dirty="0"/>
              <a:t> рутения </a:t>
            </a:r>
            <a:r>
              <a:rPr lang="ru-RU" sz="2800" b="1" dirty="0" smtClean="0"/>
              <a:t>с молекулами триметиламина</a:t>
            </a:r>
            <a:endParaRPr lang="ru-RU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5</a:t>
            </a:r>
            <a:endParaRPr lang="ru-RU" sz="20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865743" y="1353541"/>
            <a:ext cx="5512586" cy="3903311"/>
            <a:chOff x="6775010" y="872155"/>
            <a:chExt cx="5512586" cy="390331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775010" y="872155"/>
              <a:ext cx="5512586" cy="3903311"/>
              <a:chOff x="7187890" y="716251"/>
              <a:chExt cx="5512586" cy="3903311"/>
            </a:xfrm>
          </p:grpSpPr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4E52E66-348C-4E5E-B4F8-13EFD3CD89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4760428"/>
                  </p:ext>
                </p:extLst>
              </p:nvPr>
            </p:nvGraphicFramePr>
            <p:xfrm>
              <a:off x="7187890" y="716251"/>
              <a:ext cx="5512586" cy="3903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67" name="Graph" r:id="rId9" imgW="3852153" imgH="2721935" progId="Origin50.Graph">
                      <p:embed/>
                    </p:oleObj>
                  </mc:Choice>
                  <mc:Fallback>
                    <p:oleObj name="Graph" r:id="rId9" imgW="3852153" imgH="2721935" progId="Origin50.Graph">
                      <p:embed/>
                      <p:pic>
                        <p:nvPicPr>
                          <p:cNvPr id="11" name="Объект 10">
                            <a:extLst>
                              <a:ext uri="{FF2B5EF4-FFF2-40B4-BE49-F238E27FC236}">
                                <a16:creationId xmlns:a16="http://schemas.microsoft.com/office/drawing/2014/main" id="{64E52E66-348C-4E5E-B4F8-13EFD3CD89B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87890" y="716251"/>
                            <a:ext cx="5512586" cy="390331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Прямоугольник 14"/>
              <p:cNvSpPr/>
              <p:nvPr/>
            </p:nvSpPr>
            <p:spPr>
              <a:xfrm>
                <a:off x="10677236" y="3786909"/>
                <a:ext cx="1256146" cy="1939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98BFCD-B91C-4457-9D6D-D2D8B4D317C6}"/>
                  </a:ext>
                </a:extLst>
              </p:cNvPr>
              <p:cNvSpPr txBox="1"/>
              <p:nvPr/>
            </p:nvSpPr>
            <p:spPr>
              <a:xfrm>
                <a:off x="10795586" y="3745391"/>
                <a:ext cx="10194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/>
                  <a:t>Частота, </a:t>
                </a:r>
                <a:r>
                  <a:rPr lang="ru-RU" sz="1200" b="1" dirty="0"/>
                  <a:t>см</a:t>
                </a:r>
                <a:r>
                  <a:rPr lang="ru-RU" sz="1200" b="1" baseline="30000" dirty="0"/>
                  <a:t>-1</a:t>
                </a:r>
              </a:p>
            </p:txBody>
          </p:sp>
        </p:grpSp>
        <p:sp>
          <p:nvSpPr>
            <p:cNvPr id="2" name="Овал 1"/>
            <p:cNvSpPr/>
            <p:nvPr/>
          </p:nvSpPr>
          <p:spPr>
            <a:xfrm>
              <a:off x="9451348" y="1499553"/>
              <a:ext cx="341376" cy="7810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441348" y="2341437"/>
              <a:ext cx="341376" cy="3905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>
              <a:stCxn id="19" idx="1"/>
              <a:endCxn id="19" idx="5"/>
            </p:cNvCxnSpPr>
            <p:nvPr/>
          </p:nvCxnSpPr>
          <p:spPr>
            <a:xfrm>
              <a:off x="9491341" y="2398628"/>
              <a:ext cx="241390" cy="2761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19" idx="7"/>
              <a:endCxn id="19" idx="3"/>
            </p:cNvCxnSpPr>
            <p:nvPr/>
          </p:nvCxnSpPr>
          <p:spPr>
            <a:xfrm flipH="1">
              <a:off x="9491341" y="2398628"/>
              <a:ext cx="241390" cy="2761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ED523CEC-205E-4E07-9036-7FF86F66A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06764"/>
              </p:ext>
            </p:extLst>
          </p:nvPr>
        </p:nvGraphicFramePr>
        <p:xfrm>
          <a:off x="8316056" y="891207"/>
          <a:ext cx="12160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CS ChemDraw Drawing" r:id="rId11" imgW="1011794" imgH="993915" progId="ChemDraw.Document.6.0">
                  <p:embed/>
                </p:oleObj>
              </mc:Choice>
              <mc:Fallback>
                <p:oleObj name="CS ChemDraw Drawing" r:id="rId11" imgW="1011794" imgH="993915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D523CEC-205E-4E07-9036-7FF86F66A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16056" y="891207"/>
                        <a:ext cx="1216025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Соединительная линия уступом 21"/>
          <p:cNvCxnSpPr>
            <a:stCxn id="2" idx="0"/>
          </p:cNvCxnSpPr>
          <p:nvPr/>
        </p:nvCxnSpPr>
        <p:spPr>
          <a:xfrm rot="16200000" flipV="1">
            <a:off x="8761188" y="1029357"/>
            <a:ext cx="835630" cy="106753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9F55B14-DC0D-4DFA-9A07-22B86E877035}"/>
              </a:ext>
            </a:extLst>
          </p:cNvPr>
          <p:cNvGrpSpPr/>
          <p:nvPr/>
        </p:nvGrpSpPr>
        <p:grpSpPr>
          <a:xfrm>
            <a:off x="5516222" y="3364902"/>
            <a:ext cx="6359266" cy="3126897"/>
            <a:chOff x="5545759" y="3282132"/>
            <a:chExt cx="6359266" cy="312689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DE44955-A14D-40E4-81A0-4409C135A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" t="34032" r="4142"/>
            <a:stretch/>
          </p:blipFill>
          <p:spPr>
            <a:xfrm>
              <a:off x="5545759" y="3282132"/>
              <a:ext cx="6359266" cy="3126897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CBD3B38-935F-4735-A775-C2F957616AFC}"/>
                </a:ext>
              </a:extLst>
            </p:cNvPr>
            <p:cNvSpPr/>
            <p:nvPr/>
          </p:nvSpPr>
          <p:spPr>
            <a:xfrm>
              <a:off x="5545759" y="4060272"/>
              <a:ext cx="1584883" cy="111762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4F0C28F-7B4E-4B55-A173-A5DA73E666A3}"/>
                </a:ext>
              </a:extLst>
            </p:cNvPr>
            <p:cNvSpPr/>
            <p:nvPr/>
          </p:nvSpPr>
          <p:spPr>
            <a:xfrm>
              <a:off x="10062995" y="3975814"/>
              <a:ext cx="1725409" cy="111762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7909FD-8628-448E-929F-C079C1867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17172" r="28419" b="-2223"/>
          <a:stretch/>
        </p:blipFill>
        <p:spPr>
          <a:xfrm>
            <a:off x="9172936" y="460964"/>
            <a:ext cx="2823546" cy="296803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7588" y="2656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40396"/>
              </p:ext>
            </p:extLst>
          </p:nvPr>
        </p:nvGraphicFramePr>
        <p:xfrm>
          <a:off x="292766" y="598727"/>
          <a:ext cx="78676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CS ChemDraw Drawing" r:id="rId5" imgW="5795595" imgH="1868204" progId="ChemDraw.Document.6.0">
                  <p:embed/>
                </p:oleObj>
              </mc:Choice>
              <mc:Fallback>
                <p:oleObj name="CS ChemDraw Drawing" r:id="rId5" imgW="5795595" imgH="1868204" progId="ChemDraw.Document.6.0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766" y="598727"/>
                        <a:ext cx="7867650" cy="253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5462" y="32434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18291"/>
              </p:ext>
            </p:extLst>
          </p:nvPr>
        </p:nvGraphicFramePr>
        <p:xfrm>
          <a:off x="-340171" y="2605558"/>
          <a:ext cx="5972175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Graph" r:id="rId7" imgW="4154400" imgH="2901600" progId="Origin50.Graph">
                  <p:embed/>
                </p:oleObj>
              </mc:Choice>
              <mc:Fallback>
                <p:oleObj name="Graph" r:id="rId7" imgW="4154400" imgH="2901600" progId="Origin50.Graph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0171" y="2605558"/>
                        <a:ext cx="5972175" cy="419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461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Получение </a:t>
            </a:r>
            <a:r>
              <a:rPr lang="en-US" sz="2400" b="1" dirty="0" smtClean="0"/>
              <a:t>t-Bu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PcRu(</a:t>
            </a:r>
            <a:r>
              <a:rPr lang="en-US" sz="2400" b="1" dirty="0" err="1" smtClean="0"/>
              <a:t>Pyz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ru-RU" sz="2400" b="1" dirty="0"/>
              <a:t>термолизом </a:t>
            </a:r>
            <a:r>
              <a:rPr lang="en-US" sz="2400" b="1" dirty="0" smtClean="0"/>
              <a:t>t-Bu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PcRu(NMe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2 </a:t>
            </a:r>
            <a:r>
              <a:rPr lang="en-US" sz="2400" b="1" dirty="0"/>
              <a:t>c </a:t>
            </a:r>
            <a:r>
              <a:rPr lang="ru-RU" sz="2400" b="1" dirty="0"/>
              <a:t>избытком пиразина 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DB5DA07D-0CC6-48C8-B413-1575BC40D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D523CEC-205E-4E07-9036-7FF86F66A2A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977418" y="896742"/>
          <a:ext cx="1289844" cy="173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CS ChemDraw Drawing" r:id="rId9" imgW="1074057" imgH="1447264" progId="ChemDraw.Document.6.0">
                  <p:embed/>
                </p:oleObj>
              </mc:Choice>
              <mc:Fallback>
                <p:oleObj name="CS ChemDraw Drawing" r:id="rId9" imgW="1074057" imgH="1447264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D523CEC-205E-4E07-9036-7FF86F66A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77418" y="896742"/>
                        <a:ext cx="1289844" cy="173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1311991-DA21-41BF-AA8D-3839CFB65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39044"/>
              </p:ext>
            </p:extLst>
          </p:nvPr>
        </p:nvGraphicFramePr>
        <p:xfrm>
          <a:off x="7991538" y="3546294"/>
          <a:ext cx="1725409" cy="214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CS ChemDraw Drawing" r:id="rId11" imgW="1505208" imgH="1867984" progId="ChemDraw.Document.6.0">
                  <p:embed/>
                </p:oleObj>
              </mc:Choice>
              <mc:Fallback>
                <p:oleObj name="CS ChemDraw Drawing" r:id="rId11" imgW="1505208" imgH="1867984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B1311991-DA21-41BF-AA8D-3839CFB65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91538" y="3546294"/>
                        <a:ext cx="1725409" cy="214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Стрелка: изогнутая вправо 27">
            <a:extLst>
              <a:ext uri="{FF2B5EF4-FFF2-40B4-BE49-F238E27FC236}">
                <a16:creationId xmlns:a16="http://schemas.microsoft.com/office/drawing/2014/main" id="{7880CD1F-1836-4061-9DC6-2272C17216AD}"/>
              </a:ext>
            </a:extLst>
          </p:cNvPr>
          <p:cNvSpPr/>
          <p:nvPr/>
        </p:nvSpPr>
        <p:spPr>
          <a:xfrm>
            <a:off x="8088199" y="2041992"/>
            <a:ext cx="733584" cy="1387008"/>
          </a:xfrm>
          <a:prstGeom prst="curvedRightArrow">
            <a:avLst/>
          </a:prstGeom>
          <a:solidFill>
            <a:srgbClr val="399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08126" y="6427700"/>
            <a:ext cx="4151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A</a:t>
            </a:r>
            <a:r>
              <a:rPr lang="en-US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A.Dmitrienko</a:t>
            </a:r>
            <a:r>
              <a:rPr lang="en-US" sz="1600" dirty="0" smtClean="0"/>
              <a:t> </a:t>
            </a:r>
            <a:r>
              <a:rPr lang="ru-RU" sz="1600" dirty="0" smtClean="0"/>
              <a:t>et.al, </a:t>
            </a:r>
            <a:r>
              <a:rPr lang="en-US" sz="1600" dirty="0" smtClean="0"/>
              <a:t>Polyhedron 2022</a:t>
            </a:r>
            <a:r>
              <a:rPr lang="ru-RU" sz="1600" dirty="0" smtClean="0"/>
              <a:t>, 115821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73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40125"/>
              </p:ext>
            </p:extLst>
          </p:nvPr>
        </p:nvGraphicFramePr>
        <p:xfrm>
          <a:off x="0" y="2406951"/>
          <a:ext cx="6263322" cy="4426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Graph" r:id="rId3" imgW="4276440" imgH="3022560" progId="Origin50.Graph">
                  <p:embed/>
                </p:oleObj>
              </mc:Choice>
              <mc:Fallback>
                <p:oleObj name="Graph" r:id="rId3" imgW="4276440" imgH="3022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06951"/>
                        <a:ext cx="6263322" cy="4426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Fi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83" y="1305036"/>
            <a:ext cx="6029741" cy="36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19589"/>
              </p:ext>
            </p:extLst>
          </p:nvPr>
        </p:nvGraphicFramePr>
        <p:xfrm>
          <a:off x="1948921" y="831981"/>
          <a:ext cx="3243819" cy="262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S ChemDraw Drawing" r:id="rId6" imgW="2313219" imgH="1868204" progId="ChemDraw.Document.6.0">
                  <p:embed/>
                </p:oleObj>
              </mc:Choice>
              <mc:Fallback>
                <p:oleObj name="CS ChemDraw Drawing" r:id="rId6" imgW="2313219" imgH="18682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8921" y="831981"/>
                        <a:ext cx="3243819" cy="262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1464" y="5281964"/>
            <a:ext cx="2621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449 </a:t>
            </a:r>
            <a:r>
              <a:rPr lang="en-US" sz="1300" b="1" dirty="0" smtClean="0"/>
              <a:t>nm </a:t>
            </a:r>
          </a:p>
          <a:p>
            <a:pPr algn="ctr"/>
            <a:r>
              <a:rPr lang="ru-RU" sz="1300" b="1" dirty="0" smtClean="0"/>
              <a:t>Полоса переноса заряда</a:t>
            </a:r>
            <a:endParaRPr lang="ru-RU" sz="13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Интерпретация дополнительной полосы поглощения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0895" y="6227691"/>
            <a:ext cx="4151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A</a:t>
            </a:r>
            <a:r>
              <a:rPr lang="en-US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A.Dmitrienko</a:t>
            </a:r>
            <a:r>
              <a:rPr lang="en-US" sz="1600" dirty="0" smtClean="0"/>
              <a:t> </a:t>
            </a:r>
            <a:r>
              <a:rPr lang="ru-RU" sz="1600" dirty="0" smtClean="0"/>
              <a:t>et.al, </a:t>
            </a:r>
            <a:r>
              <a:rPr lang="en-US" sz="1600" dirty="0" smtClean="0"/>
              <a:t>Polyhedron 2022</a:t>
            </a:r>
            <a:r>
              <a:rPr lang="ru-RU" sz="1600" dirty="0" smtClean="0"/>
              <a:t>, 115821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70895" y="5189632"/>
            <a:ext cx="445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Расчеты были выполнены методом </a:t>
            </a:r>
            <a:r>
              <a:rPr lang="en-US" sz="1600" dirty="0" err="1" smtClean="0"/>
              <a:t>sTD</a:t>
            </a:r>
            <a:r>
              <a:rPr lang="en-US" sz="1600" dirty="0" smtClean="0"/>
              <a:t>-DFT</a:t>
            </a:r>
            <a:r>
              <a:rPr lang="ru-RU" sz="1600" dirty="0" smtClean="0"/>
              <a:t> д.х.н. Мартыновым А.Г.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6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697766" y="2075497"/>
            <a:ext cx="1299514" cy="2195732"/>
            <a:chOff x="6588209" y="4571539"/>
            <a:chExt cx="1299514" cy="219573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144B573-5955-4A39-A89B-EB6BC3356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8" r="73372"/>
            <a:stretch/>
          </p:blipFill>
          <p:spPr>
            <a:xfrm>
              <a:off x="6588209" y="4571539"/>
              <a:ext cx="1299514" cy="219573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588209" y="4571539"/>
              <a:ext cx="1299514" cy="2195732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04796" y="4057318"/>
            <a:ext cx="1010796" cy="2473293"/>
            <a:chOff x="6610363" y="2019208"/>
            <a:chExt cx="1010796" cy="247329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144B573-5955-4A39-A89B-EB6BC3356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34" t="32425" r="8853"/>
            <a:stretch/>
          </p:blipFill>
          <p:spPr>
            <a:xfrm>
              <a:off x="6610363" y="2019208"/>
              <a:ext cx="1010795" cy="2473293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6610363" y="2019208"/>
              <a:ext cx="1010796" cy="247329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639980" y="4394846"/>
            <a:ext cx="141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Биядерный</a:t>
            </a:r>
            <a:r>
              <a:rPr lang="ru-RU" b="1" dirty="0" smtClean="0"/>
              <a:t> комплекс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39303" y="6493303"/>
            <a:ext cx="2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Моноядерный</a:t>
            </a:r>
            <a:r>
              <a:rPr lang="ru-RU" b="1" dirty="0" smtClean="0"/>
              <a:t> комплекс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2322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Получение комплекса с координированными молекулами </a:t>
            </a:r>
            <a:r>
              <a:rPr lang="ru-RU" sz="2800" b="1" dirty="0" err="1" smtClean="0"/>
              <a:t>бипиридила</a:t>
            </a:r>
            <a:endParaRPr lang="ru-RU" sz="28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216107"/>
              </p:ext>
            </p:extLst>
          </p:nvPr>
        </p:nvGraphicFramePr>
        <p:xfrm>
          <a:off x="176509" y="1477803"/>
          <a:ext cx="36544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CS ChemDraw Drawing" r:id="rId4" imgW="3757971" imgH="1229750" progId="ChemDraw.Document.6.0">
                  <p:embed/>
                </p:oleObj>
              </mc:Choice>
              <mc:Fallback>
                <p:oleObj name="CS ChemDraw Drawing" r:id="rId4" imgW="3757971" imgH="1229750" progId="ChemDraw.Document.6.0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509" y="1477803"/>
                        <a:ext cx="3654425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822308" y="6427700"/>
            <a:ext cx="369691" cy="43493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26506"/>
              </p:ext>
            </p:extLst>
          </p:nvPr>
        </p:nvGraphicFramePr>
        <p:xfrm>
          <a:off x="3769867" y="679341"/>
          <a:ext cx="2455863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CS ChemDraw Drawing" r:id="rId6" imgW="2455270" imgH="3031307" progId="ChemDraw.Document.6.0">
                  <p:embed/>
                </p:oleObj>
              </mc:Choice>
              <mc:Fallback>
                <p:oleObj name="CS ChemDraw Drawing" r:id="rId6" imgW="2455270" imgH="3031307" progId="ChemDraw.Document.6.0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9867" y="679341"/>
                        <a:ext cx="2455863" cy="303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39296"/>
              </p:ext>
            </p:extLst>
          </p:nvPr>
        </p:nvGraphicFramePr>
        <p:xfrm>
          <a:off x="6701803" y="585733"/>
          <a:ext cx="2684850" cy="550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CS ChemDraw Drawing" r:id="rId8" imgW="2462926" imgH="5050757" progId="ChemDraw.Document.6.0">
                  <p:embed/>
                </p:oleObj>
              </mc:Choice>
              <mc:Fallback>
                <p:oleObj name="CS ChemDraw Drawing" r:id="rId8" imgW="2462926" imgH="5050757" progId="ChemDraw.Document.6.0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1803" y="585733"/>
                        <a:ext cx="2684850" cy="5508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912689" y="334054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59%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8293" y="333982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21%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6303755" y="4884996"/>
            <a:ext cx="5785512" cy="1908294"/>
            <a:chOff x="2838400" y="1693658"/>
            <a:chExt cx="8386338" cy="34978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776DE3-E22D-423B-880A-AB371F42C473}"/>
                </a:ext>
              </a:extLst>
            </p:cNvPr>
            <p:cNvSpPr txBox="1"/>
            <p:nvPr/>
          </p:nvSpPr>
          <p:spPr>
            <a:xfrm>
              <a:off x="10054087" y="3486657"/>
              <a:ext cx="7203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 err="1"/>
                <a:t>H</a:t>
              </a:r>
              <a:r>
                <a:rPr lang="en-US" sz="1100" baseline="-25000" dirty="0" err="1"/>
                <a:t>t-bu</a:t>
              </a:r>
              <a:endParaRPr lang="en-US" sz="1100" baseline="-25000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00" y="1693658"/>
              <a:ext cx="8291278" cy="349788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932763" y="2883281"/>
              <a:ext cx="62799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bipy1</a:t>
              </a:r>
              <a:endParaRPr lang="ru-RU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10525" y="3181741"/>
              <a:ext cx="62799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bipy2</a:t>
              </a:r>
              <a:endParaRPr lang="ru-RU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13614" y="3205988"/>
              <a:ext cx="62799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C9E04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C9E04"/>
                  </a:solidFill>
                </a:rPr>
                <a:t>bipy3</a:t>
              </a:r>
              <a:endParaRPr lang="ru-RU" sz="1600" b="1" baseline="-25000" dirty="0">
                <a:solidFill>
                  <a:srgbClr val="FC9E0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5716" y="3163659"/>
              <a:ext cx="62799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bipy4</a:t>
              </a:r>
              <a:endParaRPr lang="ru-RU" sz="16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27916" y="2499829"/>
              <a:ext cx="38343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1</a:t>
              </a:r>
              <a:endParaRPr lang="ru-RU" sz="1600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6697" y="3106858"/>
              <a:ext cx="38343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/>
                <a:t>2</a:t>
              </a:r>
              <a:endParaRPr lang="ru-RU" sz="1600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59145" y="2873526"/>
              <a:ext cx="38343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03899" y="2994382"/>
              <a:ext cx="62799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60AA7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60AA7"/>
                  </a:solidFill>
                </a:rPr>
                <a:t>bipy5</a:t>
              </a:r>
              <a:endParaRPr lang="ru-RU" sz="1600" b="1" baseline="-25000" dirty="0">
                <a:solidFill>
                  <a:srgbClr val="F60AA7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96746" y="2959308"/>
              <a:ext cx="62799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7AE52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77AE52"/>
                  </a:solidFill>
                </a:rPr>
                <a:t>bipy6</a:t>
              </a:r>
              <a:endParaRPr lang="ru-RU" sz="1600" b="1" baseline="-25000" dirty="0">
                <a:solidFill>
                  <a:srgbClr val="77AE52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686" y="4861652"/>
            <a:ext cx="6132945" cy="1972858"/>
            <a:chOff x="4004621" y="1163782"/>
            <a:chExt cx="7193903" cy="28928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7"/>
            <a:stretch/>
          </p:blipFill>
          <p:spPr>
            <a:xfrm>
              <a:off x="4004621" y="1163782"/>
              <a:ext cx="7193903" cy="28928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20570" y="1899987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bipy1</a:t>
              </a:r>
              <a:endParaRPr lang="ru-RU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6578" y="1882631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bipy2</a:t>
              </a:r>
              <a:endParaRPr lang="ru-RU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25788" y="1997796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C9E04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C9E04"/>
                  </a:solidFill>
                </a:rPr>
                <a:t>bipy3</a:t>
              </a:r>
              <a:endParaRPr lang="ru-RU" sz="1600" b="1" baseline="-25000" dirty="0">
                <a:solidFill>
                  <a:srgbClr val="FC9E04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68188" y="1846728"/>
              <a:ext cx="62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0070C0"/>
                  </a:solidFill>
                </a:rPr>
                <a:t>bipy4</a:t>
              </a:r>
              <a:endParaRPr lang="ru-RU" sz="16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99682" y="2142758"/>
              <a:ext cx="38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1</a:t>
              </a:r>
              <a:endParaRPr lang="ru-RU" sz="1600" b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81805" y="2410728"/>
              <a:ext cx="38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/>
                <a:t>2</a:t>
              </a:r>
              <a:endParaRPr lang="ru-RU" sz="1600" b="1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9461" y="2200167"/>
              <a:ext cx="38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</p:grp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FCA9A46-1261-4EF2-9B3A-394C51093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52574"/>
              </p:ext>
            </p:extLst>
          </p:nvPr>
        </p:nvGraphicFramePr>
        <p:xfrm>
          <a:off x="2813979" y="350763"/>
          <a:ext cx="6430299" cy="449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Graph" r:id="rId6" imgW="4154760" imgH="2901600" progId="Origin50.Graph">
                  <p:embed/>
                </p:oleObj>
              </mc:Choice>
              <mc:Fallback>
                <p:oleObj name="Graph" r:id="rId6" imgW="4154760" imgH="2901600" progId="Origin50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FCA9A46-1261-4EF2-9B3A-394C51093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3979" y="350763"/>
                        <a:ext cx="6430299" cy="4491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DB87BD-642B-4B6C-AA9E-ABD1A32A85B1}"/>
              </a:ext>
            </a:extLst>
          </p:cNvPr>
          <p:cNvSpPr/>
          <p:nvPr/>
        </p:nvSpPr>
        <p:spPr>
          <a:xfrm>
            <a:off x="255775" y="603598"/>
            <a:ext cx="2498413" cy="3751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D5EB3D-A3EF-42E9-A6FA-C761C149A44C}"/>
              </a:ext>
            </a:extLst>
          </p:cNvPr>
          <p:cNvSpPr/>
          <p:nvPr/>
        </p:nvSpPr>
        <p:spPr>
          <a:xfrm>
            <a:off x="9536528" y="585126"/>
            <a:ext cx="2498413" cy="43600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63258-1AD3-4325-9209-600FBCFB915C}"/>
              </a:ext>
            </a:extLst>
          </p:cNvPr>
          <p:cNvSpPr txBox="1"/>
          <p:nvPr/>
        </p:nvSpPr>
        <p:spPr>
          <a:xfrm>
            <a:off x="0" y="-2563"/>
            <a:ext cx="12192000" cy="515526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50" b="1" dirty="0" smtClean="0"/>
              <a:t>ЭСП</a:t>
            </a:r>
            <a:r>
              <a:rPr lang="en-US" sz="2750" b="1" dirty="0" smtClean="0"/>
              <a:t> </a:t>
            </a:r>
            <a:r>
              <a:rPr lang="ru-RU" sz="2750" b="1" dirty="0" smtClean="0"/>
              <a:t>и ЯМР </a:t>
            </a:r>
            <a:r>
              <a:rPr lang="ru-RU" sz="2750" b="1" dirty="0" err="1" smtClean="0"/>
              <a:t>фталоцианината</a:t>
            </a:r>
            <a:r>
              <a:rPr lang="ru-RU" sz="2750" b="1" dirty="0" smtClean="0"/>
              <a:t> с координированными молекулами </a:t>
            </a:r>
            <a:r>
              <a:rPr lang="ru-RU" sz="2750" b="1" dirty="0" err="1" smtClean="0"/>
              <a:t>бипиридила</a:t>
            </a:r>
            <a:endParaRPr lang="ru-RU" sz="27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BF84D9-B65F-421C-8C2A-ED65722FA82A}"/>
              </a:ext>
            </a:extLst>
          </p:cNvPr>
          <p:cNvSpPr txBox="1"/>
          <p:nvPr/>
        </p:nvSpPr>
        <p:spPr>
          <a:xfrm>
            <a:off x="11969187" y="6418150"/>
            <a:ext cx="222813" cy="419457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11485" y="4861652"/>
            <a:ext cx="0" cy="20202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87566" y="4861652"/>
            <a:ext cx="0" cy="2020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D9176D2D-1017-409A-9AA8-C5CBDDC1B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68146"/>
              </p:ext>
            </p:extLst>
          </p:nvPr>
        </p:nvGraphicFramePr>
        <p:xfrm>
          <a:off x="295670" y="877349"/>
          <a:ext cx="2478414" cy="303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CS ChemDraw Drawing" r:id="rId8" imgW="2539055" imgH="3029601" progId="ChemDraw.Document.6.0">
                  <p:embed/>
                </p:oleObj>
              </mc:Choice>
              <mc:Fallback>
                <p:oleObj name="CS ChemDraw Drawing" r:id="rId8" imgW="2539055" imgH="3029601" progId="ChemDraw.Document.6.0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D9176D2D-1017-409A-9AA8-C5CBDDC1B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670" y="877349"/>
                        <a:ext cx="2478414" cy="303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8EF69A20-C9F7-49EB-A357-9E754FB3C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1550"/>
              </p:ext>
            </p:extLst>
          </p:nvPr>
        </p:nvGraphicFramePr>
        <p:xfrm>
          <a:off x="9837738" y="585788"/>
          <a:ext cx="2122487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CS ChemDraw Drawing" r:id="rId10" imgW="2476535" imgH="5050599" progId="ChemDraw.Document.6.0">
                  <p:embed/>
                </p:oleObj>
              </mc:Choice>
              <mc:Fallback>
                <p:oleObj name="CS ChemDraw Drawing" r:id="rId10" imgW="2476535" imgH="5050599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EF69A20-C9F7-49EB-A357-9E754FB3C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37738" y="585788"/>
                        <a:ext cx="2122487" cy="432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5978</TotalTime>
  <Words>631</Words>
  <Application>Microsoft Office PowerPoint</Application>
  <PresentationFormat>Широкоэкранный</PresentationFormat>
  <Paragraphs>153</Paragraphs>
  <Slides>27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CS ChemDraw Drawing</vt:lpstr>
      <vt:lpstr>Graph</vt:lpstr>
      <vt:lpstr>Origin Graph</vt:lpstr>
      <vt:lpstr>MestReNova</vt:lpstr>
      <vt:lpstr>Синтез и исследование оптических свойств фталоцианинатов рутения с аксиально-координированными N-донорными ароматическими лигандами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тетра-трет-бутилфталоцианината рутения с аксиально координированными молекулами пиразина</dc:title>
  <dc:creator>Александр Дмитриенко</dc:creator>
  <cp:lastModifiedBy>Александр Дмитриенко</cp:lastModifiedBy>
  <cp:revision>79</cp:revision>
  <dcterms:created xsi:type="dcterms:W3CDTF">2022-04-09T16:32:13Z</dcterms:created>
  <dcterms:modified xsi:type="dcterms:W3CDTF">2022-07-03T11:06:06Z</dcterms:modified>
</cp:coreProperties>
</file>