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2" r:id="rId2"/>
    <p:sldId id="322" r:id="rId3"/>
    <p:sldId id="318" r:id="rId4"/>
    <p:sldId id="317" r:id="rId5"/>
    <p:sldId id="308" r:id="rId6"/>
    <p:sldId id="309" r:id="rId7"/>
    <p:sldId id="319" r:id="rId8"/>
    <p:sldId id="256" r:id="rId9"/>
    <p:sldId id="327" r:id="rId10"/>
    <p:sldId id="304" r:id="rId11"/>
    <p:sldId id="306" r:id="rId12"/>
    <p:sldId id="311" r:id="rId13"/>
    <p:sldId id="314" r:id="rId14"/>
    <p:sldId id="303" r:id="rId15"/>
    <p:sldId id="312" r:id="rId16"/>
    <p:sldId id="313" r:id="rId17"/>
    <p:sldId id="315" r:id="rId18"/>
    <p:sldId id="307" r:id="rId19"/>
    <p:sldId id="316" r:id="rId20"/>
    <p:sldId id="320" r:id="rId21"/>
    <p:sldId id="325" r:id="rId22"/>
    <p:sldId id="310" r:id="rId23"/>
    <p:sldId id="302" r:id="rId24"/>
    <p:sldId id="328" r:id="rId25"/>
    <p:sldId id="329" r:id="rId26"/>
    <p:sldId id="301" r:id="rId27"/>
    <p:sldId id="305" r:id="rId28"/>
    <p:sldId id="321" r:id="rId29"/>
    <p:sldId id="326" r:id="rId30"/>
    <p:sldId id="323" r:id="rId31"/>
    <p:sldId id="324" r:id="rId32"/>
    <p:sldId id="30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ii" initials="BDA" lastIdx="1" clrIdx="0">
    <p:extLst>
      <p:ext uri="{19B8F6BF-5375-455C-9EA6-DF929625EA0E}">
        <p15:presenceInfo xmlns:p15="http://schemas.microsoft.com/office/powerpoint/2012/main" userId="Dmitri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7FF"/>
    <a:srgbClr val="000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6374" autoAdjust="0"/>
  </p:normalViewPr>
  <p:slideViewPr>
    <p:cSldViewPr snapToGrid="0">
      <p:cViewPr>
        <p:scale>
          <a:sx n="50" d="100"/>
          <a:sy n="50" d="100"/>
        </p:scale>
        <p:origin x="1164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23.emf"/><Relationship Id="rId2" Type="http://schemas.openxmlformats.org/officeDocument/2006/relationships/image" Target="../media/image14.emf"/><Relationship Id="rId1" Type="http://schemas.openxmlformats.org/officeDocument/2006/relationships/image" Target="../media/image49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23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3.emf"/><Relationship Id="rId1" Type="http://schemas.openxmlformats.org/officeDocument/2006/relationships/image" Target="../media/image59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6" Type="http://schemas.openxmlformats.org/officeDocument/2006/relationships/image" Target="../media/image5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23.emf"/><Relationship Id="rId2" Type="http://schemas.openxmlformats.org/officeDocument/2006/relationships/image" Target="../media/image14.emf"/><Relationship Id="rId1" Type="http://schemas.openxmlformats.org/officeDocument/2006/relationships/image" Target="../media/image29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04E7F-653B-4E6A-AB37-5889B1C362BA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C201-4A79-4D0C-A815-CBC62C5FD2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8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5F07E-7054-4547-8D83-A5DDE1047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899471-7F8F-4AC5-86BA-F2EC865BB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088B3-012A-453B-8CB6-74859756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E160-00AF-4BC3-99D6-DE987E8B72BE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D35FE7-D3C0-4440-97D0-94E231987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BB3F2-10C5-4817-BBEA-F330837E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5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10A00-FB17-4284-932B-83CF865D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FDF9C2-FAB2-46A6-BB43-23C4CEAD9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4D4DB-0691-4A05-9227-BD6ED421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1714-0971-4CB0-A082-825E07DF8E70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D40310-9CFB-498A-AE9A-27CF6B9A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0B6D2-6018-40EC-9D04-EDF61996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50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817513-22D4-46AC-8353-48AEC64B5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3F57E1-4886-4B76-B9A4-993ADB3D7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44376-40D0-4AF0-817A-D35E137C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670BE-1990-4BA7-B6C7-28852F8A13AD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1EF0C-0743-41B4-A88B-36DCBC30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E539A0-9A2D-4541-9883-17EC88D4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33F9D-6788-40E7-9FA5-0D91570E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BA58CF-AC7C-48A6-B97C-0936F02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F8D10-F941-4623-9877-AADEDDFB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34542-4015-4F76-BF5F-2B253E9B6D64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C9A65-366C-400C-BD0A-FD9197EBE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486D8D-AB4C-4543-8DBC-E09BF864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6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27EFA-7AC5-4695-91AE-ACC0E6D4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75D8DC-E0DB-473A-9DB3-6404371C2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723BEF-0E21-469F-A342-F437E5D5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8CAF-4F91-47BA-A670-56258072035B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969DA4-349E-4F23-96A5-60FBF129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0BD529-D35F-48DD-BB57-2CAF28BB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65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1F6E3-B8EF-4176-8CD5-05CE7D96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10A24-61D2-422F-80B6-8325AF6F0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9AE1C-0C4B-416E-8B56-A6EDBD9FD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24C77-1D19-407B-8597-08613E59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1061-23C1-481C-A99F-141DE34C4744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A5F1FE-9C04-4219-A63C-312751C8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894F0-BFC1-4CC7-9E59-49A70C65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4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C760F-1266-4D00-B2C3-89207EA8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BC4A7-9064-4435-A9DB-5800BF210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19EF16-63C8-4378-88B1-93FE5420B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3473AB-618D-4B67-BA76-E06B62CC3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6082E4-9C73-4425-A66D-F43A3196D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8D0C85-8C7C-4C50-9073-E406B7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0A3C7-34D1-42C8-AF5C-897C25989C0E}" type="datetime1">
              <a:rPr lang="ru-RU" smtClean="0"/>
              <a:t>03.07.2022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866B45-F154-4327-9A47-2773C12B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21C8BD-F849-4FB6-8E92-3984B77D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1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E2267-B081-4C66-8863-741799C0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5C230E-39AE-45DF-B8A3-26426CAD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365C-E03C-4FED-B396-42CB5FCBC32A}" type="datetime1">
              <a:rPr lang="ru-RU" smtClean="0"/>
              <a:t>03.07.2022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30C251-2A12-4E27-8EF3-FE4D5E09D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21D290-21BA-4640-9AD1-C4A02CF7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7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DF22BE-3C25-4067-BE51-716C121F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7110-32D8-4E8D-9A45-CBB6B30C3173}" type="datetime1">
              <a:rPr lang="ru-RU" smtClean="0"/>
              <a:t>03.07.2022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B7CF1D-30FD-4915-8ED8-237D4583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D6F07F-EC44-4453-AFB9-EE20680B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9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D5811-EABC-455A-A83A-CF8659F0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900071-C460-4F20-957F-F404EAD72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4A60A4-64F0-4FD0-AD72-7D7704B5D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ED00D6-5BDC-4176-9568-80004AAA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F5619-26E7-4BAE-A5EA-A899AB0F2C19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8DA061-88D7-4556-AD84-6AB37428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8D86C1-5B38-4B33-B929-E1C22DC7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34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EE34F-08CD-4B07-9015-D8A1E347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86DC84-2B59-4A82-B925-304AF23E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A8A558-5E82-4F78-B900-70295F647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BA6AB9-C38B-47AC-ABA0-BEC0B30F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EBF2-C793-4C18-AC8B-3142918B756D}" type="datetime1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73111E-E1F9-4120-9829-5D0EC520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3C1D68-F084-4A0D-B2B6-B53490A4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4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484B1-BB55-4D34-AEB2-3CE5B17A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663B48-47AF-4A0C-BA57-C87CBE73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52B7F-2A05-4867-A2F6-7358D1608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0F7EA-632A-4A5A-B5E4-75D1526FCC4A}" type="datetime1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4FBD49-802A-45E0-BF7B-38F2625B5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61C38B-37B9-4055-8339-63FD2A364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28864-7DB3-4AC0-9E81-55A29897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7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37.tif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4.e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38.png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issonboltzmann.org/" TargetMode="External"/><Relationship Id="rId5" Type="http://schemas.openxmlformats.org/officeDocument/2006/relationships/hyperlink" Target="https://doi.org/10.1002/pro.3280" TargetMode="Externa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1.emf"/><Relationship Id="rId1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emf"/><Relationship Id="rId5" Type="http://schemas.openxmlformats.org/officeDocument/2006/relationships/image" Target="../media/image49.emf"/><Relationship Id="rId15" Type="http://schemas.openxmlformats.org/officeDocument/2006/relationships/image" Target="../media/image22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55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3.e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7.png"/><Relationship Id="rId4" Type="http://schemas.openxmlformats.org/officeDocument/2006/relationships/image" Target="../media/image24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png"/><Relationship Id="rId11" Type="http://schemas.openxmlformats.org/officeDocument/2006/relationships/image" Target="../media/image16.emf"/><Relationship Id="rId5" Type="http://schemas.openxmlformats.org/officeDocument/2006/relationships/image" Target="../media/image59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emf"/><Relationship Id="rId3" Type="http://schemas.openxmlformats.org/officeDocument/2006/relationships/image" Target="../media/image8.png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12.png"/><Relationship Id="rId5" Type="http://schemas.openxmlformats.org/officeDocument/2006/relationships/image" Target="../media/image5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emf"/><Relationship Id="rId1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emf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5.e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67.emf"/><Relationship Id="rId4" Type="http://schemas.openxmlformats.org/officeDocument/2006/relationships/image" Target="../media/image64.e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5.emf"/><Relationship Id="rId1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4.emf"/><Relationship Id="rId5" Type="http://schemas.openxmlformats.org/officeDocument/2006/relationships/image" Target="../media/image21.emf"/><Relationship Id="rId15" Type="http://schemas.openxmlformats.org/officeDocument/2006/relationships/image" Target="../media/image1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microsoft.com/office/2007/relationships/hdphoto" Target="../media/hdphoto2.wdp"/><Relationship Id="rId3" Type="http://schemas.openxmlformats.org/officeDocument/2006/relationships/image" Target="../media/image37.tif"/><Relationship Id="rId7" Type="http://schemas.openxmlformats.org/officeDocument/2006/relationships/image" Target="../media/image33.emf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11" Type="http://schemas.microsoft.com/office/2007/relationships/hdphoto" Target="../media/hdphoto1.wdp"/><Relationship Id="rId5" Type="http://schemas.openxmlformats.org/officeDocument/2006/relationships/image" Target="../media/image32.emf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4.emf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3.emf"/><Relationship Id="rId11" Type="http://schemas.openxmlformats.org/officeDocument/2006/relationships/image" Target="../media/image37.ti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9.png"/><Relationship Id="rId4" Type="http://schemas.openxmlformats.org/officeDocument/2006/relationships/image" Target="../media/image32.emf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6.tif"/><Relationship Id="rId7" Type="http://schemas.openxmlformats.org/officeDocument/2006/relationships/image" Target="../media/image36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77.tif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8.png"/><Relationship Id="rId4" Type="http://schemas.openxmlformats.org/officeDocument/2006/relationships/image" Target="../media/image7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7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8.png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7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6.bin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4.e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5.emf"/><Relationship Id="rId10" Type="http://schemas.openxmlformats.org/officeDocument/2006/relationships/image" Target="../media/image86.emf"/><Relationship Id="rId4" Type="http://schemas.openxmlformats.org/officeDocument/2006/relationships/image" Target="../media/image83.emf"/><Relationship Id="rId9" Type="http://schemas.openxmlformats.org/officeDocument/2006/relationships/oleObject" Target="../embeddings/oleObject34.bin"/><Relationship Id="rId1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5.emf"/><Relationship Id="rId3" Type="http://schemas.openxmlformats.org/officeDocument/2006/relationships/image" Target="../media/image24.png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4.emf"/><Relationship Id="rId5" Type="http://schemas.openxmlformats.org/officeDocument/2006/relationships/image" Target="../media/image21.emf"/><Relationship Id="rId15" Type="http://schemas.openxmlformats.org/officeDocument/2006/relationships/image" Target="../media/image1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5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emf"/><Relationship Id="rId11" Type="http://schemas.openxmlformats.org/officeDocument/2006/relationships/image" Target="../media/image14.emf"/><Relationship Id="rId5" Type="http://schemas.openxmlformats.org/officeDocument/2006/relationships/oleObject" Target="../embeddings/oleObject8.bin"/><Relationship Id="rId15" Type="http://schemas.openxmlformats.org/officeDocument/2006/relationships/image" Target="../media/image16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emf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4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3.e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6.e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9.emf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microsoft.com/office/2007/relationships/hdphoto" Target="../media/hdphoto2.wdp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36.png"/><Relationship Id="rId10" Type="http://schemas.openxmlformats.org/officeDocument/2006/relationships/image" Target="../media/image33.emf"/><Relationship Id="rId4" Type="http://schemas.microsoft.com/office/2007/relationships/hdphoto" Target="../media/hdphoto1.wdp"/><Relationship Id="rId9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400C9-42EE-4476-A9B0-142EA687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9005" y="2483534"/>
            <a:ext cx="9890620" cy="3402794"/>
          </a:xfrm>
        </p:spPr>
        <p:txBody>
          <a:bodyPr anchor="ctr">
            <a:noAutofit/>
          </a:bodyPr>
          <a:lstStyle/>
          <a:p>
            <a:r>
              <a:rPr lang="ru-RU" sz="32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Синтез, фотофизические свойства</a:t>
            </a:r>
            <a:r>
              <a:rPr lang="en-US" sz="3200" dirty="0">
                <a:solidFill>
                  <a:srgbClr val="2C2D2E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>
                <a:solidFill>
                  <a:srgbClr val="2C2D2E"/>
                </a:solidFill>
                <a:latin typeface="Arial Black" panose="020B0A04020102020204" pitchFamily="34" charset="0"/>
              </a:rPr>
              <a:t>и взаимодействие с </a:t>
            </a:r>
            <a:br>
              <a:rPr lang="ru-RU" sz="3200" dirty="0">
                <a:solidFill>
                  <a:srgbClr val="2C2D2E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2C2D2E"/>
                </a:solidFill>
                <a:latin typeface="Arial Black" panose="020B0A04020102020204" pitchFamily="34" charset="0"/>
              </a:rPr>
              <a:t>сывороточным альбумином </a:t>
            </a:r>
            <a:r>
              <a:rPr lang="ru-RU" sz="32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новых </a:t>
            </a:r>
            <a:br>
              <a:rPr lang="ru-RU" sz="32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</a:br>
            <a:r>
              <a:rPr lang="ru-RU" sz="32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катионных </a:t>
            </a:r>
            <a:r>
              <a:rPr lang="ru-RU" sz="3200" b="0" i="0" dirty="0" err="1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фталоцианинов</a:t>
            </a:r>
            <a:r>
              <a:rPr lang="ru-RU" sz="32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-фотосенсибилизаторов</a:t>
            </a:r>
            <a:br>
              <a:rPr lang="ru-RU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аспирант 2 г/о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Бунин Д.А.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Мартынов А.Г.,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Горбунова Ю.Г.,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Цивадзе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А.Ю.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5884064-0897-4C87-88EB-5676B1CFBC5B}"/>
              </a:ext>
            </a:extLst>
          </p:cNvPr>
          <p:cNvSpPr txBox="1">
            <a:spLocks/>
          </p:cNvSpPr>
          <p:nvPr/>
        </p:nvSpPr>
        <p:spPr>
          <a:xfrm>
            <a:off x="3850860" y="971669"/>
            <a:ext cx="6172047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ИНСТИТУТ ФИЗИЧЕСКОЙ ХИМИИ И ЭЛЕКТРОХИМИИ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имени А.Н. Фрумкина РОССИЙСКОЙ АКАДЕМИИ НАУК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ЛАБОРАТОРИЯ НОВЫХ ФИЗИКО-ХИМИЧЕСКИХ ПРОБЛЕМ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8165D-0120-4155-87DB-6400F285556A}"/>
              </a:ext>
            </a:extLst>
          </p:cNvPr>
          <p:cNvSpPr txBox="1"/>
          <p:nvPr/>
        </p:nvSpPr>
        <p:spPr>
          <a:xfrm>
            <a:off x="1150690" y="6273225"/>
            <a:ext cx="9890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XIV Международная конференция «Синтез и применение порфиринов и их аналогов» (ICPC-14)</a:t>
            </a:r>
            <a:endParaRPr lang="en-US" sz="1600" b="1" i="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юля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9ADB54-7AE3-4A76-BEB1-C717602EF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" y="28119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2C0A57E-7B2C-4EA4-BBFD-F39002D8C9FA}"/>
              </a:ext>
            </a:extLst>
          </p:cNvPr>
          <p:cNvGrpSpPr/>
          <p:nvPr/>
        </p:nvGrpSpPr>
        <p:grpSpPr>
          <a:xfrm>
            <a:off x="465696" y="306244"/>
            <a:ext cx="1777265" cy="5713553"/>
            <a:chOff x="427596" y="204644"/>
            <a:chExt cx="1777265" cy="5713553"/>
          </a:xfrm>
        </p:grpSpPr>
        <p:pic>
          <p:nvPicPr>
            <p:cNvPr id="10" name="Рисунок 5" descr="p-Rifibsb0U.jpg">
              <a:extLst>
                <a:ext uri="{FF2B5EF4-FFF2-40B4-BE49-F238E27FC236}">
                  <a16:creationId xmlns:a16="http://schemas.microsoft.com/office/drawing/2014/main" id="{73DBB08C-6D52-441E-9596-E8B6DF265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83" y="1701228"/>
              <a:ext cx="1494290" cy="151481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s://psv4.userapi.com/c834504/u145705546/docs/d2/0445337e2e43/UntitledDocument1_4.png?extra=_RUmvgh4_4iUB4B8KKBwLqUqPHdWu9j_2WfgJf8qMEN-KXTyHn2Cs4Pqyt5zyDx3oBH2h6c-82SXzlx05WBNRKz1KnhwjVvx2TOcNC1wSdYZ8xI2A2aJgpQE5Vjdn1AuR24wetjqKQ">
              <a:extLst>
                <a:ext uri="{FF2B5EF4-FFF2-40B4-BE49-F238E27FC236}">
                  <a16:creationId xmlns:a16="http://schemas.microsoft.com/office/drawing/2014/main" id="{20D890B3-0AB2-4636-9108-7235A8994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27" y="3195777"/>
              <a:ext cx="1242203" cy="124247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01E7F4A4-D0D0-448B-BC37-4CCE8D2F1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72" y="204644"/>
              <a:ext cx="1387312" cy="1387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9AF60BA-F739-4647-9E0D-A08DCF2CE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29861" r="20694" b="29306"/>
            <a:stretch/>
          </p:blipFill>
          <p:spPr>
            <a:xfrm>
              <a:off x="427596" y="4677066"/>
              <a:ext cx="1777265" cy="124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83E12B2-C2C2-4603-A4AF-C3D0B1DF9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8" t="16202" b="37521"/>
          <a:stretch/>
        </p:blipFill>
        <p:spPr>
          <a:xfrm>
            <a:off x="8669663" y="4696923"/>
            <a:ext cx="3141337" cy="2161077"/>
          </a:xfrm>
          <a:prstGeom prst="rect">
            <a:avLst/>
          </a:prstGeom>
        </p:spPr>
      </p:pic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DEFF1092-A583-48C5-A4E4-4E1F1370C4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err="1"/>
              <a:t>Темновая</a:t>
            </a:r>
            <a:r>
              <a:rPr lang="ru-RU" sz="3000" b="1" dirty="0"/>
              <a:t> и </a:t>
            </a:r>
            <a:r>
              <a:rPr lang="ru-RU" sz="3000" b="1" dirty="0" err="1"/>
              <a:t>фотоцитотоксичность</a:t>
            </a:r>
            <a:endParaRPr lang="ru-RU" sz="3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12AF8B-F0F6-492C-B43C-8DFB90C29586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639F30-2F0F-4A6B-969F-D4CDBD6C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7" y="604783"/>
            <a:ext cx="3979772" cy="3053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5FFE17-7A44-42C6-A0F7-7E9C72216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85" y="604783"/>
            <a:ext cx="4153237" cy="32189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B9600A-CB43-45AB-8563-EC81CA95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2"/>
          <a:stretch/>
        </p:blipFill>
        <p:spPr>
          <a:xfrm>
            <a:off x="8100722" y="604783"/>
            <a:ext cx="4091278" cy="3413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950500-43BC-44A6-A6CB-1FD7CFB73624}"/>
              </a:ext>
            </a:extLst>
          </p:cNvPr>
          <p:cNvSpPr txBox="1"/>
          <p:nvPr/>
        </p:nvSpPr>
        <p:spPr>
          <a:xfrm flipH="1">
            <a:off x="1350342" y="3762337"/>
            <a:ext cx="1541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MCF-7</a:t>
            </a:r>
            <a:endParaRPr lang="ru-RU" sz="3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3929A9-1989-4C33-A3FB-B3C971FB9614}"/>
              </a:ext>
            </a:extLst>
          </p:cNvPr>
          <p:cNvSpPr txBox="1"/>
          <p:nvPr/>
        </p:nvSpPr>
        <p:spPr>
          <a:xfrm flipH="1">
            <a:off x="4962894" y="3823771"/>
            <a:ext cx="2853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Фибробласты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4B8DF1-B82E-4111-8B1C-32DF57DABB3E}"/>
              </a:ext>
            </a:extLst>
          </p:cNvPr>
          <p:cNvSpPr txBox="1"/>
          <p:nvPr/>
        </p:nvSpPr>
        <p:spPr>
          <a:xfrm flipH="1">
            <a:off x="8957642" y="3823771"/>
            <a:ext cx="2853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Фибробласты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692C9D-6C6B-457D-AA68-40A5950FA2E2}"/>
              </a:ext>
            </a:extLst>
          </p:cNvPr>
          <p:cNvSpPr txBox="1"/>
          <p:nvPr/>
        </p:nvSpPr>
        <p:spPr>
          <a:xfrm flipH="1">
            <a:off x="9041088" y="384502"/>
            <a:ext cx="303940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Действие известных фотосенсибилизаторов </a:t>
            </a:r>
          </a:p>
          <a:p>
            <a:pPr algn="ctr"/>
            <a:r>
              <a:rPr lang="ru-RU" sz="2200" b="1" dirty="0"/>
              <a:t>на фибробласты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640E923-663E-4599-9502-E503F100C35C}"/>
              </a:ext>
            </a:extLst>
          </p:cNvPr>
          <p:cNvSpPr/>
          <p:nvPr/>
        </p:nvSpPr>
        <p:spPr>
          <a:xfrm>
            <a:off x="2099681" y="6023426"/>
            <a:ext cx="240387" cy="2403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4F9B3BA0-53A7-44F9-9D56-FE12CB6CD746}"/>
              </a:ext>
            </a:extLst>
          </p:cNvPr>
          <p:cNvSpPr/>
          <p:nvPr/>
        </p:nvSpPr>
        <p:spPr>
          <a:xfrm>
            <a:off x="3902621" y="6023426"/>
            <a:ext cx="281442" cy="2814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>
            <a:extLst>
              <a:ext uri="{FF2B5EF4-FFF2-40B4-BE49-F238E27FC236}">
                <a16:creationId xmlns:a16="http://schemas.microsoft.com/office/drawing/2014/main" id="{085898AD-565C-4A95-9654-8E2E924F62A9}"/>
              </a:ext>
            </a:extLst>
          </p:cNvPr>
          <p:cNvSpPr/>
          <p:nvPr/>
        </p:nvSpPr>
        <p:spPr>
          <a:xfrm>
            <a:off x="5906938" y="6023426"/>
            <a:ext cx="326472" cy="281442"/>
          </a:xfrm>
          <a:prstGeom prst="triangle">
            <a:avLst/>
          </a:prstGeom>
          <a:solidFill>
            <a:srgbClr val="1117FF"/>
          </a:solidFill>
          <a:ln>
            <a:solidFill>
              <a:srgbClr val="11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8" name="Объект 57">
            <a:extLst>
              <a:ext uri="{FF2B5EF4-FFF2-40B4-BE49-F238E27FC236}">
                <a16:creationId xmlns:a16="http://schemas.microsoft.com/office/drawing/2014/main" id="{60264220-82DE-4F99-B8E6-EE4133488E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708689"/>
              </p:ext>
            </p:extLst>
          </p:nvPr>
        </p:nvGraphicFramePr>
        <p:xfrm>
          <a:off x="1593412" y="4916510"/>
          <a:ext cx="1588746" cy="930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" name="CS ChemDraw Drawing" r:id="rId6" imgW="1622845" imgH="947232" progId="ChemDraw.Document.6.0">
                  <p:embed/>
                </p:oleObj>
              </mc:Choice>
              <mc:Fallback>
                <p:oleObj name="CS ChemDraw Drawing" r:id="rId6" imgW="1622845" imgH="947232" progId="ChemDraw.Document.6.0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11332843-C156-456F-89C2-D87529EC2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3412" y="4916510"/>
                        <a:ext cx="1588746" cy="930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Объект 58">
            <a:extLst>
              <a:ext uri="{FF2B5EF4-FFF2-40B4-BE49-F238E27FC236}">
                <a16:creationId xmlns:a16="http://schemas.microsoft.com/office/drawing/2014/main" id="{C0767F26-DE4F-44ED-880A-1A9A8C34B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787943"/>
              </p:ext>
            </p:extLst>
          </p:nvPr>
        </p:nvGraphicFramePr>
        <p:xfrm>
          <a:off x="3224337" y="4930934"/>
          <a:ext cx="1949080" cy="897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" name="CS ChemDraw Drawing" r:id="rId8" imgW="1989982" imgH="915474" progId="ChemDraw.Document.6.0">
                  <p:embed/>
                </p:oleObj>
              </mc:Choice>
              <mc:Fallback>
                <p:oleObj name="CS ChemDraw Drawing" r:id="rId8" imgW="1989982" imgH="915474" progId="ChemDraw.Document.6.0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D14B8503-40F5-4BDD-98DA-829099ED2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24337" y="4930934"/>
                        <a:ext cx="1949080" cy="897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>
            <a:extLst>
              <a:ext uri="{FF2B5EF4-FFF2-40B4-BE49-F238E27FC236}">
                <a16:creationId xmlns:a16="http://schemas.microsoft.com/office/drawing/2014/main" id="{D3A40B68-FF73-4BDF-8C95-FC4BF575A4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77950"/>
              </p:ext>
            </p:extLst>
          </p:nvPr>
        </p:nvGraphicFramePr>
        <p:xfrm>
          <a:off x="5275834" y="4923914"/>
          <a:ext cx="1915153" cy="91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" name="CS ChemDraw Drawing" r:id="rId10" imgW="1956231" imgH="929282" progId="ChemDraw.Document.6.0">
                  <p:embed/>
                </p:oleObj>
              </mc:Choice>
              <mc:Fallback>
                <p:oleObj name="CS ChemDraw Drawing" r:id="rId10" imgW="1956231" imgH="929282" progId="ChemDraw.Document.6.0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275BECD5-6EC1-45FC-89BE-B1E82BEDF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5834" y="4923914"/>
                        <a:ext cx="1915153" cy="91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411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DEFF1092-A583-48C5-A4E4-4E1F1370C4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Флуоресценция</a:t>
            </a:r>
            <a:r>
              <a:rPr lang="en-US" sz="3000" b="1" dirty="0"/>
              <a:t> </a:t>
            </a:r>
            <a:r>
              <a:rPr lang="en-US" sz="3000" b="1" i="1" dirty="0"/>
              <a:t>in vivo</a:t>
            </a:r>
            <a:endParaRPr lang="ru-RU" sz="3000" b="1" i="1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8617068-1B6A-4775-B3FE-BCC3410DE0CF}"/>
              </a:ext>
            </a:extLst>
          </p:cNvPr>
          <p:cNvGrpSpPr/>
          <p:nvPr/>
        </p:nvGrpSpPr>
        <p:grpSpPr>
          <a:xfrm>
            <a:off x="2578883" y="632161"/>
            <a:ext cx="7276511" cy="4795698"/>
            <a:chOff x="253693" y="1238900"/>
            <a:chExt cx="7276511" cy="479569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8CC74A3-CF53-4DCF-B4F7-DCF26EF79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30618" y="1242902"/>
              <a:ext cx="4018061" cy="4010057"/>
            </a:xfrm>
            <a:prstGeom prst="rect">
              <a:avLst/>
            </a:prstGeom>
          </p:spPr>
        </p:pic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25E89F04-42D7-4B2F-AA4F-CDA5EF8ED0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5849" y="2171630"/>
              <a:ext cx="274926" cy="204715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stealth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6F5C38-F7AF-4C5E-BBFA-96A7BDFBBE0A}"/>
                </a:ext>
              </a:extLst>
            </p:cNvPr>
            <p:cNvSpPr txBox="1"/>
            <p:nvPr/>
          </p:nvSpPr>
          <p:spPr>
            <a:xfrm>
              <a:off x="5847393" y="195118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solidFill>
                    <a:schemeClr val="bg1"/>
                  </a:solidFill>
                </a:rPr>
                <a:t>печень</a:t>
              </a:r>
              <a:endParaRPr lang="ru-RU" sz="1600" i="1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E694BA30-091A-4C7B-BB0E-498E8F1327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14366" y="2672577"/>
              <a:ext cx="329247" cy="155651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stealth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FB4E9D2-4B44-4516-A957-138D4A782794}"/>
                </a:ext>
              </a:extLst>
            </p:cNvPr>
            <p:cNvSpPr txBox="1"/>
            <p:nvPr/>
          </p:nvSpPr>
          <p:spPr>
            <a:xfrm>
              <a:off x="3547559" y="2456833"/>
              <a:ext cx="1256371" cy="410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solidFill>
                    <a:schemeClr val="bg1"/>
                  </a:solidFill>
                </a:rPr>
                <a:t>кишечник</a:t>
              </a:r>
              <a:endParaRPr lang="ru-RU" sz="1600" i="1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33A72656-2724-4A67-A3F9-9527A137EB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10837" y="3661003"/>
              <a:ext cx="532776" cy="155652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stealth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A95D7FA-C328-4BF7-A898-9D6E58A2CBBB}"/>
                </a:ext>
              </a:extLst>
            </p:cNvPr>
            <p:cNvSpPr txBox="1"/>
            <p:nvPr/>
          </p:nvSpPr>
          <p:spPr>
            <a:xfrm>
              <a:off x="3260663" y="3455893"/>
              <a:ext cx="1384235" cy="410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solidFill>
                    <a:schemeClr val="bg1"/>
                  </a:solidFill>
                </a:rPr>
                <a:t>лимфоузел</a:t>
              </a:r>
              <a:endParaRPr lang="ru-RU" sz="1600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03AC28-229D-4B23-92BD-FED286A5D345}"/>
                </a:ext>
              </a:extLst>
            </p:cNvPr>
            <p:cNvSpPr txBox="1"/>
            <p:nvPr/>
          </p:nvSpPr>
          <p:spPr>
            <a:xfrm>
              <a:off x="4154613" y="1650233"/>
              <a:ext cx="6960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solidFill>
                    <a:schemeClr val="bg1"/>
                  </a:solidFill>
                </a:rPr>
                <a:t>легкие</a:t>
              </a:r>
              <a:endParaRPr lang="ru-RU" sz="1600" i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:a16="http://schemas.microsoft.com/office/drawing/2014/main" id="{B5D08E6E-DDA8-47BE-BEDA-EC09718EA5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5488726"/>
                </p:ext>
              </p:extLst>
            </p:nvPr>
          </p:nvGraphicFramePr>
          <p:xfrm>
            <a:off x="253693" y="2616900"/>
            <a:ext cx="2155825" cy="1262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97" name="CS ChemDraw Drawing" r:id="rId4" imgW="1622845" imgH="947232" progId="ChemDraw.Document.6.0">
                    <p:embed/>
                  </p:oleObj>
                </mc:Choice>
                <mc:Fallback>
                  <p:oleObj name="CS ChemDraw Drawing" r:id="rId4" imgW="1622845" imgH="947232" progId="ChemDraw.Document.6.0">
                    <p:embed/>
                    <p:pic>
                      <p:nvPicPr>
                        <p:cNvPr id="51" name="Объект 50">
                          <a:extLst>
                            <a:ext uri="{FF2B5EF4-FFF2-40B4-BE49-F238E27FC236}">
                              <a16:creationId xmlns:a16="http://schemas.microsoft.com/office/drawing/2014/main" id="{11332843-C156-456F-89C2-D87529EC23F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3693" y="2616900"/>
                          <a:ext cx="2155825" cy="1262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Стрелка: вправо 2">
              <a:extLst>
                <a:ext uri="{FF2B5EF4-FFF2-40B4-BE49-F238E27FC236}">
                  <a16:creationId xmlns:a16="http://schemas.microsoft.com/office/drawing/2014/main" id="{1DC2B2D1-463B-4884-BF60-9D5D6582008A}"/>
                </a:ext>
              </a:extLst>
            </p:cNvPr>
            <p:cNvSpPr/>
            <p:nvPr/>
          </p:nvSpPr>
          <p:spPr>
            <a:xfrm>
              <a:off x="2211409" y="2748547"/>
              <a:ext cx="1049254" cy="998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DAABC344-1BDF-48CD-B6FF-B38B6D18B7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68684" y="1868576"/>
              <a:ext cx="241317" cy="141456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stealth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5F3C7D-933A-4685-899D-395A65B0B6A4}"/>
                </a:ext>
              </a:extLst>
            </p:cNvPr>
            <p:cNvSpPr txBox="1"/>
            <p:nvPr/>
          </p:nvSpPr>
          <p:spPr>
            <a:xfrm>
              <a:off x="2443620" y="5326712"/>
              <a:ext cx="50865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/>
                <a:t>Через 30 мин после введения </a:t>
              </a:r>
              <a:r>
                <a:rPr lang="en-US" sz="2000" dirty="0"/>
                <a:t>Pc </a:t>
              </a:r>
              <a:r>
                <a:rPr lang="ru-RU" sz="2000" dirty="0"/>
                <a:t>в 0,9% </a:t>
              </a:r>
              <a:r>
                <a:rPr lang="en-US" sz="2000" dirty="0"/>
                <a:t>NaCl,</a:t>
              </a:r>
            </a:p>
            <a:p>
              <a:pPr algn="ctr"/>
              <a:r>
                <a:rPr lang="ru-RU" sz="2000" dirty="0"/>
                <a:t>возбуждение 650 </a:t>
              </a:r>
              <a:r>
                <a:rPr lang="ru-RU" sz="2000" dirty="0" err="1"/>
                <a:t>нм</a:t>
              </a:r>
              <a:r>
                <a:rPr lang="ru-RU" sz="2000" dirty="0"/>
                <a:t>, эмиссия 700 </a:t>
              </a:r>
              <a:r>
                <a:rPr lang="ru-RU" sz="2000" dirty="0" err="1"/>
                <a:t>нм</a:t>
              </a:r>
              <a:endParaRPr lang="ru-RU" sz="2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4210B10-3AC1-48F6-B7B9-71F216759FB1}"/>
              </a:ext>
            </a:extLst>
          </p:cNvPr>
          <p:cNvSpPr txBox="1"/>
          <p:nvPr/>
        </p:nvSpPr>
        <p:spPr>
          <a:xfrm>
            <a:off x="5506006" y="5626370"/>
            <a:ext cx="6754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Результаты получены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Полиной Деминой</a:t>
            </a:r>
            <a:b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РОНЦ им. Блохина,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ФНИЦ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«Кристаллография и фотоника» РАН)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919451-63C7-4BC5-B073-282FE024C9E8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7063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Сывороточный альбумин - основной белок плазмы крови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DB2E3A-609D-46D4-B314-ECC478CE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78" y="964783"/>
            <a:ext cx="3251528" cy="14496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FB7F88-2731-4A7C-8D99-661B47A99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3" y="4272806"/>
            <a:ext cx="4729140" cy="210840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28FE56C-7A83-4B43-A76F-80C7B146E537}"/>
              </a:ext>
            </a:extLst>
          </p:cNvPr>
          <p:cNvGrpSpPr/>
          <p:nvPr/>
        </p:nvGrpSpPr>
        <p:grpSpPr>
          <a:xfrm>
            <a:off x="601765" y="2575428"/>
            <a:ext cx="3807203" cy="1697378"/>
            <a:chOff x="601765" y="2575427"/>
            <a:chExt cx="5201674" cy="231907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32CAA1F-DE2B-419F-B24A-72D992607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65" y="2575427"/>
              <a:ext cx="5201674" cy="2319079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B913413-033D-47A5-AE65-099215BA901F}"/>
                </a:ext>
              </a:extLst>
            </p:cNvPr>
            <p:cNvSpPr/>
            <p:nvPr/>
          </p:nvSpPr>
          <p:spPr>
            <a:xfrm>
              <a:off x="1872290" y="3525824"/>
              <a:ext cx="488132" cy="516372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FCBFD5FA-A9F7-4884-9E54-EE4957B7D3ED}"/>
                </a:ext>
              </a:extLst>
            </p:cNvPr>
            <p:cNvSpPr/>
            <p:nvPr/>
          </p:nvSpPr>
          <p:spPr>
            <a:xfrm>
              <a:off x="2407466" y="3167857"/>
              <a:ext cx="488132" cy="516372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DEB06F3-E85E-4C1E-A67D-ABF958A97088}"/>
                </a:ext>
              </a:extLst>
            </p:cNvPr>
            <p:cNvSpPr/>
            <p:nvPr/>
          </p:nvSpPr>
          <p:spPr>
            <a:xfrm>
              <a:off x="3229718" y="3788094"/>
              <a:ext cx="488132" cy="516372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BCE2386-9361-4377-A35D-D299CF9C9028}"/>
                </a:ext>
              </a:extLst>
            </p:cNvPr>
            <p:cNvSpPr/>
            <p:nvPr/>
          </p:nvSpPr>
          <p:spPr>
            <a:xfrm>
              <a:off x="3966913" y="3430125"/>
              <a:ext cx="488132" cy="516372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24FFFF8-CFA2-42AC-A8C4-676464DEC204}"/>
              </a:ext>
            </a:extLst>
          </p:cNvPr>
          <p:cNvSpPr txBox="1"/>
          <p:nvPr/>
        </p:nvSpPr>
        <p:spPr>
          <a:xfrm>
            <a:off x="4356636" y="1176953"/>
            <a:ext cx="4052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Состоит из двух субъединиц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4C60E-5000-4061-B67E-69478017F3E9}"/>
              </a:ext>
            </a:extLst>
          </p:cNvPr>
          <p:cNvSpPr txBox="1"/>
          <p:nvPr/>
        </p:nvSpPr>
        <p:spPr>
          <a:xfrm>
            <a:off x="4356636" y="2922047"/>
            <a:ext cx="42539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Четыре остатка триптофана</a:t>
            </a:r>
            <a:r>
              <a:rPr lang="en-US" sz="2200" b="1" dirty="0"/>
              <a:t> </a:t>
            </a:r>
            <a:r>
              <a:rPr lang="ru-RU" sz="2200" b="1" dirty="0"/>
              <a:t>ответственны за флуоресценцию (345 </a:t>
            </a:r>
            <a:r>
              <a:rPr lang="ru-RU" sz="2200" b="1" dirty="0" err="1"/>
              <a:t>нм</a:t>
            </a:r>
            <a:r>
              <a:rPr lang="ru-RU" sz="2200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16264B-B60B-4E44-8A91-B49ECB4C7B5C}"/>
              </a:ext>
            </a:extLst>
          </p:cNvPr>
          <p:cNvSpPr txBox="1"/>
          <p:nvPr/>
        </p:nvSpPr>
        <p:spPr>
          <a:xfrm>
            <a:off x="4957921" y="4772194"/>
            <a:ext cx="5662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Заряд поверхности глобулы</a:t>
            </a:r>
          </a:p>
          <a:p>
            <a:r>
              <a:rPr lang="ru-RU" dirty="0"/>
              <a:t>(</a:t>
            </a:r>
            <a:r>
              <a:rPr lang="en-US" dirty="0" err="1"/>
              <a:t>Jurrus</a:t>
            </a:r>
            <a:r>
              <a:rPr lang="en-US" dirty="0"/>
              <a:t> E. et. al. </a:t>
            </a:r>
            <a:r>
              <a:rPr lang="en-US" i="1" dirty="0"/>
              <a:t>Protein Sci</a:t>
            </a:r>
            <a:r>
              <a:rPr lang="en-US" dirty="0"/>
              <a:t>, 27 (1), 112-128, 2018. </a:t>
            </a:r>
            <a:endParaRPr lang="ru-RU" dirty="0"/>
          </a:p>
          <a:p>
            <a:r>
              <a:rPr lang="en-US" dirty="0"/>
              <a:t>DOI: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10.1002/pro.3280</a:t>
            </a:r>
            <a:r>
              <a:rPr lang="ru-RU" dirty="0"/>
              <a:t>)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A217762-4167-48FA-8822-0C9795C89EB1}"/>
              </a:ext>
            </a:extLst>
          </p:cNvPr>
          <p:cNvGrpSpPr/>
          <p:nvPr/>
        </p:nvGrpSpPr>
        <p:grpSpPr>
          <a:xfrm>
            <a:off x="4408968" y="4896628"/>
            <a:ext cx="352827" cy="696216"/>
            <a:chOff x="7987937" y="906653"/>
            <a:chExt cx="483326" cy="953722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8A3A3E4-7246-4A19-8D91-A2216902CDF9}"/>
                </a:ext>
              </a:extLst>
            </p:cNvPr>
            <p:cNvSpPr/>
            <p:nvPr/>
          </p:nvSpPr>
          <p:spPr>
            <a:xfrm>
              <a:off x="7987937" y="906653"/>
              <a:ext cx="483326" cy="483326"/>
            </a:xfrm>
            <a:prstGeom prst="rect">
              <a:avLst/>
            </a:prstGeom>
            <a:solidFill>
              <a:srgbClr val="111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</a:t>
              </a:r>
              <a:endParaRPr lang="ru-RU" sz="2800" b="1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3B404D7-3686-48DF-8A70-43BC1FB9FB06}"/>
                </a:ext>
              </a:extLst>
            </p:cNvPr>
            <p:cNvSpPr/>
            <p:nvPr/>
          </p:nvSpPr>
          <p:spPr>
            <a:xfrm>
              <a:off x="7987937" y="1377049"/>
              <a:ext cx="483326" cy="4833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+</a:t>
              </a:r>
              <a:endParaRPr lang="ru-RU" sz="3200" b="1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E295015-8C03-400E-9786-02D755088500}"/>
              </a:ext>
            </a:extLst>
          </p:cNvPr>
          <p:cNvSpPr txBox="1"/>
          <p:nvPr/>
        </p:nvSpPr>
        <p:spPr>
          <a:xfrm>
            <a:off x="4976971" y="57211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Расчет поверхности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>
                <a:hlinkClick r:id="rId6"/>
              </a:rPr>
              <a:t>https://www.poissonboltzmann.org/</a:t>
            </a:r>
            <a:endParaRPr lang="ru-RU" dirty="0"/>
          </a:p>
          <a:p>
            <a:r>
              <a:rPr lang="ru-RU" dirty="0"/>
              <a:t>Визуализация в </a:t>
            </a:r>
            <a:r>
              <a:rPr lang="en-US" dirty="0"/>
              <a:t>Chimera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3DB2E-DEBB-4748-B123-3911AB2D879D}"/>
              </a:ext>
            </a:extLst>
          </p:cNvPr>
          <p:cNvSpPr txBox="1"/>
          <p:nvPr/>
        </p:nvSpPr>
        <p:spPr>
          <a:xfrm>
            <a:off x="368567" y="1378692"/>
            <a:ext cx="770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BSA</a:t>
            </a:r>
            <a:endParaRPr lang="ru-RU" sz="2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C8CFE0-ED15-4812-AB0D-335CC4B4EDAB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0903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Добавление </a:t>
            </a:r>
            <a:r>
              <a:rPr lang="en-US" sz="3000" b="1" dirty="0"/>
              <a:t>BSA </a:t>
            </a:r>
            <a:r>
              <a:rPr lang="ru-RU" sz="3000" b="1" dirty="0"/>
              <a:t>к водному раствору </a:t>
            </a:r>
            <a:r>
              <a:rPr lang="en-US" sz="3000" b="1" dirty="0"/>
              <a:t>Pc</a:t>
            </a:r>
            <a:endParaRPr lang="ru-RU" sz="3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384E44-1D80-4BC9-B7C0-F1379C26B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65" y="664339"/>
            <a:ext cx="3868886" cy="3062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342774-6BFF-4860-A78A-5BE2D6FEF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70" y="3676648"/>
            <a:ext cx="3868887" cy="3086761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47F2FA0-1874-40AC-B338-D92B4D7BF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67444"/>
              </p:ext>
            </p:extLst>
          </p:nvPr>
        </p:nvGraphicFramePr>
        <p:xfrm>
          <a:off x="468274" y="2653049"/>
          <a:ext cx="2619522" cy="1533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CS ChemDraw Drawing" r:id="rId5" imgW="1622845" imgH="947232" progId="ChemDraw.Document.6.0">
                  <p:embed/>
                </p:oleObj>
              </mc:Choice>
              <mc:Fallback>
                <p:oleObj name="CS ChemDraw Drawing" r:id="rId5" imgW="1622845" imgH="947232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B5D08E6E-DDA8-47BE-BEDA-EC09718EA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274" y="2653049"/>
                        <a:ext cx="2619522" cy="1533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CBA136-4ACB-4BB7-A8B7-20C473854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84" y="2125238"/>
            <a:ext cx="2446981" cy="109094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60331F-82E7-4195-AEE8-AD979D351985}"/>
              </a:ext>
            </a:extLst>
          </p:cNvPr>
          <p:cNvSpPr/>
          <p:nvPr/>
        </p:nvSpPr>
        <p:spPr>
          <a:xfrm>
            <a:off x="7145083" y="3987800"/>
            <a:ext cx="1803400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0CB53F-0B6E-4CF5-8145-F4223771373E}"/>
              </a:ext>
            </a:extLst>
          </p:cNvPr>
          <p:cNvSpPr/>
          <p:nvPr/>
        </p:nvSpPr>
        <p:spPr>
          <a:xfrm>
            <a:off x="7432420" y="5126970"/>
            <a:ext cx="1803400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B5464-ED97-4AAC-BD49-7F404325EE07}"/>
              </a:ext>
            </a:extLst>
          </p:cNvPr>
          <p:cNvSpPr txBox="1"/>
          <p:nvPr/>
        </p:nvSpPr>
        <p:spPr>
          <a:xfrm>
            <a:off x="6931096" y="3741973"/>
            <a:ext cx="1002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BSA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84DB2-D02D-4676-8FF8-6386BB0787EF}"/>
              </a:ext>
            </a:extLst>
          </p:cNvPr>
          <p:cNvSpPr txBox="1"/>
          <p:nvPr/>
        </p:nvSpPr>
        <p:spPr>
          <a:xfrm>
            <a:off x="7422894" y="5220028"/>
            <a:ext cx="137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без </a:t>
            </a:r>
            <a:r>
              <a:rPr lang="en-US" sz="2800" b="1" dirty="0">
                <a:solidFill>
                  <a:srgbClr val="FF0000"/>
                </a:solidFill>
              </a:rPr>
              <a:t>BSA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208D6-7118-40BC-B927-8CD98ACE80C7}"/>
              </a:ext>
            </a:extLst>
          </p:cNvPr>
          <p:cNvSpPr txBox="1"/>
          <p:nvPr/>
        </p:nvSpPr>
        <p:spPr>
          <a:xfrm>
            <a:off x="3983280" y="2425621"/>
            <a:ext cx="10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BSA</a:t>
            </a:r>
            <a:endParaRPr lang="ru-RU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57B0A8-EE47-48FA-A42B-4B0E5B7F4DC8}"/>
              </a:ext>
            </a:extLst>
          </p:cNvPr>
          <p:cNvSpPr txBox="1"/>
          <p:nvPr/>
        </p:nvSpPr>
        <p:spPr>
          <a:xfrm>
            <a:off x="8111768" y="2692964"/>
            <a:ext cx="1002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BSA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E2AE66-F729-4AC6-87C3-772862C2E756}"/>
              </a:ext>
            </a:extLst>
          </p:cNvPr>
          <p:cNvSpPr txBox="1"/>
          <p:nvPr/>
        </p:nvSpPr>
        <p:spPr>
          <a:xfrm>
            <a:off x="6892996" y="2177916"/>
            <a:ext cx="137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117FF"/>
                </a:solidFill>
              </a:rPr>
              <a:t>без </a:t>
            </a:r>
            <a:r>
              <a:rPr lang="en-US" sz="2800" b="1" dirty="0">
                <a:solidFill>
                  <a:srgbClr val="1117FF"/>
                </a:solidFill>
              </a:rPr>
              <a:t>BSA</a:t>
            </a:r>
            <a:endParaRPr lang="ru-RU" sz="2800" b="1" dirty="0">
              <a:solidFill>
                <a:srgbClr val="1117FF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B1D94A-2EEC-457A-87BA-D9B7D330BE24}"/>
              </a:ext>
            </a:extLst>
          </p:cNvPr>
          <p:cNvSpPr/>
          <p:nvPr/>
        </p:nvSpPr>
        <p:spPr>
          <a:xfrm>
            <a:off x="6865564" y="1883664"/>
            <a:ext cx="1377749" cy="376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2F21EA13-20DA-4070-A37A-8AD7E0C74386}"/>
              </a:ext>
            </a:extLst>
          </p:cNvPr>
          <p:cNvSpPr/>
          <p:nvPr/>
        </p:nvSpPr>
        <p:spPr>
          <a:xfrm>
            <a:off x="3266884" y="3044199"/>
            <a:ext cx="2611481" cy="813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2746D2-B0FB-4E28-A46F-9FAB3EDA255A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1113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6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Зависимость Штерна-</a:t>
            </a:r>
            <a:r>
              <a:rPr lang="ru-RU" sz="3000" b="1" dirty="0" err="1"/>
              <a:t>Фольмера</a:t>
            </a:r>
            <a:r>
              <a:rPr lang="ru-RU" sz="3000" b="1" dirty="0"/>
              <a:t> для тушения </a:t>
            </a:r>
          </a:p>
          <a:p>
            <a:pPr algn="ctr"/>
            <a:r>
              <a:rPr lang="ru-RU" sz="3000" b="1" dirty="0"/>
              <a:t>собственной флуоресценции </a:t>
            </a:r>
            <a:r>
              <a:rPr lang="en-US" sz="3000" b="1" dirty="0"/>
              <a:t>BSA</a:t>
            </a:r>
            <a:endParaRPr lang="ru-RU" sz="3000" b="1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8E07EF-83BC-42C0-A443-F22371169CAA}"/>
              </a:ext>
            </a:extLst>
          </p:cNvPr>
          <p:cNvGrpSpPr/>
          <p:nvPr/>
        </p:nvGrpSpPr>
        <p:grpSpPr>
          <a:xfrm>
            <a:off x="1464023" y="1000497"/>
            <a:ext cx="9263955" cy="3358852"/>
            <a:chOff x="223704" y="1000497"/>
            <a:chExt cx="9263955" cy="335885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E7EEF73-DDC8-4D80-B419-2C17A609A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883" y="1000497"/>
              <a:ext cx="4007776" cy="3358852"/>
            </a:xfrm>
            <a:prstGeom prst="rect">
              <a:avLst/>
            </a:prstGeom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B3891F3-2B06-413A-A5CD-04214E7B5454}"/>
                </a:ext>
              </a:extLst>
            </p:cNvPr>
            <p:cNvGrpSpPr/>
            <p:nvPr/>
          </p:nvGrpSpPr>
          <p:grpSpPr>
            <a:xfrm>
              <a:off x="223704" y="1008360"/>
              <a:ext cx="4409154" cy="3343126"/>
              <a:chOff x="223704" y="1014030"/>
              <a:chExt cx="3794249" cy="2876890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AF21E24A-A6D2-42E8-9820-F8C156109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704" y="1076272"/>
                <a:ext cx="3581285" cy="2814648"/>
              </a:xfrm>
              <a:prstGeom prst="rect">
                <a:avLst/>
              </a:prstGeom>
            </p:spPr>
          </p:pic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2A1158FA-44D7-42E4-9F5B-15C6EDDFE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7564" y="1321807"/>
                <a:ext cx="0" cy="50699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009387-7DB0-4FEB-9DAC-F535DDBDCAC7}"/>
                  </a:ext>
                </a:extLst>
              </p:cNvPr>
              <p:cNvSpPr txBox="1"/>
              <p:nvPr/>
            </p:nvSpPr>
            <p:spPr>
              <a:xfrm>
                <a:off x="2127564" y="1270398"/>
                <a:ext cx="18903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/>
                  <a:t>Рост</a:t>
                </a:r>
                <a:r>
                  <a:rPr lang="en-US" sz="1400" b="1" dirty="0"/>
                  <a:t> </a:t>
                </a:r>
                <a:r>
                  <a:rPr lang="ru-RU" sz="1400" b="1" dirty="0"/>
                  <a:t>концентрации </a:t>
                </a:r>
                <a:r>
                  <a:rPr lang="en-US" sz="1400" b="1" dirty="0"/>
                  <a:t>Pc</a:t>
                </a:r>
                <a:endParaRPr lang="ru-RU" sz="1400" b="1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568EF-29C2-477C-B290-ED5CA1561F12}"/>
                  </a:ext>
                </a:extLst>
              </p:cNvPr>
              <p:cNvSpPr txBox="1"/>
              <p:nvPr/>
            </p:nvSpPr>
            <p:spPr>
              <a:xfrm>
                <a:off x="1165566" y="1014030"/>
                <a:ext cx="7248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345 </a:t>
                </a:r>
                <a:r>
                  <a:rPr lang="ru-RU" sz="1400" b="1" dirty="0" err="1">
                    <a:solidFill>
                      <a:srgbClr val="FF0000"/>
                    </a:solidFill>
                  </a:rPr>
                  <a:t>нм</a:t>
                </a:r>
                <a:endParaRPr lang="ru-RU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Стрелка: вправо 17">
              <a:extLst>
                <a:ext uri="{FF2B5EF4-FFF2-40B4-BE49-F238E27FC236}">
                  <a16:creationId xmlns:a16="http://schemas.microsoft.com/office/drawing/2014/main" id="{D899F8EA-A6F6-4B4D-B24E-1D51D48BB4E6}"/>
                </a:ext>
              </a:extLst>
            </p:cNvPr>
            <p:cNvSpPr/>
            <p:nvPr/>
          </p:nvSpPr>
          <p:spPr>
            <a:xfrm>
              <a:off x="4271327" y="1969874"/>
              <a:ext cx="1049254" cy="998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A8D5F62-7076-46C4-ACE3-66E72668602E}"/>
              </a:ext>
            </a:extLst>
          </p:cNvPr>
          <p:cNvSpPr txBox="1"/>
          <p:nvPr/>
        </p:nvSpPr>
        <p:spPr>
          <a:xfrm>
            <a:off x="8518905" y="3012196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F*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CB430-8832-42DB-A811-272F19B15513}"/>
              </a:ext>
            </a:extLst>
          </p:cNvPr>
          <p:cNvSpPr txBox="1"/>
          <p:nvPr/>
        </p:nvSpPr>
        <p:spPr>
          <a:xfrm>
            <a:off x="8145085" y="267625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ACF3413-CF9F-430E-AAE8-A63FAF65ABB2}"/>
              </a:ext>
            </a:extLst>
          </p:cNvPr>
          <p:cNvGrpSpPr/>
          <p:nvPr/>
        </p:nvGrpSpPr>
        <p:grpSpPr>
          <a:xfrm>
            <a:off x="6096000" y="4419732"/>
            <a:ext cx="5601040" cy="985250"/>
            <a:chOff x="3255872" y="4866760"/>
            <a:chExt cx="5601040" cy="9852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90C622D-B7CD-4641-A367-407AAEEA0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5052" b="45673"/>
            <a:stretch/>
          </p:blipFill>
          <p:spPr>
            <a:xfrm>
              <a:off x="3469940" y="4866760"/>
              <a:ext cx="2403238" cy="95365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6CE226-C3BD-46E3-8D01-566A25205218}"/>
                </a:ext>
              </a:extLst>
            </p:cNvPr>
            <p:cNvSpPr txBox="1"/>
            <p:nvPr/>
          </p:nvSpPr>
          <p:spPr>
            <a:xfrm>
              <a:off x="3255872" y="5038431"/>
              <a:ext cx="57900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F*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EDF6F6-A1AE-4AED-B1F6-76C8861CDFE3}"/>
                </a:ext>
              </a:extLst>
            </p:cNvPr>
            <p:cNvSpPr txBox="1"/>
            <p:nvPr/>
          </p:nvSpPr>
          <p:spPr>
            <a:xfrm>
              <a:off x="4048110" y="5059697"/>
              <a:ext cx="37382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endPara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E31D15B-3E2A-40FA-BA49-FEFE5A047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319" t="50000"/>
            <a:stretch/>
          </p:blipFill>
          <p:spPr>
            <a:xfrm>
              <a:off x="5665938" y="4974309"/>
              <a:ext cx="3190974" cy="877701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023C98C-EC1E-4ACB-9511-5C1FCD4BC241}"/>
              </a:ext>
            </a:extLst>
          </p:cNvPr>
          <p:cNvSpPr txBox="1"/>
          <p:nvPr/>
        </p:nvSpPr>
        <p:spPr>
          <a:xfrm>
            <a:off x="1092242" y="217687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40BB87-E8D4-48C2-AD62-A88933BAC457}"/>
              </a:ext>
            </a:extLst>
          </p:cNvPr>
          <p:cNvSpPr txBox="1"/>
          <p:nvPr/>
        </p:nvSpPr>
        <p:spPr>
          <a:xfrm>
            <a:off x="6068629" y="5343254"/>
            <a:ext cx="5495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latin typeface="NewCenturySchlbk-Roman"/>
              </a:rPr>
              <a:t>Zheng M., </a:t>
            </a:r>
            <a:r>
              <a:rPr lang="en-US" sz="1600" b="0" i="1" u="none" strike="noStrike" baseline="0" dirty="0">
                <a:latin typeface="NewCenturySchlbk-Roman"/>
              </a:rPr>
              <a:t>et al.</a:t>
            </a:r>
            <a:r>
              <a:rPr lang="en-US" sz="1600" b="0" i="0" u="none" strike="noStrike" baseline="0" dirty="0">
                <a:latin typeface="NewCenturySchlbk-Roman"/>
              </a:rPr>
              <a:t> </a:t>
            </a:r>
            <a:r>
              <a:rPr lang="en-US" sz="1600" b="0" i="1" u="none" strike="noStrike" baseline="0" dirty="0">
                <a:latin typeface="NewCenturySchlbk-Roman"/>
              </a:rPr>
              <a:t>J. Appl. Pol. Sci</a:t>
            </a:r>
            <a:r>
              <a:rPr lang="en-US" sz="1600" b="0" i="0" u="none" strike="noStrike" baseline="0" dirty="0">
                <a:latin typeface="NewCenturySchlbk-Roman"/>
              </a:rPr>
              <a:t>, Vol. 70, 599–603 (1998)</a:t>
            </a:r>
            <a:endParaRPr lang="ru-RU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5F11D-9A3A-43E2-8828-296252A4E4D3}"/>
              </a:ext>
            </a:extLst>
          </p:cNvPr>
          <p:cNvSpPr txBox="1"/>
          <p:nvPr/>
        </p:nvSpPr>
        <p:spPr>
          <a:xfrm>
            <a:off x="5518571" y="5618450"/>
            <a:ext cx="55186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где</a:t>
            </a:r>
          </a:p>
          <a:p>
            <a:r>
              <a:rPr lang="ru-RU" sz="1600" dirty="0"/>
              <a:t>«1» - относится к </a:t>
            </a:r>
            <a:r>
              <a:rPr lang="en-US" sz="1600" dirty="0"/>
              <a:t>BSA </a:t>
            </a:r>
            <a:r>
              <a:rPr lang="ru-RU" sz="1600" dirty="0"/>
              <a:t>на длине волны возбуждения (280 </a:t>
            </a:r>
            <a:r>
              <a:rPr lang="ru-RU" sz="1600" dirty="0" err="1"/>
              <a:t>нм</a:t>
            </a:r>
            <a:r>
              <a:rPr lang="ru-RU" sz="1600" dirty="0"/>
              <a:t>)</a:t>
            </a:r>
            <a:r>
              <a:rPr lang="en-US" sz="1600" dirty="0"/>
              <a:t>;</a:t>
            </a:r>
          </a:p>
          <a:p>
            <a:r>
              <a:rPr lang="ru-RU" sz="1600" dirty="0"/>
              <a:t>«2» - относится к </a:t>
            </a:r>
            <a:r>
              <a:rPr lang="en-US" sz="1600" dirty="0"/>
              <a:t>BSA </a:t>
            </a:r>
            <a:r>
              <a:rPr lang="ru-RU" sz="1600" dirty="0"/>
              <a:t>на длине волны эмиссии</a:t>
            </a:r>
            <a:r>
              <a:rPr lang="en-US" sz="1600" dirty="0"/>
              <a:t>;</a:t>
            </a:r>
          </a:p>
          <a:p>
            <a:r>
              <a:rPr lang="ru-RU" sz="1600" dirty="0"/>
              <a:t>«3» - относится к </a:t>
            </a:r>
            <a:r>
              <a:rPr lang="en-US" sz="1600" dirty="0"/>
              <a:t>Pc </a:t>
            </a:r>
            <a:r>
              <a:rPr lang="ru-RU" sz="1600" dirty="0"/>
              <a:t>на длине волны возбуждения (280 </a:t>
            </a:r>
            <a:r>
              <a:rPr lang="ru-RU" sz="1600" dirty="0" err="1"/>
              <a:t>нм</a:t>
            </a:r>
            <a:r>
              <a:rPr lang="ru-RU" sz="1600" dirty="0"/>
              <a:t>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BF027F-E966-4164-B3AE-EB159F5185EE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501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86CD61-D2F7-4FBE-AF2C-3C4F75D11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68" y="2750100"/>
            <a:ext cx="5532383" cy="36658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78EBD32-AE3C-4300-8321-E09312CBC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4" y="2504852"/>
            <a:ext cx="5200365" cy="4024519"/>
          </a:xfrm>
          <a:prstGeom prst="rect">
            <a:avLst/>
          </a:prstGeom>
        </p:spPr>
      </p:pic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Расчет параметров связывания </a:t>
            </a:r>
            <a:r>
              <a:rPr lang="en-US" sz="3000" b="1" dirty="0"/>
              <a:t>BSA</a:t>
            </a:r>
            <a:r>
              <a:rPr lang="ru-RU" sz="3000" b="1" dirty="0"/>
              <a:t> и </a:t>
            </a:r>
            <a:r>
              <a:rPr lang="ru-RU" sz="3000" b="1" dirty="0" err="1"/>
              <a:t>фталоцианина</a:t>
            </a:r>
            <a:r>
              <a:rPr lang="ru-RU" sz="3000" b="1" dirty="0"/>
              <a:t> (</a:t>
            </a:r>
            <a:r>
              <a:rPr lang="en-US" sz="3000" b="1" dirty="0"/>
              <a:t>Pc</a:t>
            </a:r>
            <a:r>
              <a:rPr lang="ru-RU" sz="3000" b="1" dirty="0"/>
              <a:t>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8EB3DD4-49D1-4134-8ECC-72CC7A854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869582"/>
              </p:ext>
            </p:extLst>
          </p:nvPr>
        </p:nvGraphicFramePr>
        <p:xfrm>
          <a:off x="3744507" y="1049079"/>
          <a:ext cx="4297363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8" name="CS ChemDraw Drawing" r:id="rId5" imgW="4297163" imgH="758407" progId="ChemDraw.Document.6.0">
                  <p:embed/>
                </p:oleObj>
              </mc:Choice>
              <mc:Fallback>
                <p:oleObj name="CS ChemDraw Drawing" r:id="rId5" imgW="4297163" imgH="7584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44507" y="1049079"/>
                        <a:ext cx="4297363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41FA26B-3936-45B9-98D1-98EF989CB3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331244"/>
              </p:ext>
            </p:extLst>
          </p:nvPr>
        </p:nvGraphicFramePr>
        <p:xfrm>
          <a:off x="338754" y="692407"/>
          <a:ext cx="2631327" cy="154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" name="CS ChemDraw Drawing" r:id="rId7" imgW="1622845" imgH="947232" progId="ChemDraw.Document.6.0">
                  <p:embed/>
                </p:oleObj>
              </mc:Choice>
              <mc:Fallback>
                <p:oleObj name="CS ChemDraw Drawing" r:id="rId7" imgW="1622845" imgH="947232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B5D08E6E-DDA8-47BE-BEDA-EC09718EA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8754" y="692407"/>
                        <a:ext cx="2631327" cy="1540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Овал 7">
            <a:extLst>
              <a:ext uri="{FF2B5EF4-FFF2-40B4-BE49-F238E27FC236}">
                <a16:creationId xmlns:a16="http://schemas.microsoft.com/office/drawing/2014/main" id="{7B22A40E-42B3-4E0A-A1AD-458FA9B0A364}"/>
              </a:ext>
            </a:extLst>
          </p:cNvPr>
          <p:cNvSpPr/>
          <p:nvPr/>
        </p:nvSpPr>
        <p:spPr>
          <a:xfrm>
            <a:off x="4691874" y="1086285"/>
            <a:ext cx="337515" cy="357042"/>
          </a:xfrm>
          <a:prstGeom prst="ellipse">
            <a:avLst/>
          </a:prstGeom>
          <a:solidFill>
            <a:srgbClr val="FF0000">
              <a:alpha val="2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87E7CF9-D5AC-4B82-A140-8D2EFA23F7BB}"/>
              </a:ext>
            </a:extLst>
          </p:cNvPr>
          <p:cNvSpPr/>
          <p:nvPr/>
        </p:nvSpPr>
        <p:spPr>
          <a:xfrm>
            <a:off x="5767766" y="1243852"/>
            <a:ext cx="656468" cy="631031"/>
          </a:xfrm>
          <a:prstGeom prst="ellipse">
            <a:avLst/>
          </a:prstGeom>
          <a:solidFill>
            <a:srgbClr val="FF0000">
              <a:alpha val="2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58E713B-A686-493F-82A2-AE5CBE51DD4C}"/>
              </a:ext>
            </a:extLst>
          </p:cNvPr>
          <p:cNvSpPr/>
          <p:nvPr/>
        </p:nvSpPr>
        <p:spPr>
          <a:xfrm>
            <a:off x="3881856" y="2790232"/>
            <a:ext cx="488132" cy="516372"/>
          </a:xfrm>
          <a:prstGeom prst="ellipse">
            <a:avLst/>
          </a:prstGeom>
          <a:solidFill>
            <a:srgbClr val="FF0000">
              <a:alpha val="2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446C88D-94E1-4912-977B-56B3B5AB2D44}"/>
              </a:ext>
            </a:extLst>
          </p:cNvPr>
          <p:cNvSpPr/>
          <p:nvPr/>
        </p:nvSpPr>
        <p:spPr>
          <a:xfrm>
            <a:off x="10046128" y="3034661"/>
            <a:ext cx="360462" cy="346496"/>
          </a:xfrm>
          <a:prstGeom prst="ellipse">
            <a:avLst/>
          </a:prstGeom>
          <a:solidFill>
            <a:srgbClr val="FF0000">
              <a:alpha val="2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C7443-B483-411A-B2ED-98E880A4D05D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10358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7B91AA9-4F3A-4AE7-807E-CE7E6B0A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66" y="498334"/>
            <a:ext cx="2831517" cy="2408682"/>
          </a:xfrm>
          <a:prstGeom prst="rect">
            <a:avLst/>
          </a:prstGeom>
        </p:spPr>
      </p:pic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Параметры связывания </a:t>
            </a:r>
            <a:r>
              <a:rPr lang="en-US" sz="3000" b="1" dirty="0"/>
              <a:t>BSA</a:t>
            </a:r>
            <a:r>
              <a:rPr lang="ru-RU" sz="3000" b="1" dirty="0"/>
              <a:t> и фталоцианинов (</a:t>
            </a:r>
            <a:r>
              <a:rPr lang="en-US" sz="3000" b="1" dirty="0"/>
              <a:t>Pc</a:t>
            </a:r>
            <a:r>
              <a:rPr lang="ru-RU" sz="3000" b="1" dirty="0"/>
              <a:t>)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598AE62-09C2-4832-9C1C-0B59A60B29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298408"/>
              </p:ext>
            </p:extLst>
          </p:nvPr>
        </p:nvGraphicFramePr>
        <p:xfrm>
          <a:off x="253618" y="680700"/>
          <a:ext cx="4297363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2" name="CS ChemDraw Drawing" r:id="rId4" imgW="4297163" imgH="758407" progId="ChemDraw.Document.6.0">
                  <p:embed/>
                </p:oleObj>
              </mc:Choice>
              <mc:Fallback>
                <p:oleObj name="CS ChemDraw Drawing" r:id="rId4" imgW="4297163" imgH="758407" progId="ChemDraw.Document.6.0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98EB3DD4-49D1-4134-8ECC-72CC7A854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3618" y="680700"/>
                        <a:ext cx="4297363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B576ECD7-31DB-4A84-BD03-08B0BE66C3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816092"/>
              </p:ext>
            </p:extLst>
          </p:nvPr>
        </p:nvGraphicFramePr>
        <p:xfrm>
          <a:off x="6837080" y="2071836"/>
          <a:ext cx="734292" cy="72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3" name="CS ChemDraw Drawing" r:id="rId6" imgW="865163" imgH="863679" progId="ChemDraw.Document.6.0">
                  <p:embed/>
                </p:oleObj>
              </mc:Choice>
              <mc:Fallback>
                <p:oleObj name="CS ChemDraw Drawing" r:id="rId6" imgW="865163" imgH="863679" progId="ChemDraw.Document.6.0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679CE296-49C8-48BE-BAD5-BD99C47204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7080" y="2071836"/>
                        <a:ext cx="734292" cy="728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964F5139-B7FF-4E7C-A8B0-ECE29CB049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820499"/>
              </p:ext>
            </p:extLst>
          </p:nvPr>
        </p:nvGraphicFramePr>
        <p:xfrm>
          <a:off x="5791133" y="2071836"/>
          <a:ext cx="734292" cy="72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4" name="CS ChemDraw Drawing" r:id="rId8" imgW="865163" imgH="863679" progId="ChemDraw.Document.6.0">
                  <p:embed/>
                </p:oleObj>
              </mc:Choice>
              <mc:Fallback>
                <p:oleObj name="CS ChemDraw Drawing" r:id="rId8" imgW="865163" imgH="863679" progId="ChemDraw.Document.6.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3F47480C-A809-41A1-89FA-D00DE9CCDA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91133" y="2071836"/>
                        <a:ext cx="734292" cy="728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B3BC63D7-F19B-4AD6-B4EE-BEA4ACE429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875352"/>
              </p:ext>
            </p:extLst>
          </p:nvPr>
        </p:nvGraphicFramePr>
        <p:xfrm>
          <a:off x="4768152" y="2071836"/>
          <a:ext cx="729728" cy="73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5" name="CS ChemDraw Drawing" r:id="rId10" imgW="863634" imgH="865210" progId="ChemDraw.Document.6.0">
                  <p:embed/>
                </p:oleObj>
              </mc:Choice>
              <mc:Fallback>
                <p:oleObj name="CS ChemDraw Drawing" r:id="rId10" imgW="863634" imgH="865210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DAEDC917-B30A-42D0-8A73-5430C8DF56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68152" y="2071836"/>
                        <a:ext cx="729728" cy="73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5C30F174-6A51-4249-A880-46F401B9A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912314"/>
              </p:ext>
            </p:extLst>
          </p:nvPr>
        </p:nvGraphicFramePr>
        <p:xfrm>
          <a:off x="1366410" y="1594268"/>
          <a:ext cx="2009546" cy="113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6" name="CS ChemDraw Drawing" r:id="rId12" imgW="1642476" imgH="927556" progId="ChemDraw.Document.6.0">
                  <p:embed/>
                </p:oleObj>
              </mc:Choice>
              <mc:Fallback>
                <p:oleObj name="CS ChemDraw Drawing" r:id="rId12" imgW="1642476" imgH="927556" progId="ChemDraw.Document.6.0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058E9F1B-9B13-4512-A82B-96DF0C96D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66410" y="1594268"/>
                        <a:ext cx="2009546" cy="1132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8966B20E-C828-425F-91DF-DDCBAE49C5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548658"/>
              </p:ext>
            </p:extLst>
          </p:nvPr>
        </p:nvGraphicFramePr>
        <p:xfrm>
          <a:off x="1368771" y="3267738"/>
          <a:ext cx="2339635" cy="108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7" name="CS ChemDraw Drawing" r:id="rId14" imgW="1971729" imgH="915474" progId="ChemDraw.Document.6.0">
                  <p:embed/>
                </p:oleObj>
              </mc:Choice>
              <mc:Fallback>
                <p:oleObj name="CS ChemDraw Drawing" r:id="rId14" imgW="1971729" imgH="915474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AED63F82-783B-4983-81EB-EFF40C587D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68771" y="3267738"/>
                        <a:ext cx="2339635" cy="108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A5382265-578F-4489-9F9B-4E83AFF41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766554"/>
              </p:ext>
            </p:extLst>
          </p:nvPr>
        </p:nvGraphicFramePr>
        <p:xfrm>
          <a:off x="1362263" y="4724939"/>
          <a:ext cx="2841788" cy="1325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8" name="CS ChemDraw Drawing" r:id="rId16" imgW="1965529" imgH="917200" progId="ChemDraw.Document.6.0">
                  <p:embed/>
                </p:oleObj>
              </mc:Choice>
              <mc:Fallback>
                <p:oleObj name="CS ChemDraw Drawing" r:id="rId16" imgW="1965529" imgH="917200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F3F46BB5-9EBF-4ECC-8F3C-074A6CCE1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62263" y="4724939"/>
                        <a:ext cx="2841788" cy="1325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E8E4D30-B2BD-4205-80B2-4EF9E6434A0F}"/>
              </a:ext>
            </a:extLst>
          </p:cNvPr>
          <p:cNvGrpSpPr/>
          <p:nvPr/>
        </p:nvGrpSpPr>
        <p:grpSpPr>
          <a:xfrm>
            <a:off x="4748296" y="3447878"/>
            <a:ext cx="2987658" cy="2289339"/>
            <a:chOff x="6233218" y="3661179"/>
            <a:chExt cx="2987658" cy="228933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32D2E01-CCC7-4C77-9D2E-923B1E31B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218" y="3661179"/>
              <a:ext cx="2968826" cy="2289339"/>
            </a:xfrm>
            <a:prstGeom prst="rect">
              <a:avLst/>
            </a:prstGeom>
          </p:spPr>
        </p:pic>
        <p:cxnSp>
          <p:nvCxnSpPr>
            <p:cNvPr id="3" name="Прямая со стрелкой 2">
              <a:extLst>
                <a:ext uri="{FF2B5EF4-FFF2-40B4-BE49-F238E27FC236}">
                  <a16:creationId xmlns:a16="http://schemas.microsoft.com/office/drawing/2014/main" id="{72B355C8-DDF9-47E9-B3A5-CD8EAB8F3D34}"/>
                </a:ext>
              </a:extLst>
            </p:cNvPr>
            <p:cNvCxnSpPr>
              <a:cxnSpLocks/>
            </p:cNvCxnSpPr>
            <p:nvPr/>
          </p:nvCxnSpPr>
          <p:spPr>
            <a:xfrm>
              <a:off x="7573883" y="4326005"/>
              <a:ext cx="394344" cy="959685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05A71D4E-F72D-4781-A17D-5A82766A9B21}"/>
                </a:ext>
              </a:extLst>
            </p:cNvPr>
            <p:cNvCxnSpPr>
              <a:cxnSpLocks/>
            </p:cNvCxnSpPr>
            <p:nvPr/>
          </p:nvCxnSpPr>
          <p:spPr>
            <a:xfrm>
              <a:off x="8826532" y="4473217"/>
              <a:ext cx="394344" cy="959685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Стрелка: вверх 20">
            <a:extLst>
              <a:ext uri="{FF2B5EF4-FFF2-40B4-BE49-F238E27FC236}">
                <a16:creationId xmlns:a16="http://schemas.microsoft.com/office/drawing/2014/main" id="{8D9E2E95-CF5E-4F8B-80BF-05E62B78F29D}"/>
              </a:ext>
            </a:extLst>
          </p:cNvPr>
          <p:cNvSpPr/>
          <p:nvPr/>
        </p:nvSpPr>
        <p:spPr>
          <a:xfrm rot="10800000">
            <a:off x="7666031" y="1429950"/>
            <a:ext cx="903768" cy="10879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14A813-3AFB-4670-80E1-77927133C249}"/>
              </a:ext>
            </a:extLst>
          </p:cNvPr>
          <p:cNvSpPr txBox="1"/>
          <p:nvPr/>
        </p:nvSpPr>
        <p:spPr>
          <a:xfrm>
            <a:off x="8619908" y="1103818"/>
            <a:ext cx="2620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Повышение устойчивости комплекса </a:t>
            </a:r>
            <a:r>
              <a:rPr lang="en-US" sz="2400" b="1" dirty="0"/>
              <a:t>BSA-Pc</a:t>
            </a:r>
            <a:endParaRPr lang="ru-RU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4F2D62-3BA3-432C-9B7B-B3BF28A4166C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12613C-1157-4582-BA8A-D8EC53A2E3D3}"/>
              </a:ext>
            </a:extLst>
          </p:cNvPr>
          <p:cNvSpPr txBox="1"/>
          <p:nvPr/>
        </p:nvSpPr>
        <p:spPr>
          <a:xfrm>
            <a:off x="4685659" y="5689761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a b 2b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A0A253-AE2F-4CEF-BF2D-3D3DA3BA3DBF}"/>
              </a:ext>
            </a:extLst>
          </p:cNvPr>
          <p:cNvSpPr txBox="1"/>
          <p:nvPr/>
        </p:nvSpPr>
        <p:spPr>
          <a:xfrm>
            <a:off x="5721190" y="5689761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a b 2b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A34442-1B97-462B-A5A5-C21AD328A205}"/>
              </a:ext>
            </a:extLst>
          </p:cNvPr>
          <p:cNvSpPr txBox="1"/>
          <p:nvPr/>
        </p:nvSpPr>
        <p:spPr>
          <a:xfrm>
            <a:off x="6768985" y="5689761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a b 2b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1E5B73B6-214B-44A8-A4CF-8834B62373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900491"/>
              </p:ext>
            </p:extLst>
          </p:nvPr>
        </p:nvGraphicFramePr>
        <p:xfrm>
          <a:off x="6837080" y="6115834"/>
          <a:ext cx="734292" cy="72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9" name="CS ChemDraw Drawing" r:id="rId6" imgW="865163" imgH="863679" progId="ChemDraw.Document.6.0">
                  <p:embed/>
                </p:oleObj>
              </mc:Choice>
              <mc:Fallback>
                <p:oleObj name="CS ChemDraw Drawing" r:id="rId6" imgW="865163" imgH="863679" progId="ChemDraw.Document.6.0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B576ECD7-31DB-4A84-BD03-08B0BE66C3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7080" y="6115834"/>
                        <a:ext cx="734292" cy="728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96FB9BCB-22F6-4244-BF6F-5716BE282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953547"/>
              </p:ext>
            </p:extLst>
          </p:nvPr>
        </p:nvGraphicFramePr>
        <p:xfrm>
          <a:off x="5791133" y="6115834"/>
          <a:ext cx="734292" cy="72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0" name="CS ChemDraw Drawing" r:id="rId8" imgW="865163" imgH="863679" progId="ChemDraw.Document.6.0">
                  <p:embed/>
                </p:oleObj>
              </mc:Choice>
              <mc:Fallback>
                <p:oleObj name="CS ChemDraw Drawing" r:id="rId8" imgW="865163" imgH="863679" progId="ChemDraw.Document.6.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964F5139-B7FF-4E7C-A8B0-ECE29CB049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91133" y="6115834"/>
                        <a:ext cx="734292" cy="728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D9A448AD-4B83-4BFD-9C17-6176DB6044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394743"/>
              </p:ext>
            </p:extLst>
          </p:nvPr>
        </p:nvGraphicFramePr>
        <p:xfrm>
          <a:off x="4768152" y="6115834"/>
          <a:ext cx="729728" cy="73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1" name="CS ChemDraw Drawing" r:id="rId10" imgW="863634" imgH="865210" progId="ChemDraw.Document.6.0">
                  <p:embed/>
                </p:oleObj>
              </mc:Choice>
              <mc:Fallback>
                <p:oleObj name="CS ChemDraw Drawing" r:id="rId10" imgW="863634" imgH="865210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B3BC63D7-F19B-4AD6-B4EE-BEA4ACE429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68152" y="6115834"/>
                        <a:ext cx="729728" cy="73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B28749C4-A572-4A5A-BE67-120D9FF3AC51}"/>
              </a:ext>
            </a:extLst>
          </p:cNvPr>
          <p:cNvSpPr txBox="1"/>
          <p:nvPr/>
        </p:nvSpPr>
        <p:spPr>
          <a:xfrm>
            <a:off x="790848" y="350342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939BEB-B629-49D8-8072-0B4123902C1E}"/>
              </a:ext>
            </a:extLst>
          </p:cNvPr>
          <p:cNvSpPr txBox="1"/>
          <p:nvPr/>
        </p:nvSpPr>
        <p:spPr>
          <a:xfrm>
            <a:off x="4685659" y="278827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a b 2b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6AF546-5789-443E-80D9-7A333527CD32}"/>
              </a:ext>
            </a:extLst>
          </p:cNvPr>
          <p:cNvSpPr txBox="1"/>
          <p:nvPr/>
        </p:nvSpPr>
        <p:spPr>
          <a:xfrm>
            <a:off x="5721190" y="278827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a b 2b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B5A38A-69C0-4C34-A1CA-5F78172F2322}"/>
              </a:ext>
            </a:extLst>
          </p:cNvPr>
          <p:cNvSpPr txBox="1"/>
          <p:nvPr/>
        </p:nvSpPr>
        <p:spPr>
          <a:xfrm>
            <a:off x="6768985" y="2788276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a b 2b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EB9579-6DC4-446C-B86E-DE9B71DFCCF1}"/>
              </a:ext>
            </a:extLst>
          </p:cNvPr>
          <p:cNvSpPr txBox="1"/>
          <p:nvPr/>
        </p:nvSpPr>
        <p:spPr>
          <a:xfrm>
            <a:off x="585664" y="5065411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2b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B6BA85-1DF8-427B-8A07-266D77F0806B}"/>
              </a:ext>
            </a:extLst>
          </p:cNvPr>
          <p:cNvSpPr txBox="1"/>
          <p:nvPr/>
        </p:nvSpPr>
        <p:spPr>
          <a:xfrm>
            <a:off x="757186" y="1812483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68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Расчет термодинамических параметров денатурации комплекса </a:t>
            </a:r>
            <a:r>
              <a:rPr lang="en-US" sz="3000" b="1" dirty="0"/>
              <a:t>BSA-Pc</a:t>
            </a:r>
            <a:endParaRPr lang="ru-RU" sz="30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129EB-34F6-4196-A3EB-0DAD76716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67" y="636109"/>
            <a:ext cx="4312137" cy="3832264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017FE6C-72D3-4F1A-A7C7-119436383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094981"/>
              </p:ext>
            </p:extLst>
          </p:nvPr>
        </p:nvGraphicFramePr>
        <p:xfrm>
          <a:off x="4040736" y="4596015"/>
          <a:ext cx="7793527" cy="175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3316">
                  <a:extLst>
                    <a:ext uri="{9D8B030D-6E8A-4147-A177-3AD203B41FA5}">
                      <a16:colId xmlns:a16="http://schemas.microsoft.com/office/drawing/2014/main" val="2897989731"/>
                    </a:ext>
                  </a:extLst>
                </a:gridCol>
                <a:gridCol w="1357611">
                  <a:extLst>
                    <a:ext uri="{9D8B030D-6E8A-4147-A177-3AD203B41FA5}">
                      <a16:colId xmlns:a16="http://schemas.microsoft.com/office/drawing/2014/main" val="2860793941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406145888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175642570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88753248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Денатурация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85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Энтальпия, </a:t>
                      </a:r>
                      <a:br>
                        <a:rPr lang="ru-RU" sz="1800" b="1" u="none" strike="noStrike" dirty="0">
                          <a:effectLst/>
                        </a:rPr>
                      </a:br>
                      <a:r>
                        <a:rPr lang="ru-RU" sz="1800" b="1" u="none" strike="noStrike" dirty="0">
                          <a:effectLst/>
                        </a:rPr>
                        <a:t>кДж/моль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Энтропия, Дж/(моль*К)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Энергия Гиббса</a:t>
                      </a:r>
                      <a:br>
                        <a:rPr lang="ru-RU" sz="1800" b="1" u="none" strike="noStrike" dirty="0">
                          <a:effectLst/>
                        </a:rPr>
                      </a:br>
                      <a:r>
                        <a:rPr lang="ru-RU" sz="1800" b="1" u="none" strike="noStrike" dirty="0">
                          <a:effectLst/>
                        </a:rPr>
                        <a:t>(25 градусов), Дж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Энергия Гиббса</a:t>
                      </a:r>
                      <a:br>
                        <a:rPr lang="ru-RU" sz="1800" b="1" u="none" strike="noStrike" dirty="0">
                          <a:effectLst/>
                        </a:rPr>
                      </a:br>
                      <a:r>
                        <a:rPr lang="ru-RU" sz="1800" b="1" u="none" strike="noStrike" dirty="0">
                          <a:effectLst/>
                        </a:rPr>
                        <a:t>(37 градусов), Дж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07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BSA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-25.03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-2034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-1108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38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BSA-Pc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-25.03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-2255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-1338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32208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803EE1C-55CA-45E5-AE30-AF59531D3B7D}"/>
              </a:ext>
            </a:extLst>
          </p:cNvPr>
          <p:cNvSpPr txBox="1"/>
          <p:nvPr/>
        </p:nvSpPr>
        <p:spPr>
          <a:xfrm>
            <a:off x="1206500" y="4995261"/>
            <a:ext cx="1987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Изотермы </a:t>
            </a:r>
          </a:p>
          <a:p>
            <a:r>
              <a:rPr lang="ru-RU" sz="2800" b="1" dirty="0"/>
              <a:t>Вант-Гоффа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AB279-FF70-47FB-AE85-82F727DE17D2}"/>
              </a:ext>
            </a:extLst>
          </p:cNvPr>
          <p:cNvSpPr txBox="1"/>
          <p:nvPr/>
        </p:nvSpPr>
        <p:spPr>
          <a:xfrm>
            <a:off x="139700" y="2502584"/>
            <a:ext cx="35317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Изменение спектров </a:t>
            </a:r>
          </a:p>
          <a:p>
            <a:r>
              <a:rPr lang="ru-RU" sz="2800" b="1" dirty="0"/>
              <a:t>флуоресценции</a:t>
            </a:r>
          </a:p>
          <a:p>
            <a:r>
              <a:rPr lang="ru-RU" sz="2800" b="1" dirty="0"/>
              <a:t> при денатурации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12C1E614-5DA4-482F-829B-7DCC9F353173}"/>
              </a:ext>
            </a:extLst>
          </p:cNvPr>
          <p:cNvSpPr/>
          <p:nvPr/>
        </p:nvSpPr>
        <p:spPr>
          <a:xfrm rot="18774238">
            <a:off x="1256533" y="4014360"/>
            <a:ext cx="1066800" cy="10880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8CA83546-DEE7-4499-8E37-B8C5C513F766}"/>
              </a:ext>
            </a:extLst>
          </p:cNvPr>
          <p:cNvSpPr/>
          <p:nvPr/>
        </p:nvSpPr>
        <p:spPr>
          <a:xfrm rot="16200000">
            <a:off x="3180577" y="4928295"/>
            <a:ext cx="1066800" cy="10880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EEA6D-6062-4634-A33A-CEFA80B9C3C0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280003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DC156E5C-E1BB-447F-94B6-7AD2A351C066}"/>
              </a:ext>
            </a:extLst>
          </p:cNvPr>
          <p:cNvSpPr txBox="1">
            <a:spLocks/>
          </p:cNvSpPr>
          <p:nvPr/>
        </p:nvSpPr>
        <p:spPr>
          <a:xfrm>
            <a:off x="0" y="9629"/>
            <a:ext cx="12192000" cy="73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Некоторые другие приложения наших новых </a:t>
            </a:r>
            <a:r>
              <a:rPr lang="ru-RU" sz="2400" b="1" dirty="0" err="1"/>
              <a:t>фталоцианинов</a:t>
            </a:r>
            <a:r>
              <a:rPr lang="en-US" sz="2400" b="1" dirty="0"/>
              <a:t>.</a:t>
            </a:r>
          </a:p>
          <a:p>
            <a:pPr algn="ctr"/>
            <a:r>
              <a:rPr lang="ru-RU" sz="2400" b="1" dirty="0"/>
              <a:t>Конверсия излучения в тепло агрегированным в воде окта-катионным </a:t>
            </a:r>
            <a:r>
              <a:rPr lang="ru-RU" sz="2400" b="1" dirty="0" err="1"/>
              <a:t>фталоцианином</a:t>
            </a: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F197D-F5E0-4252-B2F0-708B1BB5A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30" y="3699453"/>
            <a:ext cx="3671931" cy="3018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6C3A2-7243-45CA-ABBF-5142E670F3DC}"/>
              </a:ext>
            </a:extLst>
          </p:cNvPr>
          <p:cNvSpPr txBox="1"/>
          <p:nvPr/>
        </p:nvSpPr>
        <p:spPr>
          <a:xfrm>
            <a:off x="10750512" y="5269022"/>
            <a:ext cx="82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1117FF"/>
                </a:solidFill>
              </a:rPr>
              <a:t>вода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B215941-AF4E-4FB9-A4B8-6FB716438CC5}"/>
              </a:ext>
            </a:extLst>
          </p:cNvPr>
          <p:cNvGrpSpPr/>
          <p:nvPr/>
        </p:nvGrpSpPr>
        <p:grpSpPr>
          <a:xfrm>
            <a:off x="8482036" y="781136"/>
            <a:ext cx="3456825" cy="2497394"/>
            <a:chOff x="4470064" y="3084699"/>
            <a:chExt cx="3456825" cy="249739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513A94B-3598-48DD-8D0E-1C367EDDC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10" r="65883"/>
            <a:stretch/>
          </p:blipFill>
          <p:spPr>
            <a:xfrm>
              <a:off x="4470064" y="3084699"/>
              <a:ext cx="3456825" cy="249739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54B63F-C5D6-434A-81AA-5758D27A2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" t="-1285" r="80086" b="89497"/>
            <a:stretch/>
          </p:blipFill>
          <p:spPr>
            <a:xfrm>
              <a:off x="4637857" y="3101270"/>
              <a:ext cx="1900595" cy="89913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EE3DC94-AFC5-4C86-9AA2-4F238A62448D}"/>
              </a:ext>
            </a:extLst>
          </p:cNvPr>
          <p:cNvGrpSpPr/>
          <p:nvPr/>
        </p:nvGrpSpPr>
        <p:grpSpPr>
          <a:xfrm>
            <a:off x="6369592" y="1406491"/>
            <a:ext cx="2467400" cy="1150541"/>
            <a:chOff x="7620498" y="1002526"/>
            <a:chExt cx="2467400" cy="1150541"/>
          </a:xfrm>
        </p:grpSpPr>
        <p:graphicFrame>
          <p:nvGraphicFramePr>
            <p:cNvPr id="6" name="Объект 5">
              <a:extLst>
                <a:ext uri="{FF2B5EF4-FFF2-40B4-BE49-F238E27FC236}">
                  <a16:creationId xmlns:a16="http://schemas.microsoft.com/office/drawing/2014/main" id="{229F97FB-2F0E-4FAA-972A-B08550C5DC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234186"/>
                </p:ext>
              </p:extLst>
            </p:nvPr>
          </p:nvGraphicFramePr>
          <p:xfrm>
            <a:off x="7620498" y="1002526"/>
            <a:ext cx="2467400" cy="1150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9" name="CS ChemDraw Drawing" r:id="rId5" imgW="1965529" imgH="917200" progId="ChemDraw.Document.6.0">
                    <p:embed/>
                  </p:oleObj>
                </mc:Choice>
                <mc:Fallback>
                  <p:oleObj name="CS ChemDraw Drawing" r:id="rId5" imgW="1965529" imgH="917200" progId="ChemDraw.Document.6.0">
                    <p:embed/>
                    <p:pic>
                      <p:nvPicPr>
                        <p:cNvPr id="10" name="Объект 9">
                          <a:extLst>
                            <a:ext uri="{FF2B5EF4-FFF2-40B4-BE49-F238E27FC236}">
                              <a16:creationId xmlns:a16="http://schemas.microsoft.com/office/drawing/2014/main" id="{38BDBDA4-13B5-4C09-B10A-5B08B8E9E7E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20498" y="1002526"/>
                          <a:ext cx="2467400" cy="11505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>
              <a:extLst>
                <a:ext uri="{FF2B5EF4-FFF2-40B4-BE49-F238E27FC236}">
                  <a16:creationId xmlns:a16="http://schemas.microsoft.com/office/drawing/2014/main" id="{9140E392-FDC6-4988-AC3B-DE8D918001D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7008197"/>
                </p:ext>
              </p:extLst>
            </p:nvPr>
          </p:nvGraphicFramePr>
          <p:xfrm>
            <a:off x="9008328" y="1299786"/>
            <a:ext cx="571523" cy="573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0" name="CS ChemDraw Drawing" r:id="rId7" imgW="863634" imgH="865210" progId="ChemDraw.Document.6.0">
                    <p:embed/>
                  </p:oleObj>
                </mc:Choice>
                <mc:Fallback>
                  <p:oleObj name="CS ChemDraw Drawing" r:id="rId7" imgW="863634" imgH="865210" progId="ChemDraw.Document.6.0">
                    <p:embed/>
                    <p:pic>
                      <p:nvPicPr>
                        <p:cNvPr id="35" name="Объект 34">
                          <a:extLst>
                            <a:ext uri="{FF2B5EF4-FFF2-40B4-BE49-F238E27FC236}">
                              <a16:creationId xmlns:a16="http://schemas.microsoft.com/office/drawing/2014/main" id="{B559DF4F-766B-4E46-A003-B46B7C8ABEC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008328" y="1299786"/>
                          <a:ext cx="571523" cy="5733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F3A4DA0-0A20-409C-A545-7C4848F297C1}"/>
              </a:ext>
            </a:extLst>
          </p:cNvPr>
          <p:cNvSpPr txBox="1"/>
          <p:nvPr/>
        </p:nvSpPr>
        <p:spPr>
          <a:xfrm>
            <a:off x="8836992" y="2930012"/>
            <a:ext cx="1833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Облучение 632 </a:t>
            </a:r>
            <a:r>
              <a:rPr lang="ru-RU" sz="2200" b="1" dirty="0" err="1"/>
              <a:t>нм</a:t>
            </a:r>
            <a:endParaRPr lang="ru-RU" sz="22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FE948F-6C2D-420D-B90E-1BF15035AF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69" t="31108" r="28359" b="29752"/>
          <a:stretch/>
        </p:blipFill>
        <p:spPr>
          <a:xfrm>
            <a:off x="177740" y="823995"/>
            <a:ext cx="5544297" cy="1841857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2EDAB29-F00F-46FB-9695-ADF7F0276EAD}"/>
              </a:ext>
            </a:extLst>
          </p:cNvPr>
          <p:cNvCxnSpPr/>
          <p:nvPr/>
        </p:nvCxnSpPr>
        <p:spPr>
          <a:xfrm>
            <a:off x="6088299" y="1091381"/>
            <a:ext cx="0" cy="576661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28388468-29B5-404D-825A-351DC77A84D2}"/>
              </a:ext>
            </a:extLst>
          </p:cNvPr>
          <p:cNvSpPr/>
          <p:nvPr/>
        </p:nvSpPr>
        <p:spPr>
          <a:xfrm>
            <a:off x="5523967" y="3252019"/>
            <a:ext cx="1474823" cy="1445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135DA-B738-4100-8689-9D7C63C00213}"/>
              </a:ext>
            </a:extLst>
          </p:cNvPr>
          <p:cNvSpPr txBox="1"/>
          <p:nvPr/>
        </p:nvSpPr>
        <p:spPr>
          <a:xfrm>
            <a:off x="10277573" y="3246963"/>
            <a:ext cx="1935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Раствор </a:t>
            </a:r>
            <a:r>
              <a:rPr lang="en-US" b="1" dirty="0">
                <a:solidFill>
                  <a:srgbClr val="FF0000"/>
                </a:solidFill>
              </a:rPr>
              <a:t>Pc </a:t>
            </a:r>
            <a:r>
              <a:rPr lang="ru-RU" b="1" dirty="0">
                <a:solidFill>
                  <a:srgbClr val="FF0000"/>
                </a:solidFill>
              </a:rPr>
              <a:t>в воде</a:t>
            </a:r>
          </a:p>
          <a:p>
            <a:r>
              <a:rPr lang="ru-RU" b="1" dirty="0">
                <a:solidFill>
                  <a:srgbClr val="FF0000"/>
                </a:solidFill>
              </a:rPr>
              <a:t>нагрелся на </a:t>
            </a:r>
          </a:p>
          <a:p>
            <a:r>
              <a:rPr lang="ru-RU" b="1" dirty="0">
                <a:solidFill>
                  <a:srgbClr val="FF0000"/>
                </a:solidFill>
              </a:rPr>
              <a:t>9 градусов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C9102F-904D-431D-8574-F194E2BD5E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3" y="2665852"/>
            <a:ext cx="3742786" cy="1889546"/>
          </a:xfrm>
          <a:prstGeom prst="rect">
            <a:avLst/>
          </a:prstGeom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F28EE971-F87B-49FB-ACBA-32760079E956}"/>
              </a:ext>
            </a:extLst>
          </p:cNvPr>
          <p:cNvSpPr/>
          <p:nvPr/>
        </p:nvSpPr>
        <p:spPr>
          <a:xfrm rot="2875590">
            <a:off x="3124595" y="4474335"/>
            <a:ext cx="697929" cy="777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E05608-47F3-4A01-9C08-F688398C2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882" y="5141565"/>
            <a:ext cx="2051307" cy="16676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8AD0F5-CEE1-4389-97A3-519B6935B82B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746794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9629"/>
            <a:ext cx="12192000" cy="73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Некоторые другие приложения наших новых </a:t>
            </a:r>
            <a:r>
              <a:rPr lang="ru-RU" sz="2400" b="1" dirty="0" err="1"/>
              <a:t>фталоцианинов</a:t>
            </a:r>
            <a:r>
              <a:rPr lang="en-US" sz="2400" b="1" dirty="0"/>
              <a:t>.</a:t>
            </a:r>
          </a:p>
          <a:p>
            <a:pPr algn="ctr"/>
            <a:r>
              <a:rPr lang="ru-RU" sz="2400" b="1" dirty="0"/>
              <a:t>Комплексы с переносом протона в координирующих растворителях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39C15B-28FA-4B94-B632-14C926B28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" y="748589"/>
            <a:ext cx="4212085" cy="322389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B78CECF-3499-4C82-B68B-61FEFAEA5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1C14289-488A-4FF4-A9E7-EC74448FB8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955007"/>
              </p:ext>
            </p:extLst>
          </p:nvPr>
        </p:nvGraphicFramePr>
        <p:xfrm>
          <a:off x="424589" y="4509275"/>
          <a:ext cx="8262298" cy="1760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2" name="CS ChemDraw Drawing" r:id="rId4" imgW="6633619" imgH="1410838" progId="ChemDraw.Document.6.0">
                  <p:embed/>
                </p:oleObj>
              </mc:Choice>
              <mc:Fallback>
                <p:oleObj name="CS ChemDraw Drawing" r:id="rId4" imgW="6633619" imgH="1410838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89" y="4509275"/>
                        <a:ext cx="8262298" cy="17608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CCD0A-6CE9-438F-AFB0-3BD1EFE5380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10615" r="11337" b="4749"/>
          <a:stretch/>
        </p:blipFill>
        <p:spPr bwMode="auto">
          <a:xfrm>
            <a:off x="5941916" y="1088785"/>
            <a:ext cx="3603546" cy="2849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608BD0-0ABA-407F-81B0-282004DAE6E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8744" r="11343" b="4676"/>
          <a:stretch/>
        </p:blipFill>
        <p:spPr bwMode="auto">
          <a:xfrm>
            <a:off x="9589145" y="1623202"/>
            <a:ext cx="2263849" cy="1864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38BDBDA4-13B5-4C09-B10A-5B08B8E9E7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30557"/>
              </p:ext>
            </p:extLst>
          </p:nvPr>
        </p:nvGraphicFramePr>
        <p:xfrm>
          <a:off x="3015244" y="1731407"/>
          <a:ext cx="2681711" cy="1250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3" name="CS ChemDraw Drawing" r:id="rId8" imgW="1965529" imgH="917200" progId="ChemDraw.Document.6.0">
                  <p:embed/>
                </p:oleObj>
              </mc:Choice>
              <mc:Fallback>
                <p:oleObj name="CS ChemDraw Drawing" r:id="rId8" imgW="1965529" imgH="917200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F3F46BB5-9EBF-4ECC-8F3C-074A6CCE1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15244" y="1731407"/>
                        <a:ext cx="2681711" cy="1250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1302D2-EC5A-4235-B513-6DE35F8E625A}"/>
              </a:ext>
            </a:extLst>
          </p:cNvPr>
          <p:cNvSpPr txBox="1"/>
          <p:nvPr/>
        </p:nvSpPr>
        <p:spPr>
          <a:xfrm flipH="1">
            <a:off x="8661453" y="1391800"/>
            <a:ext cx="103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696 </a:t>
            </a:r>
            <a:r>
              <a:rPr lang="ru-RU" b="1" dirty="0" err="1">
                <a:solidFill>
                  <a:srgbClr val="FF0000"/>
                </a:solidFill>
              </a:rPr>
              <a:t>нм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9F0B5-7F03-4D85-BFA5-0F3C5161039D}"/>
              </a:ext>
            </a:extLst>
          </p:cNvPr>
          <p:cNvSpPr txBox="1"/>
          <p:nvPr/>
        </p:nvSpPr>
        <p:spPr>
          <a:xfrm flipH="1">
            <a:off x="9982200" y="1349158"/>
            <a:ext cx="170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pKa</a:t>
            </a:r>
            <a:r>
              <a:rPr lang="en-US" sz="2400" b="1" dirty="0"/>
              <a:t> = -0.78</a:t>
            </a:r>
            <a:endParaRPr lang="ru-RU" sz="2400" b="1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AA16049A-5962-4F44-9138-98C44DE94F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055657"/>
              </p:ext>
            </p:extLst>
          </p:nvPr>
        </p:nvGraphicFramePr>
        <p:xfrm>
          <a:off x="4555738" y="2068853"/>
          <a:ext cx="571523" cy="573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4" name="CS ChemDraw Drawing" r:id="rId10" imgW="863634" imgH="865210" progId="ChemDraw.Document.6.0">
                  <p:embed/>
                </p:oleObj>
              </mc:Choice>
              <mc:Fallback>
                <p:oleObj name="CS ChemDraw Drawing" r:id="rId10" imgW="863634" imgH="865210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9140E392-FDC6-4988-AC3B-DE8D918001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55738" y="2068853"/>
                        <a:ext cx="571523" cy="573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3D86FA0-C695-4F8A-AC3D-B9CA6E8369F7}"/>
              </a:ext>
            </a:extLst>
          </p:cNvPr>
          <p:cNvSpPr txBox="1"/>
          <p:nvPr/>
        </p:nvSpPr>
        <p:spPr>
          <a:xfrm flipH="1">
            <a:off x="9938108" y="2095334"/>
            <a:ext cx="103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696 </a:t>
            </a:r>
            <a:r>
              <a:rPr lang="ru-RU" b="1" dirty="0" err="1">
                <a:solidFill>
                  <a:srgbClr val="FF0000"/>
                </a:solidFill>
              </a:rPr>
              <a:t>нм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159297-80DC-4DB6-84B9-883F85F7401D}"/>
              </a:ext>
            </a:extLst>
          </p:cNvPr>
          <p:cNvSpPr txBox="1"/>
          <p:nvPr/>
        </p:nvSpPr>
        <p:spPr>
          <a:xfrm>
            <a:off x="8686887" y="5343805"/>
            <a:ext cx="3452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/>
              <a:t>Pavel</a:t>
            </a:r>
            <a:r>
              <a:rPr lang="ru-RU" sz="2400" dirty="0"/>
              <a:t> A. </a:t>
            </a:r>
            <a:r>
              <a:rPr lang="ru-RU" sz="2400" dirty="0" err="1"/>
              <a:t>Stuzhin</a:t>
            </a:r>
            <a:r>
              <a:rPr lang="en-US" sz="2400" dirty="0"/>
              <a:t> </a:t>
            </a:r>
            <a:r>
              <a:rPr lang="en-US" sz="2400" i="1" dirty="0"/>
              <a:t>et al.</a:t>
            </a:r>
            <a:r>
              <a:rPr lang="ru-RU" sz="2400" dirty="0"/>
              <a:t>, </a:t>
            </a:r>
            <a:r>
              <a:rPr lang="ru-RU" sz="2400" i="1" dirty="0" err="1"/>
              <a:t>Dyes</a:t>
            </a:r>
            <a:r>
              <a:rPr lang="ru-RU" sz="2400" i="1" dirty="0"/>
              <a:t> </a:t>
            </a:r>
            <a:r>
              <a:rPr lang="ru-RU" sz="2400" i="1" dirty="0" err="1"/>
              <a:t>and</a:t>
            </a:r>
            <a:r>
              <a:rPr lang="ru-RU" sz="2400" i="1" dirty="0"/>
              <a:t> </a:t>
            </a:r>
            <a:r>
              <a:rPr lang="ru-RU" sz="2400" i="1" dirty="0" err="1"/>
              <a:t>Pigments</a:t>
            </a:r>
            <a:r>
              <a:rPr lang="ru-RU" sz="2400" dirty="0"/>
              <a:t>, 2017, 139, p. 509-516,</a:t>
            </a:r>
          </a:p>
        </p:txBody>
      </p:sp>
      <p:sp>
        <p:nvSpPr>
          <p:cNvPr id="17" name="Стрелка: штриховая вправо 16">
            <a:extLst>
              <a:ext uri="{FF2B5EF4-FFF2-40B4-BE49-F238E27FC236}">
                <a16:creationId xmlns:a16="http://schemas.microsoft.com/office/drawing/2014/main" id="{4DB3CB9D-6916-4E0A-8F16-A9085405757C}"/>
              </a:ext>
            </a:extLst>
          </p:cNvPr>
          <p:cNvSpPr/>
          <p:nvPr/>
        </p:nvSpPr>
        <p:spPr>
          <a:xfrm rot="13646284">
            <a:off x="9202141" y="4241043"/>
            <a:ext cx="979835" cy="1225550"/>
          </a:xfrm>
          <a:prstGeom prst="stripedRightArrow">
            <a:avLst>
              <a:gd name="adj1" fmla="val 4378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CA270-FAF2-487C-85D9-8AF44E546DA3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4168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1464D08-D43C-4FF7-AFAE-AB6F2B869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384054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ctr"/>
            <a:r>
              <a:rPr lang="ru-RU" sz="3000" b="1" dirty="0" err="1"/>
              <a:t>Фталоцианины</a:t>
            </a:r>
            <a:r>
              <a:rPr lang="ru-RU" sz="3000" b="1" dirty="0"/>
              <a:t> для ФДТ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421CC62-5A70-4688-B7C5-FE14F593A304}"/>
              </a:ext>
            </a:extLst>
          </p:cNvPr>
          <p:cNvGrpSpPr/>
          <p:nvPr/>
        </p:nvGrpSpPr>
        <p:grpSpPr>
          <a:xfrm>
            <a:off x="0" y="1017634"/>
            <a:ext cx="5673063" cy="4676428"/>
            <a:chOff x="8284237" y="454170"/>
            <a:chExt cx="2777557" cy="22896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56C7A04-3230-45DC-BDEB-D1BDD4E5F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7" t="11389" r="10486" b="5973"/>
            <a:stretch/>
          </p:blipFill>
          <p:spPr>
            <a:xfrm>
              <a:off x="8284237" y="454170"/>
              <a:ext cx="2777557" cy="2289600"/>
            </a:xfrm>
            <a:prstGeom prst="rect">
              <a:avLst/>
            </a:prstGeom>
          </p:spPr>
        </p:pic>
        <p:graphicFrame>
          <p:nvGraphicFramePr>
            <p:cNvPr id="43" name="Объект 42">
              <a:extLst>
                <a:ext uri="{FF2B5EF4-FFF2-40B4-BE49-F238E27FC236}">
                  <a16:creationId xmlns:a16="http://schemas.microsoft.com/office/drawing/2014/main" id="{C54AE317-780A-4FB6-88DA-596913ED29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664446"/>
                </p:ext>
              </p:extLst>
            </p:nvPr>
          </p:nvGraphicFramePr>
          <p:xfrm>
            <a:off x="9825052" y="1135063"/>
            <a:ext cx="1081088" cy="83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81" name="CS ChemDraw Drawing" r:id="rId4" imgW="1929022" imgH="1499209" progId="ChemDraw.Document.6.0">
                    <p:embed/>
                  </p:oleObj>
                </mc:Choice>
                <mc:Fallback>
                  <p:oleObj name="CS ChemDraw Drawing" r:id="rId4" imgW="1929022" imgH="1499209" progId="ChemDraw.Document.6.0">
                    <p:embed/>
                    <p:pic>
                      <p:nvPicPr>
                        <p:cNvPr id="43" name="Объект 42">
                          <a:extLst>
                            <a:ext uri="{FF2B5EF4-FFF2-40B4-BE49-F238E27FC236}">
                              <a16:creationId xmlns:a16="http://schemas.microsoft.com/office/drawing/2014/main" id="{C54AE317-780A-4FB6-88DA-596913ED29D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825052" y="1135063"/>
                          <a:ext cx="1081088" cy="836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341FC24-9308-4101-9C21-B975D5BA720B}"/>
              </a:ext>
            </a:extLst>
          </p:cNvPr>
          <p:cNvSpPr txBox="1"/>
          <p:nvPr/>
        </p:nvSpPr>
        <p:spPr>
          <a:xfrm>
            <a:off x="9748856" y="2759487"/>
            <a:ext cx="2240157" cy="923330"/>
          </a:xfrm>
          <a:prstGeom prst="rect">
            <a:avLst/>
          </a:prstGeom>
          <a:noFill/>
          <a:effectLst>
            <a:glow rad="101600">
              <a:srgbClr val="0FE79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glow rad="139700">
                    <a:srgbClr val="0FE79F">
                      <a:alpha val="40000"/>
                    </a:srgbClr>
                  </a:glow>
                </a:effectLst>
              </a:rPr>
              <a:t>ДЕЗАГРЕГАЦИЯ В </a:t>
            </a:r>
          </a:p>
          <a:p>
            <a:r>
              <a:rPr lang="ru-RU" b="1" dirty="0">
                <a:effectLst>
                  <a:glow rad="139700">
                    <a:srgbClr val="0FE79F">
                      <a:alpha val="40000"/>
                    </a:srgbClr>
                  </a:glow>
                </a:effectLst>
              </a:rPr>
              <a:t>ФИЗИОЛОГИЧЕСКИХ СРЕДАХ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DBD720A-B424-4F72-A8BD-46320912F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594" y="3411092"/>
            <a:ext cx="2101288" cy="45433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A26FFFD-EB5E-4339-BB36-4DF4DCE3C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6594" y="2710230"/>
            <a:ext cx="2101288" cy="11551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621BE12-E2E8-47F8-94EF-022D1DCFE851}"/>
              </a:ext>
            </a:extLst>
          </p:cNvPr>
          <p:cNvSpPr txBox="1"/>
          <p:nvPr/>
        </p:nvSpPr>
        <p:spPr>
          <a:xfrm>
            <a:off x="8353344" y="255264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мономер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78A750-A889-4036-B1B2-8CC023F01425}"/>
              </a:ext>
            </a:extLst>
          </p:cNvPr>
          <p:cNvSpPr txBox="1"/>
          <p:nvPr/>
        </p:nvSpPr>
        <p:spPr>
          <a:xfrm>
            <a:off x="8304183" y="316875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агрегат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250BC7-E59D-46F5-8F78-A8969CF62556}"/>
              </a:ext>
            </a:extLst>
          </p:cNvPr>
          <p:cNvSpPr txBox="1"/>
          <p:nvPr/>
        </p:nvSpPr>
        <p:spPr>
          <a:xfrm>
            <a:off x="7788317" y="2903016"/>
            <a:ext cx="14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UV-Vis </a:t>
            </a:r>
            <a:r>
              <a:rPr lang="ru-RU" b="1" i="1" dirty="0"/>
              <a:t>в </a:t>
            </a:r>
            <a:r>
              <a:rPr lang="en-US" b="1" i="1" dirty="0"/>
              <a:t>PBS</a:t>
            </a:r>
            <a:endParaRPr lang="ru-RU" b="1" i="1" dirty="0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D428FD2F-FB15-4165-913B-F861FDA86361}"/>
              </a:ext>
            </a:extLst>
          </p:cNvPr>
          <p:cNvSpPr/>
          <p:nvPr/>
        </p:nvSpPr>
        <p:spPr>
          <a:xfrm>
            <a:off x="5202937" y="2988572"/>
            <a:ext cx="2653624" cy="523220"/>
          </a:xfrm>
          <a:prstGeom prst="rightArrow">
            <a:avLst>
              <a:gd name="adj1" fmla="val 40545"/>
              <a:gd name="adj2" fmla="val 11595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9C7D590-F023-4075-A97C-24BB5D47009E}"/>
              </a:ext>
            </a:extLst>
          </p:cNvPr>
          <p:cNvGrpSpPr/>
          <p:nvPr/>
        </p:nvGrpSpPr>
        <p:grpSpPr>
          <a:xfrm>
            <a:off x="6484671" y="4277385"/>
            <a:ext cx="4525059" cy="1876023"/>
            <a:chOff x="6356655" y="4277385"/>
            <a:chExt cx="4525059" cy="187602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B03EF9-7B55-4F84-8377-ABC6C3377187}"/>
                </a:ext>
              </a:extLst>
            </p:cNvPr>
            <p:cNvSpPr txBox="1"/>
            <p:nvPr/>
          </p:nvSpPr>
          <p:spPr>
            <a:xfrm>
              <a:off x="9300832" y="4374154"/>
              <a:ext cx="15808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effectLst>
                    <a:glow rad="139700">
                      <a:srgbClr val="0FE79F">
                        <a:alpha val="40000"/>
                      </a:srgbClr>
                    </a:glow>
                  </a:effectLst>
                </a:rPr>
                <a:t>ПОВЫШЕНИЕ </a:t>
              </a:r>
            </a:p>
            <a:p>
              <a:r>
                <a:rPr lang="ru-RU" b="1" dirty="0">
                  <a:effectLst>
                    <a:glow rad="139700">
                      <a:srgbClr val="0FE79F">
                        <a:alpha val="40000"/>
                      </a:srgbClr>
                    </a:glow>
                  </a:effectLst>
                </a:rPr>
                <a:t>СРОДСТВА К </a:t>
              </a:r>
            </a:p>
            <a:p>
              <a:r>
                <a:rPr lang="ru-RU" b="1" dirty="0">
                  <a:effectLst>
                    <a:glow rad="139700">
                      <a:srgbClr val="0FE79F">
                        <a:alpha val="40000"/>
                      </a:srgbClr>
                    </a:glow>
                  </a:effectLst>
                </a:rPr>
                <a:t>КЛЕТОЧНЫМ </a:t>
              </a:r>
            </a:p>
            <a:p>
              <a:r>
                <a:rPr lang="ru-RU" b="1" dirty="0">
                  <a:effectLst>
                    <a:glow rad="139700">
                      <a:srgbClr val="0FE79F">
                        <a:alpha val="40000"/>
                      </a:srgbClr>
                    </a:glow>
                  </a:effectLst>
                </a:rPr>
                <a:t>МЕМБРАНАМ</a:t>
              </a:r>
            </a:p>
          </p:txBody>
        </p:sp>
        <p:graphicFrame>
          <p:nvGraphicFramePr>
            <p:cNvPr id="37" name="Объект 36">
              <a:extLst>
                <a:ext uri="{FF2B5EF4-FFF2-40B4-BE49-F238E27FC236}">
                  <a16:creationId xmlns:a16="http://schemas.microsoft.com/office/drawing/2014/main" id="{C9C3B572-F186-4956-B523-9ABC4EAC1C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5173592"/>
                </p:ext>
              </p:extLst>
            </p:nvPr>
          </p:nvGraphicFramePr>
          <p:xfrm>
            <a:off x="7761015" y="4327783"/>
            <a:ext cx="1592262" cy="182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82" name="CS ChemDraw Drawing" r:id="rId8" imgW="1592096" imgH="1825330" progId="ChemDraw.Document.6.0">
                    <p:embed/>
                  </p:oleObj>
                </mc:Choice>
                <mc:Fallback>
                  <p:oleObj name="CS ChemDraw Drawing" r:id="rId8" imgW="1592096" imgH="1825330" progId="ChemDraw.Document.6.0">
                    <p:embed/>
                    <p:pic>
                      <p:nvPicPr>
                        <p:cNvPr id="20" name="Объект 19">
                          <a:extLst>
                            <a:ext uri="{FF2B5EF4-FFF2-40B4-BE49-F238E27FC236}">
                              <a16:creationId xmlns:a16="http://schemas.microsoft.com/office/drawing/2014/main" id="{9D7B7D46-E6DA-4FD5-A625-3E726D9F9A0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61015" y="4327783"/>
                          <a:ext cx="1592262" cy="1825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2684279C-C3A8-4293-A1C2-544EFA1272B9}"/>
                </a:ext>
              </a:extLst>
            </p:cNvPr>
            <p:cNvSpPr/>
            <p:nvPr/>
          </p:nvSpPr>
          <p:spPr>
            <a:xfrm rot="1800000">
              <a:off x="6356655" y="4277385"/>
              <a:ext cx="1499987" cy="523220"/>
            </a:xfrm>
            <a:prstGeom prst="rightArrow">
              <a:avLst>
                <a:gd name="adj1" fmla="val 40545"/>
                <a:gd name="adj2" fmla="val 11595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FA3800E2-CB32-4A55-BFF0-D50D63DAEE37}"/>
              </a:ext>
            </a:extLst>
          </p:cNvPr>
          <p:cNvSpPr/>
          <p:nvPr/>
        </p:nvSpPr>
        <p:spPr>
          <a:xfrm rot="19800000">
            <a:off x="6535996" y="1752663"/>
            <a:ext cx="1499987" cy="523220"/>
          </a:xfrm>
          <a:prstGeom prst="rightArrow">
            <a:avLst>
              <a:gd name="adj1" fmla="val 40545"/>
              <a:gd name="adj2" fmla="val 11595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3736-9AF4-4FCA-958B-90CF4BE3A444}"/>
              </a:ext>
            </a:extLst>
          </p:cNvPr>
          <p:cNvSpPr txBox="1"/>
          <p:nvPr/>
        </p:nvSpPr>
        <p:spPr>
          <a:xfrm>
            <a:off x="9863156" y="1093483"/>
            <a:ext cx="2284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glow rad="139700">
                    <a:srgbClr val="0FE79F">
                      <a:alpha val="40000"/>
                    </a:srgbClr>
                  </a:glow>
                </a:effectLst>
              </a:rPr>
              <a:t>РАСТВОРИМОСТЬ В </a:t>
            </a:r>
          </a:p>
          <a:p>
            <a:r>
              <a:rPr lang="ru-RU" b="1" dirty="0">
                <a:effectLst>
                  <a:glow rad="139700">
                    <a:srgbClr val="0FE79F">
                      <a:alpha val="40000"/>
                    </a:srgbClr>
                  </a:glow>
                </a:effectLst>
              </a:rPr>
              <a:t>ФИЗИОЛОГИЧЕСКИХ </a:t>
            </a:r>
            <a:endParaRPr lang="en-US" b="1" dirty="0">
              <a:effectLst>
                <a:glow rad="139700">
                  <a:srgbClr val="0FE79F">
                    <a:alpha val="40000"/>
                  </a:srgbClr>
                </a:glow>
              </a:effectLst>
            </a:endParaRPr>
          </a:p>
          <a:p>
            <a:r>
              <a:rPr lang="ru-RU" b="1" dirty="0">
                <a:effectLst>
                  <a:glow rad="139700">
                    <a:srgbClr val="0FE79F">
                      <a:alpha val="40000"/>
                    </a:srgbClr>
                  </a:glow>
                </a:effectLst>
              </a:rPr>
              <a:t>СРЕДАХ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69B50EC-95A9-4ADB-B241-D8BC26BED779}"/>
              </a:ext>
            </a:extLst>
          </p:cNvPr>
          <p:cNvGrpSpPr/>
          <p:nvPr/>
        </p:nvGrpSpPr>
        <p:grpSpPr>
          <a:xfrm>
            <a:off x="7979295" y="1124991"/>
            <a:ext cx="1709818" cy="923330"/>
            <a:chOff x="6107726" y="589711"/>
            <a:chExt cx="1078182" cy="58223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5591F0E-2961-4E95-A582-4B3B1FA2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726" y="589711"/>
              <a:ext cx="226782" cy="58223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842606F-E435-4B17-A3D1-EF079D2E9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126" y="589711"/>
              <a:ext cx="226782" cy="582236"/>
            </a:xfrm>
            <a:prstGeom prst="rect">
              <a:avLst/>
            </a:prstGeom>
          </p:spPr>
        </p:pic>
        <p:graphicFrame>
          <p:nvGraphicFramePr>
            <p:cNvPr id="18" name="Объект 17">
              <a:extLst>
                <a:ext uri="{FF2B5EF4-FFF2-40B4-BE49-F238E27FC236}">
                  <a16:creationId xmlns:a16="http://schemas.microsoft.com/office/drawing/2014/main" id="{4F22E8A3-FB86-45BF-9EC4-5195413F61B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8242918"/>
                </p:ext>
              </p:extLst>
            </p:nvPr>
          </p:nvGraphicFramePr>
          <p:xfrm>
            <a:off x="6179750" y="815741"/>
            <a:ext cx="836959" cy="130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83" name="CS ChemDraw Drawing" r:id="rId12" imgW="927487" imgH="130486" progId="ChemDraw.Document.6.0">
                    <p:embed/>
                  </p:oleObj>
                </mc:Choice>
                <mc:Fallback>
                  <p:oleObj name="CS ChemDraw Drawing" r:id="rId12" imgW="927487" imgH="130486" progId="ChemDraw.Document.6.0">
                    <p:embed/>
                    <p:pic>
                      <p:nvPicPr>
                        <p:cNvPr id="24" name="Объект 23">
                          <a:extLst>
                            <a:ext uri="{FF2B5EF4-FFF2-40B4-BE49-F238E27FC236}">
                              <a16:creationId xmlns:a16="http://schemas.microsoft.com/office/drawing/2014/main" id="{89DA55F4-839C-4F9F-A523-6CDB82E507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179750" y="815741"/>
                          <a:ext cx="836959" cy="130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BA64A1F-DABA-46EB-A652-61D19004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15048" y="685566"/>
              <a:ext cx="212137" cy="13017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006FAAF-CBAF-4B62-9657-38D5D0E6A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63698" y="685566"/>
              <a:ext cx="212137" cy="13017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8CB4FA-C992-4B14-A7DE-E731B1D9D9A5}"/>
              </a:ext>
            </a:extLst>
          </p:cNvPr>
          <p:cNvSpPr txBox="1"/>
          <p:nvPr/>
        </p:nvSpPr>
        <p:spPr>
          <a:xfrm>
            <a:off x="5398709" y="2358397"/>
            <a:ext cx="190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Катионные </a:t>
            </a:r>
          </a:p>
          <a:p>
            <a:r>
              <a:rPr lang="ru-RU" sz="2400" b="1" dirty="0"/>
              <a:t>заместители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3EAE6-511B-43F8-B7EE-B045E013EC28}"/>
              </a:ext>
            </a:extLst>
          </p:cNvPr>
          <p:cNvSpPr txBox="1"/>
          <p:nvPr/>
        </p:nvSpPr>
        <p:spPr>
          <a:xfrm>
            <a:off x="11864666" y="6427113"/>
            <a:ext cx="32733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928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push dir="u"/>
      </p:transition>
    </mc:Choice>
    <mc:Fallback xmlns="">
      <p:transition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6EA898-F4B6-4B6B-846E-41EDA146D885}"/>
              </a:ext>
            </a:extLst>
          </p:cNvPr>
          <p:cNvSpPr txBox="1"/>
          <p:nvPr/>
        </p:nvSpPr>
        <p:spPr>
          <a:xfrm>
            <a:off x="2580872" y="6167449"/>
            <a:ext cx="7030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effectLst>
                  <a:glow rad="114300">
                    <a:srgbClr val="0FE79F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БЛАГОДАРЮ ВСЕХ ЗА ВНИМАНИЕ!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CE091-2C77-4609-AA2D-114825B94E0D}"/>
              </a:ext>
            </a:extLst>
          </p:cNvPr>
          <p:cNvSpPr txBox="1"/>
          <p:nvPr/>
        </p:nvSpPr>
        <p:spPr>
          <a:xfrm>
            <a:off x="0" y="4955452"/>
            <a:ext cx="1219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Благодарю научных руководителей д.х.н., </a:t>
            </a:r>
            <a:r>
              <a:rPr lang="ru-RU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в.н.с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ru-RU" sz="2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Мартынова Александра Германовича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</a:p>
          <a:p>
            <a:pPr algn="ctr"/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академика РАН </a:t>
            </a:r>
            <a:r>
              <a:rPr lang="ru-RU" sz="2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Горбунову Юлию Германовну</a:t>
            </a:r>
            <a:endParaRPr lang="ru-RU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4067B-D94B-4A3B-BCCD-4AEE82A17359}"/>
              </a:ext>
            </a:extLst>
          </p:cNvPr>
          <p:cNvSpPr txBox="1"/>
          <p:nvPr/>
        </p:nvSpPr>
        <p:spPr>
          <a:xfrm>
            <a:off x="2369787" y="131973"/>
            <a:ext cx="724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Новые катионные</a:t>
            </a:r>
            <a:r>
              <a:rPr lang="en-US" sz="2400" b="1" dirty="0"/>
              <a:t> </a:t>
            </a:r>
            <a:r>
              <a:rPr lang="ru-RU" sz="2400" b="1" dirty="0"/>
              <a:t>водорастворимые </a:t>
            </a:r>
            <a:r>
              <a:rPr lang="ru-RU" sz="2400" b="1" dirty="0" err="1"/>
              <a:t>фталоцианины</a:t>
            </a:r>
            <a:endParaRPr lang="ru-RU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C8EA9-34FC-493D-A859-BD8721E6996F}"/>
              </a:ext>
            </a:extLst>
          </p:cNvPr>
          <p:cNvSpPr txBox="1"/>
          <p:nvPr/>
        </p:nvSpPr>
        <p:spPr>
          <a:xfrm>
            <a:off x="4718932" y="2208490"/>
            <a:ext cx="805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Высокие квантовые выходы синглетного кислорода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E08D4A-A450-48AA-A485-7A62743400A5}"/>
              </a:ext>
            </a:extLst>
          </p:cNvPr>
          <p:cNvSpPr txBox="1"/>
          <p:nvPr/>
        </p:nvSpPr>
        <p:spPr>
          <a:xfrm>
            <a:off x="4156372" y="2991994"/>
            <a:ext cx="4592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Рекордная </a:t>
            </a:r>
            <a:r>
              <a:rPr lang="ru-RU" sz="2400" b="1" dirty="0" err="1"/>
              <a:t>фотоцитотоксичность</a:t>
            </a:r>
            <a:endParaRPr lang="ru-RU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B33A9-27A6-47B2-8708-875D47A70B42}"/>
              </a:ext>
            </a:extLst>
          </p:cNvPr>
          <p:cNvSpPr txBox="1"/>
          <p:nvPr/>
        </p:nvSpPr>
        <p:spPr>
          <a:xfrm>
            <a:off x="5774921" y="3772471"/>
            <a:ext cx="5013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Интенсивная флуоресценция</a:t>
            </a:r>
            <a:r>
              <a:rPr lang="en-US" sz="2400" b="1" dirty="0"/>
              <a:t> </a:t>
            </a:r>
            <a:r>
              <a:rPr lang="en-US" sz="2400" b="1" i="1" dirty="0"/>
              <a:t>in vivo</a:t>
            </a:r>
            <a:endParaRPr lang="ru-RU" sz="24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43BFB-AD2F-4117-9C25-877A7FD69129}"/>
              </a:ext>
            </a:extLst>
          </p:cNvPr>
          <p:cNvSpPr txBox="1"/>
          <p:nvPr/>
        </p:nvSpPr>
        <p:spPr>
          <a:xfrm>
            <a:off x="4522508" y="4382063"/>
            <a:ext cx="7669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Изучено взаимодействие с сывороточным альбумином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501C1-67C7-4908-81C3-63C90C546163}"/>
              </a:ext>
            </a:extLst>
          </p:cNvPr>
          <p:cNvSpPr txBox="1"/>
          <p:nvPr/>
        </p:nvSpPr>
        <p:spPr>
          <a:xfrm>
            <a:off x="3297718" y="1031509"/>
            <a:ext cx="8743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Впервые применили удобную реакцию восстановительного </a:t>
            </a:r>
            <a:r>
              <a:rPr lang="ru-RU" sz="2400" b="1" dirty="0" err="1"/>
              <a:t>аминирования</a:t>
            </a:r>
            <a:r>
              <a:rPr lang="ru-RU" sz="2400" b="1" dirty="0"/>
              <a:t> в синтезе </a:t>
            </a:r>
            <a:r>
              <a:rPr lang="ru-RU" sz="2400" b="1" dirty="0" err="1"/>
              <a:t>амино</a:t>
            </a:r>
            <a:r>
              <a:rPr lang="ru-RU" sz="2400" b="1" dirty="0"/>
              <a:t>-замещенных </a:t>
            </a:r>
            <a:r>
              <a:rPr lang="en-US" sz="2400" b="1" dirty="0"/>
              <a:t>Pc</a:t>
            </a:r>
            <a:endParaRPr lang="ru-RU" sz="2400" b="1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6ADD6D0-C558-4A4E-84FB-B3EA76FFC0D6}"/>
              </a:ext>
            </a:extLst>
          </p:cNvPr>
          <p:cNvGrpSpPr/>
          <p:nvPr/>
        </p:nvGrpSpPr>
        <p:grpSpPr>
          <a:xfrm>
            <a:off x="101601" y="102589"/>
            <a:ext cx="4357406" cy="5315330"/>
            <a:chOff x="165101" y="204189"/>
            <a:chExt cx="4357406" cy="5315330"/>
          </a:xfrm>
        </p:grpSpPr>
        <p:graphicFrame>
          <p:nvGraphicFramePr>
            <p:cNvPr id="11" name="Объект 10">
              <a:extLst>
                <a:ext uri="{FF2B5EF4-FFF2-40B4-BE49-F238E27FC236}">
                  <a16:creationId xmlns:a16="http://schemas.microsoft.com/office/drawing/2014/main" id="{7B842ABA-50E3-47B3-A158-9FBCB18E5F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5991026"/>
                </p:ext>
              </p:extLst>
            </p:nvPr>
          </p:nvGraphicFramePr>
          <p:xfrm>
            <a:off x="3792342" y="4492253"/>
            <a:ext cx="708337" cy="70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4" name="CS ChemDraw Drawing" r:id="rId3" imgW="865163" imgH="863679" progId="ChemDraw.Document.6.0">
                    <p:embed/>
                  </p:oleObj>
                </mc:Choice>
                <mc:Fallback>
                  <p:oleObj name="CS ChemDraw Drawing" r:id="rId3" imgW="865163" imgH="863679" progId="ChemDraw.Document.6.0">
                    <p:embed/>
                    <p:pic>
                      <p:nvPicPr>
                        <p:cNvPr id="6" name="Объект 5">
                          <a:extLst>
                            <a:ext uri="{FF2B5EF4-FFF2-40B4-BE49-F238E27FC236}">
                              <a16:creationId xmlns:a16="http://schemas.microsoft.com/office/drawing/2014/main" id="{EE24CB32-B4E7-4645-AB20-BA8AFCA908A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92342" y="4492253"/>
                          <a:ext cx="708337" cy="702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>
              <a:extLst>
                <a:ext uri="{FF2B5EF4-FFF2-40B4-BE49-F238E27FC236}">
                  <a16:creationId xmlns:a16="http://schemas.microsoft.com/office/drawing/2014/main" id="{006960F6-2913-4F8F-B547-8E016D352C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6203779"/>
                </p:ext>
              </p:extLst>
            </p:nvPr>
          </p:nvGraphicFramePr>
          <p:xfrm>
            <a:off x="3283345" y="4494542"/>
            <a:ext cx="708337" cy="70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5" name="CS ChemDraw Drawing" r:id="rId5" imgW="865163" imgH="863679" progId="ChemDraw.Document.6.0">
                    <p:embed/>
                  </p:oleObj>
                </mc:Choice>
                <mc:Fallback>
                  <p:oleObj name="CS ChemDraw Drawing" r:id="rId5" imgW="865163" imgH="863679" progId="ChemDraw.Document.6.0">
                    <p:embed/>
                    <p:pic>
                      <p:nvPicPr>
                        <p:cNvPr id="8" name="Объект 7">
                          <a:extLst>
                            <a:ext uri="{FF2B5EF4-FFF2-40B4-BE49-F238E27FC236}">
                              <a16:creationId xmlns:a16="http://schemas.microsoft.com/office/drawing/2014/main" id="{7FBCA9FB-AFDC-4960-9807-6903D7F577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83345" y="4494542"/>
                          <a:ext cx="708337" cy="702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>
              <a:extLst>
                <a:ext uri="{FF2B5EF4-FFF2-40B4-BE49-F238E27FC236}">
                  <a16:creationId xmlns:a16="http://schemas.microsoft.com/office/drawing/2014/main" id="{C8665C5A-B160-4AD9-BC81-E6E1D17D86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0383928"/>
                </p:ext>
              </p:extLst>
            </p:nvPr>
          </p:nvGraphicFramePr>
          <p:xfrm>
            <a:off x="2763853" y="4494541"/>
            <a:ext cx="703933" cy="706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6" name="CS ChemDraw Drawing" r:id="rId7" imgW="863634" imgH="865210" progId="ChemDraw.Document.6.0">
                    <p:embed/>
                  </p:oleObj>
                </mc:Choice>
                <mc:Fallback>
                  <p:oleObj name="CS ChemDraw Drawing" r:id="rId7" imgW="863634" imgH="865210" progId="ChemDraw.Document.6.0">
                    <p:embed/>
                    <p:pic>
                      <p:nvPicPr>
                        <p:cNvPr id="10" name="Объект 9">
                          <a:extLst>
                            <a:ext uri="{FF2B5EF4-FFF2-40B4-BE49-F238E27FC236}">
                              <a16:creationId xmlns:a16="http://schemas.microsoft.com/office/drawing/2014/main" id="{CA600C57-893A-42E2-B62F-FA3FF1CDBC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63853" y="4494541"/>
                          <a:ext cx="703933" cy="7061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AB009B57-B393-4FF6-B067-BDAD9BBC2CCA}"/>
                </a:ext>
              </a:extLst>
            </p:cNvPr>
            <p:cNvGrpSpPr/>
            <p:nvPr/>
          </p:nvGrpSpPr>
          <p:grpSpPr>
            <a:xfrm>
              <a:off x="165101" y="204189"/>
              <a:ext cx="4357406" cy="5315330"/>
              <a:chOff x="165100" y="430978"/>
              <a:chExt cx="4357406" cy="5315330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8022BA9A-FA41-4AFB-B04B-8B274F7495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5"/>
              <a:stretch/>
            </p:blipFill>
            <p:spPr>
              <a:xfrm>
                <a:off x="361525" y="430978"/>
                <a:ext cx="4160981" cy="5315330"/>
              </a:xfrm>
              <a:prstGeom prst="rect">
                <a:avLst/>
              </a:prstGeom>
            </p:spPr>
          </p:pic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E51356F-178B-420B-AC46-D07FDABD1DC5}"/>
                  </a:ext>
                </a:extLst>
              </p:cNvPr>
              <p:cNvSpPr/>
              <p:nvPr/>
            </p:nvSpPr>
            <p:spPr>
              <a:xfrm>
                <a:off x="165100" y="2082800"/>
                <a:ext cx="1346200" cy="175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EC8D693F-54A5-4A80-9B09-39258C5763EE}"/>
                  </a:ext>
                </a:extLst>
              </p:cNvPr>
              <p:cNvSpPr/>
              <p:nvPr/>
            </p:nvSpPr>
            <p:spPr>
              <a:xfrm flipV="1">
                <a:off x="977900" y="1770687"/>
                <a:ext cx="1346200" cy="4645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0754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615245B9-259C-4542-B29C-EA52BF893D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Существующие фотосенсибилизаторы на основе </a:t>
            </a:r>
            <a:r>
              <a:rPr lang="ru-RU" sz="2000" b="1" dirty="0" err="1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фталоцианинов</a:t>
            </a:r>
            <a:endParaRPr lang="ru-RU" sz="2000" b="1" dirty="0"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62AE7FC-C72E-4565-901D-536415E7B9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5995" y="636880"/>
          <a:ext cx="2662237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6" name="CS ChemDraw Drawing" r:id="rId3" imgW="2661920" imgH="2322169" progId="ChemDraw.Document.6.0">
                  <p:embed/>
                </p:oleObj>
              </mc:Choice>
              <mc:Fallback>
                <p:oleObj name="CS ChemDraw Drawing" r:id="rId3" imgW="2661920" imgH="2322169" progId="ChemDraw.Document.6.0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362AE7FC-C72E-4565-901D-536415E7B9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5995" y="636880"/>
                        <a:ext cx="2662237" cy="23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51EFC809-EA52-4E0D-B4A5-F1B823DB8F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5313" y="3368675"/>
          <a:ext cx="1941512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7" name="CS ChemDraw Drawing" r:id="rId5" imgW="1941421" imgH="1672846" progId="ChemDraw.Document.6.0">
                  <p:embed/>
                </p:oleObj>
              </mc:Choice>
              <mc:Fallback>
                <p:oleObj name="CS ChemDraw Drawing" r:id="rId5" imgW="1941421" imgH="1672846" progId="ChemDraw.Document.6.0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51EFC809-EA52-4E0D-B4A5-F1B823DB8F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65313" y="3368675"/>
                        <a:ext cx="1941512" cy="167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E19C0F4-2960-4543-9447-B7B3D314DB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0774" y="1188803"/>
          <a:ext cx="273685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8" name="CS ChemDraw Drawing" r:id="rId7" imgW="2736656" imgH="1473319" progId="ChemDraw.Document.6.0">
                  <p:embed/>
                </p:oleObj>
              </mc:Choice>
              <mc:Fallback>
                <p:oleObj name="CS ChemDraw Drawing" r:id="rId7" imgW="2736656" imgH="1473319" progId="ChemDraw.Document.6.0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6E19C0F4-2960-4543-9447-B7B3D314DB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80774" y="1188803"/>
                        <a:ext cx="2736850" cy="147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17A6104-D9BB-445B-A2EF-00E57EA05F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6088" y="3825875"/>
          <a:ext cx="2659062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9" name="CS ChemDraw Drawing" r:id="rId9" imgW="2658820" imgH="1637980" progId="ChemDraw.Document.6.0">
                  <p:embed/>
                </p:oleObj>
              </mc:Choice>
              <mc:Fallback>
                <p:oleObj name="CS ChemDraw Drawing" r:id="rId9" imgW="2658820" imgH="1637980" progId="ChemDraw.Document.6.0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D17A6104-D9BB-445B-A2EF-00E57EA05F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6088" y="3825875"/>
                        <a:ext cx="2659062" cy="163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145E27-91A7-4CC2-93E2-1FCD1444726B}"/>
              </a:ext>
            </a:extLst>
          </p:cNvPr>
          <p:cNvSpPr txBox="1"/>
          <p:nvPr/>
        </p:nvSpPr>
        <p:spPr>
          <a:xfrm>
            <a:off x="6358854" y="2805048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605 </a:t>
            </a:r>
            <a:r>
              <a:rPr lang="ru-RU" sz="1400" dirty="0" err="1"/>
              <a:t>нм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681FD-0911-4744-BBF6-176B2BF05673}"/>
              </a:ext>
            </a:extLst>
          </p:cNvPr>
          <p:cNvSpPr txBox="1"/>
          <p:nvPr/>
        </p:nvSpPr>
        <p:spPr>
          <a:xfrm>
            <a:off x="6132352" y="5646646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605 </a:t>
            </a:r>
            <a:r>
              <a:rPr lang="ru-RU" sz="1400" dirty="0" err="1"/>
              <a:t>нм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DAC63-6347-4534-9879-1D0B416883FF}"/>
              </a:ext>
            </a:extLst>
          </p:cNvPr>
          <p:cNvSpPr txBox="1"/>
          <p:nvPr/>
        </p:nvSpPr>
        <p:spPr>
          <a:xfrm>
            <a:off x="1804907" y="5288590"/>
            <a:ext cx="2413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Нужны большие дозы для </a:t>
            </a:r>
          </a:p>
          <a:p>
            <a:pPr algn="ctr"/>
            <a:r>
              <a:rPr lang="ru-RU" sz="1400" dirty="0"/>
              <a:t>достижения ФДТ-эффекта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A8B8A0C6-B6D7-4174-A7B6-158F4C07B2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42363" y="349250"/>
          <a:ext cx="3167062" cy="30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80" name="CS ChemDraw Drawing" r:id="rId11" imgW="3166476" imgH="3049163" progId="ChemDraw.Document.6.0">
                  <p:embed/>
                </p:oleObj>
              </mc:Choice>
              <mc:Fallback>
                <p:oleObj name="CS ChemDraw Drawing" r:id="rId11" imgW="3166476" imgH="3049163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A8B8A0C6-B6D7-4174-A7B6-158F4C07B2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42363" y="349250"/>
                        <a:ext cx="3167062" cy="304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1908FB6E-DAEB-487B-95FB-7D61D7DD2E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4924" y="3429000"/>
          <a:ext cx="314325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81" name="CS ChemDraw Drawing" r:id="rId13" imgW="3143745" imgH="3143749" progId="ChemDraw.Document.6.0">
                  <p:embed/>
                </p:oleObj>
              </mc:Choice>
              <mc:Fallback>
                <p:oleObj name="CS ChemDraw Drawing" r:id="rId13" imgW="3143745" imgH="3143749" progId="ChemDraw.Document.6.0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1908FB6E-DAEB-487B-95FB-7D61D7DD2E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474924" y="3429000"/>
                        <a:ext cx="3143250" cy="314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push dir="u"/>
      </p:transition>
    </mc:Choice>
    <mc:Fallback xmlns="">
      <p:transition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Спектры поглощения и флуоресценции в воде в присутствии </a:t>
            </a:r>
            <a:r>
              <a:rPr lang="en-US" sz="2400" b="1" dirty="0"/>
              <a:t>Tween-80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E7DFC-BAA9-4F19-B988-8C1370BE0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9418" r="7951" b="5324"/>
          <a:stretch/>
        </p:blipFill>
        <p:spPr>
          <a:xfrm>
            <a:off x="408324" y="1989857"/>
            <a:ext cx="4748616" cy="35473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CC50A2-ED27-4F7A-BDE3-049E7E01C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9804" r="9659" b="5284"/>
          <a:stretch/>
        </p:blipFill>
        <p:spPr>
          <a:xfrm>
            <a:off x="6689958" y="1706750"/>
            <a:ext cx="5016597" cy="3614492"/>
          </a:xfrm>
          <a:prstGeom prst="rect">
            <a:avLst/>
          </a:prstGeom>
        </p:spPr>
      </p:pic>
      <p:sp>
        <p:nvSpPr>
          <p:cNvPr id="14" name="Стрелка: изогнутая вверх 13">
            <a:extLst>
              <a:ext uri="{FF2B5EF4-FFF2-40B4-BE49-F238E27FC236}">
                <a16:creationId xmlns:a16="http://schemas.microsoft.com/office/drawing/2014/main" id="{04DF4BFD-3443-4157-9784-64A9EDFE80AF}"/>
              </a:ext>
            </a:extLst>
          </p:cNvPr>
          <p:cNvSpPr/>
          <p:nvPr/>
        </p:nvSpPr>
        <p:spPr>
          <a:xfrm rot="4263194" flipH="1" flipV="1">
            <a:off x="8504266" y="3216122"/>
            <a:ext cx="1981079" cy="1031151"/>
          </a:xfrm>
          <a:prstGeom prst="curvedUpArrow">
            <a:avLst/>
          </a:prstGeom>
          <a:solidFill>
            <a:srgbClr val="115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CD592FF-BA03-4E01-848E-F8A82E10DE95}"/>
              </a:ext>
            </a:extLst>
          </p:cNvPr>
          <p:cNvSpPr/>
          <p:nvPr/>
        </p:nvSpPr>
        <p:spPr>
          <a:xfrm>
            <a:off x="9097984" y="3402671"/>
            <a:ext cx="1966557" cy="720977"/>
          </a:xfrm>
          <a:prstGeom prst="ellipse">
            <a:avLst/>
          </a:prstGeom>
          <a:solidFill>
            <a:srgbClr val="115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Tween-80</a:t>
            </a:r>
            <a:endParaRPr lang="ru-RU" sz="2000" b="1" i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E00845B-D91A-478A-B1BF-A5574CACD970}"/>
              </a:ext>
            </a:extLst>
          </p:cNvPr>
          <p:cNvGrpSpPr/>
          <p:nvPr/>
        </p:nvGrpSpPr>
        <p:grpSpPr>
          <a:xfrm>
            <a:off x="7329607" y="1736404"/>
            <a:ext cx="1404390" cy="452977"/>
            <a:chOff x="9434130" y="1314807"/>
            <a:chExt cx="828253" cy="267148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B8DBD5FA-AF8E-4574-987B-1DD6CC67909F}"/>
                </a:ext>
              </a:extLst>
            </p:cNvPr>
            <p:cNvSpPr/>
            <p:nvPr/>
          </p:nvSpPr>
          <p:spPr>
            <a:xfrm>
              <a:off x="9434130" y="1314807"/>
              <a:ext cx="723894" cy="267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8529DA0-FF65-4FA5-9D67-CCB1FAE9D086}"/>
                </a:ext>
              </a:extLst>
            </p:cNvPr>
            <p:cNvSpPr/>
            <p:nvPr/>
          </p:nvSpPr>
          <p:spPr>
            <a:xfrm>
              <a:off x="9538489" y="1399684"/>
              <a:ext cx="723894" cy="78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4" descr="C:\Users\lenovo\Desktop\Pc.png">
            <a:extLst>
              <a:ext uri="{FF2B5EF4-FFF2-40B4-BE49-F238E27FC236}">
                <a16:creationId xmlns:a16="http://schemas.microsoft.com/office/drawing/2014/main" id="{62BCFFBF-51BE-4138-914B-15F781FD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0674" t="16998" r="28454" b="1772"/>
          <a:stretch>
            <a:fillRect/>
          </a:stretch>
        </p:blipFill>
        <p:spPr bwMode="auto">
          <a:xfrm rot="1908466">
            <a:off x="8724728" y="1904629"/>
            <a:ext cx="1444570" cy="881432"/>
          </a:xfrm>
          <a:prstGeom prst="rect">
            <a:avLst/>
          </a:prstGeom>
          <a:noFill/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8209CC0-17D3-41FA-ADC4-F7BE450DF767}"/>
              </a:ext>
            </a:extLst>
          </p:cNvPr>
          <p:cNvCxnSpPr>
            <a:cxnSpLocks/>
          </p:cNvCxnSpPr>
          <p:nvPr/>
        </p:nvCxnSpPr>
        <p:spPr>
          <a:xfrm flipH="1">
            <a:off x="8674596" y="2451093"/>
            <a:ext cx="552607" cy="587696"/>
          </a:xfrm>
          <a:prstGeom prst="straightConnector1">
            <a:avLst/>
          </a:prstGeom>
          <a:ln w="19050">
            <a:solidFill>
              <a:srgbClr val="1158E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4AC15B-35E6-4346-991C-7B2DF933D596}"/>
              </a:ext>
            </a:extLst>
          </p:cNvPr>
          <p:cNvSpPr/>
          <p:nvPr/>
        </p:nvSpPr>
        <p:spPr>
          <a:xfrm>
            <a:off x="7406403" y="1769368"/>
            <a:ext cx="1088881" cy="73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EA8D6-BE85-43A1-8400-3246A2A02021}"/>
              </a:ext>
            </a:extLst>
          </p:cNvPr>
          <p:cNvSpPr txBox="1"/>
          <p:nvPr/>
        </p:nvSpPr>
        <p:spPr>
          <a:xfrm>
            <a:off x="7970294" y="1411014"/>
            <a:ext cx="2961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СПЕКТРЫ ФЛУОРЕСЦЕНЦИИ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C911A8-2121-47E0-A3DF-3C295EE6B065}"/>
              </a:ext>
            </a:extLst>
          </p:cNvPr>
          <p:cNvSpPr txBox="1"/>
          <p:nvPr/>
        </p:nvSpPr>
        <p:spPr>
          <a:xfrm>
            <a:off x="1585891" y="1411014"/>
            <a:ext cx="26078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СПЕКТРЫ ПОГЛОЩЕНИЯ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C57731C-BFF3-4BF0-ADAB-2AEA925F2BF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776996" y="4307933"/>
            <a:ext cx="1908551" cy="45809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:\Users\lenovo\Desktop\Pc.png">
            <a:extLst>
              <a:ext uri="{FF2B5EF4-FFF2-40B4-BE49-F238E27FC236}">
                <a16:creationId xmlns:a16="http://schemas.microsoft.com/office/drawing/2014/main" id="{E7151B1A-59CC-408B-834F-0185F6BD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0674" t="16998" r="28454" b="1772"/>
          <a:stretch>
            <a:fillRect/>
          </a:stretch>
        </p:blipFill>
        <p:spPr bwMode="auto">
          <a:xfrm rot="1908466">
            <a:off x="5796347" y="4243061"/>
            <a:ext cx="1061997" cy="647998"/>
          </a:xfrm>
          <a:prstGeom prst="rect">
            <a:avLst/>
          </a:prstGeom>
          <a:noFill/>
        </p:spPr>
      </p:pic>
      <p:pic>
        <p:nvPicPr>
          <p:cNvPr id="11" name="Picture 4" descr="C:\Users\lenovo\Desktop\Pc.png">
            <a:extLst>
              <a:ext uri="{FF2B5EF4-FFF2-40B4-BE49-F238E27FC236}">
                <a16:creationId xmlns:a16="http://schemas.microsoft.com/office/drawing/2014/main" id="{1B696DB3-4B59-42B9-B8C8-6E1474F5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0674" t="16998" r="28454" b="1772"/>
          <a:stretch>
            <a:fillRect/>
          </a:stretch>
        </p:blipFill>
        <p:spPr bwMode="auto">
          <a:xfrm rot="1908466">
            <a:off x="5794743" y="3704059"/>
            <a:ext cx="1061997" cy="647998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2E4079D-19AB-4F3C-BFB0-A3FF0F7C19CF}"/>
              </a:ext>
            </a:extLst>
          </p:cNvPr>
          <p:cNvCxnSpPr>
            <a:cxnSpLocks/>
          </p:cNvCxnSpPr>
          <p:nvPr/>
        </p:nvCxnSpPr>
        <p:spPr>
          <a:xfrm>
            <a:off x="5974946" y="3775412"/>
            <a:ext cx="0" cy="53900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D08D5C1-6563-45E1-8BBC-FDFFF0C23469}"/>
              </a:ext>
            </a:extLst>
          </p:cNvPr>
          <p:cNvCxnSpPr>
            <a:cxnSpLocks/>
          </p:cNvCxnSpPr>
          <p:nvPr/>
        </p:nvCxnSpPr>
        <p:spPr>
          <a:xfrm flipH="1" flipV="1">
            <a:off x="8751938" y="2344040"/>
            <a:ext cx="470681" cy="114687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554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Распределение в системе «</a:t>
            </a:r>
            <a:r>
              <a:rPr lang="ru-RU" sz="2400" b="1" dirty="0" err="1"/>
              <a:t>октанол</a:t>
            </a:r>
            <a:r>
              <a:rPr lang="ru-RU" sz="2400" b="1" dirty="0"/>
              <a:t>-вода»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6FA3F9D-7E77-4817-B8DB-690900565C1F}"/>
              </a:ext>
            </a:extLst>
          </p:cNvPr>
          <p:cNvGrpSpPr/>
          <p:nvPr/>
        </p:nvGrpSpPr>
        <p:grpSpPr>
          <a:xfrm>
            <a:off x="198453" y="954805"/>
            <a:ext cx="8569295" cy="5584107"/>
            <a:chOff x="264285" y="885472"/>
            <a:chExt cx="8569295" cy="558410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416DC2E-65B1-433C-A871-E91ADBFF0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89" y="2427952"/>
              <a:ext cx="5007215" cy="4041627"/>
            </a:xfrm>
            <a:prstGeom prst="rect">
              <a:avLst/>
            </a:prstGeom>
          </p:spPr>
        </p:pic>
        <p:graphicFrame>
          <p:nvGraphicFramePr>
            <p:cNvPr id="9" name="Объект 8">
              <a:extLst>
                <a:ext uri="{FF2B5EF4-FFF2-40B4-BE49-F238E27FC236}">
                  <a16:creationId xmlns:a16="http://schemas.microsoft.com/office/drawing/2014/main" id="{058E9F1B-9B13-4512-A82B-96DF0C96D9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5440114"/>
                </p:ext>
              </p:extLst>
            </p:nvPr>
          </p:nvGraphicFramePr>
          <p:xfrm>
            <a:off x="264285" y="885472"/>
            <a:ext cx="1676400" cy="944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7" name="CS ChemDraw Drawing" r:id="rId4" imgW="1642476" imgH="927556" progId="ChemDraw.Document.6.0">
                    <p:embed/>
                  </p:oleObj>
                </mc:Choice>
                <mc:Fallback>
                  <p:oleObj name="CS ChemDraw Drawing" r:id="rId4" imgW="1642476" imgH="927556" progId="ChemDraw.Document.6.0">
                    <p:embed/>
                    <p:pic>
                      <p:nvPicPr>
                        <p:cNvPr id="43" name="Объект 42">
                          <a:extLst>
                            <a:ext uri="{FF2B5EF4-FFF2-40B4-BE49-F238E27FC236}">
                              <a16:creationId xmlns:a16="http://schemas.microsoft.com/office/drawing/2014/main" id="{05F4801D-4BF4-45EF-ACAC-8828E6DF43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4285" y="885472"/>
                          <a:ext cx="1676400" cy="944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>
              <a:extLst>
                <a:ext uri="{FF2B5EF4-FFF2-40B4-BE49-F238E27FC236}">
                  <a16:creationId xmlns:a16="http://schemas.microsoft.com/office/drawing/2014/main" id="{AED63F82-783B-4983-81EB-EFF40C587DF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6139058"/>
                </p:ext>
              </p:extLst>
            </p:nvPr>
          </p:nvGraphicFramePr>
          <p:xfrm>
            <a:off x="1998762" y="916399"/>
            <a:ext cx="2009775" cy="933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8" name="CS ChemDraw Drawing" r:id="rId6" imgW="1971729" imgH="915474" progId="ChemDraw.Document.6.0">
                    <p:embed/>
                  </p:oleObj>
                </mc:Choice>
                <mc:Fallback>
                  <p:oleObj name="CS ChemDraw Drawing" r:id="rId6" imgW="1971729" imgH="915474" progId="ChemDraw.Document.6.0">
                    <p:embed/>
                    <p:pic>
                      <p:nvPicPr>
                        <p:cNvPr id="44" name="Объект 43">
                          <a:extLst>
                            <a:ext uri="{FF2B5EF4-FFF2-40B4-BE49-F238E27FC236}">
                              <a16:creationId xmlns:a16="http://schemas.microsoft.com/office/drawing/2014/main" id="{B9CAFA0E-2CAC-48E7-B357-1E929AA4FF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98762" y="916399"/>
                          <a:ext cx="2009775" cy="933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>
              <a:extLst>
                <a:ext uri="{FF2B5EF4-FFF2-40B4-BE49-F238E27FC236}">
                  <a16:creationId xmlns:a16="http://schemas.microsoft.com/office/drawing/2014/main" id="{F3F46BB5-9EBF-4ECC-8F3C-074A6CCE13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3869649"/>
                </p:ext>
              </p:extLst>
            </p:nvPr>
          </p:nvGraphicFramePr>
          <p:xfrm>
            <a:off x="4013450" y="903452"/>
            <a:ext cx="2001837" cy="933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9" name="CS ChemDraw Drawing" r:id="rId8" imgW="1965529" imgH="917200" progId="ChemDraw.Document.6.0">
                    <p:embed/>
                  </p:oleObj>
                </mc:Choice>
                <mc:Fallback>
                  <p:oleObj name="CS ChemDraw Drawing" r:id="rId8" imgW="1965529" imgH="917200" progId="ChemDraw.Document.6.0">
                    <p:embed/>
                    <p:pic>
                      <p:nvPicPr>
                        <p:cNvPr id="45" name="Объект 44">
                          <a:extLst>
                            <a:ext uri="{FF2B5EF4-FFF2-40B4-BE49-F238E27FC236}">
                              <a16:creationId xmlns:a16="http://schemas.microsoft.com/office/drawing/2014/main" id="{8239C3CB-166D-4309-8DD6-10D0406A1FD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013450" y="903452"/>
                          <a:ext cx="2001837" cy="933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>
              <a:extLst>
                <a:ext uri="{FF2B5EF4-FFF2-40B4-BE49-F238E27FC236}">
                  <a16:creationId xmlns:a16="http://schemas.microsoft.com/office/drawing/2014/main" id="{679CE296-49C8-48BE-BAD5-BD99C47204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5021090"/>
                </p:ext>
              </p:extLst>
            </p:nvPr>
          </p:nvGraphicFramePr>
          <p:xfrm>
            <a:off x="1257489" y="1878519"/>
            <a:ext cx="504787" cy="5009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0" name="CS ChemDraw Drawing" r:id="rId10" imgW="865163" imgH="863679" progId="ChemDraw.Document.6.0">
                    <p:embed/>
                  </p:oleObj>
                </mc:Choice>
                <mc:Fallback>
                  <p:oleObj name="CS ChemDraw Drawing" r:id="rId10" imgW="865163" imgH="863679" progId="ChemDraw.Document.6.0">
                    <p:embed/>
                    <p:pic>
                      <p:nvPicPr>
                        <p:cNvPr id="13" name="Объект 12">
                          <a:extLst>
                            <a:ext uri="{FF2B5EF4-FFF2-40B4-BE49-F238E27FC236}">
                              <a16:creationId xmlns:a16="http://schemas.microsoft.com/office/drawing/2014/main" id="{D8E885CA-A64B-4A86-9FA6-75E369CE35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57489" y="1878519"/>
                          <a:ext cx="504787" cy="5009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>
              <a:extLst>
                <a:ext uri="{FF2B5EF4-FFF2-40B4-BE49-F238E27FC236}">
                  <a16:creationId xmlns:a16="http://schemas.microsoft.com/office/drawing/2014/main" id="{3F47480C-A809-41A1-89FA-D00DE9CCDA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7934840"/>
                </p:ext>
              </p:extLst>
            </p:nvPr>
          </p:nvGraphicFramePr>
          <p:xfrm>
            <a:off x="850092" y="1880808"/>
            <a:ext cx="504787" cy="5009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1" name="CS ChemDraw Drawing" r:id="rId12" imgW="865163" imgH="863679" progId="ChemDraw.Document.6.0">
                    <p:embed/>
                  </p:oleObj>
                </mc:Choice>
                <mc:Fallback>
                  <p:oleObj name="CS ChemDraw Drawing" r:id="rId12" imgW="865163" imgH="863679" progId="ChemDraw.Document.6.0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:a16="http://schemas.microsoft.com/office/drawing/2014/main" id="{D780E25D-F599-4B6B-82F9-290927D4B5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50092" y="1880808"/>
                          <a:ext cx="504787" cy="5009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>
              <a:extLst>
                <a:ext uri="{FF2B5EF4-FFF2-40B4-BE49-F238E27FC236}">
                  <a16:creationId xmlns:a16="http://schemas.microsoft.com/office/drawing/2014/main" id="{DAEDC917-B30A-42D0-8A73-5430C8DF56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1204706"/>
                </p:ext>
              </p:extLst>
            </p:nvPr>
          </p:nvGraphicFramePr>
          <p:xfrm>
            <a:off x="457599" y="1880808"/>
            <a:ext cx="501650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2" name="CS ChemDraw Drawing" r:id="rId14" imgW="863634" imgH="865210" progId="ChemDraw.Document.6.0">
                    <p:embed/>
                  </p:oleObj>
                </mc:Choice>
                <mc:Fallback>
                  <p:oleObj name="CS ChemDraw Drawing" r:id="rId14" imgW="863634" imgH="865210" progId="ChemDraw.Document.6.0">
                    <p:embed/>
                    <p:pic>
                      <p:nvPicPr>
                        <p:cNvPr id="15" name="Объект 14">
                          <a:extLst>
                            <a:ext uri="{FF2B5EF4-FFF2-40B4-BE49-F238E27FC236}">
                              <a16:creationId xmlns:a16="http://schemas.microsoft.com/office/drawing/2014/main" id="{144C0F6C-4774-4DFA-AF36-0FD2E77722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57599" y="1880808"/>
                          <a:ext cx="501650" cy="503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>
              <a:extLst>
                <a:ext uri="{FF2B5EF4-FFF2-40B4-BE49-F238E27FC236}">
                  <a16:creationId xmlns:a16="http://schemas.microsoft.com/office/drawing/2014/main" id="{BCB78AD2-4BAE-426D-97AD-B229187D1E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6552063"/>
                </p:ext>
              </p:extLst>
            </p:nvPr>
          </p:nvGraphicFramePr>
          <p:xfrm>
            <a:off x="3060334" y="1878519"/>
            <a:ext cx="504787" cy="5009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3" name="CS ChemDraw Drawing" r:id="rId10" imgW="865163" imgH="863679" progId="ChemDraw.Document.6.0">
                    <p:embed/>
                  </p:oleObj>
                </mc:Choice>
                <mc:Fallback>
                  <p:oleObj name="CS ChemDraw Drawing" r:id="rId10" imgW="865163" imgH="863679" progId="ChemDraw.Document.6.0">
                    <p:embed/>
                    <p:pic>
                      <p:nvPicPr>
                        <p:cNvPr id="27" name="Объект 26">
                          <a:extLst>
                            <a:ext uri="{FF2B5EF4-FFF2-40B4-BE49-F238E27FC236}">
                              <a16:creationId xmlns:a16="http://schemas.microsoft.com/office/drawing/2014/main" id="{179C8D85-2671-48C1-A868-0E9DB6B734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60334" y="1878519"/>
                          <a:ext cx="504787" cy="5009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>
              <a:extLst>
                <a:ext uri="{FF2B5EF4-FFF2-40B4-BE49-F238E27FC236}">
                  <a16:creationId xmlns:a16="http://schemas.microsoft.com/office/drawing/2014/main" id="{B544E17E-93BB-4758-8592-93D352DE82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2272312"/>
                </p:ext>
              </p:extLst>
            </p:nvPr>
          </p:nvGraphicFramePr>
          <p:xfrm>
            <a:off x="2652937" y="1880808"/>
            <a:ext cx="504787" cy="5009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4" name="CS ChemDraw Drawing" r:id="rId12" imgW="865163" imgH="863679" progId="ChemDraw.Document.6.0">
                    <p:embed/>
                  </p:oleObj>
                </mc:Choice>
                <mc:Fallback>
                  <p:oleObj name="CS ChemDraw Drawing" r:id="rId12" imgW="865163" imgH="863679" progId="ChemDraw.Document.6.0">
                    <p:embed/>
                    <p:pic>
                      <p:nvPicPr>
                        <p:cNvPr id="28" name="Объект 27">
                          <a:extLst>
                            <a:ext uri="{FF2B5EF4-FFF2-40B4-BE49-F238E27FC236}">
                              <a16:creationId xmlns:a16="http://schemas.microsoft.com/office/drawing/2014/main" id="{0AFAF7D8-BE55-45C1-A14F-740F761FB7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652937" y="1880808"/>
                          <a:ext cx="504787" cy="5009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>
              <a:extLst>
                <a:ext uri="{FF2B5EF4-FFF2-40B4-BE49-F238E27FC236}">
                  <a16:creationId xmlns:a16="http://schemas.microsoft.com/office/drawing/2014/main" id="{479AAEFC-275C-4CEC-AEA3-1FA57A31B5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9453870"/>
                </p:ext>
              </p:extLst>
            </p:nvPr>
          </p:nvGraphicFramePr>
          <p:xfrm>
            <a:off x="2260444" y="1880808"/>
            <a:ext cx="501650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5" name="CS ChemDraw Drawing" r:id="rId14" imgW="863634" imgH="865210" progId="ChemDraw.Document.6.0">
                    <p:embed/>
                  </p:oleObj>
                </mc:Choice>
                <mc:Fallback>
                  <p:oleObj name="CS ChemDraw Drawing" r:id="rId14" imgW="863634" imgH="865210" progId="ChemDraw.Document.6.0">
                    <p:embed/>
                    <p:pic>
                      <p:nvPicPr>
                        <p:cNvPr id="29" name="Объект 28">
                          <a:extLst>
                            <a:ext uri="{FF2B5EF4-FFF2-40B4-BE49-F238E27FC236}">
                              <a16:creationId xmlns:a16="http://schemas.microsoft.com/office/drawing/2014/main" id="{4919AB90-67C7-46F5-A23E-CD2CDA865A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260444" y="1880808"/>
                          <a:ext cx="501650" cy="503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>
              <a:extLst>
                <a:ext uri="{FF2B5EF4-FFF2-40B4-BE49-F238E27FC236}">
                  <a16:creationId xmlns:a16="http://schemas.microsoft.com/office/drawing/2014/main" id="{11512C00-4C00-4E0E-93A1-742C78036D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9200591"/>
                </p:ext>
              </p:extLst>
            </p:nvPr>
          </p:nvGraphicFramePr>
          <p:xfrm>
            <a:off x="4866504" y="1878519"/>
            <a:ext cx="504787" cy="5009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6" name="CS ChemDraw Drawing" r:id="rId10" imgW="865163" imgH="863679" progId="ChemDraw.Document.6.0">
                    <p:embed/>
                  </p:oleObj>
                </mc:Choice>
                <mc:Fallback>
                  <p:oleObj name="CS ChemDraw Drawing" r:id="rId10" imgW="865163" imgH="863679" progId="ChemDraw.Document.6.0">
                    <p:embed/>
                    <p:pic>
                      <p:nvPicPr>
                        <p:cNvPr id="30" name="Объект 29">
                          <a:extLst>
                            <a:ext uri="{FF2B5EF4-FFF2-40B4-BE49-F238E27FC236}">
                              <a16:creationId xmlns:a16="http://schemas.microsoft.com/office/drawing/2014/main" id="{680688CB-2752-4E35-876C-FA140B39FFF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866504" y="1878519"/>
                          <a:ext cx="504787" cy="5009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>
              <a:extLst>
                <a:ext uri="{FF2B5EF4-FFF2-40B4-BE49-F238E27FC236}">
                  <a16:creationId xmlns:a16="http://schemas.microsoft.com/office/drawing/2014/main" id="{98678FF1-2E36-4922-9C31-A86B9977EFB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0880946"/>
                </p:ext>
              </p:extLst>
            </p:nvPr>
          </p:nvGraphicFramePr>
          <p:xfrm>
            <a:off x="4459107" y="1880808"/>
            <a:ext cx="504787" cy="5009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7" name="CS ChemDraw Drawing" r:id="rId12" imgW="865163" imgH="863679" progId="ChemDraw.Document.6.0">
                    <p:embed/>
                  </p:oleObj>
                </mc:Choice>
                <mc:Fallback>
                  <p:oleObj name="CS ChemDraw Drawing" r:id="rId12" imgW="865163" imgH="863679" progId="ChemDraw.Document.6.0">
                    <p:embed/>
                    <p:pic>
                      <p:nvPicPr>
                        <p:cNvPr id="31" name="Объект 30">
                          <a:extLst>
                            <a:ext uri="{FF2B5EF4-FFF2-40B4-BE49-F238E27FC236}">
                              <a16:creationId xmlns:a16="http://schemas.microsoft.com/office/drawing/2014/main" id="{888F0441-7994-4519-BBB3-08A73A9591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459107" y="1880808"/>
                          <a:ext cx="504787" cy="5009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>
              <a:extLst>
                <a:ext uri="{FF2B5EF4-FFF2-40B4-BE49-F238E27FC236}">
                  <a16:creationId xmlns:a16="http://schemas.microsoft.com/office/drawing/2014/main" id="{E6FEF0B8-72CA-4F5B-95E0-D449CCE07E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4441039"/>
                </p:ext>
              </p:extLst>
            </p:nvPr>
          </p:nvGraphicFramePr>
          <p:xfrm>
            <a:off x="4066614" y="1880808"/>
            <a:ext cx="501650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38" name="CS ChemDraw Drawing" r:id="rId14" imgW="863634" imgH="865210" progId="ChemDraw.Document.6.0">
                    <p:embed/>
                  </p:oleObj>
                </mc:Choice>
                <mc:Fallback>
                  <p:oleObj name="CS ChemDraw Drawing" r:id="rId14" imgW="863634" imgH="865210" progId="ChemDraw.Document.6.0">
                    <p:embed/>
                    <p:pic>
                      <p:nvPicPr>
                        <p:cNvPr id="32" name="Объект 31">
                          <a:extLst>
                            <a:ext uri="{FF2B5EF4-FFF2-40B4-BE49-F238E27FC236}">
                              <a16:creationId xmlns:a16="http://schemas.microsoft.com/office/drawing/2014/main" id="{9A0D3D0F-5EAC-4FCE-A452-001939A41C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066614" y="1880808"/>
                          <a:ext cx="501650" cy="503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96C3058-DA4F-400A-980E-B9D82156879B}"/>
                </a:ext>
              </a:extLst>
            </p:cNvPr>
            <p:cNvSpPr txBox="1"/>
            <p:nvPr/>
          </p:nvSpPr>
          <p:spPr>
            <a:xfrm>
              <a:off x="5536374" y="3774556"/>
              <a:ext cx="3075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log P = log ([Pc]o </a:t>
              </a:r>
              <a:r>
                <a:rPr lang="ru-RU" b="1" dirty="0"/>
                <a:t>/ </a:t>
              </a:r>
              <a:r>
                <a:rPr lang="en-US" b="1" dirty="0"/>
                <a:t>[Pc]w)</a:t>
              </a:r>
              <a:endParaRPr lang="ru-RU" b="1" dirty="0"/>
            </a:p>
          </p:txBody>
        </p:sp>
        <p:sp>
          <p:nvSpPr>
            <p:cNvPr id="3" name="Стрелка: вверх 2">
              <a:extLst>
                <a:ext uri="{FF2B5EF4-FFF2-40B4-BE49-F238E27FC236}">
                  <a16:creationId xmlns:a16="http://schemas.microsoft.com/office/drawing/2014/main" id="{6B9E0B5F-9452-45D2-AF70-D53501F31E98}"/>
                </a:ext>
              </a:extLst>
            </p:cNvPr>
            <p:cNvSpPr/>
            <p:nvPr/>
          </p:nvSpPr>
          <p:spPr>
            <a:xfrm>
              <a:off x="5753847" y="2379468"/>
              <a:ext cx="903768" cy="108796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трелка: вверх 20">
              <a:extLst>
                <a:ext uri="{FF2B5EF4-FFF2-40B4-BE49-F238E27FC236}">
                  <a16:creationId xmlns:a16="http://schemas.microsoft.com/office/drawing/2014/main" id="{65896CCC-74F0-4A12-BABD-EC5B508F7CF1}"/>
                </a:ext>
              </a:extLst>
            </p:cNvPr>
            <p:cNvSpPr/>
            <p:nvPr/>
          </p:nvSpPr>
          <p:spPr>
            <a:xfrm rot="10800000">
              <a:off x="5771428" y="4391851"/>
              <a:ext cx="903768" cy="108796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2996E9-7C24-4029-9A47-72C56DE2B40B}"/>
                </a:ext>
              </a:extLst>
            </p:cNvPr>
            <p:cNvSpPr txBox="1"/>
            <p:nvPr/>
          </p:nvSpPr>
          <p:spPr>
            <a:xfrm>
              <a:off x="6608187" y="2979374"/>
              <a:ext cx="22253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Большее сродство к </a:t>
              </a:r>
              <a:r>
                <a:rPr lang="ru-RU" b="1" dirty="0" err="1"/>
                <a:t>октанолу</a:t>
              </a:r>
              <a:endParaRPr lang="ru-RU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2446BC-39E2-4A00-BCD1-6C5EE5A1BE22}"/>
                </a:ext>
              </a:extLst>
            </p:cNvPr>
            <p:cNvSpPr txBox="1"/>
            <p:nvPr/>
          </p:nvSpPr>
          <p:spPr>
            <a:xfrm>
              <a:off x="6608187" y="4281768"/>
              <a:ext cx="22253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Большее сродство к воде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CE7256-20A9-43FF-81AB-C01401E6F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96" y="1153656"/>
            <a:ext cx="1081168" cy="8726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A86BD0E-C38F-44DB-91F7-AD1F1A14AB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15" y="2676563"/>
            <a:ext cx="1081168" cy="8726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FAAB2F-4C4E-4C15-9677-1AD75BB50F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96" y="4217775"/>
            <a:ext cx="1081168" cy="872676"/>
          </a:xfrm>
          <a:prstGeom prst="rect">
            <a:avLst/>
          </a:prstGeom>
        </p:spPr>
      </p:pic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A1DCD5F8-0A1C-4785-9056-1AA2A5615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956767"/>
              </p:ext>
            </p:extLst>
          </p:nvPr>
        </p:nvGraphicFramePr>
        <p:xfrm>
          <a:off x="9808503" y="2053533"/>
          <a:ext cx="291284" cy="2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9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4A82E3E4-DFB4-4E1E-B4F8-B2B2308EB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08503" y="2053533"/>
                        <a:ext cx="291284" cy="28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6E57119A-68B1-4161-A8F5-A133F8F7E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318185"/>
              </p:ext>
            </p:extLst>
          </p:nvPr>
        </p:nvGraphicFramePr>
        <p:xfrm>
          <a:off x="10167201" y="2053533"/>
          <a:ext cx="291284" cy="2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0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AD077B61-94BA-47CD-94F1-EE42D42348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67201" y="2053533"/>
                        <a:ext cx="291284" cy="28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F0A78432-39E5-4C26-BF21-D7470C410F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956146"/>
              </p:ext>
            </p:extLst>
          </p:nvPr>
        </p:nvGraphicFramePr>
        <p:xfrm>
          <a:off x="9451615" y="2052872"/>
          <a:ext cx="289474" cy="290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1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14349834-4F7D-4196-A5E5-D0ECA55F5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451615" y="2052872"/>
                        <a:ext cx="289474" cy="290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0899048B-FAA3-4C01-99D7-DDEA8537F9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311948"/>
              </p:ext>
            </p:extLst>
          </p:nvPr>
        </p:nvGraphicFramePr>
        <p:xfrm>
          <a:off x="9808503" y="3577300"/>
          <a:ext cx="291284" cy="2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2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44" name="Объект 43">
                        <a:extLst>
                          <a:ext uri="{FF2B5EF4-FFF2-40B4-BE49-F238E27FC236}">
                            <a16:creationId xmlns:a16="http://schemas.microsoft.com/office/drawing/2014/main" id="{CD4FA109-A97D-476E-B333-542F446DF2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08503" y="3577300"/>
                        <a:ext cx="291284" cy="28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54C984F0-F785-4F55-BDB8-CD89A50241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90487"/>
              </p:ext>
            </p:extLst>
          </p:nvPr>
        </p:nvGraphicFramePr>
        <p:xfrm>
          <a:off x="10167201" y="3577300"/>
          <a:ext cx="291284" cy="2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45" name="Объект 44">
                        <a:extLst>
                          <a:ext uri="{FF2B5EF4-FFF2-40B4-BE49-F238E27FC236}">
                            <a16:creationId xmlns:a16="http://schemas.microsoft.com/office/drawing/2014/main" id="{7E53F024-FC39-42FD-9511-68E9E40B9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67201" y="3577300"/>
                        <a:ext cx="291284" cy="28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75722D56-ECC8-4F3C-BFF7-4347A4D829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735634"/>
              </p:ext>
            </p:extLst>
          </p:nvPr>
        </p:nvGraphicFramePr>
        <p:xfrm>
          <a:off x="9451615" y="3576639"/>
          <a:ext cx="289474" cy="290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46" name="Объект 45">
                        <a:extLst>
                          <a:ext uri="{FF2B5EF4-FFF2-40B4-BE49-F238E27FC236}">
                            <a16:creationId xmlns:a16="http://schemas.microsoft.com/office/drawing/2014/main" id="{0D3EE88B-048D-4C77-B221-3A09E1278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451615" y="3576639"/>
                        <a:ext cx="289474" cy="290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CDDD459C-B7A6-4937-AE98-27541A7E8F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303060"/>
              </p:ext>
            </p:extLst>
          </p:nvPr>
        </p:nvGraphicFramePr>
        <p:xfrm>
          <a:off x="9808503" y="5091772"/>
          <a:ext cx="291284" cy="2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5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50" name="Объект 49">
                        <a:extLst>
                          <a:ext uri="{FF2B5EF4-FFF2-40B4-BE49-F238E27FC236}">
                            <a16:creationId xmlns:a16="http://schemas.microsoft.com/office/drawing/2014/main" id="{51C7A819-6583-48D2-A2A4-BB47F84D4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08503" y="5091772"/>
                        <a:ext cx="291284" cy="28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0B04273F-F98E-44B7-93EA-C66B26E50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93282"/>
              </p:ext>
            </p:extLst>
          </p:nvPr>
        </p:nvGraphicFramePr>
        <p:xfrm>
          <a:off x="10167201" y="5091772"/>
          <a:ext cx="291284" cy="2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6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B9E65117-6A5B-41C3-BF28-CE410CCB54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67201" y="5091772"/>
                        <a:ext cx="291284" cy="289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3111DF0B-A33A-4D7A-B745-934262AE21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160286"/>
              </p:ext>
            </p:extLst>
          </p:nvPr>
        </p:nvGraphicFramePr>
        <p:xfrm>
          <a:off x="9451615" y="5091111"/>
          <a:ext cx="289474" cy="290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7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64E3594E-2FBE-4761-9A63-25690DB3CB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451615" y="5091111"/>
                        <a:ext cx="289474" cy="290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DF81E519-82A4-4CE1-827F-0949676D1EC3}"/>
              </a:ext>
            </a:extLst>
          </p:cNvPr>
          <p:cNvSpPr txBox="1"/>
          <p:nvPr/>
        </p:nvSpPr>
        <p:spPr>
          <a:xfrm>
            <a:off x="9177629" y="247668"/>
            <a:ext cx="2647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Квантовые выходы флуоресценции в ДМСО относительно  </a:t>
            </a:r>
            <a:r>
              <a:rPr lang="en-US" dirty="0" err="1"/>
              <a:t>ZnPc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652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B9600A-CB43-45AB-8563-EC81CA950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5" y="3927778"/>
            <a:ext cx="5510735" cy="2945232"/>
          </a:xfrm>
          <a:prstGeom prst="rect">
            <a:avLst/>
          </a:prstGeom>
        </p:spPr>
      </p:pic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DEFF1092-A583-48C5-A4E4-4E1F1370C4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Цитотоксичность</a:t>
            </a:r>
            <a:r>
              <a:rPr lang="en-US" sz="3000" b="1" dirty="0"/>
              <a:t> </a:t>
            </a:r>
            <a:r>
              <a:rPr lang="ru-RU" sz="3000" b="1" dirty="0"/>
              <a:t>для </a:t>
            </a:r>
            <a:r>
              <a:rPr lang="en-US" sz="3000" b="1" dirty="0"/>
              <a:t>MCF-7</a:t>
            </a:r>
            <a:endParaRPr lang="ru-RU" sz="3000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163C589-5496-4A77-AB86-7F577D6FA3A7}"/>
              </a:ext>
            </a:extLst>
          </p:cNvPr>
          <p:cNvSpPr/>
          <p:nvPr/>
        </p:nvSpPr>
        <p:spPr>
          <a:xfrm>
            <a:off x="6583858" y="5512891"/>
            <a:ext cx="240387" cy="2403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6B7A4D57-1FF1-4274-96FB-D5D64624D3DE}"/>
              </a:ext>
            </a:extLst>
          </p:cNvPr>
          <p:cNvSpPr/>
          <p:nvPr/>
        </p:nvSpPr>
        <p:spPr>
          <a:xfrm>
            <a:off x="8386798" y="5512891"/>
            <a:ext cx="281442" cy="2814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2009E236-ED60-41F2-9C06-44095604532B}"/>
              </a:ext>
            </a:extLst>
          </p:cNvPr>
          <p:cNvSpPr/>
          <p:nvPr/>
        </p:nvSpPr>
        <p:spPr>
          <a:xfrm>
            <a:off x="10391115" y="5512891"/>
            <a:ext cx="326472" cy="281442"/>
          </a:xfrm>
          <a:prstGeom prst="triangle">
            <a:avLst/>
          </a:prstGeom>
          <a:solidFill>
            <a:srgbClr val="1117FF"/>
          </a:solidFill>
          <a:ln>
            <a:solidFill>
              <a:srgbClr val="11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11332843-C156-456F-89C2-D87529EC23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7589" y="4405975"/>
          <a:ext cx="1588746" cy="930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CS ChemDraw Drawing" r:id="rId4" imgW="1622845" imgH="947232" progId="ChemDraw.Document.6.0">
                  <p:embed/>
                </p:oleObj>
              </mc:Choice>
              <mc:Fallback>
                <p:oleObj name="CS ChemDraw Drawing" r:id="rId4" imgW="1622845" imgH="947232" progId="ChemDraw.Document.6.0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11332843-C156-456F-89C2-D87529EC2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77589" y="4405975"/>
                        <a:ext cx="1588746" cy="930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>
            <a:extLst>
              <a:ext uri="{FF2B5EF4-FFF2-40B4-BE49-F238E27FC236}">
                <a16:creationId xmlns:a16="http://schemas.microsoft.com/office/drawing/2014/main" id="{D14B8503-40F5-4BDD-98DA-829099ED28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08514" y="4420399"/>
          <a:ext cx="1949080" cy="897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CS ChemDraw Drawing" r:id="rId6" imgW="1989982" imgH="915474" progId="ChemDraw.Document.6.0">
                  <p:embed/>
                </p:oleObj>
              </mc:Choice>
              <mc:Fallback>
                <p:oleObj name="CS ChemDraw Drawing" r:id="rId6" imgW="1989982" imgH="915474" progId="ChemDraw.Document.6.0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D14B8503-40F5-4BDD-98DA-829099ED2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08514" y="4420399"/>
                        <a:ext cx="1949080" cy="897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Объект 52">
            <a:extLst>
              <a:ext uri="{FF2B5EF4-FFF2-40B4-BE49-F238E27FC236}">
                <a16:creationId xmlns:a16="http://schemas.microsoft.com/office/drawing/2014/main" id="{275BECD5-6EC1-45FC-89BE-B1E82BEDF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0011" y="4413379"/>
          <a:ext cx="1915153" cy="91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name="CS ChemDraw Drawing" r:id="rId8" imgW="1956231" imgH="929282" progId="ChemDraw.Document.6.0">
                  <p:embed/>
                </p:oleObj>
              </mc:Choice>
              <mc:Fallback>
                <p:oleObj name="CS ChemDraw Drawing" r:id="rId8" imgW="1956231" imgH="929282" progId="ChemDraw.Document.6.0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275BECD5-6EC1-45FC-89BE-B1E82BEDF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60011" y="4413379"/>
                        <a:ext cx="1915153" cy="911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AFE6476-5379-468B-A867-93DDA58F65BA}"/>
              </a:ext>
            </a:extLst>
          </p:cNvPr>
          <p:cNvGrpSpPr/>
          <p:nvPr/>
        </p:nvGrpSpPr>
        <p:grpSpPr>
          <a:xfrm>
            <a:off x="4757651" y="1249634"/>
            <a:ext cx="2714611" cy="2801915"/>
            <a:chOff x="9047865" y="2142745"/>
            <a:chExt cx="2714611" cy="280191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" contras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36"/>
            <a:stretch/>
          </p:blipFill>
          <p:spPr>
            <a:xfrm rot="16200000">
              <a:off x="9364899" y="2475049"/>
              <a:ext cx="2175775" cy="2055785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E16023BB-665D-434C-A2A0-17F2B51E1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3410" y="2142745"/>
              <a:ext cx="0" cy="24421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699DCA27-C2F8-4DB7-83A9-12ECE5C8D939}"/>
                </a:ext>
              </a:extLst>
            </p:cNvPr>
            <p:cNvCxnSpPr>
              <a:cxnSpLocks/>
            </p:cNvCxnSpPr>
            <p:nvPr/>
          </p:nvCxnSpPr>
          <p:spPr>
            <a:xfrm>
              <a:off x="10084348" y="2142745"/>
              <a:ext cx="0" cy="24421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A6144B2-D82A-47CC-B911-78196A7EA5E4}"/>
                </a:ext>
              </a:extLst>
            </p:cNvPr>
            <p:cNvSpPr/>
            <p:nvPr/>
          </p:nvSpPr>
          <p:spPr>
            <a:xfrm>
              <a:off x="9716428" y="2196390"/>
              <a:ext cx="120705" cy="1207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8880B57-BF8C-46F6-8685-99B28D91E093}"/>
                </a:ext>
              </a:extLst>
            </p:cNvPr>
            <p:cNvSpPr/>
            <p:nvPr/>
          </p:nvSpPr>
          <p:spPr>
            <a:xfrm>
              <a:off x="10326139" y="2175775"/>
              <a:ext cx="141320" cy="1413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Равнобедренный треугольник 30">
              <a:extLst>
                <a:ext uri="{FF2B5EF4-FFF2-40B4-BE49-F238E27FC236}">
                  <a16:creationId xmlns:a16="http://schemas.microsoft.com/office/drawing/2014/main" id="{D0DFA05A-0C4A-4520-AEAF-F124AB6B9C16}"/>
                </a:ext>
              </a:extLst>
            </p:cNvPr>
            <p:cNvSpPr/>
            <p:nvPr/>
          </p:nvSpPr>
          <p:spPr>
            <a:xfrm>
              <a:off x="10943818" y="2175775"/>
              <a:ext cx="163931" cy="141320"/>
            </a:xfrm>
            <a:prstGeom prst="triangle">
              <a:avLst/>
            </a:prstGeom>
            <a:solidFill>
              <a:srgbClr val="1117FF"/>
            </a:solidFill>
            <a:ln>
              <a:solidFill>
                <a:srgbClr val="111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72F7D9-75B3-4FD1-B1DE-87D1678FB3B5}"/>
                </a:ext>
              </a:extLst>
            </p:cNvPr>
            <p:cNvSpPr txBox="1"/>
            <p:nvPr/>
          </p:nvSpPr>
          <p:spPr>
            <a:xfrm>
              <a:off x="9047865" y="4575328"/>
              <a:ext cx="2714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i="1" dirty="0"/>
                <a:t>Темнота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09EF04-FD53-4242-8181-E1C3E4D303F0}"/>
              </a:ext>
            </a:extLst>
          </p:cNvPr>
          <p:cNvGrpSpPr/>
          <p:nvPr/>
        </p:nvGrpSpPr>
        <p:grpSpPr>
          <a:xfrm>
            <a:off x="4965866" y="482161"/>
            <a:ext cx="6744226" cy="3569388"/>
            <a:chOff x="4952295" y="440802"/>
            <a:chExt cx="6744226" cy="3569388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9AC7FF56-6DB2-48CB-BD5E-AFDA222C5CF7}"/>
                </a:ext>
              </a:extLst>
            </p:cNvPr>
            <p:cNvGrpSpPr/>
            <p:nvPr/>
          </p:nvGrpSpPr>
          <p:grpSpPr>
            <a:xfrm>
              <a:off x="6973280" y="1198750"/>
              <a:ext cx="2714611" cy="2811440"/>
              <a:chOff x="5112511" y="2133220"/>
              <a:chExt cx="2714611" cy="281144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5000"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36"/>
              <a:stretch/>
            </p:blipFill>
            <p:spPr>
              <a:xfrm rot="16200000">
                <a:off x="5429015" y="2490831"/>
                <a:ext cx="2175777" cy="2012267"/>
              </a:xfrm>
              <a:prstGeom prst="rect">
                <a:avLst/>
              </a:prstGeom>
            </p:spPr>
          </p:pic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70E83B06-8375-42D2-8B77-0E9878075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8531" y="2133220"/>
                <a:ext cx="0" cy="24421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0C6F119B-6311-475E-9AE0-9891D04B44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9469" y="2133220"/>
                <a:ext cx="0" cy="24421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263A785D-7AA9-46C5-9AE5-7E7094DDF743}"/>
                  </a:ext>
                </a:extLst>
              </p:cNvPr>
              <p:cNvSpPr/>
              <p:nvPr/>
            </p:nvSpPr>
            <p:spPr>
              <a:xfrm>
                <a:off x="5771549" y="2196390"/>
                <a:ext cx="120705" cy="12070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0A02D5B7-B468-46E1-8F0F-9B69BEC9091B}"/>
                  </a:ext>
                </a:extLst>
              </p:cNvPr>
              <p:cNvSpPr/>
              <p:nvPr/>
            </p:nvSpPr>
            <p:spPr>
              <a:xfrm>
                <a:off x="6381260" y="2175775"/>
                <a:ext cx="141320" cy="1413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Равнобедренный треугольник 24">
                <a:extLst>
                  <a:ext uri="{FF2B5EF4-FFF2-40B4-BE49-F238E27FC236}">
                    <a16:creationId xmlns:a16="http://schemas.microsoft.com/office/drawing/2014/main" id="{30CBB3F5-FFA5-4DFE-BCF4-ACA072A264BF}"/>
                  </a:ext>
                </a:extLst>
              </p:cNvPr>
              <p:cNvSpPr/>
              <p:nvPr/>
            </p:nvSpPr>
            <p:spPr>
              <a:xfrm>
                <a:off x="6998939" y="2175775"/>
                <a:ext cx="163931" cy="141320"/>
              </a:xfrm>
              <a:prstGeom prst="triangle">
                <a:avLst/>
              </a:prstGeom>
              <a:solidFill>
                <a:srgbClr val="1117FF"/>
              </a:solidFill>
              <a:ln>
                <a:solidFill>
                  <a:srgbClr val="111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0F5472-16E0-43C0-95F4-A2E2EB338338}"/>
                  </a:ext>
                </a:extLst>
              </p:cNvPr>
              <p:cNvSpPr txBox="1"/>
              <p:nvPr/>
            </p:nvSpPr>
            <p:spPr>
              <a:xfrm>
                <a:off x="5112511" y="4575328"/>
                <a:ext cx="27146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i="1" dirty="0"/>
                  <a:t>Облучение</a:t>
                </a:r>
              </a:p>
            </p:txBody>
          </p: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8537D600-48D7-47C9-AA70-E9EC1D15FABC}"/>
                </a:ext>
              </a:extLst>
            </p:cNvPr>
            <p:cNvSpPr/>
            <p:nvPr/>
          </p:nvSpPr>
          <p:spPr>
            <a:xfrm>
              <a:off x="5121109" y="2612355"/>
              <a:ext cx="4262695" cy="1965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AE492D3A-76E1-48AF-ACA7-9B4FF4025DB1}"/>
                </a:ext>
              </a:extLst>
            </p:cNvPr>
            <p:cNvCxnSpPr/>
            <p:nvPr/>
          </p:nvCxnSpPr>
          <p:spPr>
            <a:xfrm>
              <a:off x="9388623" y="2713605"/>
              <a:ext cx="35188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9907FE-47E4-4162-8FBB-7E517514A002}"/>
                </a:ext>
              </a:extLst>
            </p:cNvPr>
            <p:cNvSpPr txBox="1"/>
            <p:nvPr/>
          </p:nvSpPr>
          <p:spPr>
            <a:xfrm>
              <a:off x="9684253" y="2523225"/>
              <a:ext cx="20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i="1" dirty="0"/>
                <a:t>Контроль (без </a:t>
              </a:r>
              <a:r>
                <a:rPr lang="en-US" b="1" i="1" dirty="0"/>
                <a:t>Pc)</a:t>
              </a:r>
              <a:endParaRPr lang="ru-RU" b="1" i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E3FC90-46CE-4D06-BACB-6627FABD16F6}"/>
                </a:ext>
              </a:extLst>
            </p:cNvPr>
            <p:cNvSpPr txBox="1"/>
            <p:nvPr/>
          </p:nvSpPr>
          <p:spPr>
            <a:xfrm>
              <a:off x="4952295" y="440802"/>
              <a:ext cx="460715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/>
                <a:t>MTT-</a:t>
              </a:r>
              <a:r>
                <a:rPr lang="ru-RU" sz="2200" b="1" dirty="0"/>
                <a:t>тест</a:t>
              </a:r>
              <a:r>
                <a:rPr lang="en-US" sz="2200" b="1" dirty="0"/>
                <a:t>:</a:t>
              </a:r>
              <a:r>
                <a:rPr lang="ru-RU" sz="2200" b="1" dirty="0"/>
                <a:t> жизнеспособные клетки </a:t>
              </a:r>
            </a:p>
            <a:p>
              <a:pPr algn="ctr"/>
              <a:r>
                <a:rPr lang="ru-RU" sz="2200" b="1" dirty="0"/>
                <a:t>продуцируют окрашенный субстрат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AF7B315-AA78-4D9D-8084-8D41FDAAD6AE}"/>
              </a:ext>
            </a:extLst>
          </p:cNvPr>
          <p:cNvSpPr txBox="1"/>
          <p:nvPr/>
        </p:nvSpPr>
        <p:spPr>
          <a:xfrm>
            <a:off x="7749281" y="3928789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3.5 J/</a:t>
            </a:r>
            <a:r>
              <a:rPr lang="ru-RU" b="1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см2</a:t>
            </a:r>
            <a:endParaRPr lang="ru-RU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12AF8B-F0F6-492C-B43C-8DFB90C29586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E6AD26-527C-4F2C-AEFA-A6E843C62E60}"/>
              </a:ext>
            </a:extLst>
          </p:cNvPr>
          <p:cNvSpPr txBox="1"/>
          <p:nvPr/>
        </p:nvSpPr>
        <p:spPr>
          <a:xfrm>
            <a:off x="4166028" y="5817053"/>
            <a:ext cx="801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Цитотоксичность изучена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Романом </a:t>
            </a:r>
            <a:r>
              <a:rPr lang="ru-R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Акасовым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Евгением Хайдуковым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(ФНИЦ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«Кристаллография и фотоника» РАН, Первый МГМУ им. И. М. Сеченова)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639F30-2F0F-4A6B-969F-D4CDBD6CF2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4" y="374648"/>
            <a:ext cx="4703423" cy="36089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5FFE17-7A44-42C6-A0F7-7E9C72216C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806" y="1561879"/>
            <a:ext cx="4908430" cy="380430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459E58E-54E2-41B5-A97D-D6DDD36C0420}"/>
              </a:ext>
            </a:extLst>
          </p:cNvPr>
          <p:cNvGrpSpPr/>
          <p:nvPr/>
        </p:nvGrpSpPr>
        <p:grpSpPr>
          <a:xfrm>
            <a:off x="3422141" y="-583786"/>
            <a:ext cx="6952441" cy="3815960"/>
            <a:chOff x="4757651" y="482161"/>
            <a:chExt cx="6952441" cy="3815960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12A2AAAD-9214-4469-85C3-3073920FEE9D}"/>
                </a:ext>
              </a:extLst>
            </p:cNvPr>
            <p:cNvGrpSpPr/>
            <p:nvPr/>
          </p:nvGrpSpPr>
          <p:grpSpPr>
            <a:xfrm>
              <a:off x="4757651" y="1249634"/>
              <a:ext cx="2714611" cy="2801915"/>
              <a:chOff x="9047865" y="2142745"/>
              <a:chExt cx="2714611" cy="2801915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E09C9A01-D1E9-42C6-812F-D49FF40C39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" contrast="-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136"/>
              <a:stretch/>
            </p:blipFill>
            <p:spPr>
              <a:xfrm rot="16200000">
                <a:off x="9364899" y="2475049"/>
                <a:ext cx="2175775" cy="2055785"/>
              </a:xfrm>
              <a:prstGeom prst="rect">
                <a:avLst/>
              </a:prstGeom>
            </p:spPr>
          </p:pic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id="{DB2FC2BD-8E67-4DE0-8D17-7D4D971D7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13410" y="2142745"/>
                <a:ext cx="0" cy="24421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C75140B0-0FAC-4928-9484-3B712AF893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4348" y="2142745"/>
                <a:ext cx="0" cy="24421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C8E95EAD-B136-4304-B20C-1CB9FE7A2D9B}"/>
                  </a:ext>
                </a:extLst>
              </p:cNvPr>
              <p:cNvSpPr/>
              <p:nvPr/>
            </p:nvSpPr>
            <p:spPr>
              <a:xfrm>
                <a:off x="9716428" y="2196390"/>
                <a:ext cx="120705" cy="12070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3685E413-9D62-4A2B-86CD-0FA8304F6543}"/>
                  </a:ext>
                </a:extLst>
              </p:cNvPr>
              <p:cNvSpPr/>
              <p:nvPr/>
            </p:nvSpPr>
            <p:spPr>
              <a:xfrm>
                <a:off x="10326139" y="2175775"/>
                <a:ext cx="141320" cy="1413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Равнобедренный треугольник 68">
                <a:extLst>
                  <a:ext uri="{FF2B5EF4-FFF2-40B4-BE49-F238E27FC236}">
                    <a16:creationId xmlns:a16="http://schemas.microsoft.com/office/drawing/2014/main" id="{FB0096E0-5CF5-4507-A0B4-5D507B2A2DD5}"/>
                  </a:ext>
                </a:extLst>
              </p:cNvPr>
              <p:cNvSpPr/>
              <p:nvPr/>
            </p:nvSpPr>
            <p:spPr>
              <a:xfrm>
                <a:off x="10943818" y="2175775"/>
                <a:ext cx="163931" cy="141320"/>
              </a:xfrm>
              <a:prstGeom prst="triangle">
                <a:avLst/>
              </a:prstGeom>
              <a:solidFill>
                <a:srgbClr val="1117FF"/>
              </a:solidFill>
              <a:ln>
                <a:solidFill>
                  <a:srgbClr val="111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BCBEBAA-FBA2-4146-A7E4-580594C3E635}"/>
                  </a:ext>
                </a:extLst>
              </p:cNvPr>
              <p:cNvSpPr txBox="1"/>
              <p:nvPr/>
            </p:nvSpPr>
            <p:spPr>
              <a:xfrm>
                <a:off x="9047865" y="4575328"/>
                <a:ext cx="27146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i="1" dirty="0"/>
                  <a:t>Темнота</a:t>
                </a:r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2940FB05-ACF4-4F06-9607-080AB3D03406}"/>
                </a:ext>
              </a:extLst>
            </p:cNvPr>
            <p:cNvGrpSpPr/>
            <p:nvPr/>
          </p:nvGrpSpPr>
          <p:grpSpPr>
            <a:xfrm>
              <a:off x="4965866" y="482161"/>
              <a:ext cx="6744226" cy="3569388"/>
              <a:chOff x="4952295" y="440802"/>
              <a:chExt cx="6744226" cy="3569388"/>
            </a:xfrm>
          </p:grpSpPr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36F5EC25-5023-4072-A5A9-3D7F8368DC45}"/>
                  </a:ext>
                </a:extLst>
              </p:cNvPr>
              <p:cNvGrpSpPr/>
              <p:nvPr/>
            </p:nvGrpSpPr>
            <p:grpSpPr>
              <a:xfrm>
                <a:off x="6973280" y="1198750"/>
                <a:ext cx="2714611" cy="2811440"/>
                <a:chOff x="5112511" y="2133220"/>
                <a:chExt cx="2714611" cy="2811440"/>
              </a:xfrm>
            </p:grpSpPr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994C9E58-7867-4299-A84C-D68168701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5000" contrast="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636"/>
                <a:stretch/>
              </p:blipFill>
              <p:spPr>
                <a:xfrm rot="16200000">
                  <a:off x="5429015" y="2490831"/>
                  <a:ext cx="2175777" cy="2012267"/>
                </a:xfrm>
                <a:prstGeom prst="rect">
                  <a:avLst/>
                </a:prstGeom>
              </p:spPr>
            </p:pic>
            <p:cxnSp>
              <p:nvCxnSpPr>
                <p:cNvPr id="58" name="Прямая соединительная линия 57">
                  <a:extLst>
                    <a:ext uri="{FF2B5EF4-FFF2-40B4-BE49-F238E27FC236}">
                      <a16:creationId xmlns:a16="http://schemas.microsoft.com/office/drawing/2014/main" id="{605C7790-905A-4133-B6DB-91A6495945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68531" y="2133220"/>
                  <a:ext cx="0" cy="24421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>
                  <a:extLst>
                    <a:ext uri="{FF2B5EF4-FFF2-40B4-BE49-F238E27FC236}">
                      <a16:creationId xmlns:a16="http://schemas.microsoft.com/office/drawing/2014/main" id="{EA0FCA42-C645-4F3A-B007-A67B3E9A14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9469" y="2133220"/>
                  <a:ext cx="0" cy="24421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Прямоугольник 59">
                  <a:extLst>
                    <a:ext uri="{FF2B5EF4-FFF2-40B4-BE49-F238E27FC236}">
                      <a16:creationId xmlns:a16="http://schemas.microsoft.com/office/drawing/2014/main" id="{C1B31259-06A1-4A6A-BE12-3273C57D59B9}"/>
                    </a:ext>
                  </a:extLst>
                </p:cNvPr>
                <p:cNvSpPr/>
                <p:nvPr/>
              </p:nvSpPr>
              <p:spPr>
                <a:xfrm>
                  <a:off x="5771549" y="2196390"/>
                  <a:ext cx="120705" cy="12070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1" name="Овал 60">
                  <a:extLst>
                    <a:ext uri="{FF2B5EF4-FFF2-40B4-BE49-F238E27FC236}">
                      <a16:creationId xmlns:a16="http://schemas.microsoft.com/office/drawing/2014/main" id="{A3315037-D84D-4ACB-B10E-8D4AA83D960C}"/>
                    </a:ext>
                  </a:extLst>
                </p:cNvPr>
                <p:cNvSpPr/>
                <p:nvPr/>
              </p:nvSpPr>
              <p:spPr>
                <a:xfrm>
                  <a:off x="6381260" y="2175775"/>
                  <a:ext cx="141320" cy="1413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Равнобедренный треугольник 61">
                  <a:extLst>
                    <a:ext uri="{FF2B5EF4-FFF2-40B4-BE49-F238E27FC236}">
                      <a16:creationId xmlns:a16="http://schemas.microsoft.com/office/drawing/2014/main" id="{C21F19AC-BFB9-4F44-9405-F08D2E9EBF72}"/>
                    </a:ext>
                  </a:extLst>
                </p:cNvPr>
                <p:cNvSpPr/>
                <p:nvPr/>
              </p:nvSpPr>
              <p:spPr>
                <a:xfrm>
                  <a:off x="6998939" y="2175775"/>
                  <a:ext cx="163931" cy="141320"/>
                </a:xfrm>
                <a:prstGeom prst="triangle">
                  <a:avLst/>
                </a:prstGeom>
                <a:solidFill>
                  <a:srgbClr val="1117FF"/>
                </a:solidFill>
                <a:ln>
                  <a:solidFill>
                    <a:srgbClr val="1117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94518D9D-FE78-47D5-91FB-5BD730A2DE9E}"/>
                    </a:ext>
                  </a:extLst>
                </p:cNvPr>
                <p:cNvSpPr txBox="1"/>
                <p:nvPr/>
              </p:nvSpPr>
              <p:spPr>
                <a:xfrm>
                  <a:off x="5112511" y="4575328"/>
                  <a:ext cx="27146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b="1" i="1" dirty="0"/>
                    <a:t>Облучение</a:t>
                  </a:r>
                </a:p>
              </p:txBody>
            </p:sp>
          </p:grp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602668FD-8017-4389-BD6D-B4F05D394674}"/>
                  </a:ext>
                </a:extLst>
              </p:cNvPr>
              <p:cNvSpPr/>
              <p:nvPr/>
            </p:nvSpPr>
            <p:spPr>
              <a:xfrm>
                <a:off x="5121109" y="2612355"/>
                <a:ext cx="4262695" cy="1965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4" name="Прямая со стрелкой 53">
                <a:extLst>
                  <a:ext uri="{FF2B5EF4-FFF2-40B4-BE49-F238E27FC236}">
                    <a16:creationId xmlns:a16="http://schemas.microsoft.com/office/drawing/2014/main" id="{91362AEB-FC78-4B50-8342-832D2BD6216E}"/>
                  </a:ext>
                </a:extLst>
              </p:cNvPr>
              <p:cNvCxnSpPr/>
              <p:nvPr/>
            </p:nvCxnSpPr>
            <p:spPr>
              <a:xfrm>
                <a:off x="9388623" y="2713605"/>
                <a:ext cx="35188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lg" len="med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5A6B966-5A13-44A3-8EE3-E73A2AC37782}"/>
                  </a:ext>
                </a:extLst>
              </p:cNvPr>
              <p:cNvSpPr txBox="1"/>
              <p:nvPr/>
            </p:nvSpPr>
            <p:spPr>
              <a:xfrm>
                <a:off x="9684253" y="2523225"/>
                <a:ext cx="2012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i="1" dirty="0"/>
                  <a:t>Контроль (без </a:t>
                </a:r>
                <a:r>
                  <a:rPr lang="en-US" b="1" i="1" dirty="0"/>
                  <a:t>Pc)</a:t>
                </a:r>
                <a:endParaRPr lang="ru-RU" b="1" i="1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B54CB86-0B65-46FA-BC48-B88DBC409691}"/>
                  </a:ext>
                </a:extLst>
              </p:cNvPr>
              <p:cNvSpPr txBox="1"/>
              <p:nvPr/>
            </p:nvSpPr>
            <p:spPr>
              <a:xfrm>
                <a:off x="4952295" y="440802"/>
                <a:ext cx="46071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200" b="1" dirty="0"/>
                  <a:t>MTT-</a:t>
                </a:r>
                <a:r>
                  <a:rPr lang="ru-RU" sz="2200" b="1" dirty="0"/>
                  <a:t>тест</a:t>
                </a:r>
                <a:r>
                  <a:rPr lang="en-US" sz="2200" b="1" dirty="0"/>
                  <a:t>:</a:t>
                </a:r>
                <a:r>
                  <a:rPr lang="ru-RU" sz="2200" b="1" dirty="0"/>
                  <a:t> жизнеспособные клетки </a:t>
                </a:r>
              </a:p>
              <a:p>
                <a:pPr algn="ctr"/>
                <a:r>
                  <a:rPr lang="ru-RU" sz="2200" b="1" dirty="0"/>
                  <a:t>продуцируют окрашенный субстрат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BC9ED3-1661-4B98-BD66-33271CFD44AE}"/>
                </a:ext>
              </a:extLst>
            </p:cNvPr>
            <p:cNvSpPr txBox="1"/>
            <p:nvPr/>
          </p:nvSpPr>
          <p:spPr>
            <a:xfrm>
              <a:off x="7749281" y="3928789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0" dirty="0">
                  <a:solidFill>
                    <a:srgbClr val="2C2D2E"/>
                  </a:solidFill>
                  <a:effectLst/>
                  <a:latin typeface="Arial" panose="020B0604020202020204" pitchFamily="34" charset="0"/>
                </a:rPr>
                <a:t>3.5 J/</a:t>
              </a:r>
              <a:r>
                <a:rPr lang="ru-RU" b="1" i="0" dirty="0">
                  <a:solidFill>
                    <a:srgbClr val="2C2D2E"/>
                  </a:solidFill>
                  <a:effectLst/>
                  <a:latin typeface="Arial" panose="020B0604020202020204" pitchFamily="34" charset="0"/>
                </a:rPr>
                <a:t>см2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2726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DEFF1092-A583-48C5-A4E4-4E1F1370C4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Цитотоксичность</a:t>
            </a:r>
            <a:r>
              <a:rPr lang="en-US" sz="3000" b="1" dirty="0"/>
              <a:t> </a:t>
            </a:r>
            <a:r>
              <a:rPr lang="ru-RU" sz="3000" b="1" dirty="0"/>
              <a:t>для </a:t>
            </a:r>
            <a:r>
              <a:rPr lang="en-US" sz="3000" b="1" dirty="0"/>
              <a:t>MCF-7</a:t>
            </a:r>
            <a:endParaRPr lang="ru-RU" sz="3000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163C589-5496-4A77-AB86-7F577D6FA3A7}"/>
              </a:ext>
            </a:extLst>
          </p:cNvPr>
          <p:cNvSpPr/>
          <p:nvPr/>
        </p:nvSpPr>
        <p:spPr>
          <a:xfrm>
            <a:off x="835436" y="5679718"/>
            <a:ext cx="288585" cy="2885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6B7A4D57-1FF1-4274-96FB-D5D64624D3DE}"/>
              </a:ext>
            </a:extLst>
          </p:cNvPr>
          <p:cNvSpPr/>
          <p:nvPr/>
        </p:nvSpPr>
        <p:spPr>
          <a:xfrm>
            <a:off x="3190283" y="5679718"/>
            <a:ext cx="337872" cy="337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2009E236-ED60-41F2-9C06-44095604532B}"/>
              </a:ext>
            </a:extLst>
          </p:cNvPr>
          <p:cNvSpPr/>
          <p:nvPr/>
        </p:nvSpPr>
        <p:spPr>
          <a:xfrm>
            <a:off x="5808151" y="5679718"/>
            <a:ext cx="391930" cy="337872"/>
          </a:xfrm>
          <a:prstGeom prst="triangle">
            <a:avLst/>
          </a:prstGeom>
          <a:solidFill>
            <a:srgbClr val="1117FF"/>
          </a:solidFill>
          <a:ln>
            <a:solidFill>
              <a:srgbClr val="11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11332843-C156-456F-89C2-D87529EC23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191" y="4233959"/>
          <a:ext cx="2075085" cy="1214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CS ChemDraw Drawing" r:id="rId3" imgW="1622845" imgH="947232" progId="ChemDraw.Document.6.0">
                  <p:embed/>
                </p:oleObj>
              </mc:Choice>
              <mc:Fallback>
                <p:oleObj name="CS ChemDraw Drawing" r:id="rId3" imgW="1622845" imgH="947232" progId="ChemDraw.Document.6.0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11332843-C156-456F-89C2-D87529EC2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191" y="4233959"/>
                        <a:ext cx="2075085" cy="1214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>
            <a:extLst>
              <a:ext uri="{FF2B5EF4-FFF2-40B4-BE49-F238E27FC236}">
                <a16:creationId xmlns:a16="http://schemas.microsoft.com/office/drawing/2014/main" id="{D14B8503-40F5-4BDD-98DA-829099ED28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4366" y="4252798"/>
          <a:ext cx="2545722" cy="1172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CS ChemDraw Drawing" r:id="rId5" imgW="1989982" imgH="915474" progId="ChemDraw.Document.6.0">
                  <p:embed/>
                </p:oleObj>
              </mc:Choice>
              <mc:Fallback>
                <p:oleObj name="CS ChemDraw Drawing" r:id="rId5" imgW="1989982" imgH="915474" progId="ChemDraw.Document.6.0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D14B8503-40F5-4BDD-98DA-829099ED2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04366" y="4252798"/>
                        <a:ext cx="2545722" cy="1172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Объект 52">
            <a:extLst>
              <a:ext uri="{FF2B5EF4-FFF2-40B4-BE49-F238E27FC236}">
                <a16:creationId xmlns:a16="http://schemas.microsoft.com/office/drawing/2014/main" id="{275BECD5-6EC1-45FC-89BE-B1E82BEDF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3857" y="4243629"/>
          <a:ext cx="2501410" cy="1190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CS ChemDraw Drawing" r:id="rId7" imgW="1956231" imgH="929282" progId="ChemDraw.Document.6.0">
                  <p:embed/>
                </p:oleObj>
              </mc:Choice>
              <mc:Fallback>
                <p:oleObj name="CS ChemDraw Drawing" r:id="rId7" imgW="1956231" imgH="929282" progId="ChemDraw.Document.6.0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275BECD5-6EC1-45FC-89BE-B1E82BEDF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83857" y="4243629"/>
                        <a:ext cx="2501410" cy="1190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512AF8B-F0F6-492C-B43C-8DFB90C29586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E6AD26-527C-4F2C-AEFA-A6E843C62E60}"/>
              </a:ext>
            </a:extLst>
          </p:cNvPr>
          <p:cNvSpPr txBox="1"/>
          <p:nvPr/>
        </p:nvSpPr>
        <p:spPr>
          <a:xfrm>
            <a:off x="0" y="6212582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Цитотоксичность изучена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Романом </a:t>
            </a:r>
            <a:r>
              <a:rPr lang="ru-R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Акасовым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Евгением Хайдуковым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(ФНИЦ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«Кристаллография и фотоника» РАН, Первый МГМУ им. И. М. Сеченова)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639F30-2F0F-4A6B-969F-D4CDBD6CF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7" y="604783"/>
            <a:ext cx="3979772" cy="3053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5FFE17-7A44-42C6-A0F7-7E9C72216C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85" y="604783"/>
            <a:ext cx="4153237" cy="32189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B9600A-CB43-45AB-8563-EC81CA9504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2"/>
          <a:stretch/>
        </p:blipFill>
        <p:spPr>
          <a:xfrm>
            <a:off x="8100722" y="604783"/>
            <a:ext cx="4091278" cy="341398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83E12B2-C2C2-4603-A4AF-C3D0B1DF96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8" t="16202" b="37521"/>
          <a:stretch/>
        </p:blipFill>
        <p:spPr>
          <a:xfrm>
            <a:off x="9634863" y="4088615"/>
            <a:ext cx="2087137" cy="143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01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38" y="3637278"/>
            <a:ext cx="4951730" cy="26464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7" y="411480"/>
            <a:ext cx="4974336" cy="2907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02" y="411480"/>
            <a:ext cx="4974336" cy="2907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391" y="3652779"/>
            <a:ext cx="2175775" cy="2901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8450" y="3652776"/>
            <a:ext cx="2175777" cy="2901036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3185795" y="3749075"/>
            <a:ext cx="2901034" cy="266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FMK64         4A         4B         8A</a:t>
            </a:r>
            <a:endParaRPr lang="ru-RU" sz="1400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84761" y="3749077"/>
            <a:ext cx="2901034" cy="266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FMK64         4A         4B         8A</a:t>
            </a:r>
            <a:endParaRPr lang="ru-RU" sz="1400" dirty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284761" y="6191183"/>
            <a:ext cx="2901034" cy="266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Dark toxicity </a:t>
            </a:r>
            <a:endParaRPr lang="ru-RU" sz="1400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325823" y="6193401"/>
            <a:ext cx="2901034" cy="266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Light toxicity </a:t>
            </a:r>
            <a:endParaRPr lang="ru-RU" sz="14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9FE614C-4835-44B0-AE23-809B1C97F255}"/>
              </a:ext>
            </a:extLst>
          </p:cNvPr>
          <p:cNvCxnSpPr>
            <a:cxnSpLocks/>
          </p:cNvCxnSpPr>
          <p:nvPr/>
        </p:nvCxnSpPr>
        <p:spPr>
          <a:xfrm>
            <a:off x="2432807" y="3749075"/>
            <a:ext cx="0" cy="2442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78129A9-81B8-43CD-8670-97265D2EDED2}"/>
              </a:ext>
            </a:extLst>
          </p:cNvPr>
          <p:cNvCxnSpPr>
            <a:cxnSpLocks/>
          </p:cNvCxnSpPr>
          <p:nvPr/>
        </p:nvCxnSpPr>
        <p:spPr>
          <a:xfrm>
            <a:off x="1761688" y="3749075"/>
            <a:ext cx="0" cy="2442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6D45ACD-885C-4E36-887D-B05AD528D77F}"/>
              </a:ext>
            </a:extLst>
          </p:cNvPr>
          <p:cNvCxnSpPr>
            <a:cxnSpLocks/>
          </p:cNvCxnSpPr>
          <p:nvPr/>
        </p:nvCxnSpPr>
        <p:spPr>
          <a:xfrm>
            <a:off x="1107347" y="3749075"/>
            <a:ext cx="0" cy="2442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34BF3BE-FEA3-49E6-BEDB-FD8E130C1D35}"/>
              </a:ext>
            </a:extLst>
          </p:cNvPr>
          <p:cNvCxnSpPr>
            <a:cxnSpLocks/>
          </p:cNvCxnSpPr>
          <p:nvPr/>
        </p:nvCxnSpPr>
        <p:spPr>
          <a:xfrm>
            <a:off x="5444455" y="3749075"/>
            <a:ext cx="0" cy="2442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0E83B06-8375-42D2-8B77-0E9878075E94}"/>
              </a:ext>
            </a:extLst>
          </p:cNvPr>
          <p:cNvCxnSpPr>
            <a:cxnSpLocks/>
          </p:cNvCxnSpPr>
          <p:nvPr/>
        </p:nvCxnSpPr>
        <p:spPr>
          <a:xfrm>
            <a:off x="4806892" y="3749075"/>
            <a:ext cx="0" cy="2442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C6F119B-6311-475E-9AE0-9891D04B44B1}"/>
              </a:ext>
            </a:extLst>
          </p:cNvPr>
          <p:cNvCxnSpPr>
            <a:cxnSpLocks/>
          </p:cNvCxnSpPr>
          <p:nvPr/>
        </p:nvCxnSpPr>
        <p:spPr>
          <a:xfrm>
            <a:off x="4202885" y="3749075"/>
            <a:ext cx="0" cy="2442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A6AA5E-CBB0-47F9-BCE7-0DBE3A3FC0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17" y="3220722"/>
            <a:ext cx="3944881" cy="28714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6012C9-FD8C-4FAA-98E7-FBDBD2218B23}"/>
              </a:ext>
            </a:extLst>
          </p:cNvPr>
          <p:cNvSpPr txBox="1"/>
          <p:nvPr/>
        </p:nvSpPr>
        <p:spPr>
          <a:xfrm>
            <a:off x="4072093" y="4170469"/>
            <a:ext cx="15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фибробласты</a:t>
            </a:r>
          </a:p>
        </p:txBody>
      </p:sp>
    </p:spTree>
    <p:extLst>
      <p:ext uri="{BB962C8B-B14F-4D97-AF65-F5344CB8AC3E}">
        <p14:creationId xmlns:p14="http://schemas.microsoft.com/office/powerpoint/2010/main" val="2960904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DEFF1092-A583-48C5-A4E4-4E1F1370C4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Цитотоксичность</a:t>
            </a:r>
          </a:p>
        </p:txBody>
      </p:sp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11332843-C156-456F-89C2-D87529EC23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590971"/>
              </p:ext>
            </p:extLst>
          </p:nvPr>
        </p:nvGraphicFramePr>
        <p:xfrm>
          <a:off x="2102262" y="1257479"/>
          <a:ext cx="1646420" cy="115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CS ChemDraw Drawing" r:id="rId3" imgW="1238487" imgH="866801" progId="ChemDraw.Document.6.0">
                  <p:embed/>
                </p:oleObj>
              </mc:Choice>
              <mc:Fallback>
                <p:oleObj name="CS ChemDraw Drawing" r:id="rId3" imgW="1238487" imgH="866801" progId="ChemDraw.Document.6.0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11332843-C156-456F-89C2-D87529EC2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2262" y="1257479"/>
                        <a:ext cx="1646420" cy="1152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25E89F04-42D7-4B2F-AA4F-CDA5EF8ED0FF}"/>
              </a:ext>
            </a:extLst>
          </p:cNvPr>
          <p:cNvCxnSpPr>
            <a:cxnSpLocks/>
          </p:cNvCxnSpPr>
          <p:nvPr/>
        </p:nvCxnSpPr>
        <p:spPr>
          <a:xfrm flipV="1">
            <a:off x="2871593" y="2456597"/>
            <a:ext cx="205977" cy="153374"/>
          </a:xfrm>
          <a:prstGeom prst="straightConnector1">
            <a:avLst/>
          </a:prstGeom>
          <a:ln w="15875">
            <a:solidFill>
              <a:schemeClr val="bg1"/>
            </a:solidFill>
            <a:headEnd type="stealth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6F5C38-F7AF-4C5E-BBFA-96A7BDFBBE0A}"/>
              </a:ext>
            </a:extLst>
          </p:cNvPr>
          <p:cNvSpPr txBox="1"/>
          <p:nvPr/>
        </p:nvSpPr>
        <p:spPr>
          <a:xfrm>
            <a:off x="3036627" y="2235674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легкие</a:t>
            </a:r>
            <a:endParaRPr lang="ru-RU" sz="1600" i="1" dirty="0">
              <a:solidFill>
                <a:schemeClr val="bg1"/>
              </a:solidFill>
            </a:endParaRP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694BA30-091A-4C7B-BB0E-498E8F1327CC}"/>
              </a:ext>
            </a:extLst>
          </p:cNvPr>
          <p:cNvCxnSpPr>
            <a:cxnSpLocks/>
          </p:cNvCxnSpPr>
          <p:nvPr/>
        </p:nvCxnSpPr>
        <p:spPr>
          <a:xfrm flipH="1" flipV="1">
            <a:off x="1978925" y="2831910"/>
            <a:ext cx="246674" cy="116615"/>
          </a:xfrm>
          <a:prstGeom prst="straightConnector1">
            <a:avLst/>
          </a:prstGeom>
          <a:ln w="15875">
            <a:solidFill>
              <a:schemeClr val="bg1"/>
            </a:solidFill>
            <a:headEnd type="stealth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FB4E9D2-4B44-4516-A957-138D4A782794}"/>
              </a:ext>
            </a:extLst>
          </p:cNvPr>
          <p:cNvSpPr txBox="1"/>
          <p:nvPr/>
        </p:nvSpPr>
        <p:spPr>
          <a:xfrm>
            <a:off x="1122387" y="2630443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кишечник</a:t>
            </a:r>
            <a:endParaRPr lang="ru-RU" sz="1600" i="1" dirty="0">
              <a:solidFill>
                <a:schemeClr val="bg1"/>
              </a:solidFill>
            </a:endParaRP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33A72656-2724-4A67-A3F9-9527A137EB35}"/>
              </a:ext>
            </a:extLst>
          </p:cNvPr>
          <p:cNvCxnSpPr>
            <a:cxnSpLocks/>
          </p:cNvCxnSpPr>
          <p:nvPr/>
        </p:nvCxnSpPr>
        <p:spPr>
          <a:xfrm flipH="1" flipV="1">
            <a:off x="1826439" y="3572446"/>
            <a:ext cx="399160" cy="116616"/>
          </a:xfrm>
          <a:prstGeom prst="straightConnector1">
            <a:avLst/>
          </a:prstGeom>
          <a:ln w="15875">
            <a:solidFill>
              <a:schemeClr val="bg1"/>
            </a:solidFill>
            <a:headEnd type="stealth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A95D7FA-C328-4BF7-A898-9D6E58A2CBBB}"/>
              </a:ext>
            </a:extLst>
          </p:cNvPr>
          <p:cNvSpPr txBox="1"/>
          <p:nvPr/>
        </p:nvSpPr>
        <p:spPr>
          <a:xfrm>
            <a:off x="883547" y="3370979"/>
            <a:ext cx="103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лимфоузел</a:t>
            </a:r>
            <a:endParaRPr lang="ru-RU" sz="1600" i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ADBA3F-7229-40BA-AE33-55DFC3FAB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5" y="2734974"/>
            <a:ext cx="4703423" cy="360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81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400C9-42EE-4476-A9B0-142EA687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320" y="2751086"/>
            <a:ext cx="7599680" cy="2392149"/>
          </a:xfrm>
        </p:spPr>
        <p:txBody>
          <a:bodyPr anchor="ctr">
            <a:normAutofit fontScale="90000"/>
          </a:bodyPr>
          <a:lstStyle/>
          <a:p>
            <a:r>
              <a:rPr lang="ru-RU" sz="28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Фотофизические свойства</a:t>
            </a:r>
            <a:r>
              <a:rPr lang="en-US" sz="2800" dirty="0">
                <a:solidFill>
                  <a:srgbClr val="2C2D2E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2C2D2E"/>
                </a:solidFill>
                <a:latin typeface="Arial Black" panose="020B0A04020102020204" pitchFamily="34" charset="0"/>
              </a:rPr>
              <a:t>и взаимодействие с сывороточным альбумином </a:t>
            </a:r>
            <a:r>
              <a:rPr lang="ru-RU" sz="28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новых катионных </a:t>
            </a:r>
            <a:r>
              <a:rPr lang="ru-RU" sz="2800" b="0" i="0" dirty="0" err="1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фталоцианинов</a:t>
            </a:r>
            <a:r>
              <a:rPr lang="ru-RU" sz="2800" b="0" i="0" dirty="0">
                <a:solidFill>
                  <a:srgbClr val="2C2D2E"/>
                </a:solidFill>
                <a:effectLst/>
                <a:latin typeface="Arial Black" panose="020B0A04020102020204" pitchFamily="34" charset="0"/>
              </a:rPr>
              <a:t>-фотосенсибилизаторов</a:t>
            </a:r>
            <a:br>
              <a:rPr lang="ru-RU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аспирант 2 г/о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Бунин Д.А.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Мартынов А.Г., Горбунова Ю.Г.,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Цивадзе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А.Ю.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87A62E8-25D9-4F3B-A259-AC4966E50184}"/>
              </a:ext>
            </a:extLst>
          </p:cNvPr>
          <p:cNvGrpSpPr/>
          <p:nvPr/>
        </p:nvGrpSpPr>
        <p:grpSpPr>
          <a:xfrm>
            <a:off x="668381" y="241219"/>
            <a:ext cx="11342917" cy="1768072"/>
            <a:chOff x="436529" y="531443"/>
            <a:chExt cx="11342917" cy="1768072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25884064-0897-4C87-88EB-5676B1CFBC5B}"/>
                </a:ext>
              </a:extLst>
            </p:cNvPr>
            <p:cNvSpPr txBox="1">
              <a:spLocks/>
            </p:cNvSpPr>
            <p:nvPr/>
          </p:nvSpPr>
          <p:spPr>
            <a:xfrm>
              <a:off x="2191013" y="808268"/>
              <a:ext cx="6172047" cy="12144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ИНСТИТУТ ФИЗИЧЕСКОЙ ХИМИИ И ЭЛЕКТРОХИМИИ </a:t>
              </a:r>
            </a:p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имени А.Н. Фрумкина РОССИЙСКОЙ АКАДЕМИИ НАУК</a:t>
              </a:r>
            </a:p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endParaRPr>
            </a:p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ЛАБОРАТОРИЯ НОВЫХ ФИЗИКО-ХИМИЧЕСКИХ ПРОБЛЕМ</a:t>
              </a: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7D665E8-0EA9-4A58-9DF2-53598DEA96C1}"/>
                </a:ext>
              </a:extLst>
            </p:cNvPr>
            <p:cNvGrpSpPr/>
            <p:nvPr/>
          </p:nvGrpSpPr>
          <p:grpSpPr>
            <a:xfrm>
              <a:off x="8450218" y="531443"/>
              <a:ext cx="3329228" cy="1768072"/>
              <a:chOff x="8521525" y="531443"/>
              <a:chExt cx="3329228" cy="1768072"/>
            </a:xfrm>
          </p:grpSpPr>
          <p:pic>
            <p:nvPicPr>
              <p:cNvPr id="10" name="Рисунок 5" descr="p-Rifibsb0U.jpg">
                <a:extLst>
                  <a:ext uri="{FF2B5EF4-FFF2-40B4-BE49-F238E27FC236}">
                    <a16:creationId xmlns:a16="http://schemas.microsoft.com/office/drawing/2014/main" id="{73DBB08C-6D52-441E-9596-E8B6DF265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1525" y="531443"/>
                <a:ext cx="1744113" cy="176807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 descr="https://psv4.userapi.com/c834504/u145705546/docs/d2/0445337e2e43/UntitledDocument1_4.png?extra=_RUmvgh4_4iUB4B8KKBwLqUqPHdWu9j_2WfgJf8qMEN-KXTyHn2Cs4Pqyt5zyDx3oBH2h6c-82SXzlx05WBNRKz1KnhwjVvx2TOcNC1wSdYZ8xI2A2aJgpQE5Vjdn1AuR24wetjqKQ">
                <a:extLst>
                  <a:ext uri="{FF2B5EF4-FFF2-40B4-BE49-F238E27FC236}">
                    <a16:creationId xmlns:a16="http://schemas.microsoft.com/office/drawing/2014/main" id="{20D890B3-0AB2-4636-9108-7235A8994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00872" y="690379"/>
                <a:ext cx="1449881" cy="145020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01E7F4A4-D0D0-448B-BC37-4CCE8D2F1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29" y="605854"/>
              <a:ext cx="1619250" cy="161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A88165D-0120-4155-87DB-6400F285556A}"/>
              </a:ext>
            </a:extLst>
          </p:cNvPr>
          <p:cNvSpPr txBox="1"/>
          <p:nvPr/>
        </p:nvSpPr>
        <p:spPr>
          <a:xfrm>
            <a:off x="1150690" y="6273225"/>
            <a:ext cx="9890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XIV Международная конференция «Синтез и применение порфиринов и их аналогов» (ICPC-14)</a:t>
            </a:r>
            <a:endParaRPr lang="en-US" sz="1600" b="1" i="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юля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9ADB54-7AE3-4A76-BEB1-C717602EF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" y="28119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179BE8-74B1-40E6-AF45-2D4D13B9A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256" y="1828718"/>
            <a:ext cx="2673487" cy="3200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FE72B2-AFD9-4115-917B-60B300161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04" y="2019227"/>
            <a:ext cx="2762392" cy="28195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DF9BF8-32E7-40E5-8CB9-F83002C5E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28" y="2193104"/>
            <a:ext cx="3072811" cy="223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9ADB54-7AE3-4A76-BEB1-C717602EF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" y="28119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179BE8-74B1-40E6-AF45-2D4D13B9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0"/>
            <a:ext cx="4900644" cy="5866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FE72B2-AFD9-4115-917B-60B30016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56" y="227804"/>
            <a:ext cx="5063612" cy="51683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1D355D-FE32-470F-8C5E-D62B6F718EB0}"/>
              </a:ext>
            </a:extLst>
          </p:cNvPr>
          <p:cNvSpPr txBox="1"/>
          <p:nvPr/>
        </p:nvSpPr>
        <p:spPr>
          <a:xfrm>
            <a:off x="2458568" y="6070480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dirty="0" err="1">
                <a:solidFill>
                  <a:srgbClr val="000000"/>
                </a:solidFill>
                <a:effectLst/>
                <a:latin typeface="Roboto"/>
              </a:rPr>
              <a:t>Safonova</a:t>
            </a:r>
            <a:r>
              <a:rPr lang="en-US" b="0" dirty="0">
                <a:solidFill>
                  <a:srgbClr val="000000"/>
                </a:solidFill>
                <a:effectLst/>
                <a:latin typeface="Roboto"/>
              </a:rPr>
              <a:t> E. et al.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Roboto"/>
              </a:rPr>
              <a:t>Inorg</a:t>
            </a:r>
            <a:r>
              <a:rPr lang="en-US" b="0" i="1" dirty="0">
                <a:solidFill>
                  <a:srgbClr val="000000"/>
                </a:solidFill>
                <a:effectLst/>
                <a:latin typeface="Roboto"/>
              </a:rPr>
              <a:t>. Chem.</a:t>
            </a:r>
            <a:r>
              <a:rPr lang="en-US" b="0" dirty="0">
                <a:solidFill>
                  <a:srgbClr val="000000"/>
                </a:solidFill>
                <a:effectLst/>
                <a:latin typeface="Roboto"/>
              </a:rPr>
              <a:t> </a:t>
            </a:r>
            <a:r>
              <a:rPr lang="en-US" b="1" dirty="0">
                <a:solidFill>
                  <a:srgbClr val="000000"/>
                </a:solidFill>
                <a:effectLst/>
                <a:latin typeface="Roboto"/>
              </a:rPr>
              <a:t>2016</a:t>
            </a:r>
            <a:r>
              <a:rPr lang="en-US" b="0" dirty="0">
                <a:solidFill>
                  <a:srgbClr val="000000"/>
                </a:solidFill>
                <a:effectLst/>
                <a:latin typeface="Roboto"/>
              </a:rPr>
              <a:t>, 55, 5, 2450–2459</a:t>
            </a:r>
          </a:p>
          <a:p>
            <a:pPr algn="ctr"/>
            <a:r>
              <a:rPr lang="en-US" u="none" strike="noStrike" dirty="0">
                <a:solidFill>
                  <a:srgbClr val="000000"/>
                </a:solidFill>
                <a:latin typeface="Roboto"/>
              </a:rPr>
              <a:t>DOI: </a:t>
            </a:r>
            <a:r>
              <a:rPr lang="en-US" b="0" u="none" strike="noStrike" dirty="0">
                <a:solidFill>
                  <a:srgbClr val="000000"/>
                </a:solidFill>
                <a:effectLst/>
                <a:latin typeface="Roboto"/>
              </a:rPr>
              <a:t>/10.1021/acs.inorgchem.5b02831</a:t>
            </a:r>
            <a:endParaRPr lang="en-US" b="0" dirty="0">
              <a:solidFill>
                <a:srgbClr val="0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271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0FA1FDB-6AE4-46FC-B0CE-21D113C0A3C3}"/>
              </a:ext>
            </a:extLst>
          </p:cNvPr>
          <p:cNvSpPr txBox="1"/>
          <p:nvPr/>
        </p:nvSpPr>
        <p:spPr>
          <a:xfrm>
            <a:off x="11864666" y="6427113"/>
            <a:ext cx="32733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3</a:t>
            </a:r>
          </a:p>
        </p:txBody>
      </p:sp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2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Синтез новых катионных </a:t>
            </a:r>
            <a:r>
              <a:rPr lang="ru-RU" sz="3000" b="1" dirty="0" err="1"/>
              <a:t>фталоцианинов</a:t>
            </a:r>
            <a:r>
              <a:rPr lang="en-US" sz="3000" b="1" dirty="0"/>
              <a:t> </a:t>
            </a:r>
            <a:r>
              <a:rPr lang="ru-RU" sz="3000" b="1" dirty="0"/>
              <a:t>через </a:t>
            </a:r>
            <a:br>
              <a:rPr lang="en-US" sz="3000" b="1" dirty="0"/>
            </a:br>
            <a:r>
              <a:rPr lang="ru-RU" sz="3000" b="1" dirty="0"/>
              <a:t>восстановительное </a:t>
            </a:r>
            <a:r>
              <a:rPr lang="ru-RU" sz="3000" b="1" dirty="0" err="1"/>
              <a:t>аминирование</a:t>
            </a:r>
            <a:endParaRPr lang="ru-RU" sz="3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C3FD27-1EC0-4E8A-B5BC-76DB7F49F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E65570-F296-4DE1-BED0-5D28D22B9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447"/>
            <a:ext cx="12192000" cy="5349456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E24CB32-B4E7-4645-AB20-BA8AFCA90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702216"/>
              </p:ext>
            </p:extLst>
          </p:nvPr>
        </p:nvGraphicFramePr>
        <p:xfrm>
          <a:off x="10310892" y="3060148"/>
          <a:ext cx="504788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0" name="CS ChemDraw Drawing" r:id="rId4" imgW="865163" imgH="863679" progId="ChemDraw.Document.6.0">
                  <p:embed/>
                </p:oleObj>
              </mc:Choice>
              <mc:Fallback>
                <p:oleObj name="CS ChemDraw Drawing" r:id="rId4" imgW="865163" imgH="863679" progId="ChemDraw.Document.6.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D8E885CA-A64B-4A86-9FA6-75E369CE3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10892" y="3060148"/>
                        <a:ext cx="504788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7FBCA9FB-AFDC-4960-9807-6903D7F577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447480"/>
              </p:ext>
            </p:extLst>
          </p:nvPr>
        </p:nvGraphicFramePr>
        <p:xfrm>
          <a:off x="9903495" y="3062437"/>
          <a:ext cx="504788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1" name="CS ChemDraw Drawing" r:id="rId6" imgW="865163" imgH="863679" progId="ChemDraw.Document.6.0">
                  <p:embed/>
                </p:oleObj>
              </mc:Choice>
              <mc:Fallback>
                <p:oleObj name="CS ChemDraw Drawing" r:id="rId6" imgW="865163" imgH="863679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D780E25D-F599-4B6B-82F9-290927D4B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3495" y="3062437"/>
                        <a:ext cx="504788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A600C57-893A-42E2-B62F-FA3FF1CDB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603122"/>
              </p:ext>
            </p:extLst>
          </p:nvPr>
        </p:nvGraphicFramePr>
        <p:xfrm>
          <a:off x="9511002" y="3062437"/>
          <a:ext cx="5016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2" name="CS ChemDraw Drawing" r:id="rId8" imgW="863634" imgH="865210" progId="ChemDraw.Document.6.0">
                  <p:embed/>
                </p:oleObj>
              </mc:Choice>
              <mc:Fallback>
                <p:oleObj name="CS ChemDraw Drawing" r:id="rId8" imgW="863634" imgH="865210" progId="ChemDraw.Document.6.0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44C0F6C-4774-4DFA-AF36-0FD2E77722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11002" y="3062437"/>
                        <a:ext cx="501650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484A10F9-3388-487B-9DD8-31BF7231FB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569068"/>
              </p:ext>
            </p:extLst>
          </p:nvPr>
        </p:nvGraphicFramePr>
        <p:xfrm>
          <a:off x="11508803" y="6108139"/>
          <a:ext cx="504788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3" name="CS ChemDraw Drawing" r:id="rId4" imgW="865163" imgH="863679" progId="ChemDraw.Document.6.0">
                  <p:embed/>
                </p:oleObj>
              </mc:Choice>
              <mc:Fallback>
                <p:oleObj name="CS ChemDraw Drawing" r:id="rId4" imgW="865163" imgH="863679" progId="ChemDraw.Document.6.0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EE24CB32-B4E7-4645-AB20-BA8AFCA908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08803" y="6108139"/>
                        <a:ext cx="504788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A9C77C15-04E6-4694-99B1-7A6D5B82A7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7922"/>
              </p:ext>
            </p:extLst>
          </p:nvPr>
        </p:nvGraphicFramePr>
        <p:xfrm>
          <a:off x="11101406" y="6110428"/>
          <a:ext cx="504788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4" name="CS ChemDraw Drawing" r:id="rId6" imgW="865163" imgH="863679" progId="ChemDraw.Document.6.0">
                  <p:embed/>
                </p:oleObj>
              </mc:Choice>
              <mc:Fallback>
                <p:oleObj name="CS ChemDraw Drawing" r:id="rId6" imgW="865163" imgH="863679" progId="ChemDraw.Document.6.0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7FBCA9FB-AFDC-4960-9807-6903D7F57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01406" y="6110428"/>
                        <a:ext cx="504788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D380DD92-CF26-43FA-A18D-8940E33AC8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02659"/>
              </p:ext>
            </p:extLst>
          </p:nvPr>
        </p:nvGraphicFramePr>
        <p:xfrm>
          <a:off x="10708913" y="6110428"/>
          <a:ext cx="5016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5" name="CS ChemDraw Drawing" r:id="rId8" imgW="863634" imgH="865210" progId="ChemDraw.Document.6.0">
                  <p:embed/>
                </p:oleObj>
              </mc:Choice>
              <mc:Fallback>
                <p:oleObj name="CS ChemDraw Drawing" r:id="rId8" imgW="863634" imgH="865210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CA600C57-893A-42E2-B62F-FA3FF1CDBC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08913" y="6110428"/>
                        <a:ext cx="501650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F17A7B-8126-4B2A-ADEC-51BB4CE22FB1}"/>
              </a:ext>
            </a:extLst>
          </p:cNvPr>
          <p:cNvSpPr txBox="1"/>
          <p:nvPr/>
        </p:nvSpPr>
        <p:spPr>
          <a:xfrm>
            <a:off x="9301223" y="2610351"/>
            <a:ext cx="252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α </a:t>
            </a:r>
            <a:r>
              <a:rPr lang="ru-RU" sz="2400" b="1" dirty="0"/>
              <a:t>и </a:t>
            </a:r>
            <a:r>
              <a:rPr lang="el-GR" sz="2400" b="1" dirty="0"/>
              <a:t>β</a:t>
            </a:r>
            <a:r>
              <a:rPr lang="ru-RU" sz="2400" b="1" dirty="0"/>
              <a:t>-изомеры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969EFE9-8844-4563-BE20-7EDB8A9D14DD}"/>
              </a:ext>
            </a:extLst>
          </p:cNvPr>
          <p:cNvSpPr/>
          <p:nvPr/>
        </p:nvSpPr>
        <p:spPr>
          <a:xfrm>
            <a:off x="2819400" y="879475"/>
            <a:ext cx="1295400" cy="1104900"/>
          </a:xfrm>
          <a:prstGeom prst="ellipse">
            <a:avLst/>
          </a:prstGeom>
          <a:solidFill>
            <a:srgbClr val="1117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6653D9E-ADF5-42A0-9079-2172DBA81C3D}"/>
              </a:ext>
            </a:extLst>
          </p:cNvPr>
          <p:cNvSpPr/>
          <p:nvPr/>
        </p:nvSpPr>
        <p:spPr>
          <a:xfrm>
            <a:off x="2819400" y="4003675"/>
            <a:ext cx="1295400" cy="1104900"/>
          </a:xfrm>
          <a:prstGeom prst="ellipse">
            <a:avLst/>
          </a:prstGeom>
          <a:solidFill>
            <a:srgbClr val="1117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5AF900-A88E-458D-AF7C-FE37B18D7A19}"/>
              </a:ext>
            </a:extLst>
          </p:cNvPr>
          <p:cNvSpPr txBox="1"/>
          <p:nvPr/>
        </p:nvSpPr>
        <p:spPr>
          <a:xfrm>
            <a:off x="2187263" y="1964020"/>
            <a:ext cx="2402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Восстановительное </a:t>
            </a:r>
          </a:p>
          <a:p>
            <a:pPr algn="ctr"/>
            <a:r>
              <a:rPr lang="ru-RU" sz="2000" b="1" dirty="0" err="1"/>
              <a:t>аминирование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79898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Объект 51">
            <a:extLst>
              <a:ext uri="{FF2B5EF4-FFF2-40B4-BE49-F238E27FC236}">
                <a16:creationId xmlns:a16="http://schemas.microsoft.com/office/drawing/2014/main" id="{E878E4DF-BB4B-47AE-92A9-3FDD5384A1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241" y="718002"/>
          <a:ext cx="3838575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6" name="CS ChemDraw Drawing" r:id="rId3" imgW="2681551" imgH="1392542" progId="ChemDraw.Document.6.0">
                  <p:embed/>
                </p:oleObj>
              </mc:Choice>
              <mc:Fallback>
                <p:oleObj name="CS ChemDraw Drawing" r:id="rId3" imgW="2681551" imgH="1392542" progId="ChemDraw.Document.6.0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E878E4DF-BB4B-47AE-92A9-3FDD5384A1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0241" y="718002"/>
                        <a:ext cx="3838575" cy="19891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23CED96-95A7-483A-9F45-3EB0F6B17950}"/>
              </a:ext>
            </a:extLst>
          </p:cNvPr>
          <p:cNvCxnSpPr>
            <a:cxnSpLocks/>
            <a:stCxn id="9" idx="0"/>
          </p:cNvCxnSpPr>
          <p:nvPr/>
        </p:nvCxnSpPr>
        <p:spPr>
          <a:xfrm>
            <a:off x="6096000" y="1"/>
            <a:ext cx="0" cy="34289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7C2B722-6DD2-45AB-B4EC-B13D53B3AC7D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836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1464D08-D43C-4FF7-AFAE-AB6F2B869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384054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Фталоцианины как фотосенсибилизаторы для ФДТ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78B3FBB-9AFC-4239-B5D1-218B53CBFABF}"/>
              </a:ext>
            </a:extLst>
          </p:cNvPr>
          <p:cNvGrpSpPr/>
          <p:nvPr/>
        </p:nvGrpSpPr>
        <p:grpSpPr>
          <a:xfrm>
            <a:off x="4948011" y="2287588"/>
            <a:ext cx="2289402" cy="2282825"/>
            <a:chOff x="5252869" y="2278513"/>
            <a:chExt cx="2289402" cy="228282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969F917-00D2-4175-BDA0-7DC06E1556BE}"/>
                </a:ext>
              </a:extLst>
            </p:cNvPr>
            <p:cNvSpPr/>
            <p:nvPr/>
          </p:nvSpPr>
          <p:spPr>
            <a:xfrm>
              <a:off x="5252869" y="2278513"/>
              <a:ext cx="2287588" cy="2282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" name="Объект 3">
              <a:extLst>
                <a:ext uri="{FF2B5EF4-FFF2-40B4-BE49-F238E27FC236}">
                  <a16:creationId xmlns:a16="http://schemas.microsoft.com/office/drawing/2014/main" id="{21246B04-C908-4052-9F02-1C455DBB95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53096" y="2278513"/>
            <a:ext cx="2289175" cy="2282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97" name="CS ChemDraw Drawing" r:id="rId5" imgW="1499203" imgH="1499209" progId="ChemDraw.Document.6.0">
                    <p:embed/>
                  </p:oleObj>
                </mc:Choice>
                <mc:Fallback>
                  <p:oleObj name="CS ChemDraw Drawing" r:id="rId5" imgW="1499203" imgH="1499209" progId="ChemDraw.Document.6.0">
                    <p:embed/>
                    <p:pic>
                      <p:nvPicPr>
                        <p:cNvPr id="4" name="Объект 3">
                          <a:extLst>
                            <a:ext uri="{FF2B5EF4-FFF2-40B4-BE49-F238E27FC236}">
                              <a16:creationId xmlns:a16="http://schemas.microsoft.com/office/drawing/2014/main" id="{21246B04-C908-4052-9F02-1C455DBB959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253096" y="2278513"/>
                          <a:ext cx="2289175" cy="2282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4A3288-8CA7-45F9-A748-362A33732742}"/>
              </a:ext>
            </a:extLst>
          </p:cNvPr>
          <p:cNvSpPr txBox="1"/>
          <p:nvPr/>
        </p:nvSpPr>
        <p:spPr>
          <a:xfrm>
            <a:off x="639697" y="2824775"/>
            <a:ext cx="4064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ВЫСОКИЕ КВАНТОВЫЕ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ВЫХОДЫ </a:t>
            </a:r>
          </a:p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СИНГЛЕТНОГО КИСЛОРОДА</a:t>
            </a:r>
            <a:endParaRPr lang="ru-RU" sz="1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CC5A3A-BC70-4150-B452-323B97A3EF3E}"/>
              </a:ext>
            </a:extLst>
          </p:cNvPr>
          <p:cNvSpPr txBox="1"/>
          <p:nvPr/>
        </p:nvSpPr>
        <p:spPr>
          <a:xfrm>
            <a:off x="7641015" y="2824775"/>
            <a:ext cx="4064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С"/>
              </a:rPr>
              <a:t>ОПТИМАЛЬНЫЕ ФОТОФИЗИЧЕСКИЕ </a:t>
            </a:r>
          </a:p>
          <a:p>
            <a:pPr algn="ctr"/>
            <a:r>
              <a:rPr lang="ru-RU" sz="1400" b="1" dirty="0">
                <a:latin typeface="CС"/>
              </a:rPr>
              <a:t>СВОЙСТВА </a:t>
            </a:r>
            <a:r>
              <a:rPr lang="ru-RU" sz="1400" dirty="0">
                <a:latin typeface="CС"/>
              </a:rPr>
              <a:t>для ФДТ</a:t>
            </a: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28720C2E-7AB4-433D-96FB-96C2CEA912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697" y="3646076"/>
          <a:ext cx="4064000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" name="CS ChemDraw Drawing" r:id="rId7" imgW="5309375" imgH="2989789" progId="ChemDraw.Document.6.0">
                  <p:embed/>
                </p:oleObj>
              </mc:Choice>
              <mc:Fallback>
                <p:oleObj name="CS ChemDraw Drawing" r:id="rId7" imgW="5309375" imgH="2989789" progId="ChemDraw.Document.6.0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28720C2E-7AB4-433D-96FB-96C2CEA912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9697" y="3646076"/>
                        <a:ext cx="4064000" cy="2289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300EF74-0429-493B-BE85-F9F6615B858B}"/>
              </a:ext>
            </a:extLst>
          </p:cNvPr>
          <p:cNvSpPr txBox="1"/>
          <p:nvPr/>
        </p:nvSpPr>
        <p:spPr>
          <a:xfrm>
            <a:off x="639697" y="6018846"/>
            <a:ext cx="406400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ВЫСОКИЙ МОДИФИКАЦИОННЫЙ ПОТЕНЦИАЛ 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молекул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фталоцианинов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позволяет направленно изменять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их свойства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071B213-D4A8-41F7-915C-893D8514B037}"/>
              </a:ext>
            </a:extLst>
          </p:cNvPr>
          <p:cNvGrpSpPr/>
          <p:nvPr/>
        </p:nvGrpSpPr>
        <p:grpSpPr>
          <a:xfrm>
            <a:off x="7851775" y="3896131"/>
            <a:ext cx="3641868" cy="2103482"/>
            <a:chOff x="8063147" y="3896131"/>
            <a:chExt cx="3641868" cy="2103482"/>
          </a:xfrm>
        </p:grpSpPr>
        <p:graphicFrame>
          <p:nvGraphicFramePr>
            <p:cNvPr id="17" name="Object 3">
              <a:extLst>
                <a:ext uri="{FF2B5EF4-FFF2-40B4-BE49-F238E27FC236}">
                  <a16:creationId xmlns:a16="http://schemas.microsoft.com/office/drawing/2014/main" id="{0C5F1488-545B-4E1D-9EF4-4A673C81E6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240165" y="3896131"/>
            <a:ext cx="464850" cy="2103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99" name="CS ChemDraw Drawing" r:id="rId9" imgW="514888" imgH="2329764" progId="ChemDraw.Document.6.0">
                    <p:embed/>
                  </p:oleObj>
                </mc:Choice>
                <mc:Fallback>
                  <p:oleObj name="CS ChemDraw Drawing" r:id="rId9" imgW="514888" imgH="2329764" progId="ChemDraw.Document.6.0">
                    <p:embed/>
                    <p:pic>
                      <p:nvPicPr>
                        <p:cNvPr id="17" name="Object 3">
                          <a:extLst>
                            <a:ext uri="{FF2B5EF4-FFF2-40B4-BE49-F238E27FC236}">
                              <a16:creationId xmlns:a16="http://schemas.microsoft.com/office/drawing/2014/main" id="{0C5F1488-545B-4E1D-9EF4-4A673C81E6C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40165" y="3896131"/>
                          <a:ext cx="464850" cy="21034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Объект 57">
              <a:extLst>
                <a:ext uri="{FF2B5EF4-FFF2-40B4-BE49-F238E27FC236}">
                  <a16:creationId xmlns:a16="http://schemas.microsoft.com/office/drawing/2014/main" id="{894783FD-6216-445A-87D8-64CB7F449A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63147" y="4368800"/>
            <a:ext cx="2736850" cy="1376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00" name="CS ChemDraw Drawing" r:id="rId11" imgW="2808293" imgH="1417052" progId="ChemDraw.Document.6.0">
                    <p:embed/>
                  </p:oleObj>
                </mc:Choice>
                <mc:Fallback>
                  <p:oleObj name="CS ChemDraw Drawing" r:id="rId11" imgW="2808293" imgH="1417052" progId="ChemDraw.Document.6.0">
                    <p:embed/>
                    <p:pic>
                      <p:nvPicPr>
                        <p:cNvPr id="58" name="Объект 57">
                          <a:extLst>
                            <a:ext uri="{FF2B5EF4-FFF2-40B4-BE49-F238E27FC236}">
                              <a16:creationId xmlns:a16="http://schemas.microsoft.com/office/drawing/2014/main" id="{894783FD-6216-445A-87D8-64CB7F449AA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63147" y="4368800"/>
                          <a:ext cx="2736850" cy="1376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A779390-A415-4EEC-9559-55C2A70FAC39}"/>
              </a:ext>
            </a:extLst>
          </p:cNvPr>
          <p:cNvSpPr txBox="1"/>
          <p:nvPr/>
        </p:nvSpPr>
        <p:spPr>
          <a:xfrm>
            <a:off x="7641015" y="6126568"/>
            <a:ext cx="4064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 "/>
              </a:rPr>
              <a:t>ОТНОСИТЕЛЬНО ПРОСТЫЕ </a:t>
            </a:r>
          </a:p>
          <a:p>
            <a:pPr algn="ctr"/>
            <a:r>
              <a:rPr lang="ru-RU" sz="1400" b="1" dirty="0">
                <a:latin typeface="Calibri "/>
              </a:rPr>
              <a:t>СИНТЕЗ, ВЫДЕЛЕНИЕ И ОЧИСТКА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D9C8813-02C9-467F-A42F-D50AD3ACA6D8}"/>
              </a:ext>
            </a:extLst>
          </p:cNvPr>
          <p:cNvCxnSpPr>
            <a:cxnSpLocks/>
          </p:cNvCxnSpPr>
          <p:nvPr/>
        </p:nvCxnSpPr>
        <p:spPr>
          <a:xfrm>
            <a:off x="6096000" y="5293453"/>
            <a:ext cx="0" cy="15654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332B78-C992-4B2B-BC2A-4BEECEE34796}"/>
              </a:ext>
            </a:extLst>
          </p:cNvPr>
          <p:cNvSpPr txBox="1"/>
          <p:nvPr/>
        </p:nvSpPr>
        <p:spPr>
          <a:xfrm>
            <a:off x="4661606" y="4570413"/>
            <a:ext cx="286039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НИЗКАЯ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БИОСОВМЕСТИМОСТЬ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56C7A04-3230-45DC-BDEB-D1BDD4E5F3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11389" r="10486" b="5973"/>
          <a:stretch/>
        </p:blipFill>
        <p:spPr>
          <a:xfrm>
            <a:off x="8284237" y="454170"/>
            <a:ext cx="2777557" cy="2289600"/>
          </a:xfrm>
          <a:prstGeom prst="rect">
            <a:avLst/>
          </a:prstGeom>
        </p:spPr>
      </p:pic>
      <p:graphicFrame>
        <p:nvGraphicFramePr>
          <p:cNvPr id="43" name="Объект 42">
            <a:extLst>
              <a:ext uri="{FF2B5EF4-FFF2-40B4-BE49-F238E27FC236}">
                <a16:creationId xmlns:a16="http://schemas.microsoft.com/office/drawing/2014/main" id="{C54AE317-780A-4FB6-88DA-596913ED29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25052" y="1135063"/>
          <a:ext cx="1081088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1" name="CS ChemDraw Drawing" r:id="rId14" imgW="1929022" imgH="1499209" progId="ChemDraw.Document.6.0">
                  <p:embed/>
                </p:oleObj>
              </mc:Choice>
              <mc:Fallback>
                <p:oleObj name="CS ChemDraw Drawing" r:id="rId14" imgW="1929022" imgH="1499209" progId="ChemDraw.Document.6.0">
                  <p:embed/>
                  <p:pic>
                    <p:nvPicPr>
                      <p:cNvPr id="43" name="Объект 42">
                        <a:extLst>
                          <a:ext uri="{FF2B5EF4-FFF2-40B4-BE49-F238E27FC236}">
                            <a16:creationId xmlns:a16="http://schemas.microsoft.com/office/drawing/2014/main" id="{C54AE317-780A-4FB6-88DA-596913ED29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825052" y="1135063"/>
                        <a:ext cx="1081088" cy="836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B13E622E-9A83-4764-9BBF-0B3C114BF812}"/>
              </a:ext>
            </a:extLst>
          </p:cNvPr>
          <p:cNvSpPr/>
          <p:nvPr/>
        </p:nvSpPr>
        <p:spPr>
          <a:xfrm>
            <a:off x="1059277" y="2377174"/>
            <a:ext cx="131674" cy="131674"/>
          </a:xfrm>
          <a:prstGeom prst="ellipse">
            <a:avLst/>
          </a:prstGeom>
          <a:solidFill>
            <a:srgbClr val="0FE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1CB3A05A-34DE-4191-8776-66E40A385C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4045" y="1610686"/>
          <a:ext cx="757368" cy="755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2" name="CS ChemDraw Drawing" r:id="rId16" imgW="1499203" imgH="1499209" progId="ChemDraw.Document.6.0">
                  <p:embed/>
                </p:oleObj>
              </mc:Choice>
              <mc:Fallback>
                <p:oleObj name="CS ChemDraw Drawing" r:id="rId16" imgW="1499203" imgH="1499209" progId="ChemDraw.Document.6.0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1CB3A05A-34DE-4191-8776-66E40A385C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4045" y="1610686"/>
                        <a:ext cx="757368" cy="755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id="{2F81F24E-2505-4EEA-832B-766CE3AA5447}"/>
              </a:ext>
            </a:extLst>
          </p:cNvPr>
          <p:cNvSpPr/>
          <p:nvPr/>
        </p:nvSpPr>
        <p:spPr>
          <a:xfrm>
            <a:off x="3894651" y="2387234"/>
            <a:ext cx="131674" cy="1316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10000" decel="1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13 0.00116 C -0.00013 -0.07593 -8.33333E-7 -0.15301 0.00013 -0.23009 L 0.02227 -0.23009 L 0.02227 -0.14931 L 0.0362 -0.14977 L 0.09024 -0.12361 L 0.1556 -0.12269 L 0.16497 -0.11875 L 0.1707 -0.11435 L 0.17721 -0.10417 L 0.18268 -0.09352 L 0.18711 -0.07732 L 0.18854 -0.06181 L 0.18789 -0.04861 L 0.18542 -0.03449 L 0.18164 -0.02338 L 0.17591 -0.01296 L 0.1707 -0.00671 L 0.1655 -0.00093 L 0.15729 0.00046 L 0.14766 0.00116 L -0.00013 0.00116 Z " pathEditMode="relative" ptsTypes="AAAAAAAAAAAAAAAAAAAAA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13 0.00023 L -0.00886 0.00023 L -0.01263 -0.00023 L -0.01901 -0.00116 L -0.02331 -0.00301 L -0.02839 -0.00671 L -0.03255 -0.01042 L -0.03841 -0.01829 L -0.04271 -0.02755 L -0.04584 -0.03588 L -0.04831 -0.05023 L -0.04909 -0.06736 L -0.04831 -0.08079 L -0.0444 -0.09514 L -0.03959 -0.10394 L -0.03425 -0.11227 L -0.02748 -0.11921 L -0.02331 -0.12245 L -0.01511 -0.12431 L -0.00925 -0.12523 L -0.00183 -0.12523 L -0.00183 -0.125 " pathEditMode="relative" rAng="0" ptsTypes="AAAAAAAAAAAAAAAAAAAAAA">
                                      <p:cBhvr>
                                        <p:cTn id="8" dur="6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Расчет термодинамических параметров денатурации комплекса </a:t>
            </a:r>
            <a:r>
              <a:rPr lang="en-US" sz="2400" b="1" dirty="0"/>
              <a:t>BSA-Pc</a:t>
            </a:r>
            <a:endParaRPr lang="ru-RU" sz="2400" b="1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906A432-D18B-400E-BAC8-59F94CBB113E}"/>
              </a:ext>
            </a:extLst>
          </p:cNvPr>
          <p:cNvGrpSpPr/>
          <p:nvPr/>
        </p:nvGrpSpPr>
        <p:grpSpPr>
          <a:xfrm>
            <a:off x="1058191" y="763700"/>
            <a:ext cx="10075618" cy="3551735"/>
            <a:chOff x="369030" y="763700"/>
            <a:chExt cx="10075618" cy="355173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92129EB-34F6-4196-A3EB-0DAD76716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130" y="763700"/>
              <a:ext cx="3941518" cy="350288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B99152-C00B-453A-8DCE-56119362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0" y="968223"/>
              <a:ext cx="4612146" cy="3347212"/>
            </a:xfrm>
            <a:prstGeom prst="rect">
              <a:avLst/>
            </a:prstGeom>
          </p:spPr>
        </p:pic>
      </p:grp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017FE6C-72D3-4F1A-A7C7-11943638306D}"/>
              </a:ext>
            </a:extLst>
          </p:cNvPr>
          <p:cNvGraphicFramePr>
            <a:graphicFrameLocks noGrp="1"/>
          </p:cNvGraphicFramePr>
          <p:nvPr/>
        </p:nvGraphicFramePr>
        <p:xfrm>
          <a:off x="2199236" y="4596015"/>
          <a:ext cx="7793527" cy="175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3316">
                  <a:extLst>
                    <a:ext uri="{9D8B030D-6E8A-4147-A177-3AD203B41FA5}">
                      <a16:colId xmlns:a16="http://schemas.microsoft.com/office/drawing/2014/main" val="2897989731"/>
                    </a:ext>
                  </a:extLst>
                </a:gridCol>
                <a:gridCol w="1357611">
                  <a:extLst>
                    <a:ext uri="{9D8B030D-6E8A-4147-A177-3AD203B41FA5}">
                      <a16:colId xmlns:a16="http://schemas.microsoft.com/office/drawing/2014/main" val="2860793941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406145888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175642570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88753248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Денатурация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85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Энтальпия, </a:t>
                      </a:r>
                      <a:br>
                        <a:rPr lang="ru-RU" sz="1800" b="1" u="none" strike="noStrike" dirty="0">
                          <a:effectLst/>
                        </a:rPr>
                      </a:br>
                      <a:r>
                        <a:rPr lang="ru-RU" sz="1800" b="1" u="none" strike="noStrike" dirty="0">
                          <a:effectLst/>
                        </a:rPr>
                        <a:t>кДж/моль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Энтропия, Дж/(моль*К)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Энергия Гиббса</a:t>
                      </a:r>
                      <a:br>
                        <a:rPr lang="ru-RU" sz="1800" b="1" u="none" strike="noStrike" dirty="0">
                          <a:effectLst/>
                        </a:rPr>
                      </a:br>
                      <a:r>
                        <a:rPr lang="ru-RU" sz="1800" b="1" u="none" strike="noStrike" dirty="0">
                          <a:effectLst/>
                        </a:rPr>
                        <a:t>(25 градусов), Дж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</a:rPr>
                        <a:t>Энергия Гиббса</a:t>
                      </a:r>
                      <a:br>
                        <a:rPr lang="ru-RU" sz="1800" b="1" u="none" strike="noStrike" dirty="0">
                          <a:effectLst/>
                        </a:rPr>
                      </a:br>
                      <a:r>
                        <a:rPr lang="ru-RU" sz="1800" b="1" u="none" strike="noStrike" dirty="0">
                          <a:effectLst/>
                        </a:rPr>
                        <a:t>(37 градусов), Дж</a:t>
                      </a:r>
                      <a:endParaRPr lang="ru-RU" sz="1800" b="1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07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BSA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-25.03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-2034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-1108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38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BSA-Pc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-25.03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-2255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-1338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322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908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0BE937-F06B-4611-B559-B115386B3D8C}"/>
              </a:ext>
            </a:extLst>
          </p:cNvPr>
          <p:cNvSpPr txBox="1"/>
          <p:nvPr/>
        </p:nvSpPr>
        <p:spPr>
          <a:xfrm>
            <a:off x="708827" y="5748349"/>
            <a:ext cx="7030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effectLst>
                  <a:glow rad="114300">
                    <a:srgbClr val="0FE79F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БЛАГОДАРЮ ВСЕХ ЗА ВНИМАНИЕ!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EEF568F-0AD5-41FF-8142-C73E855A47A9}"/>
              </a:ext>
            </a:extLst>
          </p:cNvPr>
          <p:cNvGrpSpPr/>
          <p:nvPr/>
        </p:nvGrpSpPr>
        <p:grpSpPr>
          <a:xfrm>
            <a:off x="733994" y="463321"/>
            <a:ext cx="10724013" cy="5931359"/>
            <a:chOff x="733994" y="463321"/>
            <a:chExt cx="10724013" cy="5931359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C066D734-74E6-4B87-B715-EFD879CB68AD}"/>
                </a:ext>
              </a:extLst>
            </p:cNvPr>
            <p:cNvSpPr/>
            <p:nvPr/>
          </p:nvSpPr>
          <p:spPr>
            <a:xfrm>
              <a:off x="733994" y="463321"/>
              <a:ext cx="8153400" cy="5293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ru-RU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БЛАГОДАРЮ</a:t>
              </a:r>
            </a:p>
            <a:p>
              <a:pPr>
                <a:buNone/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научных руководителей </a:t>
              </a:r>
            </a:p>
            <a:p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д.х.н., </a:t>
              </a:r>
              <a:r>
                <a:rPr lang="ru-RU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в.н.с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ru-RU" sz="20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Мартынова Александра Германовича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и  </a:t>
              </a:r>
              <a:b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академика РАН </a:t>
              </a:r>
              <a:r>
                <a:rPr lang="ru-RU" sz="20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Горбунову Юлию Германовну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</a:p>
            <a:p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коллектив лаборатории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и всех, кто принимал участие в исследовании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ru-RU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ru-RU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ru-RU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Квантовые выходы синглетного кислорода оценены к.х.н. </a:t>
              </a:r>
              <a:r>
                <a:rPr lang="ru-R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Сафоновой Е.А. </a:t>
              </a: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(ИФХЭ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РАН)</a:t>
              </a:r>
              <a:r>
                <a:rPr lang="en-GB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  <a:endParaRPr lang="ru-R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Цитотоксичность изучена </a:t>
              </a:r>
              <a:r>
                <a:rPr lang="ru-R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Романом </a:t>
              </a:r>
              <a:r>
                <a:rPr lang="ru-RU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Акасовым</a:t>
              </a: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и </a:t>
              </a:r>
              <a:r>
                <a:rPr lang="ru-R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Евгением Хайдуковым</a:t>
              </a: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(ФНИЦ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«Кристаллография и фотоника» РАН, Первый МГМУ им. И. М. Сеченова)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Флуоресценция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 vivo </a:t>
              </a: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изучена </a:t>
              </a:r>
              <a:r>
                <a:rPr lang="ru-RU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Полиной Деминой</a:t>
              </a:r>
              <a:b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(ФНИЦ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«Кристаллография и фотоника» РАН).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endParaRPr lang="ru-R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</a:pPr>
              <a:endParaRPr lang="ru-R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v"/>
              </a:pPr>
              <a:endParaRPr lang="ru-R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ru-RU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</a:rPr>
                <a:t>Работа выполнена при финансовой поддержке гранта РНФ №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r>
                <a:rPr lang="ru-RU" b="1" dirty="0">
                  <a:latin typeface="Calibri" panose="020F0502020204030204" pitchFamily="34" charset="0"/>
                  <a:cs typeface="Calibri" panose="020F0502020204030204" pitchFamily="34" charset="0"/>
                </a:rPr>
                <a:t>9-13-00410.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43B804D4-63F7-425D-AA3B-2D53168F9D49}"/>
                </a:ext>
              </a:extLst>
            </p:cNvPr>
            <p:cNvGrpSpPr/>
            <p:nvPr/>
          </p:nvGrpSpPr>
          <p:grpSpPr>
            <a:xfrm>
              <a:off x="9383609" y="612396"/>
              <a:ext cx="2074398" cy="5782284"/>
              <a:chOff x="9383609" y="612396"/>
              <a:chExt cx="2074398" cy="5782284"/>
            </a:xfrm>
          </p:grpSpPr>
          <p:pic>
            <p:nvPicPr>
              <p:cNvPr id="5" name="Рисунок 5" descr="p-Rifibsb0U.jpg">
                <a:extLst>
                  <a:ext uri="{FF2B5EF4-FFF2-40B4-BE49-F238E27FC236}">
                    <a16:creationId xmlns:a16="http://schemas.microsoft.com/office/drawing/2014/main" id="{2D8701B4-6E8D-4E7C-B794-8C67E3726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39" b="11442"/>
              <a:stretch/>
            </p:blipFill>
            <p:spPr bwMode="auto">
              <a:xfrm>
                <a:off x="9431044" y="612396"/>
                <a:ext cx="1979529" cy="153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 descr="https://psv4.userapi.com/c834504/u145705546/docs/d2/0445337e2e43/UntitledDocument1_4.png?extra=_RUmvgh4_4iUB4B8KKBwLqUqPHdWu9j_2WfgJf8qMEN-KXTyHn2Cs4Pqyt5zyDx3oBH2h6c-82SXzlx05WBNRKz1KnhwjVvx2TOcNC1wSdYZ8xI2A2aJgpQE5Vjdn1AuR24wetjqKQ">
                <a:extLst>
                  <a:ext uri="{FF2B5EF4-FFF2-40B4-BE49-F238E27FC236}">
                    <a16:creationId xmlns:a16="http://schemas.microsoft.com/office/drawing/2014/main" id="{EA94F69A-ED73-4972-8C11-4EBD96E364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8017" y="2689457"/>
                <a:ext cx="1645583" cy="1645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69A9701B-DDC7-44DE-8FB9-EF63A60716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3" t="29861" r="20694" b="29306"/>
              <a:stretch/>
            </p:blipFill>
            <p:spPr>
              <a:xfrm>
                <a:off x="9383609" y="4946050"/>
                <a:ext cx="2074398" cy="14486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494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1464D08-D43C-4FF7-AFAE-AB6F2B869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00949"/>
          </a:xfrm>
        </p:spPr>
        <p:txBody>
          <a:bodyPr anchor="ctr">
            <a:noAutofit/>
          </a:bodyPr>
          <a:lstStyle/>
          <a:p>
            <a:r>
              <a:rPr lang="ru-RU" sz="3000" b="1" dirty="0"/>
              <a:t>Процессы агрегации отражаются на спектрах поглощения и флуоресценции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BB3503-B9A7-4BC3-9A04-84EEAE078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10693" r="8405" b="15379"/>
          <a:stretch/>
        </p:blipFill>
        <p:spPr>
          <a:xfrm>
            <a:off x="1741181" y="3708377"/>
            <a:ext cx="3115494" cy="2074338"/>
          </a:xfrm>
          <a:prstGeom prst="rect">
            <a:avLst/>
          </a:prstGeom>
        </p:spPr>
      </p:pic>
      <p:cxnSp>
        <p:nvCxnSpPr>
          <p:cNvPr id="341" name="Прямая со стрелкой 340">
            <a:extLst>
              <a:ext uri="{FF2B5EF4-FFF2-40B4-BE49-F238E27FC236}">
                <a16:creationId xmlns:a16="http://schemas.microsoft.com/office/drawing/2014/main" id="{41DE44F6-8054-417E-A0A7-BF4D8F714D4D}"/>
              </a:ext>
            </a:extLst>
          </p:cNvPr>
          <p:cNvCxnSpPr>
            <a:cxnSpLocks/>
          </p:cNvCxnSpPr>
          <p:nvPr/>
        </p:nvCxnSpPr>
        <p:spPr>
          <a:xfrm flipH="1">
            <a:off x="3573410" y="5111282"/>
            <a:ext cx="6082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Прямая со стрелкой 341">
            <a:extLst>
              <a:ext uri="{FF2B5EF4-FFF2-40B4-BE49-F238E27FC236}">
                <a16:creationId xmlns:a16="http://schemas.microsoft.com/office/drawing/2014/main" id="{883D122E-F9F9-4FF2-904D-25B3B167E3E9}"/>
              </a:ext>
            </a:extLst>
          </p:cNvPr>
          <p:cNvCxnSpPr>
            <a:cxnSpLocks/>
          </p:cNvCxnSpPr>
          <p:nvPr/>
        </p:nvCxnSpPr>
        <p:spPr>
          <a:xfrm flipH="1">
            <a:off x="3262571" y="4858391"/>
            <a:ext cx="5197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TextBox 342">
            <a:extLst>
              <a:ext uri="{FF2B5EF4-FFF2-40B4-BE49-F238E27FC236}">
                <a16:creationId xmlns:a16="http://schemas.microsoft.com/office/drawing/2014/main" id="{B0505BE7-77C0-4ED9-A63F-850DE55EBA71}"/>
              </a:ext>
            </a:extLst>
          </p:cNvPr>
          <p:cNvSpPr txBox="1"/>
          <p:nvPr/>
        </p:nvSpPr>
        <p:spPr>
          <a:xfrm>
            <a:off x="3076988" y="3695596"/>
            <a:ext cx="101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Агрегат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EDE051F7-FE00-45A5-9FE8-E90F269E90F6}"/>
              </a:ext>
            </a:extLst>
          </p:cNvPr>
          <p:cNvSpPr txBox="1"/>
          <p:nvPr/>
        </p:nvSpPr>
        <p:spPr>
          <a:xfrm>
            <a:off x="4088818" y="3459784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158E5"/>
                </a:solidFill>
              </a:rPr>
              <a:t>Мономер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6E57081E-4955-4C60-96BD-E793F6BBD575}"/>
              </a:ext>
            </a:extLst>
          </p:cNvPr>
          <p:cNvSpPr txBox="1"/>
          <p:nvPr/>
        </p:nvSpPr>
        <p:spPr>
          <a:xfrm>
            <a:off x="1985376" y="4336469"/>
            <a:ext cx="1874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Гипсохромный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сдвиг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8441E7-0A51-4536-BEEE-ACECE9F5DFF4}"/>
              </a:ext>
            </a:extLst>
          </p:cNvPr>
          <p:cNvSpPr txBox="1"/>
          <p:nvPr/>
        </p:nvSpPr>
        <p:spPr>
          <a:xfrm>
            <a:off x="3120316" y="5730786"/>
            <a:ext cx="1568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Уширение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полосы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поглощения</a:t>
            </a:r>
          </a:p>
        </p:txBody>
      </p:sp>
      <p:pic>
        <p:nvPicPr>
          <p:cNvPr id="365" name="Picture 4" descr="C:\Users\lenovo\Desktop\Pc.png">
            <a:extLst>
              <a:ext uri="{FF2B5EF4-FFF2-40B4-BE49-F238E27FC236}">
                <a16:creationId xmlns:a16="http://schemas.microsoft.com/office/drawing/2014/main" id="{1B039039-8FB5-4A48-B66B-5DD3DD9B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0674" t="16998" r="28454" b="1772"/>
          <a:stretch>
            <a:fillRect/>
          </a:stretch>
        </p:blipFill>
        <p:spPr bwMode="auto">
          <a:xfrm rot="20274956">
            <a:off x="4247381" y="3947408"/>
            <a:ext cx="841857" cy="513675"/>
          </a:xfrm>
          <a:prstGeom prst="rect">
            <a:avLst/>
          </a:prstGeom>
          <a:noFill/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C76138A-DEE9-4CD7-B692-E4600039D61A}"/>
              </a:ext>
            </a:extLst>
          </p:cNvPr>
          <p:cNvGrpSpPr/>
          <p:nvPr/>
        </p:nvGrpSpPr>
        <p:grpSpPr>
          <a:xfrm>
            <a:off x="2434813" y="3330983"/>
            <a:ext cx="679592" cy="758439"/>
            <a:chOff x="1238622" y="1904210"/>
            <a:chExt cx="679592" cy="758439"/>
          </a:xfrm>
        </p:grpSpPr>
        <p:pic>
          <p:nvPicPr>
            <p:cNvPr id="360" name="Picture 4" descr="C:\Users\lenovo\Desktop\Pc.png">
              <a:extLst>
                <a:ext uri="{FF2B5EF4-FFF2-40B4-BE49-F238E27FC236}">
                  <a16:creationId xmlns:a16="http://schemas.microsoft.com/office/drawing/2014/main" id="{54C9EC3F-7265-4CE1-818C-528E19AFE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0674" t="16998" r="28454" b="1772"/>
            <a:stretch>
              <a:fillRect/>
            </a:stretch>
          </p:blipFill>
          <p:spPr bwMode="auto">
            <a:xfrm rot="1908466">
              <a:off x="1239646" y="2248608"/>
              <a:ext cx="678568" cy="414041"/>
            </a:xfrm>
            <a:prstGeom prst="rect">
              <a:avLst/>
            </a:prstGeom>
            <a:noFill/>
          </p:spPr>
        </p:pic>
        <p:pic>
          <p:nvPicPr>
            <p:cNvPr id="355" name="Picture 4" descr="C:\Users\lenovo\Desktop\Pc.png">
              <a:extLst>
                <a:ext uri="{FF2B5EF4-FFF2-40B4-BE49-F238E27FC236}">
                  <a16:creationId xmlns:a16="http://schemas.microsoft.com/office/drawing/2014/main" id="{FCA1DA20-2078-4C1D-9791-97D1DC405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0674" t="16998" r="28454" b="1772"/>
            <a:stretch>
              <a:fillRect/>
            </a:stretch>
          </p:blipFill>
          <p:spPr bwMode="auto">
            <a:xfrm rot="1908466">
              <a:off x="1238622" y="1904210"/>
              <a:ext cx="678568" cy="414041"/>
            </a:xfrm>
            <a:prstGeom prst="rect">
              <a:avLst/>
            </a:prstGeom>
            <a:noFill/>
          </p:spPr>
        </p:pic>
        <p:cxnSp>
          <p:nvCxnSpPr>
            <p:cNvPr id="352" name="Прямая соединительная линия 351">
              <a:extLst>
                <a:ext uri="{FF2B5EF4-FFF2-40B4-BE49-F238E27FC236}">
                  <a16:creationId xmlns:a16="http://schemas.microsoft.com/office/drawing/2014/main" id="{DB0523CA-4C54-4EB3-BC84-CD730430D549}"/>
                </a:ext>
              </a:extLst>
            </p:cNvPr>
            <p:cNvCxnSpPr>
              <a:cxnSpLocks/>
            </p:cNvCxnSpPr>
            <p:nvPr/>
          </p:nvCxnSpPr>
          <p:spPr>
            <a:xfrm>
              <a:off x="1353763" y="1949801"/>
              <a:ext cx="0" cy="3443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D7A5C0B-5E6C-4321-AE04-7A9F0270F757}"/>
              </a:ext>
            </a:extLst>
          </p:cNvPr>
          <p:cNvSpPr txBox="1"/>
          <p:nvPr/>
        </p:nvSpPr>
        <p:spPr>
          <a:xfrm>
            <a:off x="1970645" y="2780291"/>
            <a:ext cx="27514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СПЕКТРЫ ПОГЛОЩЕНИЯ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A1AFCD7-2E15-4B48-BB9C-DCDB62031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6897" r="9598" b="5430"/>
          <a:stretch/>
        </p:blipFill>
        <p:spPr>
          <a:xfrm>
            <a:off x="6929440" y="3354625"/>
            <a:ext cx="3521379" cy="276731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C0227C-87D4-4A9A-B578-775266E00DA9}"/>
              </a:ext>
            </a:extLst>
          </p:cNvPr>
          <p:cNvSpPr/>
          <p:nvPr/>
        </p:nvSpPr>
        <p:spPr>
          <a:xfrm>
            <a:off x="6929440" y="5787423"/>
            <a:ext cx="345650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B42389-6AA4-49BA-A599-6B12FE208DC1}"/>
              </a:ext>
            </a:extLst>
          </p:cNvPr>
          <p:cNvSpPr txBox="1"/>
          <p:nvPr/>
        </p:nvSpPr>
        <p:spPr>
          <a:xfrm>
            <a:off x="8321737" y="4065175"/>
            <a:ext cx="1944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Тушение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флуоресценции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BD9CD5-162F-405D-A7DB-E74E949D272C}"/>
              </a:ext>
            </a:extLst>
          </p:cNvPr>
          <p:cNvSpPr txBox="1"/>
          <p:nvPr/>
        </p:nvSpPr>
        <p:spPr>
          <a:xfrm>
            <a:off x="5926982" y="4816242"/>
            <a:ext cx="101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Агрегат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36072B-BE80-41DE-99B3-7C00BEECD6A5}"/>
              </a:ext>
            </a:extLst>
          </p:cNvPr>
          <p:cNvSpPr txBox="1"/>
          <p:nvPr/>
        </p:nvSpPr>
        <p:spPr>
          <a:xfrm>
            <a:off x="5996779" y="3392838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158E5"/>
                </a:solidFill>
              </a:rPr>
              <a:t>Мономер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C946ACD8-7DAB-4915-A9CC-433ECE1C561E}"/>
              </a:ext>
            </a:extLst>
          </p:cNvPr>
          <p:cNvCxnSpPr>
            <a:cxnSpLocks/>
          </p:cNvCxnSpPr>
          <p:nvPr/>
        </p:nvCxnSpPr>
        <p:spPr>
          <a:xfrm>
            <a:off x="8016292" y="3461860"/>
            <a:ext cx="0" cy="1572391"/>
          </a:xfrm>
          <a:prstGeom prst="straightConnector1">
            <a:avLst/>
          </a:prstGeom>
          <a:ln w="38100">
            <a:solidFill>
              <a:srgbClr val="1158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4" descr="C:\Users\lenovo\Desktop\Pc.png">
            <a:extLst>
              <a:ext uri="{FF2B5EF4-FFF2-40B4-BE49-F238E27FC236}">
                <a16:creationId xmlns:a16="http://schemas.microsoft.com/office/drawing/2014/main" id="{CADCF321-3C13-4F87-A3EA-F265E3BD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0674" t="16998" r="28454" b="1772"/>
          <a:stretch>
            <a:fillRect/>
          </a:stretch>
        </p:blipFill>
        <p:spPr bwMode="auto">
          <a:xfrm rot="20274956">
            <a:off x="6984200" y="3471682"/>
            <a:ext cx="841857" cy="513675"/>
          </a:xfrm>
          <a:prstGeom prst="rect">
            <a:avLst/>
          </a:prstGeom>
          <a:noFill/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17AA1BC0-17D4-4666-A810-6194733B7493}"/>
              </a:ext>
            </a:extLst>
          </p:cNvPr>
          <p:cNvGrpSpPr/>
          <p:nvPr/>
        </p:nvGrpSpPr>
        <p:grpSpPr>
          <a:xfrm>
            <a:off x="6918519" y="4738282"/>
            <a:ext cx="679592" cy="758439"/>
            <a:chOff x="1238622" y="1904210"/>
            <a:chExt cx="679592" cy="758439"/>
          </a:xfrm>
        </p:grpSpPr>
        <p:pic>
          <p:nvPicPr>
            <p:cNvPr id="66" name="Picture 4" descr="C:\Users\lenovo\Desktop\Pc.png">
              <a:extLst>
                <a:ext uri="{FF2B5EF4-FFF2-40B4-BE49-F238E27FC236}">
                  <a16:creationId xmlns:a16="http://schemas.microsoft.com/office/drawing/2014/main" id="{DC4B6D50-DC63-4609-A87C-6F1CE01C3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0674" t="16998" r="28454" b="1772"/>
            <a:stretch>
              <a:fillRect/>
            </a:stretch>
          </p:blipFill>
          <p:spPr bwMode="auto">
            <a:xfrm rot="1908466">
              <a:off x="1239646" y="2248608"/>
              <a:ext cx="678568" cy="414041"/>
            </a:xfrm>
            <a:prstGeom prst="rect">
              <a:avLst/>
            </a:prstGeom>
            <a:noFill/>
          </p:spPr>
        </p:pic>
        <p:pic>
          <p:nvPicPr>
            <p:cNvPr id="67" name="Picture 4" descr="C:\Users\lenovo\Desktop\Pc.png">
              <a:extLst>
                <a:ext uri="{FF2B5EF4-FFF2-40B4-BE49-F238E27FC236}">
                  <a16:creationId xmlns:a16="http://schemas.microsoft.com/office/drawing/2014/main" id="{BAF036CE-F1D3-4DFA-B916-AB18396C9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0674" t="16998" r="28454" b="1772"/>
            <a:stretch>
              <a:fillRect/>
            </a:stretch>
          </p:blipFill>
          <p:spPr bwMode="auto">
            <a:xfrm rot="1908466">
              <a:off x="1238622" y="1904210"/>
              <a:ext cx="678568" cy="414041"/>
            </a:xfrm>
            <a:prstGeom prst="rect">
              <a:avLst/>
            </a:prstGeom>
            <a:noFill/>
          </p:spPr>
        </p:pic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36D81564-EF61-49E4-8A3D-A14579815420}"/>
                </a:ext>
              </a:extLst>
            </p:cNvPr>
            <p:cNvCxnSpPr>
              <a:cxnSpLocks/>
            </p:cNvCxnSpPr>
            <p:nvPr/>
          </p:nvCxnSpPr>
          <p:spPr>
            <a:xfrm>
              <a:off x="1353763" y="1949801"/>
              <a:ext cx="0" cy="3443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48FF3A4-978D-42B3-93B4-F5EB97BF47EC}"/>
              </a:ext>
            </a:extLst>
          </p:cNvPr>
          <p:cNvSpPr txBox="1"/>
          <p:nvPr/>
        </p:nvSpPr>
        <p:spPr>
          <a:xfrm>
            <a:off x="6968652" y="2785102"/>
            <a:ext cx="31726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СПЕКТРЫ ФЛУОРЕСЦЕНЦИИ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839B466-8DC7-4E7D-B67D-846A2318411B}"/>
              </a:ext>
            </a:extLst>
          </p:cNvPr>
          <p:cNvGrpSpPr/>
          <p:nvPr/>
        </p:nvGrpSpPr>
        <p:grpSpPr>
          <a:xfrm>
            <a:off x="3510944" y="780039"/>
            <a:ext cx="4682927" cy="2062103"/>
            <a:chOff x="-523567" y="2455334"/>
            <a:chExt cx="4682927" cy="206210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A0B1A5-25E0-4BBB-95B3-02969902EF27}"/>
                </a:ext>
              </a:extLst>
            </p:cNvPr>
            <p:cNvSpPr txBox="1"/>
            <p:nvPr/>
          </p:nvSpPr>
          <p:spPr>
            <a:xfrm>
              <a:off x="-523567" y="2455334"/>
              <a:ext cx="3731308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АГРЕГАЦИЯ</a:t>
              </a:r>
              <a:r>
                <a:rPr lang="en-GB" b="1" dirty="0"/>
                <a:t> </a:t>
              </a:r>
              <a:r>
                <a:rPr lang="ru-RU" b="1" dirty="0"/>
                <a:t>в водных средах </a:t>
              </a:r>
              <a:endParaRPr lang="en-US" b="1" dirty="0"/>
            </a:p>
            <a:p>
              <a:pPr algn="ctr"/>
              <a:r>
                <a:rPr lang="ru-RU" sz="1400" i="1" dirty="0"/>
                <a:t>преимущественно за счет </a:t>
              </a:r>
              <a:r>
                <a:rPr lang="el-GR" sz="1400" i="1" dirty="0"/>
                <a:t>π</a:t>
              </a:r>
              <a:r>
                <a:rPr lang="ru-RU" sz="1400" i="1" dirty="0"/>
                <a:t>-</a:t>
              </a:r>
              <a:r>
                <a:rPr lang="ru-RU" sz="1400" i="1" dirty="0" err="1"/>
                <a:t>стекинга</a:t>
              </a:r>
              <a:endParaRPr lang="en-US" sz="1400" i="1" dirty="0"/>
            </a:p>
            <a:p>
              <a:pPr algn="ctr"/>
              <a:endParaRPr lang="en-US" sz="1400" i="1" dirty="0"/>
            </a:p>
            <a:p>
              <a:pPr algn="ctr"/>
              <a:r>
                <a:rPr lang="ru-RU" sz="1600" b="1" dirty="0"/>
                <a:t>СНИЖЕНИЕ ЭФФЕКТИВНОСТИ ФОТОСЕНСИБИЛИЗАТОРА </a:t>
              </a:r>
            </a:p>
            <a:p>
              <a:pPr algn="ctr"/>
              <a:r>
                <a:rPr lang="ru-RU" sz="1600" dirty="0"/>
                <a:t>(понижение квантовых выходов синглетного кислорода)</a:t>
              </a:r>
            </a:p>
            <a:p>
              <a:pPr algn="ctr"/>
              <a:endParaRPr lang="ru-RU" dirty="0"/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03168ACB-4445-4B10-AE76-4AE9B5036B43}"/>
                </a:ext>
              </a:extLst>
            </p:cNvPr>
            <p:cNvGrpSpPr/>
            <p:nvPr/>
          </p:nvGrpSpPr>
          <p:grpSpPr>
            <a:xfrm>
              <a:off x="3028706" y="2487914"/>
              <a:ext cx="1130654" cy="1166755"/>
              <a:chOff x="2986761" y="2487914"/>
              <a:chExt cx="1130654" cy="1166755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4F3FEFC1-8D4D-4034-83F7-5D343BBB34BF}"/>
                  </a:ext>
                </a:extLst>
              </p:cNvPr>
              <p:cNvGrpSpPr/>
              <p:nvPr/>
            </p:nvGrpSpPr>
            <p:grpSpPr>
              <a:xfrm>
                <a:off x="2986761" y="2487914"/>
                <a:ext cx="1130654" cy="1166755"/>
                <a:chOff x="3374234" y="2683792"/>
                <a:chExt cx="1027940" cy="1168622"/>
              </a:xfrm>
            </p:grpSpPr>
            <p:pic>
              <p:nvPicPr>
                <p:cNvPr id="41" name="Picture 4" descr="C:\Users\lenovo\Desktop\Pc.png">
                  <a:extLst>
                    <a:ext uri="{FF2B5EF4-FFF2-40B4-BE49-F238E27FC236}">
                      <a16:creationId xmlns:a16="http://schemas.microsoft.com/office/drawing/2014/main" id="{713982F8-4AFE-40C7-AB73-D3604876E2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0674" t="16998" r="28454" b="1772"/>
                <a:stretch>
                  <a:fillRect/>
                </a:stretch>
              </p:blipFill>
              <p:spPr bwMode="auto">
                <a:xfrm rot="1908466">
                  <a:off x="3374235" y="3225197"/>
                  <a:ext cx="1027939" cy="627217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Picture 4" descr="C:\Users\lenovo\Desktop\Pc.png">
                  <a:extLst>
                    <a:ext uri="{FF2B5EF4-FFF2-40B4-BE49-F238E27FC236}">
                      <a16:creationId xmlns:a16="http://schemas.microsoft.com/office/drawing/2014/main" id="{3727690F-5D42-487C-9997-2233C90CA1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0674" t="16998" r="28454" b="1772"/>
                <a:stretch>
                  <a:fillRect/>
                </a:stretch>
              </p:blipFill>
              <p:spPr bwMode="auto">
                <a:xfrm rot="1908466">
                  <a:off x="3374234" y="2683792"/>
                  <a:ext cx="1027939" cy="627217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D53E1A5-BFDE-4679-95FF-20CED5E1F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9632" y="2576666"/>
                <a:ext cx="0" cy="5217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D1E3831-5AE0-4483-864E-BA30AC55AC12}"/>
              </a:ext>
            </a:extLst>
          </p:cNvPr>
          <p:cNvSpPr txBox="1"/>
          <p:nvPr/>
        </p:nvSpPr>
        <p:spPr>
          <a:xfrm>
            <a:off x="11864666" y="6427113"/>
            <a:ext cx="32733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51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E5EE93-F33C-4237-8C96-DE752391E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5" y="877937"/>
            <a:ext cx="7630117" cy="5549176"/>
          </a:xfrm>
          <a:prstGeom prst="rect">
            <a:avLst/>
          </a:prstGeom>
        </p:spPr>
      </p:pic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Сравнение спектров поглощения в ДМСО и в фосфатном буфере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139BE21-78B8-45C7-B8F2-9282EBD5EE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674775"/>
              </p:ext>
            </p:extLst>
          </p:nvPr>
        </p:nvGraphicFramePr>
        <p:xfrm>
          <a:off x="477810" y="1079227"/>
          <a:ext cx="1947342" cy="10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0" name="CS ChemDraw Drawing" r:id="rId4" imgW="1642476" imgH="927556" progId="ChemDraw.Document.6.0">
                  <p:embed/>
                </p:oleObj>
              </mc:Choice>
              <mc:Fallback>
                <p:oleObj name="CS ChemDraw Drawing" r:id="rId4" imgW="1642476" imgH="927556" progId="ChemDraw.Document.6.0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058E9F1B-9B13-4512-A82B-96DF0C96D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7810" y="1079227"/>
                        <a:ext cx="1947342" cy="109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0DEA6F1-0291-45B4-8914-7A382EB0DA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281533"/>
              </p:ext>
            </p:extLst>
          </p:nvPr>
        </p:nvGraphicFramePr>
        <p:xfrm>
          <a:off x="90554" y="2878333"/>
          <a:ext cx="2334598" cy="108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1" name="CS ChemDraw Drawing" r:id="rId6" imgW="1971729" imgH="915474" progId="ChemDraw.Document.6.0">
                  <p:embed/>
                </p:oleObj>
              </mc:Choice>
              <mc:Fallback>
                <p:oleObj name="CS ChemDraw Drawing" r:id="rId6" imgW="1971729" imgH="915474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AED63F82-783B-4983-81EB-EFF40C587D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554" y="2878333"/>
                        <a:ext cx="2334598" cy="1084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9AB0C9A3-7D1E-4950-B17C-5DC8CB5D38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642893"/>
              </p:ext>
            </p:extLst>
          </p:nvPr>
        </p:nvGraphicFramePr>
        <p:xfrm>
          <a:off x="99775" y="4694457"/>
          <a:ext cx="2325377" cy="108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2" name="CS ChemDraw Drawing" r:id="rId8" imgW="1965529" imgH="917200" progId="ChemDraw.Document.6.0">
                  <p:embed/>
                </p:oleObj>
              </mc:Choice>
              <mc:Fallback>
                <p:oleObj name="CS ChemDraw Drawing" r:id="rId8" imgW="1965529" imgH="917200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F3F46BB5-9EBF-4ECC-8F3C-074A6CCE1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775" y="4694457"/>
                        <a:ext cx="2325377" cy="1084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7A80594-EEEA-4501-ACCA-CEF8EB3978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834408"/>
              </p:ext>
            </p:extLst>
          </p:nvPr>
        </p:nvGraphicFramePr>
        <p:xfrm>
          <a:off x="5770563" y="1241388"/>
          <a:ext cx="778825" cy="7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3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679CE296-49C8-48BE-BAD5-BD99C47204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70563" y="1241388"/>
                        <a:ext cx="778825" cy="77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292AADBF-A71F-470B-B970-5060C095E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717010"/>
              </p:ext>
            </p:extLst>
          </p:nvPr>
        </p:nvGraphicFramePr>
        <p:xfrm>
          <a:off x="8322638" y="1241388"/>
          <a:ext cx="778825" cy="7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4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3F47480C-A809-41A1-89FA-D00DE9CCDA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22638" y="1241388"/>
                        <a:ext cx="778825" cy="77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F20FAC9E-5D59-4A8B-AC62-B8FA57574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121901"/>
              </p:ext>
            </p:extLst>
          </p:nvPr>
        </p:nvGraphicFramePr>
        <p:xfrm>
          <a:off x="3178625" y="1278183"/>
          <a:ext cx="773986" cy="77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5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DAEDC917-B30A-42D0-8A73-5430C8DF56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78625" y="1278183"/>
                        <a:ext cx="773986" cy="776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C43F6AF8-4D53-489B-9B32-83C601287C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669187"/>
              </p:ext>
            </p:extLst>
          </p:nvPr>
        </p:nvGraphicFramePr>
        <p:xfrm>
          <a:off x="5770563" y="3069541"/>
          <a:ext cx="778825" cy="7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6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07A80594-EEEA-4501-ACCA-CEF8EB397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70563" y="3069541"/>
                        <a:ext cx="778825" cy="77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0BD8A0BE-0A6E-46EA-A2A6-F8B15B1EE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24223"/>
              </p:ext>
            </p:extLst>
          </p:nvPr>
        </p:nvGraphicFramePr>
        <p:xfrm>
          <a:off x="8322638" y="3069541"/>
          <a:ext cx="778825" cy="7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7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292AADBF-A71F-470B-B970-5060C095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22638" y="3069541"/>
                        <a:ext cx="778825" cy="77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112FA9A7-4048-4FE9-88D6-9428687DBB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575075"/>
              </p:ext>
            </p:extLst>
          </p:nvPr>
        </p:nvGraphicFramePr>
        <p:xfrm>
          <a:off x="3178625" y="2994136"/>
          <a:ext cx="773986" cy="77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8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F20FAC9E-5D59-4A8B-AC62-B8FA57574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78625" y="2994136"/>
                        <a:ext cx="773986" cy="776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3300860B-E088-4F8C-8304-24962DCC1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697201"/>
              </p:ext>
            </p:extLst>
          </p:nvPr>
        </p:nvGraphicFramePr>
        <p:xfrm>
          <a:off x="5770563" y="4872867"/>
          <a:ext cx="778825" cy="7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9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C43F6AF8-4D53-489B-9B32-83C601287C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70563" y="4872867"/>
                        <a:ext cx="778825" cy="77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8421EEEB-97EC-4862-B9C2-840438BB95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593594"/>
              </p:ext>
            </p:extLst>
          </p:nvPr>
        </p:nvGraphicFramePr>
        <p:xfrm>
          <a:off x="8322638" y="4872867"/>
          <a:ext cx="778825" cy="77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0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0BD8A0BE-0A6E-46EA-A2A6-F8B15B1EE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22638" y="4872867"/>
                        <a:ext cx="778825" cy="77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B559DF4F-766B-4E46-A003-B46B7C8ABE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78307"/>
              </p:ext>
            </p:extLst>
          </p:nvPr>
        </p:nvGraphicFramePr>
        <p:xfrm>
          <a:off x="3178625" y="4797462"/>
          <a:ext cx="773986" cy="77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1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112FA9A7-4048-4FE9-88D6-9428687DB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78625" y="4797462"/>
                        <a:ext cx="773986" cy="776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6CBECE4-1FEE-4E4C-82BB-23D614D7E0CE}"/>
              </a:ext>
            </a:extLst>
          </p:cNvPr>
          <p:cNvSpPr txBox="1"/>
          <p:nvPr/>
        </p:nvSpPr>
        <p:spPr>
          <a:xfrm>
            <a:off x="4768727" y="501085"/>
            <a:ext cx="277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СНИЖЕНИЕ АГРЕГАЦИИ</a:t>
            </a:r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90B1BA36-2CFE-414A-ADEC-5873A10CF631}"/>
              </a:ext>
            </a:extLst>
          </p:cNvPr>
          <p:cNvSpPr/>
          <p:nvPr/>
        </p:nvSpPr>
        <p:spPr>
          <a:xfrm>
            <a:off x="7525784" y="510951"/>
            <a:ext cx="1915924" cy="329281"/>
          </a:xfrm>
          <a:prstGeom prst="rightArrow">
            <a:avLst>
              <a:gd name="adj1" fmla="val 37927"/>
              <a:gd name="adj2" fmla="val 185829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3B7D9920-DC85-4F9B-9DF4-22807EC2EB33}"/>
              </a:ext>
            </a:extLst>
          </p:cNvPr>
          <p:cNvSpPr/>
          <p:nvPr/>
        </p:nvSpPr>
        <p:spPr>
          <a:xfrm>
            <a:off x="3393515" y="510951"/>
            <a:ext cx="1334572" cy="329281"/>
          </a:xfrm>
          <a:prstGeom prst="rightArrow">
            <a:avLst>
              <a:gd name="adj1" fmla="val 37927"/>
              <a:gd name="adj2" fmla="val 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7FB11D-8B69-4411-A2BE-E16F392901D0}"/>
              </a:ext>
            </a:extLst>
          </p:cNvPr>
          <p:cNvSpPr txBox="1"/>
          <p:nvPr/>
        </p:nvSpPr>
        <p:spPr>
          <a:xfrm>
            <a:off x="10254161" y="1651332"/>
            <a:ext cx="22036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ПОВЫШЕНИЕ КОМПОНЕНТЫ МОНОМЕРА В 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СПЕКТРЕ*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C20E7A-C138-4099-8962-BF1C73963928}"/>
              </a:ext>
            </a:extLst>
          </p:cNvPr>
          <p:cNvSpPr txBox="1"/>
          <p:nvPr/>
        </p:nvSpPr>
        <p:spPr>
          <a:xfrm>
            <a:off x="10021027" y="3926658"/>
            <a:ext cx="217097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УДВОЕНИЕ КОЛИЧЕСТВА КАТИОННЫХ ГРУПП НЕ ВЛИЯЕТ НА АГРЕГАЦИЮ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BEC21AD-3E5A-4063-97E9-362F050A8769}"/>
              </a:ext>
            </a:extLst>
          </p:cNvPr>
          <p:cNvGrpSpPr/>
          <p:nvPr/>
        </p:nvGrpSpPr>
        <p:grpSpPr>
          <a:xfrm>
            <a:off x="10056411" y="3404099"/>
            <a:ext cx="929776" cy="496851"/>
            <a:chOff x="8671190" y="3225655"/>
            <a:chExt cx="929776" cy="496851"/>
          </a:xfrm>
        </p:grpSpPr>
        <p:sp>
          <p:nvSpPr>
            <p:cNvPr id="45" name="Стрелка: вправо 44">
              <a:extLst>
                <a:ext uri="{FF2B5EF4-FFF2-40B4-BE49-F238E27FC236}">
                  <a16:creationId xmlns:a16="http://schemas.microsoft.com/office/drawing/2014/main" id="{BCC4FB08-6BA6-4DCC-AF0E-2A793D77CEC5}"/>
                </a:ext>
              </a:extLst>
            </p:cNvPr>
            <p:cNvSpPr/>
            <p:nvPr/>
          </p:nvSpPr>
          <p:spPr>
            <a:xfrm rot="5400000">
              <a:off x="9239422" y="3360961"/>
              <a:ext cx="393808" cy="329281"/>
            </a:xfrm>
            <a:prstGeom prst="rightArrow">
              <a:avLst>
                <a:gd name="adj1" fmla="val 37927"/>
                <a:gd name="adj2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49" name="Стрелка: вправо 48">
              <a:extLst>
                <a:ext uri="{FF2B5EF4-FFF2-40B4-BE49-F238E27FC236}">
                  <a16:creationId xmlns:a16="http://schemas.microsoft.com/office/drawing/2014/main" id="{6A88C315-BF09-49A5-9CBD-440E1EFD19CE}"/>
                </a:ext>
              </a:extLst>
            </p:cNvPr>
            <p:cNvSpPr/>
            <p:nvPr/>
          </p:nvSpPr>
          <p:spPr>
            <a:xfrm>
              <a:off x="8671190" y="3225655"/>
              <a:ext cx="813552" cy="329281"/>
            </a:xfrm>
            <a:prstGeom prst="rightArrow">
              <a:avLst>
                <a:gd name="adj1" fmla="val 37927"/>
                <a:gd name="adj2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4BC6D02-B35D-4113-9E9D-87AE1979CEEE}"/>
              </a:ext>
            </a:extLst>
          </p:cNvPr>
          <p:cNvGrpSpPr/>
          <p:nvPr/>
        </p:nvGrpSpPr>
        <p:grpSpPr>
          <a:xfrm>
            <a:off x="10030184" y="5395526"/>
            <a:ext cx="978354" cy="485760"/>
            <a:chOff x="8622612" y="4417874"/>
            <a:chExt cx="978354" cy="485760"/>
          </a:xfrm>
        </p:grpSpPr>
        <p:sp>
          <p:nvSpPr>
            <p:cNvPr id="44" name="Стрелка: вправо 43">
              <a:extLst>
                <a:ext uri="{FF2B5EF4-FFF2-40B4-BE49-F238E27FC236}">
                  <a16:creationId xmlns:a16="http://schemas.microsoft.com/office/drawing/2014/main" id="{54DAD49E-6C59-47D3-BF90-218BA79E4995}"/>
                </a:ext>
              </a:extLst>
            </p:cNvPr>
            <p:cNvSpPr/>
            <p:nvPr/>
          </p:nvSpPr>
          <p:spPr>
            <a:xfrm rot="10800000">
              <a:off x="8622612" y="4574353"/>
              <a:ext cx="862130" cy="329281"/>
            </a:xfrm>
            <a:prstGeom prst="rightArrow">
              <a:avLst>
                <a:gd name="adj1" fmla="val 37927"/>
                <a:gd name="adj2" fmla="val 185829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4C1F2C69-A87D-47CF-8999-56945669584B}"/>
                </a:ext>
              </a:extLst>
            </p:cNvPr>
            <p:cNvSpPr/>
            <p:nvPr/>
          </p:nvSpPr>
          <p:spPr>
            <a:xfrm rot="5400000">
              <a:off x="9243069" y="4446490"/>
              <a:ext cx="386514" cy="329281"/>
            </a:xfrm>
            <a:prstGeom prst="rightArrow">
              <a:avLst>
                <a:gd name="adj1" fmla="val 37927"/>
                <a:gd name="adj2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1BE6C1A6-9E1B-4912-9C89-B7602C358BB3}"/>
              </a:ext>
            </a:extLst>
          </p:cNvPr>
          <p:cNvGrpSpPr/>
          <p:nvPr/>
        </p:nvGrpSpPr>
        <p:grpSpPr>
          <a:xfrm flipV="1">
            <a:off x="10059933" y="2925534"/>
            <a:ext cx="929776" cy="537089"/>
            <a:chOff x="8671190" y="3086316"/>
            <a:chExt cx="929776" cy="537089"/>
          </a:xfrm>
        </p:grpSpPr>
        <p:sp>
          <p:nvSpPr>
            <p:cNvPr id="59" name="Стрелка: вправо 58">
              <a:extLst>
                <a:ext uri="{FF2B5EF4-FFF2-40B4-BE49-F238E27FC236}">
                  <a16:creationId xmlns:a16="http://schemas.microsoft.com/office/drawing/2014/main" id="{A40CE499-A44B-4075-B743-7FDAB7B33EDE}"/>
                </a:ext>
              </a:extLst>
            </p:cNvPr>
            <p:cNvSpPr/>
            <p:nvPr/>
          </p:nvSpPr>
          <p:spPr>
            <a:xfrm rot="5400000">
              <a:off x="9219303" y="3241741"/>
              <a:ext cx="434046" cy="329281"/>
            </a:xfrm>
            <a:prstGeom prst="rightArrow">
              <a:avLst>
                <a:gd name="adj1" fmla="val 37927"/>
                <a:gd name="adj2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60" name="Стрелка: вправо 59">
              <a:extLst>
                <a:ext uri="{FF2B5EF4-FFF2-40B4-BE49-F238E27FC236}">
                  <a16:creationId xmlns:a16="http://schemas.microsoft.com/office/drawing/2014/main" id="{ACF8FF9B-6756-4896-874B-B3463BFF28CC}"/>
                </a:ext>
              </a:extLst>
            </p:cNvPr>
            <p:cNvSpPr/>
            <p:nvPr/>
          </p:nvSpPr>
          <p:spPr>
            <a:xfrm>
              <a:off x="8671190" y="3086316"/>
              <a:ext cx="813552" cy="329281"/>
            </a:xfrm>
            <a:prstGeom prst="rightArrow">
              <a:avLst>
                <a:gd name="adj1" fmla="val 37927"/>
                <a:gd name="adj2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AA456FF-CEFB-4C14-8A80-E184B59CF7FC}"/>
              </a:ext>
            </a:extLst>
          </p:cNvPr>
          <p:cNvGrpSpPr/>
          <p:nvPr/>
        </p:nvGrpSpPr>
        <p:grpSpPr>
          <a:xfrm flipV="1">
            <a:off x="10011353" y="1091595"/>
            <a:ext cx="978354" cy="600194"/>
            <a:chOff x="8622612" y="4155393"/>
            <a:chExt cx="978354" cy="600194"/>
          </a:xfrm>
        </p:grpSpPr>
        <p:sp>
          <p:nvSpPr>
            <p:cNvPr id="57" name="Стрелка: вправо 56">
              <a:extLst>
                <a:ext uri="{FF2B5EF4-FFF2-40B4-BE49-F238E27FC236}">
                  <a16:creationId xmlns:a16="http://schemas.microsoft.com/office/drawing/2014/main" id="{41247325-1F1D-4773-9C05-47A20E6E7167}"/>
                </a:ext>
              </a:extLst>
            </p:cNvPr>
            <p:cNvSpPr/>
            <p:nvPr/>
          </p:nvSpPr>
          <p:spPr>
            <a:xfrm rot="10800000">
              <a:off x="8622612" y="4426306"/>
              <a:ext cx="862130" cy="329281"/>
            </a:xfrm>
            <a:prstGeom prst="rightArrow">
              <a:avLst>
                <a:gd name="adj1" fmla="val 37927"/>
                <a:gd name="adj2" fmla="val 185829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58" name="Стрелка: вправо 57">
              <a:extLst>
                <a:ext uri="{FF2B5EF4-FFF2-40B4-BE49-F238E27FC236}">
                  <a16:creationId xmlns:a16="http://schemas.microsoft.com/office/drawing/2014/main" id="{B2CBF0A2-2463-4FB4-96EC-786BF332B449}"/>
                </a:ext>
              </a:extLst>
            </p:cNvPr>
            <p:cNvSpPr/>
            <p:nvPr/>
          </p:nvSpPr>
          <p:spPr>
            <a:xfrm rot="5400000">
              <a:off x="9185852" y="4241226"/>
              <a:ext cx="500948" cy="329281"/>
            </a:xfrm>
            <a:prstGeom prst="rightArrow">
              <a:avLst>
                <a:gd name="adj1" fmla="val 37927"/>
                <a:gd name="adj2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F1EB3ED-D9DC-4EB3-BF8A-44982BDB598D}"/>
              </a:ext>
            </a:extLst>
          </p:cNvPr>
          <p:cNvSpPr txBox="1"/>
          <p:nvPr/>
        </p:nvSpPr>
        <p:spPr>
          <a:xfrm>
            <a:off x="8627888" y="6217895"/>
            <a:ext cx="3153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solidFill>
                  <a:srgbClr val="0000FF"/>
                </a:solidFill>
              </a:rPr>
              <a:t>*</a:t>
            </a:r>
            <a:r>
              <a:rPr lang="en-US" sz="1600" b="1" i="1" dirty="0"/>
              <a:t>Journal of Porphyrins and Phthalocyanines, Vol. 2, 1–7 (1998)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0AD5B4-A2C9-4840-8000-5A8048724AFD}"/>
              </a:ext>
            </a:extLst>
          </p:cNvPr>
          <p:cNvSpPr txBox="1"/>
          <p:nvPr/>
        </p:nvSpPr>
        <p:spPr>
          <a:xfrm>
            <a:off x="2437341" y="6433338"/>
            <a:ext cx="603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PBS-D</a:t>
            </a:r>
            <a:r>
              <a:rPr lang="en-US" dirty="0"/>
              <a:t> – </a:t>
            </a:r>
            <a:r>
              <a:rPr lang="ru-RU" dirty="0"/>
              <a:t>фосфатный буфер с содержанием ДМСО до 5 об. 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BC6024-3316-4BDF-A312-E2A7A36040A1}"/>
              </a:ext>
            </a:extLst>
          </p:cNvPr>
          <p:cNvSpPr txBox="1"/>
          <p:nvPr/>
        </p:nvSpPr>
        <p:spPr>
          <a:xfrm>
            <a:off x="11864666" y="6427113"/>
            <a:ext cx="32733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9963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2E32F8FD-6641-4A2D-8915-7EA415886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Флуоресценция в ДМСО и в фосфатном буфере</a:t>
            </a: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91903DAB-C931-480D-AE20-43D73669A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914442"/>
              </p:ext>
            </p:extLst>
          </p:nvPr>
        </p:nvGraphicFramePr>
        <p:xfrm>
          <a:off x="802733" y="893535"/>
          <a:ext cx="2189259" cy="1233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1" name="CS ChemDraw Drawing" r:id="rId3" imgW="1642476" imgH="927556" progId="ChemDraw.Document.6.0">
                  <p:embed/>
                </p:oleObj>
              </mc:Choice>
              <mc:Fallback>
                <p:oleObj name="CS ChemDraw Drawing" r:id="rId3" imgW="1642476" imgH="927556" progId="ChemDraw.Document.6.0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139BE21-78B8-45C7-B8F2-9282EBD5EE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2733" y="893535"/>
                        <a:ext cx="2189259" cy="1233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C37539DB-93B6-4712-9F33-44E4AFB999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893553"/>
              </p:ext>
            </p:extLst>
          </p:nvPr>
        </p:nvGraphicFramePr>
        <p:xfrm>
          <a:off x="367369" y="2709885"/>
          <a:ext cx="2624623" cy="121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2" name="CS ChemDraw Drawing" r:id="rId5" imgW="1971729" imgH="915474" progId="ChemDraw.Document.6.0">
                  <p:embed/>
                </p:oleObj>
              </mc:Choice>
              <mc:Fallback>
                <p:oleObj name="CS ChemDraw Drawing" r:id="rId5" imgW="1971729" imgH="915474" progId="ChemDraw.Document.6.0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50DEA6F1-0291-45B4-8914-7A382EB0DA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369" y="2709885"/>
                        <a:ext cx="2624623" cy="121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344B52E3-DCFA-40CF-8794-80BB0A5BA6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659415"/>
              </p:ext>
            </p:extLst>
          </p:nvPr>
        </p:nvGraphicFramePr>
        <p:xfrm>
          <a:off x="377736" y="4490857"/>
          <a:ext cx="2614256" cy="121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3" name="CS ChemDraw Drawing" r:id="rId7" imgW="1965529" imgH="917200" progId="ChemDraw.Document.6.0">
                  <p:embed/>
                </p:oleObj>
              </mc:Choice>
              <mc:Fallback>
                <p:oleObj name="CS ChemDraw Drawing" r:id="rId7" imgW="1965529" imgH="917200" progId="ChemDraw.Document.6.0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9AB0C9A3-7D1E-4950-B17C-5DC8CB5D3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7736" y="4490857"/>
                        <a:ext cx="2614256" cy="121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EFF1F2-A3AE-4BA5-9F48-2A0C897AA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25" y="815849"/>
            <a:ext cx="7733475" cy="5540501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7D5243C-77ED-49CB-AE34-019DEF077E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626289"/>
              </p:ext>
            </p:extLst>
          </p:nvPr>
        </p:nvGraphicFramePr>
        <p:xfrm>
          <a:off x="7110745" y="1261215"/>
          <a:ext cx="787311" cy="76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4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07A80594-EEEA-4501-ACCA-CEF8EB397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10745" y="1261215"/>
                        <a:ext cx="787311" cy="763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F6438489-84C1-41A5-B60F-07600457D7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363215"/>
              </p:ext>
            </p:extLst>
          </p:nvPr>
        </p:nvGraphicFramePr>
        <p:xfrm>
          <a:off x="9671139" y="1261215"/>
          <a:ext cx="787311" cy="76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5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292AADBF-A71F-470B-B970-5060C095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671139" y="1261215"/>
                        <a:ext cx="787311" cy="763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61030CF-1622-4DDA-A197-1DEAAB6EDF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999010"/>
              </p:ext>
            </p:extLst>
          </p:nvPr>
        </p:nvGraphicFramePr>
        <p:xfrm>
          <a:off x="4553615" y="1260051"/>
          <a:ext cx="782418" cy="76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6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F20FAC9E-5D59-4A8B-AC62-B8FA57574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53615" y="1260051"/>
                        <a:ext cx="782418" cy="767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61DF562E-F067-413C-9C1E-29F9EFA7EF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71312"/>
              </p:ext>
            </p:extLst>
          </p:nvPr>
        </p:nvGraphicFramePr>
        <p:xfrm>
          <a:off x="7110745" y="2981946"/>
          <a:ext cx="787311" cy="76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7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C43F6AF8-4D53-489B-9B32-83C601287C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10745" y="2981946"/>
                        <a:ext cx="787311" cy="763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202820D8-8668-4200-B93C-39ACDC13AC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51826"/>
              </p:ext>
            </p:extLst>
          </p:nvPr>
        </p:nvGraphicFramePr>
        <p:xfrm>
          <a:off x="9671139" y="2981946"/>
          <a:ext cx="787311" cy="76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8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0BD8A0BE-0A6E-46EA-A2A6-F8B15B1EE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671139" y="2981946"/>
                        <a:ext cx="787311" cy="763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D1CA4CF7-BFBF-43D4-A929-0AB8D1FD51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997033"/>
              </p:ext>
            </p:extLst>
          </p:nvPr>
        </p:nvGraphicFramePr>
        <p:xfrm>
          <a:off x="4553615" y="2980782"/>
          <a:ext cx="782418" cy="76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9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112FA9A7-4048-4FE9-88D6-9428687DB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53615" y="2980782"/>
                        <a:ext cx="782418" cy="767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ACED9200-D53F-4D51-BE47-F5400324FC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335316"/>
              </p:ext>
            </p:extLst>
          </p:nvPr>
        </p:nvGraphicFramePr>
        <p:xfrm>
          <a:off x="7110745" y="4702676"/>
          <a:ext cx="787311" cy="76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0" name="CS ChemDraw Drawing" r:id="rId10" imgW="865163" imgH="863679" progId="ChemDraw.Document.6.0">
                  <p:embed/>
                </p:oleObj>
              </mc:Choice>
              <mc:Fallback>
                <p:oleObj name="CS ChemDraw Drawing" r:id="rId10" imgW="865163" imgH="863679" progId="ChemDraw.Document.6.0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3300860B-E088-4F8C-8304-24962DCC1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10745" y="4702676"/>
                        <a:ext cx="787311" cy="763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F90DD3D7-D71E-4B03-B781-FA7E3D87E3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12928"/>
              </p:ext>
            </p:extLst>
          </p:nvPr>
        </p:nvGraphicFramePr>
        <p:xfrm>
          <a:off x="9671139" y="4702676"/>
          <a:ext cx="787311" cy="76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1" name="CS ChemDraw Drawing" r:id="rId12" imgW="865163" imgH="863679" progId="ChemDraw.Document.6.0">
                  <p:embed/>
                </p:oleObj>
              </mc:Choice>
              <mc:Fallback>
                <p:oleObj name="CS ChemDraw Drawing" r:id="rId12" imgW="865163" imgH="863679" progId="ChemDraw.Document.6.0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421EEEB-97EC-4862-B9C2-840438BB95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671139" y="4702676"/>
                        <a:ext cx="787311" cy="763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559B7C83-E03E-4963-B6D6-295D1B7F7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477459"/>
              </p:ext>
            </p:extLst>
          </p:nvPr>
        </p:nvGraphicFramePr>
        <p:xfrm>
          <a:off x="4553615" y="4701512"/>
          <a:ext cx="782418" cy="76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2" name="CS ChemDraw Drawing" r:id="rId14" imgW="863634" imgH="865210" progId="ChemDraw.Document.6.0">
                  <p:embed/>
                </p:oleObj>
              </mc:Choice>
              <mc:Fallback>
                <p:oleObj name="CS ChemDraw Drawing" r:id="rId14" imgW="863634" imgH="865210" progId="ChemDraw.Document.6.0">
                  <p:embed/>
                  <p:pic>
                    <p:nvPicPr>
                      <p:cNvPr id="35" name="Объект 34">
                        <a:extLst>
                          <a:ext uri="{FF2B5EF4-FFF2-40B4-BE49-F238E27FC236}">
                            <a16:creationId xmlns:a16="http://schemas.microsoft.com/office/drawing/2014/main" id="{B559DF4F-766B-4E46-A003-B46B7C8ABE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53615" y="4701512"/>
                        <a:ext cx="782418" cy="767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Овал 53">
            <a:extLst>
              <a:ext uri="{FF2B5EF4-FFF2-40B4-BE49-F238E27FC236}">
                <a16:creationId xmlns:a16="http://schemas.microsoft.com/office/drawing/2014/main" id="{CA7A9E95-A1ED-4D49-90C1-0CD70159AE10}"/>
              </a:ext>
            </a:extLst>
          </p:cNvPr>
          <p:cNvSpPr/>
          <p:nvPr/>
        </p:nvSpPr>
        <p:spPr>
          <a:xfrm>
            <a:off x="9032139" y="1913722"/>
            <a:ext cx="616546" cy="426691"/>
          </a:xfrm>
          <a:prstGeom prst="ellipse">
            <a:avLst/>
          </a:prstGeom>
          <a:solidFill>
            <a:srgbClr val="FF0000">
              <a:alpha val="2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F920B75-E695-4CCF-A01C-F19EF22BCCE3}"/>
              </a:ext>
            </a:extLst>
          </p:cNvPr>
          <p:cNvSpPr/>
          <p:nvPr/>
        </p:nvSpPr>
        <p:spPr>
          <a:xfrm>
            <a:off x="6353106" y="1913722"/>
            <a:ext cx="616546" cy="426691"/>
          </a:xfrm>
          <a:prstGeom prst="ellipse">
            <a:avLst/>
          </a:prstGeom>
          <a:solidFill>
            <a:srgbClr val="FF0000">
              <a:alpha val="2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C650AE-BEDA-42A8-B99F-5463B1D08F1E}"/>
              </a:ext>
            </a:extLst>
          </p:cNvPr>
          <p:cNvSpPr txBox="1"/>
          <p:nvPr/>
        </p:nvSpPr>
        <p:spPr>
          <a:xfrm>
            <a:off x="5109858" y="6352504"/>
            <a:ext cx="42382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Symbol" panose="05050102010706020507" pitchFamily="18" charset="2"/>
              </a:rPr>
              <a:t>l</a:t>
            </a:r>
            <a:r>
              <a:rPr lang="ru-RU" sz="2200" b="1" i="1" dirty="0"/>
              <a:t> возбуждения эмиссии = 624 </a:t>
            </a:r>
            <a:r>
              <a:rPr lang="ru-RU" sz="2200" b="1" i="1" dirty="0" err="1"/>
              <a:t>нм</a:t>
            </a:r>
            <a:endParaRPr lang="ru-RU" sz="2200" b="1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042064-4EFF-4EDD-9CD3-91AC06224A3C}"/>
              </a:ext>
            </a:extLst>
          </p:cNvPr>
          <p:cNvSpPr txBox="1"/>
          <p:nvPr/>
        </p:nvSpPr>
        <p:spPr>
          <a:xfrm>
            <a:off x="11864666" y="6427113"/>
            <a:ext cx="32733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39502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BD2F076-A4BE-49AE-8797-40F01E6356DF}"/>
              </a:ext>
            </a:extLst>
          </p:cNvPr>
          <p:cNvGrpSpPr/>
          <p:nvPr/>
        </p:nvGrpSpPr>
        <p:grpSpPr>
          <a:xfrm>
            <a:off x="826156" y="2270602"/>
            <a:ext cx="10539688" cy="2983547"/>
            <a:chOff x="1495296" y="989012"/>
            <a:chExt cx="10539688" cy="2983547"/>
          </a:xfrm>
        </p:grpSpPr>
        <p:graphicFrame>
          <p:nvGraphicFramePr>
            <p:cNvPr id="5" name="Объект 4">
              <a:extLst>
                <a:ext uri="{FF2B5EF4-FFF2-40B4-BE49-F238E27FC236}">
                  <a16:creationId xmlns:a16="http://schemas.microsoft.com/office/drawing/2014/main" id="{64DD4D55-3FFE-46BE-A75E-02A7B75007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7724634"/>
                </p:ext>
              </p:extLst>
            </p:nvPr>
          </p:nvGraphicFramePr>
          <p:xfrm>
            <a:off x="1495296" y="1127976"/>
            <a:ext cx="3264824" cy="2705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3" name="CS ChemDraw Drawing" r:id="rId3" imgW="2262753" imgH="1874098" progId="ChemDraw.Document.6.0">
                    <p:embed/>
                  </p:oleObj>
                </mc:Choice>
                <mc:Fallback>
                  <p:oleObj name="CS ChemDraw Drawing" r:id="rId3" imgW="2262753" imgH="1874098" progId="ChemDraw.Document.6.0">
                    <p:embed/>
                    <p:pic>
                      <p:nvPicPr>
                        <p:cNvPr id="16" name="Объект 15">
                          <a:extLst>
                            <a:ext uri="{FF2B5EF4-FFF2-40B4-BE49-F238E27FC236}">
                              <a16:creationId xmlns:a16="http://schemas.microsoft.com/office/drawing/2014/main" id="{B8445ED9-553C-40B9-B968-AF7197358D1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495296" y="1127976"/>
                          <a:ext cx="3264824" cy="27056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>
              <a:extLst>
                <a:ext uri="{FF2B5EF4-FFF2-40B4-BE49-F238E27FC236}">
                  <a16:creationId xmlns:a16="http://schemas.microsoft.com/office/drawing/2014/main" id="{3D969029-8872-4446-A01C-DC97951A9D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8139822"/>
                </p:ext>
              </p:extLst>
            </p:nvPr>
          </p:nvGraphicFramePr>
          <p:xfrm>
            <a:off x="5132727" y="1204992"/>
            <a:ext cx="3261477" cy="255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4" name="CS ChemDraw Drawing" r:id="rId5" imgW="2261031" imgH="1775371" progId="ChemDraw.Document.6.0">
                    <p:embed/>
                  </p:oleObj>
                </mc:Choice>
                <mc:Fallback>
                  <p:oleObj name="CS ChemDraw Drawing" r:id="rId5" imgW="2261031" imgH="1775371" progId="ChemDraw.Document.6.0">
                    <p:embed/>
                    <p:pic>
                      <p:nvPicPr>
                        <p:cNvPr id="17" name="Объект 16">
                          <a:extLst>
                            <a:ext uri="{FF2B5EF4-FFF2-40B4-BE49-F238E27FC236}">
                              <a16:creationId xmlns:a16="http://schemas.microsoft.com/office/drawing/2014/main" id="{C53E02CF-7AA9-439E-99A1-BFB34F5394D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132727" y="1204992"/>
                          <a:ext cx="3261477" cy="2551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Объект 6">
              <a:extLst>
                <a:ext uri="{FF2B5EF4-FFF2-40B4-BE49-F238E27FC236}">
                  <a16:creationId xmlns:a16="http://schemas.microsoft.com/office/drawing/2014/main" id="{4E3A4729-5565-4DA6-8812-80A29C3573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9916345"/>
                </p:ext>
              </p:extLst>
            </p:nvPr>
          </p:nvGraphicFramePr>
          <p:xfrm>
            <a:off x="8766810" y="989012"/>
            <a:ext cx="3268174" cy="29835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5" name="CS ChemDraw Drawing" r:id="rId7" imgW="2261031" imgH="2069137" progId="ChemDraw.Document.6.0">
                    <p:embed/>
                  </p:oleObj>
                </mc:Choice>
                <mc:Fallback>
                  <p:oleObj name="CS ChemDraw Drawing" r:id="rId7" imgW="2261031" imgH="2069137" progId="ChemDraw.Document.6.0">
                    <p:embed/>
                    <p:pic>
                      <p:nvPicPr>
                        <p:cNvPr id="18" name="Объект 17">
                          <a:extLst>
                            <a:ext uri="{FF2B5EF4-FFF2-40B4-BE49-F238E27FC236}">
                              <a16:creationId xmlns:a16="http://schemas.microsoft.com/office/drawing/2014/main" id="{6EC5D646-E43F-4C98-B67E-D3BECA6DAD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766810" y="989012"/>
                          <a:ext cx="3268174" cy="29835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FE75380-EC6E-4DA1-9007-775B65BD31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6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Почему в ряду </a:t>
            </a:r>
            <a:r>
              <a:rPr lang="en-US" sz="3000" b="1" dirty="0"/>
              <a:t>2H – Zn - Mg</a:t>
            </a:r>
            <a:r>
              <a:rPr lang="ru-RU" sz="3000" b="1" dirty="0"/>
              <a:t>  падает  компонента агрегата </a:t>
            </a:r>
            <a:endParaRPr lang="en-US" sz="3000" b="1" dirty="0"/>
          </a:p>
          <a:p>
            <a:pPr algn="ctr"/>
            <a:r>
              <a:rPr lang="ru-RU" sz="3000" b="1" dirty="0"/>
              <a:t>в спектрах поглощения</a:t>
            </a:r>
            <a:r>
              <a:rPr lang="en-US" sz="3000" b="1" dirty="0"/>
              <a:t>?</a:t>
            </a:r>
            <a:endParaRPr lang="ru-RU" sz="3000" b="1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C2AF7B6-EB90-4D72-BE29-987139431AAC}"/>
              </a:ext>
            </a:extLst>
          </p:cNvPr>
          <p:cNvGrpSpPr/>
          <p:nvPr/>
        </p:nvGrpSpPr>
        <p:grpSpPr>
          <a:xfrm>
            <a:off x="2668284" y="5267097"/>
            <a:ext cx="6391075" cy="400110"/>
            <a:chOff x="2878742" y="2323603"/>
            <a:chExt cx="6391075" cy="400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D374C8-165A-4DA4-B33D-2130A983D926}"/>
                </a:ext>
              </a:extLst>
            </p:cNvPr>
            <p:cNvSpPr txBox="1"/>
            <p:nvPr/>
          </p:nvSpPr>
          <p:spPr>
            <a:xfrm>
              <a:off x="4253954" y="2323603"/>
              <a:ext cx="30592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000FF"/>
                  </a:solidFill>
                </a:rPr>
                <a:t>ПОДАВЛЕНИЕ АГРЕГАЦИИ</a:t>
              </a:r>
            </a:p>
          </p:txBody>
        </p:sp>
        <p:sp>
          <p:nvSpPr>
            <p:cNvPr id="12" name="Стрелка: вправо 11">
              <a:extLst>
                <a:ext uri="{FF2B5EF4-FFF2-40B4-BE49-F238E27FC236}">
                  <a16:creationId xmlns:a16="http://schemas.microsoft.com/office/drawing/2014/main" id="{85CDEBEE-14AA-4D4D-AD2C-DE9BA4DDA09F}"/>
                </a:ext>
              </a:extLst>
            </p:cNvPr>
            <p:cNvSpPr/>
            <p:nvPr/>
          </p:nvSpPr>
          <p:spPr>
            <a:xfrm>
              <a:off x="7353893" y="2333469"/>
              <a:ext cx="1915924" cy="329281"/>
            </a:xfrm>
            <a:prstGeom prst="rightArrow">
              <a:avLst>
                <a:gd name="adj1" fmla="val 37927"/>
                <a:gd name="adj2" fmla="val 185829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Стрелка: вправо 12">
              <a:extLst>
                <a:ext uri="{FF2B5EF4-FFF2-40B4-BE49-F238E27FC236}">
                  <a16:creationId xmlns:a16="http://schemas.microsoft.com/office/drawing/2014/main" id="{21D7E8D6-A2C4-4BC3-9AC8-8ADC421D4D89}"/>
                </a:ext>
              </a:extLst>
            </p:cNvPr>
            <p:cNvSpPr/>
            <p:nvPr/>
          </p:nvSpPr>
          <p:spPr>
            <a:xfrm>
              <a:off x="2878742" y="2333469"/>
              <a:ext cx="1334572" cy="329281"/>
            </a:xfrm>
            <a:prstGeom prst="rightArrow">
              <a:avLst>
                <a:gd name="adj1" fmla="val 37927"/>
                <a:gd name="adj2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2ABF4400-9373-422E-937E-66F9CF4505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1084"/>
              </p:ext>
            </p:extLst>
          </p:nvPr>
        </p:nvGraphicFramePr>
        <p:xfrm>
          <a:off x="5368606" y="1191215"/>
          <a:ext cx="1086788" cy="107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6" name="CS ChemDraw Drawing" r:id="rId9" imgW="865163" imgH="863679" progId="ChemDraw.Document.6.0">
                  <p:embed/>
                </p:oleObj>
              </mc:Choice>
              <mc:Fallback>
                <p:oleObj name="CS ChemDraw Drawing" r:id="rId9" imgW="865163" imgH="863679" progId="ChemDraw.Document.6.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D8E885CA-A64B-4A86-9FA6-75E369CE3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68606" y="1191215"/>
                        <a:ext cx="1086788" cy="107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4068D514-34FD-4C2E-9711-9393BD24C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119422"/>
              </p:ext>
            </p:extLst>
          </p:nvPr>
        </p:nvGraphicFramePr>
        <p:xfrm>
          <a:off x="9059359" y="1191215"/>
          <a:ext cx="1086788" cy="107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7" name="CS ChemDraw Drawing" r:id="rId11" imgW="865163" imgH="863679" progId="ChemDraw.Document.6.0">
                  <p:embed/>
                </p:oleObj>
              </mc:Choice>
              <mc:Fallback>
                <p:oleObj name="CS ChemDraw Drawing" r:id="rId11" imgW="865163" imgH="863679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D780E25D-F599-4B6B-82F9-290927D4B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059359" y="1191215"/>
                        <a:ext cx="1086788" cy="107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CFDDA7C1-F14B-42DE-9445-443E9A92A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049709"/>
              </p:ext>
            </p:extLst>
          </p:nvPr>
        </p:nvGraphicFramePr>
        <p:xfrm>
          <a:off x="1774403" y="1191215"/>
          <a:ext cx="1080034" cy="1083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8" name="CS ChemDraw Drawing" r:id="rId13" imgW="863634" imgH="865210" progId="ChemDraw.Document.6.0">
                  <p:embed/>
                </p:oleObj>
              </mc:Choice>
              <mc:Fallback>
                <p:oleObj name="CS ChemDraw Drawing" r:id="rId13" imgW="863634" imgH="865210" progId="ChemDraw.Document.6.0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44C0F6C-4774-4DFA-AF36-0FD2E77722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74403" y="1191215"/>
                        <a:ext cx="1080034" cy="1083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442AE38-C9DB-41E3-A251-9A23EFAB1D5D}"/>
              </a:ext>
            </a:extLst>
          </p:cNvPr>
          <p:cNvSpPr txBox="1"/>
          <p:nvPr/>
        </p:nvSpPr>
        <p:spPr>
          <a:xfrm>
            <a:off x="2458568" y="6070480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dirty="0" err="1">
                <a:solidFill>
                  <a:srgbClr val="000000"/>
                </a:solidFill>
                <a:effectLst/>
                <a:latin typeface="Roboto"/>
              </a:rPr>
              <a:t>Safonova</a:t>
            </a:r>
            <a:r>
              <a:rPr lang="en-US" b="0" dirty="0">
                <a:solidFill>
                  <a:srgbClr val="000000"/>
                </a:solidFill>
                <a:effectLst/>
                <a:latin typeface="Roboto"/>
              </a:rPr>
              <a:t> E. et al.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Roboto"/>
              </a:rPr>
              <a:t>Inorg</a:t>
            </a:r>
            <a:r>
              <a:rPr lang="en-US" b="0" i="1" dirty="0">
                <a:solidFill>
                  <a:srgbClr val="000000"/>
                </a:solidFill>
                <a:effectLst/>
                <a:latin typeface="Roboto"/>
              </a:rPr>
              <a:t>. Chem.</a:t>
            </a:r>
            <a:r>
              <a:rPr lang="en-US" b="0" dirty="0">
                <a:solidFill>
                  <a:srgbClr val="000000"/>
                </a:solidFill>
                <a:effectLst/>
                <a:latin typeface="Roboto"/>
              </a:rPr>
              <a:t> </a:t>
            </a:r>
            <a:r>
              <a:rPr lang="en-US" b="1" dirty="0">
                <a:solidFill>
                  <a:srgbClr val="000000"/>
                </a:solidFill>
                <a:effectLst/>
                <a:latin typeface="Roboto"/>
              </a:rPr>
              <a:t>2016</a:t>
            </a:r>
            <a:r>
              <a:rPr lang="en-US" b="0" dirty="0">
                <a:solidFill>
                  <a:srgbClr val="000000"/>
                </a:solidFill>
                <a:effectLst/>
                <a:latin typeface="Roboto"/>
              </a:rPr>
              <a:t>, 55, 5, 2450–2459</a:t>
            </a:r>
          </a:p>
          <a:p>
            <a:pPr algn="ctr"/>
            <a:r>
              <a:rPr lang="en-US" u="none" strike="noStrike" dirty="0">
                <a:solidFill>
                  <a:srgbClr val="000000"/>
                </a:solidFill>
                <a:latin typeface="Roboto"/>
              </a:rPr>
              <a:t>DOI: </a:t>
            </a:r>
            <a:r>
              <a:rPr lang="en-US" b="0" u="none" strike="noStrike" dirty="0">
                <a:solidFill>
                  <a:srgbClr val="000000"/>
                </a:solidFill>
                <a:effectLst/>
                <a:latin typeface="Roboto"/>
              </a:rPr>
              <a:t>/10.1021/acs.inorgchem.5b02831</a:t>
            </a:r>
            <a:endParaRPr lang="en-US" b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ADEF-0135-4EA1-94A0-17B156558FD1}"/>
              </a:ext>
            </a:extLst>
          </p:cNvPr>
          <p:cNvSpPr txBox="1"/>
          <p:nvPr/>
        </p:nvSpPr>
        <p:spPr>
          <a:xfrm>
            <a:off x="11864666" y="6427113"/>
            <a:ext cx="32733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4219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6F07DF-FDFA-4DA4-9312-21623D126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/>
        </p:blipFill>
        <p:spPr>
          <a:xfrm>
            <a:off x="243247" y="1027559"/>
            <a:ext cx="4806334" cy="4183069"/>
          </a:xfrm>
          <a:prstGeom prst="rect">
            <a:avLst/>
          </a:prstGeom>
        </p:spPr>
      </p:pic>
      <p:sp>
        <p:nvSpPr>
          <p:cNvPr id="2" name="Заголовок 8">
            <a:extLst>
              <a:ext uri="{FF2B5EF4-FFF2-40B4-BE49-F238E27FC236}">
                <a16:creationId xmlns:a16="http://schemas.microsoft.com/office/drawing/2014/main" id="{67C88D60-F988-4A99-A490-91422C936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06946"/>
          </a:xfrm>
        </p:spPr>
        <p:txBody>
          <a:bodyPr anchor="ctr">
            <a:noAutofit/>
          </a:bodyPr>
          <a:lstStyle/>
          <a:p>
            <a:r>
              <a:rPr lang="ru-RU" sz="3000" b="1" dirty="0"/>
              <a:t>Квантовые выходы генерации синглетного кислорода</a:t>
            </a:r>
            <a:br>
              <a:rPr lang="en-US" sz="3000" b="1" dirty="0"/>
            </a:br>
            <a:r>
              <a:rPr lang="en-US" sz="2600" b="1" i="1" dirty="0"/>
              <a:t>(</a:t>
            </a:r>
            <a:r>
              <a:rPr lang="ru-RU" sz="2600" b="1" i="1" dirty="0"/>
              <a:t>в ДМСО, относительно </a:t>
            </a:r>
            <a:r>
              <a:rPr lang="en-US" sz="2600" b="1" i="1" dirty="0" err="1"/>
              <a:t>ZnPc</a:t>
            </a:r>
            <a:r>
              <a:rPr lang="en-US" sz="2600" b="1" i="1" dirty="0"/>
              <a:t>)</a:t>
            </a:r>
            <a:endParaRPr lang="ru-RU" sz="2600" b="1" i="1" dirty="0"/>
          </a:p>
        </p:txBody>
      </p:sp>
      <p:graphicFrame>
        <p:nvGraphicFramePr>
          <p:cNvPr id="3" name="Object 11">
            <a:extLst>
              <a:ext uri="{FF2B5EF4-FFF2-40B4-BE49-F238E27FC236}">
                <a16:creationId xmlns:a16="http://schemas.microsoft.com/office/drawing/2014/main" id="{9DDC603F-32FE-41D3-A807-CFFB2D5AD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379647"/>
              </p:ext>
            </p:extLst>
          </p:nvPr>
        </p:nvGraphicFramePr>
        <p:xfrm>
          <a:off x="6382740" y="978438"/>
          <a:ext cx="5124470" cy="1529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2" name="CS ChemDraw Drawing" r:id="rId4" imgW="5713020" imgH="1642468" progId="ChemDraw.Document.6.0">
                  <p:embed/>
                </p:oleObj>
              </mc:Choice>
              <mc:Fallback>
                <p:oleObj name="CS ChemDraw Drawing" r:id="rId4" imgW="5713020" imgH="1642468" progId="ChemDraw.Document.6.0">
                  <p:embed/>
                  <p:pic>
                    <p:nvPicPr>
                      <p:cNvPr id="24" name="Object 11">
                        <a:extLst>
                          <a:ext uri="{FF2B5EF4-FFF2-40B4-BE49-F238E27FC236}">
                            <a16:creationId xmlns:a16="http://schemas.microsoft.com/office/drawing/2014/main" id="{2BCEB147-313C-413A-B41A-79EA81C22A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2740" y="978438"/>
                        <a:ext cx="5124470" cy="1529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F1EE5DA-61F3-40F8-9C39-8300AA4ED4DD}"/>
              </a:ext>
            </a:extLst>
          </p:cNvPr>
          <p:cNvGrpSpPr/>
          <p:nvPr/>
        </p:nvGrpSpPr>
        <p:grpSpPr>
          <a:xfrm>
            <a:off x="6382740" y="2648412"/>
            <a:ext cx="4985096" cy="3969636"/>
            <a:chOff x="6887527" y="2710564"/>
            <a:chExt cx="3936118" cy="317404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B8C325F-E18A-46F1-8BC3-FDFD60DE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527" y="2710564"/>
              <a:ext cx="3936118" cy="31740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474AA5-41E7-4CF0-962D-C980D9D6B928}"/>
                </a:ext>
              </a:extLst>
            </p:cNvPr>
            <p:cNvSpPr txBox="1"/>
            <p:nvPr/>
          </p:nvSpPr>
          <p:spPr>
            <a:xfrm>
              <a:off x="7469111" y="4128310"/>
              <a:ext cx="633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DPBF</a:t>
              </a:r>
              <a:endParaRPr lang="ru-RU" sz="1600" b="1" i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FDE352-48A6-49E2-B1FF-9AFD085C8C1F}"/>
                </a:ext>
              </a:extLst>
            </p:cNvPr>
            <p:cNvSpPr txBox="1"/>
            <p:nvPr/>
          </p:nvSpPr>
          <p:spPr>
            <a:xfrm>
              <a:off x="9723212" y="3059668"/>
              <a:ext cx="3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Pc</a:t>
              </a:r>
              <a:endParaRPr lang="ru-RU" b="1" i="1" dirty="0"/>
            </a:p>
          </p:txBody>
        </p:sp>
      </p:grp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D8E885CA-A64B-4A86-9FA6-75E369CE35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785846"/>
              </p:ext>
            </p:extLst>
          </p:nvPr>
        </p:nvGraphicFramePr>
        <p:xfrm>
          <a:off x="1034205" y="5262197"/>
          <a:ext cx="504787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3" name="CS ChemDraw Drawing" r:id="rId7" imgW="865163" imgH="863679" progId="ChemDraw.Document.6.0">
                  <p:embed/>
                </p:oleObj>
              </mc:Choice>
              <mc:Fallback>
                <p:oleObj name="CS ChemDraw Drawing" r:id="rId7" imgW="865163" imgH="863679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6A184B74-5938-42B7-9169-C3302FF8D5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4205" y="5262197"/>
                        <a:ext cx="504787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D780E25D-F599-4B6B-82F9-290927D4B5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1481"/>
              </p:ext>
            </p:extLst>
          </p:nvPr>
        </p:nvGraphicFramePr>
        <p:xfrm>
          <a:off x="626808" y="5264486"/>
          <a:ext cx="504787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4" name="CS ChemDraw Drawing" r:id="rId9" imgW="865163" imgH="863679" progId="ChemDraw.Document.6.0">
                  <p:embed/>
                </p:oleObj>
              </mc:Choice>
              <mc:Fallback>
                <p:oleObj name="CS ChemDraw Drawing" r:id="rId9" imgW="865163" imgH="863679" progId="ChemDraw.Document.6.0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7309D4C7-CED6-4651-AD06-A702A82868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6808" y="5264486"/>
                        <a:ext cx="504787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44C0F6C-4774-4DFA-AF36-0FD2E7772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116824"/>
              </p:ext>
            </p:extLst>
          </p:nvPr>
        </p:nvGraphicFramePr>
        <p:xfrm>
          <a:off x="234315" y="5264486"/>
          <a:ext cx="5016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5" name="CS ChemDraw Drawing" r:id="rId11" imgW="863634" imgH="865210" progId="ChemDraw.Document.6.0">
                  <p:embed/>
                </p:oleObj>
              </mc:Choice>
              <mc:Fallback>
                <p:oleObj name="CS ChemDraw Drawing" r:id="rId11" imgW="863634" imgH="865210" progId="ChemDraw.Document.6.0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63791C17-489E-4239-BD21-D8416D643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4315" y="5264486"/>
                        <a:ext cx="501650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179C8D85-2671-48C1-A868-0E9DB6B734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480227"/>
              </p:ext>
            </p:extLst>
          </p:nvPr>
        </p:nvGraphicFramePr>
        <p:xfrm>
          <a:off x="2794523" y="5262197"/>
          <a:ext cx="504787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6" name="CS ChemDraw Drawing" r:id="rId7" imgW="865163" imgH="863679" progId="ChemDraw.Document.6.0">
                  <p:embed/>
                </p:oleObj>
              </mc:Choice>
              <mc:Fallback>
                <p:oleObj name="CS ChemDraw Drawing" r:id="rId7" imgW="865163" imgH="863679" progId="ChemDraw.Document.6.0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D8E885CA-A64B-4A86-9FA6-75E369CE3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94523" y="5262197"/>
                        <a:ext cx="504787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0AFAF7D8-BE55-45C1-A14F-740F761FB7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257759"/>
              </p:ext>
            </p:extLst>
          </p:nvPr>
        </p:nvGraphicFramePr>
        <p:xfrm>
          <a:off x="2387126" y="5264486"/>
          <a:ext cx="504787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7" name="CS ChemDraw Drawing" r:id="rId9" imgW="865163" imgH="863679" progId="ChemDraw.Document.6.0">
                  <p:embed/>
                </p:oleObj>
              </mc:Choice>
              <mc:Fallback>
                <p:oleObj name="CS ChemDraw Drawing" r:id="rId9" imgW="865163" imgH="863679" progId="ChemDraw.Document.6.0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D780E25D-F599-4B6B-82F9-290927D4B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87126" y="5264486"/>
                        <a:ext cx="504787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4919AB90-67C7-46F5-A23E-CD2CDA865A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680447"/>
              </p:ext>
            </p:extLst>
          </p:nvPr>
        </p:nvGraphicFramePr>
        <p:xfrm>
          <a:off x="1994633" y="5264486"/>
          <a:ext cx="5016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8" name="CS ChemDraw Drawing" r:id="rId11" imgW="863634" imgH="865210" progId="ChemDraw.Document.6.0">
                  <p:embed/>
                </p:oleObj>
              </mc:Choice>
              <mc:Fallback>
                <p:oleObj name="CS ChemDraw Drawing" r:id="rId11" imgW="863634" imgH="865210" progId="ChemDraw.Document.6.0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144C0F6C-4774-4DFA-AF36-0FD2E77722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94633" y="5264486"/>
                        <a:ext cx="501650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680688CB-2752-4E35-876C-FA140B39F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203611"/>
              </p:ext>
            </p:extLst>
          </p:nvPr>
        </p:nvGraphicFramePr>
        <p:xfrm>
          <a:off x="4547526" y="5262197"/>
          <a:ext cx="504787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9" name="CS ChemDraw Drawing" r:id="rId7" imgW="865163" imgH="863679" progId="ChemDraw.Document.6.0">
                  <p:embed/>
                </p:oleObj>
              </mc:Choice>
              <mc:Fallback>
                <p:oleObj name="CS ChemDraw Drawing" r:id="rId7" imgW="865163" imgH="863679" progId="ChemDraw.Document.6.0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179C8D85-2671-48C1-A868-0E9DB6B73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47526" y="5262197"/>
                        <a:ext cx="504787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888F0441-7994-4519-BBB3-08A73A9591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918320"/>
              </p:ext>
            </p:extLst>
          </p:nvPr>
        </p:nvGraphicFramePr>
        <p:xfrm>
          <a:off x="4140129" y="5264486"/>
          <a:ext cx="504787" cy="50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0" name="CS ChemDraw Drawing" r:id="rId9" imgW="865163" imgH="863679" progId="ChemDraw.Document.6.0">
                  <p:embed/>
                </p:oleObj>
              </mc:Choice>
              <mc:Fallback>
                <p:oleObj name="CS ChemDraw Drawing" r:id="rId9" imgW="865163" imgH="863679" progId="ChemDraw.Document.6.0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0AFAF7D8-BE55-45C1-A14F-740F761FB7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40129" y="5264486"/>
                        <a:ext cx="504787" cy="500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9A0D3D0F-5EAC-4FCE-A452-001939A41C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084009"/>
              </p:ext>
            </p:extLst>
          </p:nvPr>
        </p:nvGraphicFramePr>
        <p:xfrm>
          <a:off x="3747636" y="5264486"/>
          <a:ext cx="5016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1" name="CS ChemDraw Drawing" r:id="rId11" imgW="863634" imgH="865210" progId="ChemDraw.Document.6.0">
                  <p:embed/>
                </p:oleObj>
              </mc:Choice>
              <mc:Fallback>
                <p:oleObj name="CS ChemDraw Drawing" r:id="rId11" imgW="863634" imgH="865210" progId="ChemDraw.Document.6.0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4919AB90-67C7-46F5-A23E-CD2CDA865A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47636" y="5264486"/>
                        <a:ext cx="501650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>
            <a:extLst>
              <a:ext uri="{FF2B5EF4-FFF2-40B4-BE49-F238E27FC236}">
                <a16:creationId xmlns:a16="http://schemas.microsoft.com/office/drawing/2014/main" id="{05F4801D-4BF4-45EF-ACAC-8828E6DF4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691532"/>
              </p:ext>
            </p:extLst>
          </p:nvPr>
        </p:nvGraphicFramePr>
        <p:xfrm>
          <a:off x="76354" y="5805466"/>
          <a:ext cx="1628800" cy="917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2" name="CS ChemDraw Drawing" r:id="rId13" imgW="1642476" imgH="927556" progId="ChemDraw.Document.6.0">
                  <p:embed/>
                </p:oleObj>
              </mc:Choice>
              <mc:Fallback>
                <p:oleObj name="CS ChemDraw Drawing" r:id="rId13" imgW="1642476" imgH="927556" progId="ChemDraw.Document.6.0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11332843-C156-456F-89C2-D87529EC2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54" y="5805466"/>
                        <a:ext cx="1628800" cy="917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Объект 43">
            <a:extLst>
              <a:ext uri="{FF2B5EF4-FFF2-40B4-BE49-F238E27FC236}">
                <a16:creationId xmlns:a16="http://schemas.microsoft.com/office/drawing/2014/main" id="{B9CAFA0E-2CAC-48E7-B357-1E929AA4F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880406"/>
              </p:ext>
            </p:extLst>
          </p:nvPr>
        </p:nvGraphicFramePr>
        <p:xfrm>
          <a:off x="1810210" y="5814714"/>
          <a:ext cx="1952709" cy="906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3" name="CS ChemDraw Drawing" r:id="rId15" imgW="1971729" imgH="915474" progId="ChemDraw.Document.6.0">
                  <p:embed/>
                </p:oleObj>
              </mc:Choice>
              <mc:Fallback>
                <p:oleObj name="CS ChemDraw Drawing" r:id="rId15" imgW="1971729" imgH="915474" progId="ChemDraw.Document.6.0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D14B8503-40F5-4BDD-98DA-829099ED2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10210" y="5814714"/>
                        <a:ext cx="1952709" cy="906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Объект 44">
            <a:extLst>
              <a:ext uri="{FF2B5EF4-FFF2-40B4-BE49-F238E27FC236}">
                <a16:creationId xmlns:a16="http://schemas.microsoft.com/office/drawing/2014/main" id="{8239C3CB-166D-4309-8DD6-10D0406A1F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908735"/>
              </p:ext>
            </p:extLst>
          </p:nvPr>
        </p:nvGraphicFramePr>
        <p:xfrm>
          <a:off x="3917002" y="5814714"/>
          <a:ext cx="1944997" cy="906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4" name="CS ChemDraw Drawing" r:id="rId17" imgW="1965529" imgH="917200" progId="ChemDraw.Document.6.0">
                  <p:embed/>
                </p:oleObj>
              </mc:Choice>
              <mc:Fallback>
                <p:oleObj name="CS ChemDraw Drawing" r:id="rId17" imgW="1965529" imgH="917200" progId="ChemDraw.Document.6.0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275BECD5-6EC1-45FC-89BE-B1E82BEDF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17002" y="5814714"/>
                        <a:ext cx="1944997" cy="906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7A9EA8-2B02-4CB9-A73B-D34EEE152060}"/>
              </a:ext>
            </a:extLst>
          </p:cNvPr>
          <p:cNvSpPr txBox="1"/>
          <p:nvPr/>
        </p:nvSpPr>
        <p:spPr>
          <a:xfrm>
            <a:off x="382441" y="1855824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Ф(</a:t>
            </a:r>
            <a:r>
              <a:rPr lang="ru-RU" sz="2400" b="1" baseline="30000" dirty="0"/>
              <a:t>1</a:t>
            </a:r>
            <a:r>
              <a:rPr lang="en-US" sz="2400" b="1" dirty="0"/>
              <a:t>O</a:t>
            </a:r>
            <a:r>
              <a:rPr lang="en-US" sz="2400" b="1" baseline="-25000" dirty="0"/>
              <a:t>2</a:t>
            </a:r>
            <a:r>
              <a:rPr lang="ru-RU" sz="2400" b="1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1EFA8B-54E3-474B-B9D1-A157A1926510}"/>
              </a:ext>
            </a:extLst>
          </p:cNvPr>
          <p:cNvSpPr txBox="1"/>
          <p:nvPr/>
        </p:nvSpPr>
        <p:spPr>
          <a:xfrm>
            <a:off x="11864666" y="6427113"/>
            <a:ext cx="32733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0962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DEFF1092-A583-48C5-A4E4-4E1F1370C4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/>
              <a:t>Цитотоксичность</a:t>
            </a:r>
            <a:r>
              <a:rPr lang="en-US" sz="3000" b="1" dirty="0"/>
              <a:t> </a:t>
            </a:r>
            <a:r>
              <a:rPr lang="ru-RU" sz="3000" b="1" dirty="0"/>
              <a:t>для </a:t>
            </a:r>
            <a:r>
              <a:rPr lang="en-US" sz="3000" b="1" dirty="0"/>
              <a:t>MCF-7</a:t>
            </a:r>
            <a:r>
              <a:rPr lang="ru-RU" sz="3000" b="1" dirty="0"/>
              <a:t> и фибробластов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12AF8B-F0F6-492C-B43C-8DFB90C29586}"/>
              </a:ext>
            </a:extLst>
          </p:cNvPr>
          <p:cNvSpPr txBox="1"/>
          <p:nvPr/>
        </p:nvSpPr>
        <p:spPr>
          <a:xfrm>
            <a:off x="11722000" y="6427113"/>
            <a:ext cx="47000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10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09C9A01-D1E9-42C6-812F-D49FF40C39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36"/>
          <a:stretch/>
        </p:blipFill>
        <p:spPr>
          <a:xfrm rot="16200000">
            <a:off x="543341" y="2536265"/>
            <a:ext cx="2884165" cy="2897536"/>
          </a:xfrm>
          <a:prstGeom prst="rect">
            <a:avLst/>
          </a:prstGeom>
        </p:spPr>
      </p:pic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DB2FC2BD-8E67-4DE0-8D17-7D4D971D73B0}"/>
              </a:ext>
            </a:extLst>
          </p:cNvPr>
          <p:cNvCxnSpPr>
            <a:cxnSpLocks/>
          </p:cNvCxnSpPr>
          <p:nvPr/>
        </p:nvCxnSpPr>
        <p:spPr>
          <a:xfrm>
            <a:off x="2352760" y="2181983"/>
            <a:ext cx="0" cy="32372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C75140B0-0FAC-4928-9484-3B712AF89336}"/>
              </a:ext>
            </a:extLst>
          </p:cNvPr>
          <p:cNvCxnSpPr>
            <a:cxnSpLocks/>
          </p:cNvCxnSpPr>
          <p:nvPr/>
        </p:nvCxnSpPr>
        <p:spPr>
          <a:xfrm>
            <a:off x="1466126" y="2181983"/>
            <a:ext cx="0" cy="32372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8E95EAD-B136-4304-B20C-1CB9FE7A2D9B}"/>
              </a:ext>
            </a:extLst>
          </p:cNvPr>
          <p:cNvSpPr/>
          <p:nvPr/>
        </p:nvSpPr>
        <p:spPr>
          <a:xfrm>
            <a:off x="947559" y="2253094"/>
            <a:ext cx="170128" cy="1600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3685E413-9D62-4A2B-86CD-0FA8304F6543}"/>
              </a:ext>
            </a:extLst>
          </p:cNvPr>
          <p:cNvSpPr/>
          <p:nvPr/>
        </p:nvSpPr>
        <p:spPr>
          <a:xfrm>
            <a:off x="1806919" y="2225767"/>
            <a:ext cx="199184" cy="187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Равнобедренный треугольник 68">
            <a:extLst>
              <a:ext uri="{FF2B5EF4-FFF2-40B4-BE49-F238E27FC236}">
                <a16:creationId xmlns:a16="http://schemas.microsoft.com/office/drawing/2014/main" id="{FB0096E0-5CF5-4507-A0B4-5D507B2A2DD5}"/>
              </a:ext>
            </a:extLst>
          </p:cNvPr>
          <p:cNvSpPr/>
          <p:nvPr/>
        </p:nvSpPr>
        <p:spPr>
          <a:xfrm>
            <a:off x="2677510" y="2225767"/>
            <a:ext cx="231053" cy="187331"/>
          </a:xfrm>
          <a:prstGeom prst="triangle">
            <a:avLst/>
          </a:prstGeom>
          <a:solidFill>
            <a:srgbClr val="1117FF"/>
          </a:solidFill>
          <a:ln>
            <a:solidFill>
              <a:srgbClr val="11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BCBEBAA-FBA2-4146-A7E4-580594C3E635}"/>
              </a:ext>
            </a:extLst>
          </p:cNvPr>
          <p:cNvSpPr txBox="1"/>
          <p:nvPr/>
        </p:nvSpPr>
        <p:spPr>
          <a:xfrm>
            <a:off x="5250" y="5406568"/>
            <a:ext cx="3826121" cy="489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/>
              <a:t>Темнота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94C9E58-7867-4299-A84C-D68168701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36"/>
          <a:stretch/>
        </p:blipFill>
        <p:spPr>
          <a:xfrm rot="16200000">
            <a:off x="3684549" y="2559011"/>
            <a:ext cx="2884168" cy="2836199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605C7790-905A-4133-B6DB-91A649594525}"/>
              </a:ext>
            </a:extLst>
          </p:cNvPr>
          <p:cNvCxnSpPr>
            <a:cxnSpLocks/>
          </p:cNvCxnSpPr>
          <p:nvPr/>
        </p:nvCxnSpPr>
        <p:spPr>
          <a:xfrm>
            <a:off x="5481291" y="2169357"/>
            <a:ext cx="0" cy="32372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EA0FCA42-C645-4F3A-B007-A67B3E9A14D3}"/>
              </a:ext>
            </a:extLst>
          </p:cNvPr>
          <p:cNvCxnSpPr>
            <a:cxnSpLocks/>
          </p:cNvCxnSpPr>
          <p:nvPr/>
        </p:nvCxnSpPr>
        <p:spPr>
          <a:xfrm>
            <a:off x="4594657" y="2169357"/>
            <a:ext cx="0" cy="32372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1B31259-06A1-4A6A-BE12-3273C57D59B9}"/>
              </a:ext>
            </a:extLst>
          </p:cNvPr>
          <p:cNvSpPr/>
          <p:nvPr/>
        </p:nvSpPr>
        <p:spPr>
          <a:xfrm>
            <a:off x="4076090" y="2253094"/>
            <a:ext cx="170128" cy="1600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3315037-D84D-4ACB-B10E-8D4AA83D960C}"/>
              </a:ext>
            </a:extLst>
          </p:cNvPr>
          <p:cNvSpPr/>
          <p:nvPr/>
        </p:nvSpPr>
        <p:spPr>
          <a:xfrm>
            <a:off x="4935450" y="2225767"/>
            <a:ext cx="199184" cy="187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Равнобедренный треугольник 61">
            <a:extLst>
              <a:ext uri="{FF2B5EF4-FFF2-40B4-BE49-F238E27FC236}">
                <a16:creationId xmlns:a16="http://schemas.microsoft.com/office/drawing/2014/main" id="{C21F19AC-BFB9-4F44-9405-F08D2E9EBF72}"/>
              </a:ext>
            </a:extLst>
          </p:cNvPr>
          <p:cNvSpPr/>
          <p:nvPr/>
        </p:nvSpPr>
        <p:spPr>
          <a:xfrm>
            <a:off x="5806041" y="2225767"/>
            <a:ext cx="231053" cy="187331"/>
          </a:xfrm>
          <a:prstGeom prst="triangle">
            <a:avLst/>
          </a:prstGeom>
          <a:solidFill>
            <a:srgbClr val="1117FF"/>
          </a:solidFill>
          <a:ln>
            <a:solidFill>
              <a:srgbClr val="11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518D9D-FE78-47D5-91FB-5BD730A2DE9E}"/>
              </a:ext>
            </a:extLst>
          </p:cNvPr>
          <p:cNvSpPr txBox="1"/>
          <p:nvPr/>
        </p:nvSpPr>
        <p:spPr>
          <a:xfrm>
            <a:off x="3147206" y="5406569"/>
            <a:ext cx="3826121" cy="489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/>
              <a:t>Облучение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02668FD-8017-4389-BD6D-B4F05D394674}"/>
              </a:ext>
            </a:extLst>
          </p:cNvPr>
          <p:cNvSpPr/>
          <p:nvPr/>
        </p:nvSpPr>
        <p:spPr>
          <a:xfrm>
            <a:off x="536655" y="4043205"/>
            <a:ext cx="6008075" cy="2604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/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91362AEB-FC78-4B50-8342-832D2BD6216E}"/>
              </a:ext>
            </a:extLst>
          </p:cNvPr>
          <p:cNvCxnSpPr/>
          <p:nvPr/>
        </p:nvCxnSpPr>
        <p:spPr>
          <a:xfrm>
            <a:off x="6551522" y="4177420"/>
            <a:ext cx="49596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5A6B966-5A13-44A3-8EE3-E73A2AC37782}"/>
              </a:ext>
            </a:extLst>
          </p:cNvPr>
          <p:cNvSpPr txBox="1"/>
          <p:nvPr/>
        </p:nvSpPr>
        <p:spPr>
          <a:xfrm>
            <a:off x="6968200" y="3925056"/>
            <a:ext cx="2836200" cy="489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/>
              <a:t>Контроль (без </a:t>
            </a:r>
            <a:r>
              <a:rPr lang="en-US" sz="2600" b="1" i="1" dirty="0"/>
              <a:t>Pc)</a:t>
            </a:r>
            <a:endParaRPr lang="ru-RU" sz="2600" b="1" i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54CB86-0B65-46FA-BC48-B88DBC409691}"/>
              </a:ext>
            </a:extLst>
          </p:cNvPr>
          <p:cNvSpPr txBox="1"/>
          <p:nvPr/>
        </p:nvSpPr>
        <p:spPr>
          <a:xfrm>
            <a:off x="837045" y="1164636"/>
            <a:ext cx="54169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/>
              <a:t>MTT-</a:t>
            </a:r>
            <a:r>
              <a:rPr lang="ru-RU" sz="2600" b="1" dirty="0"/>
              <a:t>тест</a:t>
            </a:r>
            <a:r>
              <a:rPr lang="en-US" sz="2600" b="1" dirty="0"/>
              <a:t>:</a:t>
            </a:r>
            <a:r>
              <a:rPr lang="ru-RU" sz="2600" b="1" dirty="0"/>
              <a:t> жизнеспособные клетки </a:t>
            </a:r>
          </a:p>
          <a:p>
            <a:pPr algn="ctr"/>
            <a:r>
              <a:rPr lang="ru-RU" sz="2600" b="1" dirty="0"/>
              <a:t>продуцируют окрашенный субстрат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BC9ED3-1661-4B98-BD66-33271CFD44AE}"/>
              </a:ext>
            </a:extLst>
          </p:cNvPr>
          <p:cNvSpPr txBox="1"/>
          <p:nvPr/>
        </p:nvSpPr>
        <p:spPr>
          <a:xfrm>
            <a:off x="4221817" y="5733420"/>
            <a:ext cx="1676897" cy="489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3.5 J/</a:t>
            </a:r>
            <a:r>
              <a:rPr lang="ru-RU" sz="2600" b="1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см2</a:t>
            </a:r>
            <a:endParaRPr lang="ru-RU" sz="26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C8849667-2965-4394-BFCD-59FEC1936772}"/>
              </a:ext>
            </a:extLst>
          </p:cNvPr>
          <p:cNvSpPr/>
          <p:nvPr/>
        </p:nvSpPr>
        <p:spPr>
          <a:xfrm>
            <a:off x="8960610" y="1268668"/>
            <a:ext cx="288585" cy="2885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5752DFA5-B1D0-4353-9667-8E49A171021F}"/>
              </a:ext>
            </a:extLst>
          </p:cNvPr>
          <p:cNvSpPr/>
          <p:nvPr/>
        </p:nvSpPr>
        <p:spPr>
          <a:xfrm>
            <a:off x="9346584" y="2687970"/>
            <a:ext cx="337872" cy="337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Равнобедренный треугольник 72">
            <a:extLst>
              <a:ext uri="{FF2B5EF4-FFF2-40B4-BE49-F238E27FC236}">
                <a16:creationId xmlns:a16="http://schemas.microsoft.com/office/drawing/2014/main" id="{0CA0111A-4C7A-4356-A078-9CDE1E39ADE4}"/>
              </a:ext>
            </a:extLst>
          </p:cNvPr>
          <p:cNvSpPr/>
          <p:nvPr/>
        </p:nvSpPr>
        <p:spPr>
          <a:xfrm>
            <a:off x="9723353" y="5237632"/>
            <a:ext cx="391930" cy="337872"/>
          </a:xfrm>
          <a:prstGeom prst="triangle">
            <a:avLst/>
          </a:prstGeom>
          <a:solidFill>
            <a:srgbClr val="1117FF"/>
          </a:solidFill>
          <a:ln>
            <a:solidFill>
              <a:srgbClr val="11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4" name="Объект 73">
            <a:extLst>
              <a:ext uri="{FF2B5EF4-FFF2-40B4-BE49-F238E27FC236}">
                <a16:creationId xmlns:a16="http://schemas.microsoft.com/office/drawing/2014/main" id="{7DF995A9-27CA-4CC7-A40A-BA88A954DC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598632"/>
              </p:ext>
            </p:extLst>
          </p:nvPr>
        </p:nvGraphicFramePr>
        <p:xfrm>
          <a:off x="6885525" y="797507"/>
          <a:ext cx="2075085" cy="1214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" name="CS ChemDraw Drawing" r:id="rId7" imgW="1622845" imgH="947232" progId="ChemDraw.Document.6.0">
                  <p:embed/>
                </p:oleObj>
              </mc:Choice>
              <mc:Fallback>
                <p:oleObj name="CS ChemDraw Drawing" r:id="rId7" imgW="1622845" imgH="947232" progId="ChemDraw.Document.6.0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11332843-C156-456F-89C2-D87529EC2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85525" y="797507"/>
                        <a:ext cx="2075085" cy="1214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Объект 74">
            <a:extLst>
              <a:ext uri="{FF2B5EF4-FFF2-40B4-BE49-F238E27FC236}">
                <a16:creationId xmlns:a16="http://schemas.microsoft.com/office/drawing/2014/main" id="{78DA340E-0A2C-40A1-8512-C3622D2C2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015371"/>
              </p:ext>
            </p:extLst>
          </p:nvPr>
        </p:nvGraphicFramePr>
        <p:xfrm>
          <a:off x="6869482" y="2244753"/>
          <a:ext cx="2545722" cy="1172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CS ChemDraw Drawing" r:id="rId9" imgW="1989982" imgH="915474" progId="ChemDraw.Document.6.0">
                  <p:embed/>
                </p:oleObj>
              </mc:Choice>
              <mc:Fallback>
                <p:oleObj name="CS ChemDraw Drawing" r:id="rId9" imgW="1989982" imgH="915474" progId="ChemDraw.Document.6.0">
                  <p:embed/>
                  <p:pic>
                    <p:nvPicPr>
                      <p:cNvPr id="52" name="Объект 51">
                        <a:extLst>
                          <a:ext uri="{FF2B5EF4-FFF2-40B4-BE49-F238E27FC236}">
                            <a16:creationId xmlns:a16="http://schemas.microsoft.com/office/drawing/2014/main" id="{D14B8503-40F5-4BDD-98DA-829099ED2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69482" y="2244753"/>
                        <a:ext cx="2545722" cy="1172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Объект 75">
            <a:extLst>
              <a:ext uri="{FF2B5EF4-FFF2-40B4-BE49-F238E27FC236}">
                <a16:creationId xmlns:a16="http://schemas.microsoft.com/office/drawing/2014/main" id="{1A174A28-9FC9-4BFB-AA99-6E8653556E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605109"/>
              </p:ext>
            </p:extLst>
          </p:nvPr>
        </p:nvGraphicFramePr>
        <p:xfrm>
          <a:off x="6845174" y="4715239"/>
          <a:ext cx="2501410" cy="1190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CS ChemDraw Drawing" r:id="rId11" imgW="1956231" imgH="929282" progId="ChemDraw.Document.6.0">
                  <p:embed/>
                </p:oleObj>
              </mc:Choice>
              <mc:Fallback>
                <p:oleObj name="CS ChemDraw Drawing" r:id="rId11" imgW="1956231" imgH="929282" progId="ChemDraw.Document.6.0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275BECD5-6EC1-45FC-89BE-B1E82BEDF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45174" y="4715239"/>
                        <a:ext cx="2501410" cy="1190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C0C7AD42-B445-4D00-A962-2644ADEA30B4}"/>
              </a:ext>
            </a:extLst>
          </p:cNvPr>
          <p:cNvSpPr txBox="1"/>
          <p:nvPr/>
        </p:nvSpPr>
        <p:spPr>
          <a:xfrm>
            <a:off x="238557" y="6213063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Цитотоксичность изучена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Романом </a:t>
            </a:r>
            <a:r>
              <a:rPr lang="ru-R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Акасовым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Евгением Хайдуковым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(ФНИЦ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«Кристаллография и фотоника» РАН, Первый МГМУ им. И. М. Сеченова)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2695463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1301</Words>
  <Application>Microsoft Office PowerPoint</Application>
  <PresentationFormat>Широкоэкранный</PresentationFormat>
  <Paragraphs>286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Calibri</vt:lpstr>
      <vt:lpstr>Calibri </vt:lpstr>
      <vt:lpstr>Calibri Light</vt:lpstr>
      <vt:lpstr>CС</vt:lpstr>
      <vt:lpstr>NewCenturySchlbk-Roman</vt:lpstr>
      <vt:lpstr>Roboto</vt:lpstr>
      <vt:lpstr>Symbol</vt:lpstr>
      <vt:lpstr>Wingdings</vt:lpstr>
      <vt:lpstr>Тема Office</vt:lpstr>
      <vt:lpstr>CS ChemDraw Drawing</vt:lpstr>
      <vt:lpstr>Синтез, фотофизические свойства и взаимодействие с  сывороточным альбумином новых  катионных фталоцианинов-фотосенсибилизаторов  аспирант 2 г/о Бунин Д.А., Мартынов А.Г.,  Горбунова Ю.Г., Цивадзе А.Ю.</vt:lpstr>
      <vt:lpstr>Фталоцианины для ФДТ</vt:lpstr>
      <vt:lpstr>Презентация PowerPoint</vt:lpstr>
      <vt:lpstr>Процессы агрегации отражаются на спектрах поглощения и флуоресценции</vt:lpstr>
      <vt:lpstr>Презентация PowerPoint</vt:lpstr>
      <vt:lpstr>Презентация PowerPoint</vt:lpstr>
      <vt:lpstr>Презентация PowerPoint</vt:lpstr>
      <vt:lpstr>Квантовые выходы генерации синглетного кислорода (в ДМСО, относительно ZnPc)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Фотофизические свойства и взаимодействие с сывороточным альбумином новых катионных фталоцианинов-фотосенсибилизаторов  аспирант 2 г/о Бунин Д.А., Мартынов А.Г., Горбунова Ю.Г., Цивадзе А.Ю.</vt:lpstr>
      <vt:lpstr>Презентация PowerPoint</vt:lpstr>
      <vt:lpstr>Фталоцианины как фотосенсибилизаторы для ФДТ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Andrew</dc:creator>
  <cp:lastModifiedBy>Dmitry</cp:lastModifiedBy>
  <cp:revision>165</cp:revision>
  <dcterms:created xsi:type="dcterms:W3CDTF">2022-06-16T13:39:38Z</dcterms:created>
  <dcterms:modified xsi:type="dcterms:W3CDTF">2022-07-03T09:30:50Z</dcterms:modified>
</cp:coreProperties>
</file>