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4" r:id="rId3"/>
    <p:sldId id="315" r:id="rId4"/>
    <p:sldId id="327" r:id="rId5"/>
    <p:sldId id="369" r:id="rId6"/>
    <p:sldId id="367" r:id="rId7"/>
    <p:sldId id="316" r:id="rId8"/>
    <p:sldId id="326" r:id="rId9"/>
    <p:sldId id="368" r:id="rId10"/>
    <p:sldId id="374" r:id="rId11"/>
    <p:sldId id="375" r:id="rId12"/>
    <p:sldId id="373" r:id="rId13"/>
    <p:sldId id="370" r:id="rId14"/>
    <p:sldId id="371" r:id="rId15"/>
    <p:sldId id="343" r:id="rId16"/>
    <p:sldId id="366" r:id="rId17"/>
    <p:sldId id="376" r:id="rId18"/>
    <p:sldId id="380" r:id="rId19"/>
    <p:sldId id="381" r:id="rId20"/>
    <p:sldId id="377" r:id="rId21"/>
    <p:sldId id="378" r:id="rId22"/>
    <p:sldId id="379" r:id="rId23"/>
  </p:sldIdLst>
  <p:sldSz cx="12241213" cy="6840538"/>
  <p:notesSz cx="6858000" cy="9144000"/>
  <p:defaultTextStyle>
    <a:defPPr>
      <a:defRPr lang="ru-RU"/>
    </a:defPPr>
    <a:lvl1pPr marL="0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591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181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772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2362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953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3544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4134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4725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4350" autoAdjust="0"/>
  </p:normalViewPr>
  <p:slideViewPr>
    <p:cSldViewPr>
      <p:cViewPr varScale="1">
        <p:scale>
          <a:sx n="64" d="100"/>
          <a:sy n="64" d="100"/>
        </p:scale>
        <p:origin x="576" y="36"/>
      </p:cViewPr>
      <p:guideLst>
        <p:guide orient="horz" pos="2155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nca\Desktop\Docking\&#1088;&#1077;&#1079;&#1091;&#1083;&#1100;&#1090;&#1072;&#1090;&#1099;%20&#1076;&#1086;&#1082;&#1080;&#1085;&#1075;&#1072;_Sn_&#1054;&#1088;&#1080;&#1075;&#1080;&#1085;&#1072;&#1083;_1506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lindDock\results\BestResults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lindDock\results\BestResults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lindDock\results\BestResults\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lindDock\results\BestResults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BlindDock\results\BestResults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6;&#1089;&#1086;&#1089;&#1100;%20&#1076;&#1088;&#1086;&#1095;&#1077;&#1085;&#1099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588819596512999E-2"/>
          <c:y val="4.5807332825214708E-2"/>
          <c:w val="0.84948637476970157"/>
          <c:h val="0.896785619202650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'комплексы олова TrxR_1'!$D$52</c:f>
              <c:strCache>
                <c:ptCount val="1"/>
                <c:pt idx="0">
                  <c:v>TRX_R</c:v>
                </c:pt>
              </c:strCache>
            </c:strRef>
          </c:tx>
          <c:invertIfNegative val="0"/>
          <c:cat>
            <c:strRef>
              <c:f>'комплексы олова TrxR_1'!$B$53:$C$59</c:f>
              <c:strCache>
                <c:ptCount val="7"/>
                <c:pt idx="0">
                  <c:v>Models</c:v>
                </c:pt>
                <c:pt idx="1">
                  <c:v>PABATMSn</c:v>
                </c:pt>
                <c:pt idx="2">
                  <c:v>PABADPhSn</c:v>
                </c:pt>
                <c:pt idx="3">
                  <c:v>PABADBuSn</c:v>
                </c:pt>
                <c:pt idx="4">
                  <c:v>DP_PABATMSn</c:v>
                </c:pt>
                <c:pt idx="5">
                  <c:v>DP_PABADPhSn</c:v>
                </c:pt>
                <c:pt idx="6">
                  <c:v>DP_PABADBuSn</c:v>
                </c:pt>
              </c:strCache>
            </c:strRef>
          </c:cat>
          <c:val>
            <c:numRef>
              <c:f>'комплексы олова TrxR_1'!$D$53:$D$59</c:f>
              <c:numCache>
                <c:formatCode>0.00</c:formatCode>
                <c:ptCount val="7"/>
                <c:pt idx="0" formatCode="General">
                  <c:v>0</c:v>
                </c:pt>
                <c:pt idx="1">
                  <c:v>-253.8</c:v>
                </c:pt>
                <c:pt idx="2">
                  <c:v>-387.4</c:v>
                </c:pt>
                <c:pt idx="3">
                  <c:v>-327.2</c:v>
                </c:pt>
                <c:pt idx="4">
                  <c:v>-533.4</c:v>
                </c:pt>
                <c:pt idx="5">
                  <c:v>-536.5</c:v>
                </c:pt>
                <c:pt idx="6">
                  <c:v>-524.29999999999995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E-45C6-8B87-8685BD78A9A6}"/>
            </c:ext>
          </c:extLst>
        </c:ser>
        <c:ser>
          <c:idx val="1"/>
          <c:order val="1"/>
          <c:tx>
            <c:strRef>
              <c:f>'комплексы олова TrxR_1'!$E$52</c:f>
              <c:strCache>
                <c:ptCount val="1"/>
                <c:pt idx="0">
                  <c:v>TRX</c:v>
                </c:pt>
              </c:strCache>
            </c:strRef>
          </c:tx>
          <c:invertIfNegative val="0"/>
          <c:cat>
            <c:strRef>
              <c:f>'комплексы олова TrxR_1'!$B$53:$C$59</c:f>
              <c:strCache>
                <c:ptCount val="7"/>
                <c:pt idx="0">
                  <c:v>Models</c:v>
                </c:pt>
                <c:pt idx="1">
                  <c:v>PABATMSn</c:v>
                </c:pt>
                <c:pt idx="2">
                  <c:v>PABADPhSn</c:v>
                </c:pt>
                <c:pt idx="3">
                  <c:v>PABADBuSn</c:v>
                </c:pt>
                <c:pt idx="4">
                  <c:v>DP_PABATMSn</c:v>
                </c:pt>
                <c:pt idx="5">
                  <c:v>DP_PABADPhSn</c:v>
                </c:pt>
                <c:pt idx="6">
                  <c:v>DP_PABADBuSn</c:v>
                </c:pt>
              </c:strCache>
            </c:strRef>
          </c:cat>
          <c:val>
            <c:numRef>
              <c:f>'комплексы олова TrxR_1'!$E$53:$E$59</c:f>
              <c:numCache>
                <c:formatCode>0.00</c:formatCode>
                <c:ptCount val="7"/>
                <c:pt idx="0" formatCode="General">
                  <c:v>0</c:v>
                </c:pt>
                <c:pt idx="1">
                  <c:v>-290.8</c:v>
                </c:pt>
                <c:pt idx="2">
                  <c:v>-354.4</c:v>
                </c:pt>
                <c:pt idx="3">
                  <c:v>-391.8</c:v>
                </c:pt>
                <c:pt idx="4">
                  <c:v>-550.79999999999995</c:v>
                </c:pt>
                <c:pt idx="5">
                  <c:v>-536.4</c:v>
                </c:pt>
                <c:pt idx="6">
                  <c:v>-566.1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BE-45C6-8B87-8685BD78A9A6}"/>
            </c:ext>
          </c:extLst>
        </c:ser>
        <c:ser>
          <c:idx val="2"/>
          <c:order val="2"/>
          <c:tx>
            <c:strRef>
              <c:f>'комплексы олова TrxR_1'!$F$52</c:f>
              <c:strCache>
                <c:ptCount val="1"/>
                <c:pt idx="0">
                  <c:v>DNA</c:v>
                </c:pt>
              </c:strCache>
            </c:strRef>
          </c:tx>
          <c:invertIfNegative val="0"/>
          <c:cat>
            <c:strRef>
              <c:f>'комплексы олова TrxR_1'!$B$53:$C$59</c:f>
              <c:strCache>
                <c:ptCount val="7"/>
                <c:pt idx="0">
                  <c:v>Models</c:v>
                </c:pt>
                <c:pt idx="1">
                  <c:v>PABATMSn</c:v>
                </c:pt>
                <c:pt idx="2">
                  <c:v>PABADPhSn</c:v>
                </c:pt>
                <c:pt idx="3">
                  <c:v>PABADBuSn</c:v>
                </c:pt>
                <c:pt idx="4">
                  <c:v>DP_PABATMSn</c:v>
                </c:pt>
                <c:pt idx="5">
                  <c:v>DP_PABADPhSn</c:v>
                </c:pt>
                <c:pt idx="6">
                  <c:v>DP_PABADBuSn</c:v>
                </c:pt>
              </c:strCache>
            </c:strRef>
          </c:cat>
          <c:val>
            <c:numRef>
              <c:f>'комплексы олова TrxR_1'!$F$53:$F$59</c:f>
              <c:numCache>
                <c:formatCode>0.00</c:formatCode>
                <c:ptCount val="7"/>
                <c:pt idx="0" formatCode="General">
                  <c:v>0</c:v>
                </c:pt>
                <c:pt idx="1">
                  <c:v>-212.2</c:v>
                </c:pt>
                <c:pt idx="2">
                  <c:v>-293</c:v>
                </c:pt>
                <c:pt idx="3">
                  <c:v>-277.89999999999969</c:v>
                </c:pt>
                <c:pt idx="4">
                  <c:v>-389.8</c:v>
                </c:pt>
                <c:pt idx="5">
                  <c:v>-446.3</c:v>
                </c:pt>
                <c:pt idx="6">
                  <c:v>-452.6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BE-45C6-8B87-8685BD78A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693952"/>
        <c:axId val="61695488"/>
      </c:barChart>
      <c:catAx>
        <c:axId val="61693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1695488"/>
        <c:crosses val="autoZero"/>
        <c:auto val="1"/>
        <c:lblAlgn val="ctr"/>
        <c:lblOffset val="100"/>
        <c:noMultiLvlLbl val="0"/>
      </c:catAx>
      <c:valAx>
        <c:axId val="616954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169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731737946377563"/>
          <c:y val="0.34625977230600125"/>
          <c:w val="0.12400857478370668"/>
          <c:h val="0.251784523941784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Клеточная</a:t>
            </a:r>
            <a:r>
              <a:rPr lang="ru-RU" baseline="0" dirty="0">
                <a:latin typeface="Cambria" panose="02040503050406030204" pitchFamily="18" charset="0"/>
                <a:ea typeface="Cambria" panose="02040503050406030204" pitchFamily="18" charset="0"/>
              </a:rPr>
              <a:t> мишень - ДНК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1309725372060475E-2"/>
          <c:y val="0.17802987371008203"/>
          <c:w val="0.72821997767285251"/>
          <c:h val="0.5420002552393226"/>
        </c:manualLayout>
      </c:layout>
      <c:barChart>
        <c:barDir val="bar"/>
        <c:grouping val="clustered"/>
        <c:varyColors val="0"/>
        <c:ser>
          <c:idx val="0"/>
          <c:order val="0"/>
          <c:tx>
            <c:v>E (total)</c:v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BD-4A01-B386-1691DB4A98AE}"/>
              </c:ext>
            </c:extLst>
          </c:dPt>
          <c:cat>
            <c:strRef>
              <c:f>'График Blind'!$A$3:$A$7</c:f>
              <c:strCache>
                <c:ptCount val="5"/>
                <c:pt idx="0">
                  <c:v>DPBP (3)</c:v>
                </c:pt>
                <c:pt idx="1">
                  <c:v>ε-Boc-Lys-Me3Sn (7)</c:v>
                </c:pt>
                <c:pt idx="2">
                  <c:v>ε-Boc-Lys-Ph2Sn-OCH3 (6)</c:v>
                </c:pt>
                <c:pt idx="3">
                  <c:v>DPBP-ε-Boc-Lys-Me3Sn (8)</c:v>
                </c:pt>
                <c:pt idx="4">
                  <c:v>DPBP-ε-Boc-Lys-Ph2Sn-OCH3 (9)</c:v>
                </c:pt>
              </c:strCache>
            </c:strRef>
          </c:cat>
          <c:val>
            <c:numRef>
              <c:f>'График Blind'!$B$3:$B$7</c:f>
              <c:numCache>
                <c:formatCode>General</c:formatCode>
                <c:ptCount val="5"/>
                <c:pt idx="0">
                  <c:v>-375.6</c:v>
                </c:pt>
                <c:pt idx="1">
                  <c:v>-171.1</c:v>
                </c:pt>
                <c:pt idx="2">
                  <c:v>-341.7</c:v>
                </c:pt>
                <c:pt idx="3">
                  <c:v>-230.4</c:v>
                </c:pt>
                <c:pt idx="4">
                  <c:v>-335.9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BD-4A01-B386-1691DB4A98AE}"/>
            </c:ext>
          </c:extLst>
        </c:ser>
        <c:ser>
          <c:idx val="1"/>
          <c:order val="1"/>
          <c:tx>
            <c:v>E (force)</c:v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BBD-4A01-B386-1691DB4A98AE}"/>
              </c:ext>
            </c:extLst>
          </c:dPt>
          <c:cat>
            <c:strRef>
              <c:f>'График Blind'!$A$3:$A$7</c:f>
              <c:strCache>
                <c:ptCount val="5"/>
                <c:pt idx="0">
                  <c:v>DPBP (3)</c:v>
                </c:pt>
                <c:pt idx="1">
                  <c:v>ε-Boc-Lys-Me3Sn (7)</c:v>
                </c:pt>
                <c:pt idx="2">
                  <c:v>ε-Boc-Lys-Ph2Sn-OCH3 (6)</c:v>
                </c:pt>
                <c:pt idx="3">
                  <c:v>DPBP-ε-Boc-Lys-Me3Sn (8)</c:v>
                </c:pt>
                <c:pt idx="4">
                  <c:v>DPBP-ε-Boc-Lys-Ph2Sn-OCH3 (9)</c:v>
                </c:pt>
              </c:strCache>
            </c:strRef>
          </c:cat>
          <c:val>
            <c:numRef>
              <c:f>'График Blind'!$C$3:$C$7</c:f>
              <c:numCache>
                <c:formatCode>General</c:formatCode>
                <c:ptCount val="5"/>
                <c:pt idx="0">
                  <c:v>-23.1</c:v>
                </c:pt>
                <c:pt idx="1">
                  <c:v>-1</c:v>
                </c:pt>
                <c:pt idx="2">
                  <c:v>-8</c:v>
                </c:pt>
                <c:pt idx="3">
                  <c:v>0.4</c:v>
                </c:pt>
                <c:pt idx="4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BD-4A01-B386-1691DB4A9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588416"/>
        <c:axId val="64594304"/>
      </c:barChart>
      <c:catAx>
        <c:axId val="6458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94304"/>
        <c:crosses val="autoZero"/>
        <c:auto val="1"/>
        <c:lblAlgn val="ctr"/>
        <c:lblOffset val="100"/>
        <c:noMultiLvlLbl val="0"/>
      </c:catAx>
      <c:valAx>
        <c:axId val="64594304"/>
        <c:scaling>
          <c:orientation val="minMax"/>
          <c:max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Энергия</a:t>
                </a:r>
                <a:r>
                  <a:rPr lang="ru-RU" baseline="0" dirty="0"/>
                  <a:t> взаимодействия, КДж</a:t>
                </a:r>
                <a:r>
                  <a:rPr lang="en-US" baseline="0" dirty="0"/>
                  <a:t>/</a:t>
                </a:r>
                <a:r>
                  <a:rPr lang="ru-RU" baseline="0" dirty="0"/>
                  <a:t>моль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8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Клеточная</a:t>
            </a:r>
            <a:r>
              <a:rPr lang="ru-RU" baseline="0" dirty="0">
                <a:latin typeface="Cambria" panose="02040503050406030204" pitchFamily="18" charset="0"/>
                <a:ea typeface="Cambria" panose="02040503050406030204" pitchFamily="18" charset="0"/>
              </a:rPr>
              <a:t> мишень - </a:t>
            </a:r>
            <a:r>
              <a:rPr lang="en-US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Trx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E (total)</c:v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AE-471B-BFFF-1B776A3E9BDC}"/>
              </c:ext>
            </c:extLst>
          </c:dPt>
          <c:cat>
            <c:strRef>
              <c:f>'График Blind'!$A$3:$A$7</c:f>
              <c:strCache>
                <c:ptCount val="5"/>
                <c:pt idx="0">
                  <c:v>DPBP (3)</c:v>
                </c:pt>
                <c:pt idx="1">
                  <c:v>ε-Boc-Lys-Me3Sn (7)</c:v>
                </c:pt>
                <c:pt idx="2">
                  <c:v>ε-Boc-Lys-Ph2Sn-OCH3 (6)</c:v>
                </c:pt>
                <c:pt idx="3">
                  <c:v>DPBP-ε-Boc-Lys-Me3Sn (8)</c:v>
                </c:pt>
                <c:pt idx="4">
                  <c:v>DPBP-ε-Boc-Lys-Ph2Sn-OCH3 (9)</c:v>
                </c:pt>
              </c:strCache>
            </c:strRef>
          </c:cat>
          <c:val>
            <c:numRef>
              <c:f>'График Blind'!$D$3:$D$7</c:f>
              <c:numCache>
                <c:formatCode>General</c:formatCode>
                <c:ptCount val="5"/>
                <c:pt idx="0">
                  <c:v>-426.6</c:v>
                </c:pt>
                <c:pt idx="1">
                  <c:v>-367.7</c:v>
                </c:pt>
                <c:pt idx="2">
                  <c:v>-432.9</c:v>
                </c:pt>
                <c:pt idx="3">
                  <c:v>-446.9</c:v>
                </c:pt>
                <c:pt idx="4">
                  <c:v>-527.1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AE-471B-BFFF-1B776A3E9BDC}"/>
            </c:ext>
          </c:extLst>
        </c:ser>
        <c:ser>
          <c:idx val="1"/>
          <c:order val="1"/>
          <c:tx>
            <c:v>E (force)</c:v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AE-471B-BFFF-1B776A3E9BDC}"/>
              </c:ext>
            </c:extLst>
          </c:dPt>
          <c:cat>
            <c:strRef>
              <c:f>'График Blind'!$A$3:$A$7</c:f>
              <c:strCache>
                <c:ptCount val="5"/>
                <c:pt idx="0">
                  <c:v>DPBP (3)</c:v>
                </c:pt>
                <c:pt idx="1">
                  <c:v>ε-Boc-Lys-Me3Sn (7)</c:v>
                </c:pt>
                <c:pt idx="2">
                  <c:v>ε-Boc-Lys-Ph2Sn-OCH3 (6)</c:v>
                </c:pt>
                <c:pt idx="3">
                  <c:v>DPBP-ε-Boc-Lys-Me3Sn (8)</c:v>
                </c:pt>
                <c:pt idx="4">
                  <c:v>DPBP-ε-Boc-Lys-Ph2Sn-OCH3 (9)</c:v>
                </c:pt>
              </c:strCache>
            </c:strRef>
          </c:cat>
          <c:val>
            <c:numRef>
              <c:f>'График Blind'!$E$3:$E$7</c:f>
              <c:numCache>
                <c:formatCode>General</c:formatCode>
                <c:ptCount val="5"/>
                <c:pt idx="0">
                  <c:v>-74.099999999999994</c:v>
                </c:pt>
                <c:pt idx="1">
                  <c:v>-26.7</c:v>
                </c:pt>
                <c:pt idx="2">
                  <c:v>-50.3</c:v>
                </c:pt>
                <c:pt idx="3">
                  <c:v>-37</c:v>
                </c:pt>
                <c:pt idx="4">
                  <c:v>-41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AE-471B-BFFF-1B776A3E9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647168"/>
        <c:axId val="64648704"/>
      </c:barChart>
      <c:catAx>
        <c:axId val="6464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648704"/>
        <c:crosses val="autoZero"/>
        <c:auto val="1"/>
        <c:lblAlgn val="ctr"/>
        <c:lblOffset val="100"/>
        <c:noMultiLvlLbl val="0"/>
      </c:catAx>
      <c:valAx>
        <c:axId val="64648704"/>
        <c:scaling>
          <c:orientation val="minMax"/>
          <c:max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Энергия</a:t>
                </a:r>
                <a:r>
                  <a:rPr lang="ru-RU" baseline="0" dirty="0"/>
                  <a:t> взаимодействия, КДж</a:t>
                </a:r>
                <a:r>
                  <a:rPr lang="en-US" baseline="0" dirty="0"/>
                  <a:t>/</a:t>
                </a:r>
                <a:r>
                  <a:rPr lang="ru-RU" baseline="0" dirty="0"/>
                  <a:t>моль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64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Клеточная</a:t>
            </a:r>
            <a:r>
              <a:rPr lang="ru-RU" baseline="0" dirty="0">
                <a:latin typeface="Cambria" panose="02040503050406030204" pitchFamily="18" charset="0"/>
                <a:ea typeface="Cambria" panose="02040503050406030204" pitchFamily="18" charset="0"/>
              </a:rPr>
              <a:t> мишень - </a:t>
            </a:r>
            <a:r>
              <a:rPr lang="en-US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TrxR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1738781477615736E-2"/>
          <c:y val="0.19503095446119972"/>
          <c:w val="0.72822004594548084"/>
          <c:h val="0.5420002552393226"/>
        </c:manualLayout>
      </c:layout>
      <c:barChart>
        <c:barDir val="bar"/>
        <c:grouping val="clustered"/>
        <c:varyColors val="0"/>
        <c:ser>
          <c:idx val="0"/>
          <c:order val="0"/>
          <c:tx>
            <c:v>E (total)</c:v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7F-48B2-A07F-1D4C39855E10}"/>
              </c:ext>
            </c:extLst>
          </c:dPt>
          <c:cat>
            <c:strRef>
              <c:f>'График Blind'!$A$3:$A$7</c:f>
              <c:strCache>
                <c:ptCount val="5"/>
                <c:pt idx="0">
                  <c:v>DPBP (3)</c:v>
                </c:pt>
                <c:pt idx="1">
                  <c:v>ε-Boc-Lys-Me3Sn (7)</c:v>
                </c:pt>
                <c:pt idx="2">
                  <c:v>ε-Boc-Lys-Ph2Sn-OCH3 (6)</c:v>
                </c:pt>
                <c:pt idx="3">
                  <c:v>DPBP-ε-Boc-Lys-Me3Sn (8)</c:v>
                </c:pt>
                <c:pt idx="4">
                  <c:v>DPBP-ε-Boc-Lys-Ph2Sn-OCH3 (9)</c:v>
                </c:pt>
              </c:strCache>
            </c:strRef>
          </c:cat>
          <c:val>
            <c:numRef>
              <c:f>'График Blind'!$F$3:$F$7</c:f>
              <c:numCache>
                <c:formatCode>General</c:formatCode>
                <c:ptCount val="5"/>
                <c:pt idx="0">
                  <c:v>-389</c:v>
                </c:pt>
                <c:pt idx="1">
                  <c:v>-258.8</c:v>
                </c:pt>
                <c:pt idx="2">
                  <c:v>-367.4</c:v>
                </c:pt>
                <c:pt idx="3">
                  <c:v>-352</c:v>
                </c:pt>
                <c:pt idx="4">
                  <c:v>-429.5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F-48B2-A07F-1D4C39855E10}"/>
            </c:ext>
          </c:extLst>
        </c:ser>
        <c:ser>
          <c:idx val="1"/>
          <c:order val="1"/>
          <c:tx>
            <c:v>E (force)</c:v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E7F-48B2-A07F-1D4C39855E10}"/>
              </c:ext>
            </c:extLst>
          </c:dPt>
          <c:cat>
            <c:strRef>
              <c:f>'График Blind'!$A$3:$A$7</c:f>
              <c:strCache>
                <c:ptCount val="5"/>
                <c:pt idx="0">
                  <c:v>DPBP (3)</c:v>
                </c:pt>
                <c:pt idx="1">
                  <c:v>ε-Boc-Lys-Me3Sn (7)</c:v>
                </c:pt>
                <c:pt idx="2">
                  <c:v>ε-Boc-Lys-Ph2Sn-OCH3 (6)</c:v>
                </c:pt>
                <c:pt idx="3">
                  <c:v>DPBP-ε-Boc-Lys-Me3Sn (8)</c:v>
                </c:pt>
                <c:pt idx="4">
                  <c:v>DPBP-ε-Boc-Lys-Ph2Sn-OCH3 (9)</c:v>
                </c:pt>
              </c:strCache>
            </c:strRef>
          </c:cat>
          <c:val>
            <c:numRef>
              <c:f>'График Blind'!$G$3:$G$7</c:f>
              <c:numCache>
                <c:formatCode>General</c:formatCode>
                <c:ptCount val="5"/>
                <c:pt idx="0">
                  <c:v>-28.2</c:v>
                </c:pt>
                <c:pt idx="1">
                  <c:v>-19.600000000000001</c:v>
                </c:pt>
                <c:pt idx="2">
                  <c:v>-20.399999999999999</c:v>
                </c:pt>
                <c:pt idx="3">
                  <c:v>-0.9</c:v>
                </c:pt>
                <c:pt idx="4">
                  <c:v>-44.9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7F-48B2-A07F-1D4C39855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693376"/>
        <c:axId val="64694912"/>
      </c:barChart>
      <c:catAx>
        <c:axId val="6469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694912"/>
        <c:crosses val="autoZero"/>
        <c:auto val="1"/>
        <c:lblAlgn val="ctr"/>
        <c:lblOffset val="100"/>
        <c:noMultiLvlLbl val="0"/>
      </c:catAx>
      <c:valAx>
        <c:axId val="64694912"/>
        <c:scaling>
          <c:orientation val="minMax"/>
          <c:max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Энергия</a:t>
                </a:r>
                <a:r>
                  <a:rPr lang="ru-RU" baseline="0" dirty="0"/>
                  <a:t> взаимодействия, КДж</a:t>
                </a:r>
                <a:r>
                  <a:rPr lang="en-US" baseline="0" dirty="0"/>
                  <a:t>/</a:t>
                </a:r>
                <a:r>
                  <a:rPr lang="ru-RU" baseline="0" dirty="0"/>
                  <a:t>моль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69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Клеточная</a:t>
            </a:r>
            <a:r>
              <a:rPr lang="ru-RU" baseline="0" dirty="0">
                <a:latin typeface="Cambria" panose="02040503050406030204" pitchFamily="18" charset="0"/>
                <a:ea typeface="Cambria" panose="02040503050406030204" pitchFamily="18" charset="0"/>
              </a:rPr>
              <a:t> мишень - </a:t>
            </a:r>
            <a:r>
              <a:rPr lang="en-US" baseline="0" dirty="0">
                <a:latin typeface="Cambria" panose="02040503050406030204" pitchFamily="18" charset="0"/>
                <a:ea typeface="Cambria" panose="02040503050406030204" pitchFamily="18" charset="0"/>
              </a:rPr>
              <a:t>GR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358151087995763E-2"/>
          <c:y val="0.16346785110731649"/>
          <c:w val="0.73733779397376542"/>
          <c:h val="0.56744691850884132"/>
        </c:manualLayout>
      </c:layout>
      <c:barChart>
        <c:barDir val="bar"/>
        <c:grouping val="clustered"/>
        <c:varyColors val="0"/>
        <c:ser>
          <c:idx val="0"/>
          <c:order val="0"/>
          <c:tx>
            <c:v>E (total)</c:v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0A-43C0-AEBA-D33F73B16F2E}"/>
              </c:ext>
            </c:extLst>
          </c:dPt>
          <c:cat>
            <c:strRef>
              <c:f>'График Blind'!$A$3:$A$7</c:f>
              <c:strCache>
                <c:ptCount val="5"/>
                <c:pt idx="0">
                  <c:v>DPBP (3)</c:v>
                </c:pt>
                <c:pt idx="1">
                  <c:v>ε-Boc-Lys-Me3Sn (7)</c:v>
                </c:pt>
                <c:pt idx="2">
                  <c:v>ε-Boc-Lys-Ph2Sn-OCH3 (6)</c:v>
                </c:pt>
                <c:pt idx="3">
                  <c:v>DPBP-ε-Boc-Lys-Me3Sn (8)</c:v>
                </c:pt>
                <c:pt idx="4">
                  <c:v>DPBP-ε-Boc-Lys-Ph2Sn-OCH3 (9)</c:v>
                </c:pt>
              </c:strCache>
            </c:strRef>
          </c:cat>
          <c:val>
            <c:numRef>
              <c:f>'График Blind'!$H$3:$H$7</c:f>
              <c:numCache>
                <c:formatCode>General</c:formatCode>
                <c:ptCount val="5"/>
                <c:pt idx="0">
                  <c:v>-408.9</c:v>
                </c:pt>
                <c:pt idx="1">
                  <c:v>-298.39999999999975</c:v>
                </c:pt>
                <c:pt idx="2">
                  <c:v>-324</c:v>
                </c:pt>
                <c:pt idx="3">
                  <c:v>-418.7</c:v>
                </c:pt>
                <c:pt idx="4">
                  <c:v>-441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0A-43C0-AEBA-D33F73B16F2E}"/>
            </c:ext>
          </c:extLst>
        </c:ser>
        <c:ser>
          <c:idx val="1"/>
          <c:order val="1"/>
          <c:tx>
            <c:v>E (force)</c:v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0A-43C0-AEBA-D33F73B16F2E}"/>
              </c:ext>
            </c:extLst>
          </c:dPt>
          <c:cat>
            <c:strRef>
              <c:f>'График Blind'!$A$3:$A$7</c:f>
              <c:strCache>
                <c:ptCount val="5"/>
                <c:pt idx="0">
                  <c:v>DPBP (3)</c:v>
                </c:pt>
                <c:pt idx="1">
                  <c:v>ε-Boc-Lys-Me3Sn (7)</c:v>
                </c:pt>
                <c:pt idx="2">
                  <c:v>ε-Boc-Lys-Ph2Sn-OCH3 (6)</c:v>
                </c:pt>
                <c:pt idx="3">
                  <c:v>DPBP-ε-Boc-Lys-Me3Sn (8)</c:v>
                </c:pt>
                <c:pt idx="4">
                  <c:v>DPBP-ε-Boc-Lys-Ph2Sn-OCH3 (9)</c:v>
                </c:pt>
              </c:strCache>
            </c:strRef>
          </c:cat>
          <c:val>
            <c:numRef>
              <c:f>'График Blind'!$I$3:$I$7</c:f>
              <c:numCache>
                <c:formatCode>General</c:formatCode>
                <c:ptCount val="5"/>
                <c:pt idx="0">
                  <c:v>-7.7</c:v>
                </c:pt>
                <c:pt idx="1">
                  <c:v>-22.1</c:v>
                </c:pt>
                <c:pt idx="2">
                  <c:v>-51.9</c:v>
                </c:pt>
                <c:pt idx="3">
                  <c:v>5.8</c:v>
                </c:pt>
                <c:pt idx="4">
                  <c:v>10.200000000000001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0A-43C0-AEBA-D33F73B16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719104"/>
        <c:axId val="64745472"/>
      </c:barChart>
      <c:catAx>
        <c:axId val="6471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745472"/>
        <c:crosses val="autoZero"/>
        <c:auto val="1"/>
        <c:lblAlgn val="ctr"/>
        <c:lblOffset val="100"/>
        <c:noMultiLvlLbl val="0"/>
      </c:catAx>
      <c:valAx>
        <c:axId val="64745472"/>
        <c:scaling>
          <c:orientation val="minMax"/>
          <c:max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Энергия</a:t>
                </a:r>
                <a:r>
                  <a:rPr lang="ru-RU" baseline="0" dirty="0"/>
                  <a:t> взаимодействия, КДж</a:t>
                </a:r>
                <a:r>
                  <a:rPr lang="en-US" baseline="0" dirty="0"/>
                  <a:t>/</a:t>
                </a:r>
                <a:r>
                  <a:rPr lang="ru-RU" baseline="0" dirty="0"/>
                  <a:t>моль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71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График энергий взаимодействия соединений 3, 6-9 с белками антиоксидантной системы по результатам </a:t>
            </a:r>
            <a:r>
              <a:rPr lang="ru-RU" sz="1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докинга</a:t>
            </a: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в активный сайт </a:t>
            </a:r>
          </a:p>
        </c:rich>
      </c:tx>
      <c:layout>
        <c:manualLayout>
          <c:xMode val="edge"/>
          <c:yMode val="edge"/>
          <c:x val="0.14566623582358371"/>
          <c:y val="2.25913263959275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647839994467937"/>
          <c:y val="0.13950162485307022"/>
          <c:w val="0.69023224650107062"/>
          <c:h val="0.69881507174605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'График active'!$A$2</c:f>
              <c:strCache>
                <c:ptCount val="1"/>
                <c:pt idx="0">
                  <c:v>DPBP (3)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 active'!$B$1:$D$1</c:f>
              <c:strCache>
                <c:ptCount val="3"/>
                <c:pt idx="0">
                  <c:v>Trx</c:v>
                </c:pt>
                <c:pt idx="1">
                  <c:v>TrxR</c:v>
                </c:pt>
                <c:pt idx="2">
                  <c:v>GR</c:v>
                </c:pt>
              </c:strCache>
            </c:strRef>
          </c:cat>
          <c:val>
            <c:numRef>
              <c:f>'График active'!$B$2:$D$2</c:f>
              <c:numCache>
                <c:formatCode>General</c:formatCode>
                <c:ptCount val="3"/>
                <c:pt idx="0">
                  <c:v>2.4</c:v>
                </c:pt>
                <c:pt idx="1">
                  <c:v>-5.9</c:v>
                </c:pt>
                <c:pt idx="2">
                  <c:v>-1.8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C-4D34-872E-E1B90ABD2702}"/>
            </c:ext>
          </c:extLst>
        </c:ser>
        <c:ser>
          <c:idx val="1"/>
          <c:order val="1"/>
          <c:tx>
            <c:strRef>
              <c:f>'График active'!$A$3</c:f>
              <c:strCache>
                <c:ptCount val="1"/>
                <c:pt idx="0">
                  <c:v>ε-Boc-Lys-Me3Sn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'График active'!$B$1:$D$1</c:f>
              <c:strCache>
                <c:ptCount val="3"/>
                <c:pt idx="0">
                  <c:v>Trx</c:v>
                </c:pt>
                <c:pt idx="1">
                  <c:v>TrxR</c:v>
                </c:pt>
                <c:pt idx="2">
                  <c:v>GR</c:v>
                </c:pt>
              </c:strCache>
            </c:strRef>
          </c:cat>
          <c:val>
            <c:numRef>
              <c:f>'График active'!$B$3:$D$3</c:f>
              <c:numCache>
                <c:formatCode>General</c:formatCode>
                <c:ptCount val="3"/>
                <c:pt idx="0">
                  <c:v>-2.4</c:v>
                </c:pt>
                <c:pt idx="1">
                  <c:v>-4.5999999999999996</c:v>
                </c:pt>
                <c:pt idx="2">
                  <c:v>-6.8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C-4D34-872E-E1B90ABD2702}"/>
            </c:ext>
          </c:extLst>
        </c:ser>
        <c:ser>
          <c:idx val="2"/>
          <c:order val="2"/>
          <c:tx>
            <c:strRef>
              <c:f>'График active'!$A$4</c:f>
              <c:strCache>
                <c:ptCount val="1"/>
                <c:pt idx="0">
                  <c:v>ε-Boc-Lys-Ph2Sn-OCH3 (6)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'График active'!$B$1:$D$1</c:f>
              <c:strCache>
                <c:ptCount val="3"/>
                <c:pt idx="0">
                  <c:v>Trx</c:v>
                </c:pt>
                <c:pt idx="1">
                  <c:v>TrxR</c:v>
                </c:pt>
                <c:pt idx="2">
                  <c:v>GR</c:v>
                </c:pt>
              </c:strCache>
            </c:strRef>
          </c:cat>
          <c:val>
            <c:numRef>
              <c:f>'График active'!$B$4:$D$4</c:f>
              <c:numCache>
                <c:formatCode>General</c:formatCode>
                <c:ptCount val="3"/>
                <c:pt idx="0">
                  <c:v>-2.2999999999999998</c:v>
                </c:pt>
                <c:pt idx="1">
                  <c:v>-5.6</c:v>
                </c:pt>
                <c:pt idx="2">
                  <c:v>-7.48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1C-4D34-872E-E1B90ABD2702}"/>
            </c:ext>
          </c:extLst>
        </c:ser>
        <c:ser>
          <c:idx val="3"/>
          <c:order val="3"/>
          <c:tx>
            <c:strRef>
              <c:f>'График active'!$A$5</c:f>
              <c:strCache>
                <c:ptCount val="1"/>
                <c:pt idx="0">
                  <c:v>DPBP-ε-Boc-Lys-Me3Sn (8)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'График active'!$B$1:$D$1</c:f>
              <c:strCache>
                <c:ptCount val="3"/>
                <c:pt idx="0">
                  <c:v>Trx</c:v>
                </c:pt>
                <c:pt idx="1">
                  <c:v>TrxR</c:v>
                </c:pt>
                <c:pt idx="2">
                  <c:v>GR</c:v>
                </c:pt>
              </c:strCache>
            </c:strRef>
          </c:cat>
          <c:val>
            <c:numRef>
              <c:f>'График active'!$B$5:$D$5</c:f>
              <c:numCache>
                <c:formatCode>General</c:formatCode>
                <c:ptCount val="3"/>
                <c:pt idx="0">
                  <c:v>258.2</c:v>
                </c:pt>
                <c:pt idx="1">
                  <c:v>-3.5</c:v>
                </c:pt>
                <c:pt idx="2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1C-4D34-872E-E1B90ABD2702}"/>
            </c:ext>
          </c:extLst>
        </c:ser>
        <c:ser>
          <c:idx val="4"/>
          <c:order val="4"/>
          <c:tx>
            <c:strRef>
              <c:f>'График active'!$A$6</c:f>
              <c:strCache>
                <c:ptCount val="1"/>
                <c:pt idx="0">
                  <c:v>DPBP-ε-Boc-Lys-Ph2Sn-OCH3 (9)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'График active'!$B$1:$D$1</c:f>
              <c:strCache>
                <c:ptCount val="3"/>
                <c:pt idx="0">
                  <c:v>Trx</c:v>
                </c:pt>
                <c:pt idx="1">
                  <c:v>TrxR</c:v>
                </c:pt>
                <c:pt idx="2">
                  <c:v>GR</c:v>
                </c:pt>
              </c:strCache>
            </c:strRef>
          </c:cat>
          <c:val>
            <c:numRef>
              <c:f>'График active'!$B$6:$D$6</c:f>
              <c:numCache>
                <c:formatCode>General</c:formatCode>
                <c:ptCount val="3"/>
                <c:pt idx="0">
                  <c:v>656.8</c:v>
                </c:pt>
                <c:pt idx="1">
                  <c:v>-5.2</c:v>
                </c:pt>
                <c:pt idx="2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1C-4D34-872E-E1B90ABD2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817024"/>
        <c:axId val="64818560"/>
      </c:barChart>
      <c:catAx>
        <c:axId val="6481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18560"/>
        <c:crosses val="autoZero"/>
        <c:auto val="1"/>
        <c:lblAlgn val="ctr"/>
        <c:lblOffset val="100"/>
        <c:noMultiLvlLbl val="0"/>
      </c:catAx>
      <c:valAx>
        <c:axId val="64818560"/>
        <c:scaling>
          <c:orientation val="minMax"/>
          <c:max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0" baseline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Энергия взаимодействия</a:t>
                </a:r>
                <a:r>
                  <a:rPr lang="en-US" sz="1400" b="0" i="0" baseline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400" b="0" i="0" baseline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КДж</a:t>
                </a:r>
                <a:r>
                  <a:rPr lang="en-US" sz="1400" b="0" i="0" baseline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sz="1400" b="0" i="0" baseline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моль</a:t>
                </a:r>
                <a:endParaRPr lang="ru-RU" sz="1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189256562985253"/>
              <c:y val="0.915502748667644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1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9669763847369407E-3"/>
          <c:y val="0.32208470181937177"/>
          <c:w val="0.31784542166746643"/>
          <c:h val="0.44137011088652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baseline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График взаимодействия соединения 8 с ДНК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17084270534284446"/>
          <c:y val="2.852398104748497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'Шакальные расчеты'!$E$59:$E$68</c:f>
              <c:numCache>
                <c:formatCode>General</c:formatCode>
                <c:ptCount val="10"/>
                <c:pt idx="0">
                  <c:v>1.0666666666666675E-2</c:v>
                </c:pt>
                <c:pt idx="1">
                  <c:v>1.1851149561507478E-2</c:v>
                </c:pt>
                <c:pt idx="2">
                  <c:v>1.3333333333333341E-2</c:v>
                </c:pt>
                <c:pt idx="3">
                  <c:v>1.5239256324291362E-2</c:v>
                </c:pt>
                <c:pt idx="4">
                  <c:v>1.7777777777777781E-2</c:v>
                </c:pt>
                <c:pt idx="5">
                  <c:v>2.1331058020477842E-2</c:v>
                </c:pt>
                <c:pt idx="6">
                  <c:v>2.6666666666666672E-2</c:v>
                </c:pt>
                <c:pt idx="7">
                  <c:v>3.5549235691432632E-2</c:v>
                </c:pt>
                <c:pt idx="8">
                  <c:v>5.3333333333333406E-2</c:v>
                </c:pt>
                <c:pt idx="9">
                  <c:v>0.10660980810234535</c:v>
                </c:pt>
              </c:numCache>
            </c:numRef>
          </c:xVal>
          <c:yVal>
            <c:numRef>
              <c:f>'Шакальные расчеты'!$D$59:$D$68</c:f>
              <c:numCache>
                <c:formatCode>General</c:formatCode>
                <c:ptCount val="10"/>
                <c:pt idx="0">
                  <c:v>-1.6160949868073881E-2</c:v>
                </c:pt>
                <c:pt idx="1">
                  <c:v>-1.8672357289840721E-2</c:v>
                </c:pt>
                <c:pt idx="2">
                  <c:v>-2.2036337470768184E-2</c:v>
                </c:pt>
                <c:pt idx="3">
                  <c:v>-2.5732591114378745E-2</c:v>
                </c:pt>
                <c:pt idx="4">
                  <c:v>-2.9503853564547211E-2</c:v>
                </c:pt>
                <c:pt idx="5">
                  <c:v>-3.6947670034685604E-2</c:v>
                </c:pt>
                <c:pt idx="6">
                  <c:v>-4.4048903272204253E-2</c:v>
                </c:pt>
                <c:pt idx="7">
                  <c:v>-5.5643879173290882E-2</c:v>
                </c:pt>
                <c:pt idx="8">
                  <c:v>-8.1748415081748418E-2</c:v>
                </c:pt>
                <c:pt idx="9">
                  <c:v>-0.13810597519729437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51-47D4-A3F7-F19CB55FA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331072"/>
        <c:axId val="137332992"/>
      </c:scatterChart>
      <c:valAx>
        <c:axId val="137331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1/</a:t>
                </a:r>
                <a:r>
                  <a:rPr lang="ru-RU" sz="1000" b="0" i="0" baseline="0">
                    <a:effectLst/>
                  </a:rPr>
                  <a:t>с</a:t>
                </a:r>
                <a:r>
                  <a:rPr lang="en-US" sz="1000" b="0" i="0" baseline="0">
                    <a:effectLst/>
                  </a:rPr>
                  <a:t>(</a:t>
                </a:r>
                <a:r>
                  <a:rPr lang="ru-RU" sz="1000" b="0" i="0" baseline="0">
                    <a:effectLst/>
                  </a:rPr>
                  <a:t>ДНК</a:t>
                </a:r>
                <a:r>
                  <a:rPr lang="en-US" sz="1000" b="0" i="0" baseline="0">
                    <a:effectLst/>
                  </a:rPr>
                  <a:t>)</a:t>
                </a:r>
                <a:r>
                  <a:rPr lang="ru-RU" sz="1000" b="0" i="0" baseline="0">
                    <a:effectLst/>
                  </a:rPr>
                  <a:t>, нмоль</a:t>
                </a:r>
                <a:r>
                  <a:rPr lang="en-US" sz="1000" b="0" i="0" baseline="0">
                    <a:effectLst/>
                  </a:rPr>
                  <a:t>^(-1)</a:t>
                </a:r>
                <a:endParaRPr lang="ru-RU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332992"/>
        <c:crosses val="autoZero"/>
        <c:crossBetween val="midCat"/>
      </c:valAx>
      <c:valAx>
        <c:axId val="13733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A0/(A-A0)</a:t>
                </a:r>
                <a:endParaRPr lang="ru-RU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331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9T16:46:33.82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32,'64'1,"-18"0,1-1,79-12,-74 5,0 3,0 2,56 5,-3 0,-82-3,-4 1,0-2,1 0,-1 0,30-8,-37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9T16:46:36.56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54,'86'1,"93"-3,-169 1,-1-1,0-1,0 0,0 0,0-1,10-5,-11 4,1 1,0 0,0 1,0 0,1 0,15-1,105 3,-115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9T16:46:50.5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0,'176'19,"283"-20,-444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19T16:47:06.76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55,'12'-1,"0"-1,-1 1,1-2,-1 0,14-5,-13 4,1 0,0 0,26-2,81 7,-72 1,48-5,-38-6,-38 6,1 0,24 0,-24 3,-2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30B2D-989B-4507-931F-2A8426FA47C8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4805-0C57-4A7B-81BD-94E9878EF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591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181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1772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2362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2953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3544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4134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4725" algn="l" defTabSz="1221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EE77-8D40-4702-8E96-FD0B84D856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1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EE77-8D40-4702-8E96-FD0B84D856A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EE77-8D40-4702-8E96-FD0B84D856A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3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3EE77-8D40-4702-8E96-FD0B84D856A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9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091" y="2125003"/>
            <a:ext cx="10405031" cy="1466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76305"/>
            <a:ext cx="8568849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2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4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EE6B-555B-44D2-9D7C-E257494017D0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9E6-F8EC-4B26-9502-7B4F402A7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502B-766F-4E17-95FE-A23CF437238D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9E6-F8EC-4B26-9502-7B4F402A7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4879" y="273939"/>
            <a:ext cx="2754273" cy="5836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0" y="273939"/>
            <a:ext cx="8058799" cy="5836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1EF4-4F20-4B39-8C09-31BFE7438EAC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9E6-F8EC-4B26-9502-7B4F402A7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9D1B9-97CF-47D8-AFF0-FA34490EC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991" y="2299280"/>
            <a:ext cx="9180910" cy="1687542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F7EAFC-709E-4227-BC0D-1DF7E72BA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486" y="260559"/>
            <a:ext cx="6177664" cy="1112251"/>
          </a:xfrm>
        </p:spPr>
        <p:txBody>
          <a:bodyPr/>
          <a:lstStyle>
            <a:lvl1pPr marL="0" indent="0" algn="ctr">
              <a:buNone/>
              <a:defRPr sz="3200"/>
            </a:lvl1pPr>
            <a:lvl2pPr marL="610591" indent="0" algn="ctr">
              <a:buNone/>
              <a:defRPr sz="2700"/>
            </a:lvl2pPr>
            <a:lvl3pPr marL="1221181" indent="0" algn="ctr">
              <a:buNone/>
              <a:defRPr sz="2400"/>
            </a:lvl3pPr>
            <a:lvl4pPr marL="1831772" indent="0" algn="ctr">
              <a:buNone/>
              <a:defRPr sz="2100"/>
            </a:lvl4pPr>
            <a:lvl5pPr marL="2442362" indent="0" algn="ctr">
              <a:buNone/>
              <a:defRPr sz="2100"/>
            </a:lvl5pPr>
            <a:lvl6pPr marL="3052953" indent="0" algn="ctr">
              <a:buNone/>
              <a:defRPr sz="2100"/>
            </a:lvl6pPr>
            <a:lvl7pPr marL="3663544" indent="0" algn="ctr">
              <a:buNone/>
              <a:defRPr sz="2100"/>
            </a:lvl7pPr>
            <a:lvl8pPr marL="4274134" indent="0" algn="ctr">
              <a:buNone/>
              <a:defRPr sz="2100"/>
            </a:lvl8pPr>
            <a:lvl9pPr marL="4884725" indent="0" algn="ctr">
              <a:buNone/>
              <a:defRPr sz="21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71614-FA27-4860-98A9-75F81E72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A5C2-0A40-4492-B531-AA454EEB91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F6E30E-39D1-46F4-8338-F5B247CA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FE1FD-8200-410C-B00D-65A5BD6C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152" y="5975971"/>
            <a:ext cx="543885" cy="364196"/>
          </a:xfrm>
        </p:spPr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Dow Chemical — Википедия">
            <a:extLst>
              <a:ext uri="{FF2B5EF4-FFF2-40B4-BE49-F238E27FC236}">
                <a16:creationId xmlns:a16="http://schemas.microsoft.com/office/drawing/2014/main" id="{33614C8B-E852-47F1-80BF-3BB2FD748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148" y="344972"/>
            <a:ext cx="3342064" cy="111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A7179E-7081-48B8-8EEA-893260FC6D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5" y="10624"/>
            <a:ext cx="2709633" cy="178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9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34C9D-C085-4C5E-ABBB-735B84F1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B044B7-E280-452F-A55D-9BB8ACE7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84" y="1820977"/>
            <a:ext cx="10558046" cy="4357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B63C7-D32A-4877-8130-2213AF08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623-1D45-45D8-9F28-3956315152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70B010-53AB-484B-AB28-542DB745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BD90A4-92CF-47D5-9C78-6980AF1F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44" y="5982420"/>
            <a:ext cx="393469" cy="391567"/>
          </a:xfrm>
        </p:spPr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4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04A17-D4B8-49D3-9060-883AF506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09" y="1705387"/>
            <a:ext cx="10558046" cy="2845474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ECAC7F-1B45-4E0E-A4BB-B8B3BDF08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209" y="4577780"/>
            <a:ext cx="10558046" cy="149636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059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118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17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23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529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63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741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84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FE549-9BDE-4E1C-8677-AD99C19A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BB4C-6574-4CC7-B867-BA0EEB39A7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233FA-A2E0-4A7B-932F-25FBA681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2BB5D-2DBB-4DA0-90FD-005480C6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85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A8573-C70D-4D77-8C97-A7A9EA01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A112A-BD0A-413D-9BFF-7CBA97468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583" y="1820977"/>
            <a:ext cx="5202516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C49E4-F0E0-451D-9716-2ECB95C21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114" y="1820977"/>
            <a:ext cx="5202516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FBEED8-9904-4BE3-8D1D-AB2EDE61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1621-BCB2-45DC-BC9F-34390EAAAC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26F362-A7AF-4ACD-99B2-4C12B43C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51671B-871D-4AB5-8617-086D763D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0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79E9B-21AA-4E28-98A8-B1B27128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78" y="364197"/>
            <a:ext cx="10558046" cy="13221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4AB68-A944-447C-92BB-D06D13E5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180" y="1676882"/>
            <a:ext cx="5178606" cy="82181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91" indent="0">
              <a:buNone/>
              <a:defRPr sz="2700" b="1"/>
            </a:lvl2pPr>
            <a:lvl3pPr marL="1221181" indent="0">
              <a:buNone/>
              <a:defRPr sz="2400" b="1"/>
            </a:lvl3pPr>
            <a:lvl4pPr marL="1831772" indent="0">
              <a:buNone/>
              <a:defRPr sz="2100" b="1"/>
            </a:lvl4pPr>
            <a:lvl5pPr marL="2442362" indent="0">
              <a:buNone/>
              <a:defRPr sz="2100" b="1"/>
            </a:lvl5pPr>
            <a:lvl6pPr marL="3052953" indent="0">
              <a:buNone/>
              <a:defRPr sz="2100" b="1"/>
            </a:lvl6pPr>
            <a:lvl7pPr marL="3663544" indent="0">
              <a:buNone/>
              <a:defRPr sz="2100" b="1"/>
            </a:lvl7pPr>
            <a:lvl8pPr marL="4274134" indent="0">
              <a:buNone/>
              <a:defRPr sz="2100" b="1"/>
            </a:lvl8pPr>
            <a:lvl9pPr marL="488472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A59EE4-F260-45ED-859D-380DB929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3180" y="2498697"/>
            <a:ext cx="5178606" cy="3675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86661D-701E-40E6-AC71-7EC218E49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116" y="1676882"/>
            <a:ext cx="5204110" cy="82181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91" indent="0">
              <a:buNone/>
              <a:defRPr sz="2700" b="1"/>
            </a:lvl2pPr>
            <a:lvl3pPr marL="1221181" indent="0">
              <a:buNone/>
              <a:defRPr sz="2400" b="1"/>
            </a:lvl3pPr>
            <a:lvl4pPr marL="1831772" indent="0">
              <a:buNone/>
              <a:defRPr sz="2100" b="1"/>
            </a:lvl4pPr>
            <a:lvl5pPr marL="2442362" indent="0">
              <a:buNone/>
              <a:defRPr sz="2100" b="1"/>
            </a:lvl5pPr>
            <a:lvl6pPr marL="3052953" indent="0">
              <a:buNone/>
              <a:defRPr sz="2100" b="1"/>
            </a:lvl6pPr>
            <a:lvl7pPr marL="3663544" indent="0">
              <a:buNone/>
              <a:defRPr sz="2100" b="1"/>
            </a:lvl7pPr>
            <a:lvl8pPr marL="4274134" indent="0">
              <a:buNone/>
              <a:defRPr sz="2100" b="1"/>
            </a:lvl8pPr>
            <a:lvl9pPr marL="488472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2BEEAF-48F6-41DD-B7C4-2CE1D706A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116" y="2498697"/>
            <a:ext cx="5204110" cy="3675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B392A0-048E-4581-9FA4-DD8BFA2C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739E-680E-492A-832C-9ED13F555F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DCBA80-3612-490A-A883-C573D71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BB0E5C-FE09-431A-8BFA-2FF812DD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4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49AE8-F73E-4E47-9056-7C762B41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9BB58F-D65B-4C92-8FFE-E1259F52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3538-8110-4B33-B574-B03D1FE0CD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507E94-B80E-4497-B241-8CB22180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AA646F-7699-4D97-AA3F-0D0CE431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75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1BAB4F-0E0F-4009-AEF6-4278DDC7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9B2-3060-47ED-A13E-57DAC24B1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86603D-0160-4114-AB72-428E6C95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B24A10-6F36-4DDB-903F-F74ED443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04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A0A07-EA96-41D1-B01C-ECA26A2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78" y="456036"/>
            <a:ext cx="3948110" cy="1596126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2455FC-5BA0-4AD5-9A82-EAEA8D121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10" y="984913"/>
            <a:ext cx="6197114" cy="486121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B79D6F-A253-4D95-B7AA-F00EC7E87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3178" y="2052162"/>
            <a:ext cx="3948110" cy="3801883"/>
          </a:xfrm>
        </p:spPr>
        <p:txBody>
          <a:bodyPr/>
          <a:lstStyle>
            <a:lvl1pPr marL="0" indent="0">
              <a:buNone/>
              <a:defRPr sz="2100"/>
            </a:lvl1pPr>
            <a:lvl2pPr marL="610591" indent="0">
              <a:buNone/>
              <a:defRPr sz="1900"/>
            </a:lvl2pPr>
            <a:lvl3pPr marL="1221181" indent="0">
              <a:buNone/>
              <a:defRPr sz="1600"/>
            </a:lvl3pPr>
            <a:lvl4pPr marL="1831772" indent="0">
              <a:buNone/>
              <a:defRPr sz="1300"/>
            </a:lvl4pPr>
            <a:lvl5pPr marL="2442362" indent="0">
              <a:buNone/>
              <a:defRPr sz="1300"/>
            </a:lvl5pPr>
            <a:lvl6pPr marL="3052953" indent="0">
              <a:buNone/>
              <a:defRPr sz="1300"/>
            </a:lvl6pPr>
            <a:lvl7pPr marL="3663544" indent="0">
              <a:buNone/>
              <a:defRPr sz="1300"/>
            </a:lvl7pPr>
            <a:lvl8pPr marL="4274134" indent="0">
              <a:buNone/>
              <a:defRPr sz="1300"/>
            </a:lvl8pPr>
            <a:lvl9pPr marL="4884725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511FC-F561-47F7-AE24-7C841663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9B5C-3AA9-43E8-8FA4-53612143C1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DA9830-0AC5-483D-A21A-0D92723E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90EA25-A33E-4C68-81AA-4EC7CD50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5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6F4-FC50-4228-BFC0-B1132D187B3B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9E6-F8EC-4B26-9502-7B4F402A7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52B0B-09E6-47BF-B835-51D96FA9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78" y="456036"/>
            <a:ext cx="3948110" cy="1596126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4E288F-1414-41C4-9570-C117CC21D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04110" y="984913"/>
            <a:ext cx="6197114" cy="4861216"/>
          </a:xfrm>
        </p:spPr>
        <p:txBody>
          <a:bodyPr/>
          <a:lstStyle>
            <a:lvl1pPr marL="0" indent="0">
              <a:buNone/>
              <a:defRPr sz="4300"/>
            </a:lvl1pPr>
            <a:lvl2pPr marL="610591" indent="0">
              <a:buNone/>
              <a:defRPr sz="3700"/>
            </a:lvl2pPr>
            <a:lvl3pPr marL="1221181" indent="0">
              <a:buNone/>
              <a:defRPr sz="3200"/>
            </a:lvl3pPr>
            <a:lvl4pPr marL="1831772" indent="0">
              <a:buNone/>
              <a:defRPr sz="2700"/>
            </a:lvl4pPr>
            <a:lvl5pPr marL="2442362" indent="0">
              <a:buNone/>
              <a:defRPr sz="2700"/>
            </a:lvl5pPr>
            <a:lvl6pPr marL="3052953" indent="0">
              <a:buNone/>
              <a:defRPr sz="2700"/>
            </a:lvl6pPr>
            <a:lvl7pPr marL="3663544" indent="0">
              <a:buNone/>
              <a:defRPr sz="2700"/>
            </a:lvl7pPr>
            <a:lvl8pPr marL="4274134" indent="0">
              <a:buNone/>
              <a:defRPr sz="2700"/>
            </a:lvl8pPr>
            <a:lvl9pPr marL="4884725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51369B-27E2-4FC9-A43B-3950A9245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3178" y="2052162"/>
            <a:ext cx="3948110" cy="3801883"/>
          </a:xfrm>
        </p:spPr>
        <p:txBody>
          <a:bodyPr/>
          <a:lstStyle>
            <a:lvl1pPr marL="0" indent="0">
              <a:buNone/>
              <a:defRPr sz="2100"/>
            </a:lvl1pPr>
            <a:lvl2pPr marL="610591" indent="0">
              <a:buNone/>
              <a:defRPr sz="1900"/>
            </a:lvl2pPr>
            <a:lvl3pPr marL="1221181" indent="0">
              <a:buNone/>
              <a:defRPr sz="1600"/>
            </a:lvl3pPr>
            <a:lvl4pPr marL="1831772" indent="0">
              <a:buNone/>
              <a:defRPr sz="1300"/>
            </a:lvl4pPr>
            <a:lvl5pPr marL="2442362" indent="0">
              <a:buNone/>
              <a:defRPr sz="1300"/>
            </a:lvl5pPr>
            <a:lvl6pPr marL="3052953" indent="0">
              <a:buNone/>
              <a:defRPr sz="1300"/>
            </a:lvl6pPr>
            <a:lvl7pPr marL="3663544" indent="0">
              <a:buNone/>
              <a:defRPr sz="1300"/>
            </a:lvl7pPr>
            <a:lvl8pPr marL="4274134" indent="0">
              <a:buNone/>
              <a:defRPr sz="1300"/>
            </a:lvl8pPr>
            <a:lvl9pPr marL="4884725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9F2CF7-78B4-42A8-A421-775F306E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AF4B-AADB-44AE-B2B1-06376A5E7C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AE467F-F652-435C-8341-EB7B2B02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0E943-0FAB-4E8F-8139-4DE05F2C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56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9377A-64D4-49D7-A367-16541B4F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CC4EF8-15FF-4420-91F1-E7F8DE4B1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DC29B-5D03-4731-A637-798845B2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5742-293E-4D7D-AC50-F776405034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ECC3A-A8DE-4F0E-A2A1-F1CB4031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912F3-DAFA-45B0-9985-BEFEE523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70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E03252-6312-4A7D-ADF3-3AB676F14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60120" y="364197"/>
            <a:ext cx="2639512" cy="57970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9AEAF1-484A-4C5D-B5AE-1EAAC2249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1587" y="364197"/>
            <a:ext cx="7765519" cy="5797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0513D4-1A9D-49E3-BA04-DCCA8438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8FD4-B82C-4E75-9E79-EA2B91AC04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09A026-B25F-4FD4-A1CA-84EEBAA1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F836A-031C-444B-B431-E21E3B04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7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3" y="4395681"/>
            <a:ext cx="10405031" cy="1358607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3" y="2899313"/>
            <a:ext cx="10405031" cy="149636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5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1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1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23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29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3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41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47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CC26-9967-4E3E-8C5C-2A6532527DB4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9E6-F8EC-4B26-9502-7B4F402A7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061" y="1596128"/>
            <a:ext cx="5406536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2616" y="1596128"/>
            <a:ext cx="5406536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1E47-1FFF-4BE5-BB93-D5F00BD3EA3D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9E6-F8EC-4B26-9502-7B4F402A7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0" y="1531205"/>
            <a:ext cx="5408662" cy="6381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91" indent="0">
              <a:buNone/>
              <a:defRPr sz="2700" b="1"/>
            </a:lvl2pPr>
            <a:lvl3pPr marL="1221181" indent="0">
              <a:buNone/>
              <a:defRPr sz="2400" b="1"/>
            </a:lvl3pPr>
            <a:lvl4pPr marL="1831772" indent="0">
              <a:buNone/>
              <a:defRPr sz="2100" b="1"/>
            </a:lvl4pPr>
            <a:lvl5pPr marL="2442362" indent="0">
              <a:buNone/>
              <a:defRPr sz="2100" b="1"/>
            </a:lvl5pPr>
            <a:lvl6pPr marL="3052953" indent="0">
              <a:buNone/>
              <a:defRPr sz="2100" b="1"/>
            </a:lvl6pPr>
            <a:lvl7pPr marL="3663544" indent="0">
              <a:buNone/>
              <a:defRPr sz="2100" b="1"/>
            </a:lvl7pPr>
            <a:lvl8pPr marL="4274134" indent="0">
              <a:buNone/>
              <a:defRPr sz="2100" b="1"/>
            </a:lvl8pPr>
            <a:lvl9pPr marL="48847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060" y="2169337"/>
            <a:ext cx="5408662" cy="394122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9" y="1531205"/>
            <a:ext cx="5410786" cy="6381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91" indent="0">
              <a:buNone/>
              <a:defRPr sz="2700" b="1"/>
            </a:lvl2pPr>
            <a:lvl3pPr marL="1221181" indent="0">
              <a:buNone/>
              <a:defRPr sz="2400" b="1"/>
            </a:lvl3pPr>
            <a:lvl4pPr marL="1831772" indent="0">
              <a:buNone/>
              <a:defRPr sz="2100" b="1"/>
            </a:lvl4pPr>
            <a:lvl5pPr marL="2442362" indent="0">
              <a:buNone/>
              <a:defRPr sz="2100" b="1"/>
            </a:lvl5pPr>
            <a:lvl6pPr marL="3052953" indent="0">
              <a:buNone/>
              <a:defRPr sz="2100" b="1"/>
            </a:lvl6pPr>
            <a:lvl7pPr marL="3663544" indent="0">
              <a:buNone/>
              <a:defRPr sz="2100" b="1"/>
            </a:lvl7pPr>
            <a:lvl8pPr marL="4274134" indent="0">
              <a:buNone/>
              <a:defRPr sz="2100" b="1"/>
            </a:lvl8pPr>
            <a:lvl9pPr marL="48847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8369" y="2169337"/>
            <a:ext cx="5410786" cy="394122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0364-A6E0-4D9D-A86C-5B97F77C24F5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9E6-F8EC-4B26-9502-7B4F402A7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69C-9A07-45A2-A2AD-DDF4D5D335F5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9E6-F8EC-4B26-9502-7B4F402A7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4138-D458-48BD-A682-BF05E042BBBB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9E6-F8EC-4B26-9502-7B4F402A7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4" y="272354"/>
            <a:ext cx="4027275" cy="11590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975" y="272356"/>
            <a:ext cx="6843178" cy="583821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4" y="1431448"/>
            <a:ext cx="4027275" cy="4679118"/>
          </a:xfrm>
        </p:spPr>
        <p:txBody>
          <a:bodyPr/>
          <a:lstStyle>
            <a:lvl1pPr marL="0" indent="0">
              <a:buNone/>
              <a:defRPr sz="1900"/>
            </a:lvl1pPr>
            <a:lvl2pPr marL="610591" indent="0">
              <a:buNone/>
              <a:defRPr sz="1600"/>
            </a:lvl2pPr>
            <a:lvl3pPr marL="1221181" indent="0">
              <a:buNone/>
              <a:defRPr sz="1300"/>
            </a:lvl3pPr>
            <a:lvl4pPr marL="1831772" indent="0">
              <a:buNone/>
              <a:defRPr sz="1200"/>
            </a:lvl4pPr>
            <a:lvl5pPr marL="2442362" indent="0">
              <a:buNone/>
              <a:defRPr sz="1200"/>
            </a:lvl5pPr>
            <a:lvl6pPr marL="3052953" indent="0">
              <a:buNone/>
              <a:defRPr sz="1200"/>
            </a:lvl6pPr>
            <a:lvl7pPr marL="3663544" indent="0">
              <a:buNone/>
              <a:defRPr sz="1200"/>
            </a:lvl7pPr>
            <a:lvl8pPr marL="4274134" indent="0">
              <a:buNone/>
              <a:defRPr sz="1200"/>
            </a:lvl8pPr>
            <a:lvl9pPr marL="48847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73E4-AAEB-4F8C-8C34-9C300842FE5C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9E6-F8EC-4B26-9502-7B4F402A7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788376"/>
            <a:ext cx="7344728" cy="56529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1215"/>
            <a:ext cx="7344728" cy="4104323"/>
          </a:xfrm>
        </p:spPr>
        <p:txBody>
          <a:bodyPr/>
          <a:lstStyle>
            <a:lvl1pPr marL="0" indent="0">
              <a:buNone/>
              <a:defRPr sz="4300"/>
            </a:lvl1pPr>
            <a:lvl2pPr marL="610591" indent="0">
              <a:buNone/>
              <a:defRPr sz="3700"/>
            </a:lvl2pPr>
            <a:lvl3pPr marL="1221181" indent="0">
              <a:buNone/>
              <a:defRPr sz="3200"/>
            </a:lvl3pPr>
            <a:lvl4pPr marL="1831772" indent="0">
              <a:buNone/>
              <a:defRPr sz="2700"/>
            </a:lvl4pPr>
            <a:lvl5pPr marL="2442362" indent="0">
              <a:buNone/>
              <a:defRPr sz="2700"/>
            </a:lvl5pPr>
            <a:lvl6pPr marL="3052953" indent="0">
              <a:buNone/>
              <a:defRPr sz="2700"/>
            </a:lvl6pPr>
            <a:lvl7pPr marL="3663544" indent="0">
              <a:buNone/>
              <a:defRPr sz="2700"/>
            </a:lvl7pPr>
            <a:lvl8pPr marL="4274134" indent="0">
              <a:buNone/>
              <a:defRPr sz="2700"/>
            </a:lvl8pPr>
            <a:lvl9pPr marL="4884725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53672"/>
            <a:ext cx="7344728" cy="802813"/>
          </a:xfrm>
        </p:spPr>
        <p:txBody>
          <a:bodyPr/>
          <a:lstStyle>
            <a:lvl1pPr marL="0" indent="0">
              <a:buNone/>
              <a:defRPr sz="1900"/>
            </a:lvl1pPr>
            <a:lvl2pPr marL="610591" indent="0">
              <a:buNone/>
              <a:defRPr sz="1600"/>
            </a:lvl2pPr>
            <a:lvl3pPr marL="1221181" indent="0">
              <a:buNone/>
              <a:defRPr sz="1300"/>
            </a:lvl3pPr>
            <a:lvl4pPr marL="1831772" indent="0">
              <a:buNone/>
              <a:defRPr sz="1200"/>
            </a:lvl4pPr>
            <a:lvl5pPr marL="2442362" indent="0">
              <a:buNone/>
              <a:defRPr sz="1200"/>
            </a:lvl5pPr>
            <a:lvl6pPr marL="3052953" indent="0">
              <a:buNone/>
              <a:defRPr sz="1200"/>
            </a:lvl6pPr>
            <a:lvl7pPr marL="3663544" indent="0">
              <a:buNone/>
              <a:defRPr sz="1200"/>
            </a:lvl7pPr>
            <a:lvl8pPr marL="4274134" indent="0">
              <a:buNone/>
              <a:defRPr sz="1200"/>
            </a:lvl8pPr>
            <a:lvl9pPr marL="48847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17FB-FB2A-4160-8BCC-37AD0DEF2A40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9E6-F8EC-4B26-9502-7B4F402A7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3939"/>
            <a:ext cx="11017092" cy="1140090"/>
          </a:xfrm>
          <a:prstGeom prst="rect">
            <a:avLst/>
          </a:prstGeom>
        </p:spPr>
        <p:txBody>
          <a:bodyPr vert="horz" lIns="122118" tIns="61059" rIns="122118" bIns="6105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1" y="1596128"/>
            <a:ext cx="11017092" cy="4514439"/>
          </a:xfrm>
          <a:prstGeom prst="rect">
            <a:avLst/>
          </a:prstGeom>
        </p:spPr>
        <p:txBody>
          <a:bodyPr vert="horz" lIns="122118" tIns="61059" rIns="122118" bIns="6105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062" y="6340166"/>
            <a:ext cx="2856283" cy="364196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32B6B-B47F-4A0A-AE6A-61E8E0425EEE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415" y="6340166"/>
            <a:ext cx="3876384" cy="364196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2869" y="6340166"/>
            <a:ext cx="2856283" cy="364196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D99E6-F8EC-4B26-9502-7B4F402A7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2118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943" indent="-457943" algn="l" defTabSz="1221181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210" indent="-381619" algn="l" defTabSz="1221181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477" indent="-305295" algn="l" defTabSz="12211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7067" indent="-305295" algn="l" defTabSz="1221181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658" indent="-305295" algn="l" defTabSz="1221181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8248" indent="-305295" algn="l" defTabSz="12211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8839" indent="-305295" algn="l" defTabSz="12211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9430" indent="-305295" algn="l" defTabSz="12211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0020" indent="-305295" algn="l" defTabSz="12211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91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81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72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362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953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544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4134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725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A9051-E9B5-4EBB-B9D5-F9593428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84" y="364197"/>
            <a:ext cx="10558046" cy="1322187"/>
          </a:xfrm>
          <a:prstGeom prst="rect">
            <a:avLst/>
          </a:prstGeom>
        </p:spPr>
        <p:txBody>
          <a:bodyPr vert="horz" lIns="122118" tIns="61059" rIns="122118" bIns="6105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7426DD-BBC2-4C3B-B66C-372D169B5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584" y="1820977"/>
            <a:ext cx="10558046" cy="4340259"/>
          </a:xfrm>
          <a:prstGeom prst="rect">
            <a:avLst/>
          </a:prstGeom>
        </p:spPr>
        <p:txBody>
          <a:bodyPr vert="horz" lIns="122118" tIns="61059" rIns="122118" bIns="6105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23921-E86F-4A04-AA5A-8A7CA2530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583" y="6340167"/>
            <a:ext cx="2754273" cy="364196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AA268-E34E-42ED-87CE-E6EFF966FB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D6D74-BCCD-4113-A804-1F9CC2EE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4902" y="6340167"/>
            <a:ext cx="4131409" cy="364196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E7E03C-BBCD-484C-A292-CD2375E41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5358" y="6340167"/>
            <a:ext cx="2754273" cy="364196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221181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295" indent="-305295" algn="l" defTabSz="1221181" rtl="0" eaLnBrk="1" latinLnBrk="0" hangingPunct="1">
        <a:lnSpc>
          <a:spcPct val="90000"/>
        </a:lnSpc>
        <a:spcBef>
          <a:spcPts val="133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5886" indent="-305295" algn="l" defTabSz="1221181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477" indent="-305295" algn="l" defTabSz="1221181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7067" indent="-305295" algn="l" defTabSz="1221181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658" indent="-305295" algn="l" defTabSz="1221181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8248" indent="-305295" algn="l" defTabSz="1221181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8839" indent="-305295" algn="l" defTabSz="1221181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9430" indent="-305295" algn="l" defTabSz="1221181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90020" indent="-305295" algn="l" defTabSz="1221181" rtl="0" eaLnBrk="1" latinLnBrk="0" hangingPunct="1">
        <a:lnSpc>
          <a:spcPct val="90000"/>
        </a:lnSpc>
        <a:spcBef>
          <a:spcPts val="66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91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81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72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362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953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544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4134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725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pn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0.emf"/><Relationship Id="rId4" Type="http://schemas.openxmlformats.org/officeDocument/2006/relationships/image" Target="../media/image42.jpeg"/><Relationship Id="rId9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40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56.png"/><Relationship Id="rId5" Type="http://schemas.openxmlformats.org/officeDocument/2006/relationships/customXml" Target="../ink/ink1.xml"/><Relationship Id="rId10" Type="http://schemas.openxmlformats.org/officeDocument/2006/relationships/customXml" Target="../ink/ink3.xml"/><Relationship Id="rId4" Type="http://schemas.openxmlformats.org/officeDocument/2006/relationships/chart" Target="../charts/chart6.xml"/><Relationship Id="rId9" Type="http://schemas.openxmlformats.org/officeDocument/2006/relationships/image" Target="../media/image55.png"/><Relationship Id="rId1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2.emf"/><Relationship Id="rId3" Type="http://schemas.openxmlformats.org/officeDocument/2006/relationships/image" Target="../media/image13.jpeg"/><Relationship Id="rId7" Type="http://schemas.openxmlformats.org/officeDocument/2006/relationships/image" Target="../media/image9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emf"/><Relationship Id="rId5" Type="http://schemas.openxmlformats.org/officeDocument/2006/relationships/image" Target="../media/image15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4.jpe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9.emf"/><Relationship Id="rId3" Type="http://schemas.openxmlformats.org/officeDocument/2006/relationships/image" Target="../media/image21.jpeg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6.emf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792014" y="4140349"/>
            <a:ext cx="10796600" cy="116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Bacteriochlorins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modified by </a:t>
            </a:r>
            <a:r>
              <a:rPr lang="ru-RU" sz="32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  <a:ea typeface="Cambria" pitchFamily="18" charset="0"/>
              </a:rPr>
            </a:b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organometallic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compounds as combined</a:t>
            </a:r>
            <a:r>
              <a:rPr lang="ru-RU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action agents </a:t>
            </a:r>
            <a:r>
              <a:rPr lang="en-US" sz="3600" b="1" dirty="0" smtClean="0"/>
              <a:t>	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150" y="5724525"/>
            <a:ext cx="8077848" cy="74038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Тихонов С.И., </a:t>
            </a:r>
            <a:r>
              <a:rPr lang="ru-RU" sz="2400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Демчук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Н.Ю., Фадеева А.Д., Грин М.А.</a:t>
            </a:r>
            <a:br>
              <a:rPr lang="ru-RU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202</a:t>
            </a:r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sz="24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Picture 4" descr="C:\Users\vonca\Desktop\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9862" y="0"/>
            <a:ext cx="1351351" cy="129614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9E6-F8EC-4B26-9502-7B4F402A792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25953" name="Picture 1" descr="C:\Users\vonca\Desktop\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68079" cy="13038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934" y="1764085"/>
            <a:ext cx="12097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ambria" pitchFamily="18" charset="0"/>
                <a:ea typeface="Cambria" pitchFamily="18" charset="0"/>
              </a:rPr>
              <a:t>XIV Международная конференция </a:t>
            </a:r>
            <a:br>
              <a:rPr lang="ru-RU" sz="3600" dirty="0" smtClean="0">
                <a:latin typeface="Cambria" pitchFamily="18" charset="0"/>
                <a:ea typeface="Cambria" pitchFamily="18" charset="0"/>
              </a:rPr>
            </a:br>
            <a:r>
              <a:rPr lang="ru-RU" sz="3600" dirty="0" smtClean="0">
                <a:latin typeface="Cambria" pitchFamily="18" charset="0"/>
                <a:ea typeface="Cambria" pitchFamily="18" charset="0"/>
              </a:rPr>
              <a:t>«Синтез и применение </a:t>
            </a:r>
            <a:r>
              <a:rPr lang="ru-RU" sz="3600" dirty="0" err="1" smtClean="0">
                <a:latin typeface="Cambria" pitchFamily="18" charset="0"/>
                <a:ea typeface="Cambria" pitchFamily="18" charset="0"/>
              </a:rPr>
              <a:t>порфиринов</a:t>
            </a:r>
            <a:r>
              <a:rPr lang="ru-RU" sz="3600" dirty="0" smtClean="0">
                <a:latin typeface="Cambria" pitchFamily="18" charset="0"/>
                <a:ea typeface="Cambria" pitchFamily="18" charset="0"/>
              </a:rPr>
              <a:t> и их аналогов» </a:t>
            </a:r>
            <a:br>
              <a:rPr lang="ru-RU" sz="3600" dirty="0" smtClean="0">
                <a:latin typeface="Cambria" pitchFamily="18" charset="0"/>
                <a:ea typeface="Cambria" pitchFamily="18" charset="0"/>
              </a:rPr>
            </a:br>
            <a:r>
              <a:rPr lang="ru-RU" sz="3600" dirty="0" smtClean="0">
                <a:latin typeface="Cambria" pitchFamily="18" charset="0"/>
                <a:ea typeface="Cambria" pitchFamily="18" charset="0"/>
              </a:rPr>
              <a:t>(ICPC-14)</a:t>
            </a:r>
            <a:endParaRPr lang="ru-RU" sz="36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Выгнутая вверх стрелка 32"/>
          <p:cNvSpPr/>
          <p:nvPr/>
        </p:nvSpPr>
        <p:spPr>
          <a:xfrm rot="16974026" flipH="1">
            <a:off x="-1165145" y="3390075"/>
            <a:ext cx="3351990" cy="576064"/>
          </a:xfrm>
          <a:prstGeom prst="curvedDown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 rot="4867248" flipH="1">
            <a:off x="10789833" y="2634766"/>
            <a:ext cx="1380963" cy="576064"/>
          </a:xfrm>
          <a:prstGeom prst="curved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rot="11754635" flipH="1">
            <a:off x="3653989" y="5929043"/>
            <a:ext cx="1993799" cy="576064"/>
          </a:xfrm>
          <a:prstGeom prst="curved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1103144">
            <a:off x="1985352" y="3064219"/>
            <a:ext cx="1944900" cy="576064"/>
          </a:xfrm>
          <a:prstGeom prst="curved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536D2D-1298-48E6-9A3A-F2BF67E789E6}"/>
              </a:ext>
            </a:extLst>
          </p:cNvPr>
          <p:cNvSpPr txBox="1"/>
          <p:nvPr/>
        </p:nvSpPr>
        <p:spPr>
          <a:xfrm>
            <a:off x="1153857" y="2371738"/>
            <a:ext cx="6118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Cambria" pitchFamily="18" charset="0"/>
                <a:ea typeface="Cambria" pitchFamily="18" charset="0"/>
              </a:rPr>
              <a:t>Расшифровка </a:t>
            </a:r>
            <a:r>
              <a:rPr lang="ru-RU" sz="1800" baseline="30000" dirty="0">
                <a:effectLst/>
                <a:latin typeface="Cambria" pitchFamily="18" charset="0"/>
                <a:ea typeface="Cambria" pitchFamily="18" charset="0"/>
              </a:rPr>
              <a:t>13</a:t>
            </a:r>
            <a:r>
              <a:rPr lang="ru-RU" sz="1800" dirty="0">
                <a:effectLst/>
                <a:latin typeface="Cambria" pitchFamily="18" charset="0"/>
                <a:ea typeface="Cambria" pitchFamily="18" charset="0"/>
              </a:rPr>
              <a:t>С-ЯМР спектра </a:t>
            </a:r>
            <a:r>
              <a:rPr lang="ru-RU" sz="1800" dirty="0" smtClean="0">
                <a:effectLst/>
                <a:latin typeface="Cambria" pitchFamily="18" charset="0"/>
                <a:ea typeface="Cambria" pitchFamily="18" charset="0"/>
              </a:rPr>
              <a:t>комплекса</a:t>
            </a:r>
            <a:endParaRPr lang="en-US" sz="1800" dirty="0">
              <a:effectLst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E2870F-7F98-4497-AF00-5A409F586247}"/>
              </a:ext>
            </a:extLst>
          </p:cNvPr>
          <p:cNvSpPr txBox="1"/>
          <p:nvPr/>
        </p:nvSpPr>
        <p:spPr>
          <a:xfrm>
            <a:off x="8568878" y="3060229"/>
            <a:ext cx="35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Фрагмент</a:t>
            </a:r>
            <a:r>
              <a:rPr lang="ru-RU" sz="18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18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Sn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-ЯМР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03658-7C21-4B16-9841-6A7B82E5835F}"/>
              </a:ext>
            </a:extLst>
          </p:cNvPr>
          <p:cNvSpPr txBox="1"/>
          <p:nvPr/>
        </p:nvSpPr>
        <p:spPr>
          <a:xfrm>
            <a:off x="11911736" y="6468613"/>
            <a:ext cx="329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F9B0D9-0061-4D56-B530-E6D91B854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46" y="1404045"/>
            <a:ext cx="6571005" cy="103572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84502" y="1620069"/>
            <a:ext cx="648072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68078" y="1620069"/>
            <a:ext cx="648072" cy="28803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63789" y="1"/>
            <a:ext cx="5166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8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В поисках истины</a:t>
            </a:r>
            <a:endParaRPr lang="ru-RU" sz="48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68961" name="Object 1"/>
          <p:cNvGraphicFramePr>
            <a:graphicFrameLocks noChangeAspect="1"/>
          </p:cNvGraphicFramePr>
          <p:nvPr/>
        </p:nvGraphicFramePr>
        <p:xfrm>
          <a:off x="359966" y="2988221"/>
          <a:ext cx="2140262" cy="3196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5" name="CS ChemDraw Drawing" r:id="rId5" imgW="2929910" imgH="4376520" progId="ChemDraw.Document.6.0">
                  <p:embed/>
                </p:oleObj>
              </mc:Choice>
              <mc:Fallback>
                <p:oleObj name="CS ChemDraw Drawing" r:id="rId5" imgW="2929910" imgH="43765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66" y="2988221"/>
                        <a:ext cx="2140262" cy="3196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9360966" y="1044005"/>
            <a:ext cx="1872207" cy="2088232"/>
            <a:chOff x="9360966" y="1044005"/>
            <a:chExt cx="1872207" cy="208823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3F9B1ED-BC77-45DD-BEDB-9C479D8E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982" y="1044005"/>
              <a:ext cx="1584176" cy="20882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E2870F-7F98-4497-AF00-5A409F586247}"/>
                </a:ext>
              </a:extLst>
            </p:cNvPr>
            <p:cNvSpPr txBox="1"/>
            <p:nvPr/>
          </p:nvSpPr>
          <p:spPr>
            <a:xfrm>
              <a:off x="9360966" y="1620069"/>
              <a:ext cx="18722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(-106.706)  </a:t>
              </a:r>
              <a:r>
                <a:rPr lang="en-US" sz="1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/>
              </a:r>
              <a:br>
                <a:rPr lang="en-US" sz="1800" dirty="0" smtClean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ru-RU" sz="1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К.Ч. </a:t>
              </a:r>
              <a:br>
                <a:rPr lang="ru-RU" sz="1800" dirty="0" smtClean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ru-RU" sz="1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Комплекса = </a:t>
              </a:r>
              <a:r>
                <a:rPr lang="ru-RU" sz="1800" dirty="0" smtClean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endParaRPr lang="ru-RU" sz="1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832574" y="3492277"/>
            <a:ext cx="6118215" cy="3218874"/>
            <a:chOff x="5832574" y="3492277"/>
            <a:chExt cx="6118215" cy="3218874"/>
          </a:xfrm>
        </p:grpSpPr>
        <p:pic>
          <p:nvPicPr>
            <p:cNvPr id="168963" name="Picture 3" descr="C:\Users\vonca\Desktop\11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32574" y="3492277"/>
              <a:ext cx="6070226" cy="2866672"/>
            </a:xfrm>
            <a:prstGeom prst="rect">
              <a:avLst/>
            </a:prstGeom>
            <a:noFill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536D2D-1298-48E6-9A3A-F2BF67E789E6}"/>
                </a:ext>
              </a:extLst>
            </p:cNvPr>
            <p:cNvSpPr txBox="1"/>
            <p:nvPr/>
          </p:nvSpPr>
          <p:spPr>
            <a:xfrm>
              <a:off x="5832574" y="6372597"/>
              <a:ext cx="61182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Cambria" pitchFamily="18" charset="0"/>
                  <a:ea typeface="Cambria" pitchFamily="18" charset="0"/>
                </a:rPr>
                <a:t>ИК спектр комплекса лизина и </a:t>
              </a:r>
              <a:r>
                <a:rPr lang="ru-RU" sz="1600" dirty="0" err="1" smtClean="0">
                  <a:latin typeface="Cambria" pitchFamily="18" charset="0"/>
                  <a:ea typeface="Cambria" pitchFamily="18" charset="0"/>
                </a:rPr>
                <a:t>дифинилоловадихлорида</a:t>
              </a:r>
              <a:endParaRPr lang="en-US" sz="1600" dirty="0">
                <a:effectLst/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624662" y="4860429"/>
              <a:ext cx="144016" cy="1440160"/>
            </a:xfrm>
            <a:prstGeom prst="rect">
              <a:avLst/>
            </a:prstGeom>
            <a:solidFill>
              <a:schemeClr val="accent1">
                <a:alpha val="5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768678" y="4860429"/>
              <a:ext cx="144016" cy="144016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E2870F-7F98-4497-AF00-5A409F586247}"/>
                </a:ext>
              </a:extLst>
            </p:cNvPr>
            <p:cNvSpPr txBox="1"/>
            <p:nvPr/>
          </p:nvSpPr>
          <p:spPr>
            <a:xfrm>
              <a:off x="6408638" y="4500389"/>
              <a:ext cx="792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О-</a:t>
              </a:r>
              <a:r>
                <a:rPr lang="en-US" sz="1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Sn</a:t>
              </a:r>
              <a:r>
                <a:rPr lang="en-US" sz="1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sp>
        <p:nvSpPr>
          <p:cNvPr id="32" name="Стрелка вправо 31"/>
          <p:cNvSpPr/>
          <p:nvPr/>
        </p:nvSpPr>
        <p:spPr>
          <a:xfrm rot="10800000">
            <a:off x="7704782" y="1836093"/>
            <a:ext cx="1675016" cy="31703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15950" y="5148461"/>
            <a:ext cx="1872208" cy="1152128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16" y="4904745"/>
            <a:ext cx="1747438" cy="125972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370857"/>
              </p:ext>
            </p:extLst>
          </p:nvPr>
        </p:nvGraphicFramePr>
        <p:xfrm>
          <a:off x="2100960" y="3963432"/>
          <a:ext cx="2881403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5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dirty="0" err="1" smtClean="0">
                          <a:latin typeface="Cambria" pitchFamily="18" charset="0"/>
                          <a:ea typeface="Cambria" pitchFamily="18" charset="0"/>
                        </a:rPr>
                        <a:t>Лиганд</a:t>
                      </a:r>
                      <a:r>
                        <a:rPr lang="ru-RU" sz="1800" b="0" dirty="0" smtClean="0">
                          <a:latin typeface="Cambria" pitchFamily="18" charset="0"/>
                          <a:ea typeface="Cambria" pitchFamily="18" charset="0"/>
                        </a:rPr>
                        <a:t>/энергия</a:t>
                      </a:r>
                      <a:r>
                        <a:rPr lang="ru-RU" sz="1800" b="0" baseline="0" dirty="0" smtClean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ru-RU" sz="1800" b="0" baseline="0" dirty="0" smtClean="0">
                          <a:latin typeface="Cambria" pitchFamily="18" charset="0"/>
                          <a:ea typeface="Cambria" pitchFamily="18" charset="0"/>
                        </a:rPr>
                        <a:t>комплекса</a:t>
                      </a:r>
                      <a:r>
                        <a:rPr lang="en-US" sz="1800" b="0" baseline="0" dirty="0" smtClean="0">
                          <a:latin typeface="Cambria" pitchFamily="18" charset="0"/>
                          <a:ea typeface="Cambria" pitchFamily="18" charset="0"/>
                        </a:rPr>
                        <a:t> (</a:t>
                      </a:r>
                      <a:r>
                        <a:rPr lang="ru-RU" sz="1800" b="0" baseline="0" dirty="0" smtClean="0">
                          <a:latin typeface="Cambria" pitchFamily="18" charset="0"/>
                          <a:ea typeface="Cambria" pitchFamily="18" charset="0"/>
                        </a:rPr>
                        <a:t>кДж/моль)</a:t>
                      </a:r>
                      <a:endParaRPr lang="ru-RU" sz="1800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33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Cambria" pitchFamily="18" charset="0"/>
                          <a:ea typeface="Cambria" pitchFamily="18" charset="0"/>
                        </a:rPr>
                        <a:t>-</a:t>
                      </a:r>
                      <a:r>
                        <a:rPr lang="en-US" sz="2000" i="1" dirty="0" err="1" smtClean="0">
                          <a:latin typeface="Cambria" pitchFamily="18" charset="0"/>
                          <a:ea typeface="Cambria" pitchFamily="18" charset="0"/>
                        </a:rPr>
                        <a:t>OOCeNBocLys</a:t>
                      </a:r>
                      <a:endParaRPr lang="ru-RU" sz="2000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 smtClean="0">
                          <a:latin typeface="Cambria" pitchFamily="18" charset="0"/>
                          <a:ea typeface="Cambria" pitchFamily="18" charset="0"/>
                        </a:rPr>
                        <a:t>5.79</a:t>
                      </a:r>
                      <a:endParaRPr lang="ru-RU" sz="2000" i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572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itchFamily="18" charset="0"/>
                          <a:ea typeface="Cambria" pitchFamily="18" charset="0"/>
                        </a:rPr>
                        <a:t>-OH</a:t>
                      </a:r>
                      <a:endParaRPr lang="ru-RU" sz="2000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Cambria" pitchFamily="18" charset="0"/>
                          <a:ea typeface="Cambria" pitchFamily="18" charset="0"/>
                        </a:rPr>
                        <a:t>-10.96</a:t>
                      </a:r>
                      <a:endParaRPr lang="ru-RU" sz="2000" i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72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ambria" pitchFamily="18" charset="0"/>
                          <a:ea typeface="Cambria" pitchFamily="18" charset="0"/>
                        </a:rPr>
                        <a:t>-OCH</a:t>
                      </a:r>
                      <a:r>
                        <a:rPr lang="en-US" sz="2000" i="1" baseline="-25000" dirty="0" smtClean="0"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  <a:endParaRPr lang="ru-RU" sz="2000" i="1" baseline="-25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Cambria" pitchFamily="18" charset="0"/>
                          <a:ea typeface="Cambria" pitchFamily="18" charset="0"/>
                        </a:rPr>
                        <a:t>-1.46</a:t>
                      </a:r>
                      <a:endParaRPr lang="ru-RU" sz="2000" i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2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71778" y="1"/>
            <a:ext cx="6950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8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Суммируем результаты</a:t>
            </a:r>
            <a:endParaRPr lang="ru-RU" sz="48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88158" y="1044005"/>
          <a:ext cx="8064895" cy="5029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01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7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377">
                <a:tc>
                  <a:txBody>
                    <a:bodyPr/>
                    <a:lstStyle/>
                    <a:p>
                      <a:pPr marL="0" marR="0" indent="0" algn="ctr" defTabSz="1221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Cambria" pitchFamily="18" charset="0"/>
                          <a:ea typeface="Cambria" pitchFamily="18" charset="0"/>
                        </a:rPr>
                        <a:t>Соединение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21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Cambria" pitchFamily="18" charset="0"/>
                          <a:ea typeface="Cambria" pitchFamily="18" charset="0"/>
                        </a:rPr>
                        <a:t>№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Cambria" pitchFamily="18" charset="0"/>
                          <a:ea typeface="Cambria" pitchFamily="18" charset="0"/>
                        </a:rPr>
                        <a:t>Энергия</a:t>
                      </a:r>
                      <a:r>
                        <a:rPr lang="ru-RU" b="0" baseline="0" dirty="0" smtClean="0">
                          <a:latin typeface="Cambria" pitchFamily="18" charset="0"/>
                          <a:ea typeface="Cambria" pitchFamily="18" charset="0"/>
                        </a:rPr>
                        <a:t> связывания кДж/моль</a:t>
                      </a:r>
                      <a:endParaRPr lang="ru-RU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77">
                <a:tc gridSpan="2">
                  <a:txBody>
                    <a:bodyPr/>
                    <a:lstStyle/>
                    <a:p>
                      <a:pPr algn="ctr"/>
                      <a:endParaRPr lang="ru-RU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mbria" pitchFamily="18" charset="0"/>
                          <a:ea typeface="Cambria" pitchFamily="18" charset="0"/>
                        </a:rPr>
                        <a:t>Trx</a:t>
                      </a:r>
                      <a:endParaRPr lang="ru-RU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mbria" pitchFamily="18" charset="0"/>
                          <a:ea typeface="Cambria" pitchFamily="18" charset="0"/>
                        </a:rPr>
                        <a:t>TrxR</a:t>
                      </a:r>
                      <a:endParaRPr lang="ru-RU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mbria" pitchFamily="18" charset="0"/>
                          <a:ea typeface="Cambria" pitchFamily="18" charset="0"/>
                        </a:rPr>
                        <a:t>GR</a:t>
                      </a:r>
                      <a:endParaRPr lang="ru-RU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7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itchFamily="18" charset="0"/>
                          <a:ea typeface="Cambria" pitchFamily="18" charset="0"/>
                        </a:rPr>
                        <a:t>LysTMSn</a:t>
                      </a:r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 (c)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-2.4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-5.9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-1.8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37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itchFamily="18" charset="0"/>
                          <a:ea typeface="Cambria" pitchFamily="18" charset="0"/>
                        </a:rPr>
                        <a:t>LysDPhSn</a:t>
                      </a:r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 (c)</a:t>
                      </a:r>
                      <a:r>
                        <a:rPr lang="en-US" baseline="0" dirty="0" smtClean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7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-2.3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-4.6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-6.8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37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itchFamily="18" charset="0"/>
                          <a:ea typeface="Cambria" pitchFamily="18" charset="0"/>
                        </a:rPr>
                        <a:t>AspDBuSn</a:t>
                      </a:r>
                      <a:r>
                        <a:rPr lang="en-US" baseline="0" dirty="0" smtClean="0">
                          <a:latin typeface="Cambria" pitchFamily="18" charset="0"/>
                          <a:ea typeface="Cambria" pitchFamily="18" charset="0"/>
                        </a:rPr>
                        <a:t> (c)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9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-23.4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1.8</a:t>
                      </a:r>
                      <a:endParaRPr lang="ru-RU" i="1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F0"/>
                          </a:solidFill>
                          <a:latin typeface="Cambria" pitchFamily="18" charset="0"/>
                          <a:ea typeface="Cambria" pitchFamily="18" charset="0"/>
                        </a:rPr>
                        <a:t>-31.0</a:t>
                      </a:r>
                      <a:endParaRPr lang="ru-RU" i="1" dirty="0">
                        <a:solidFill>
                          <a:srgbClr val="00B0F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37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itchFamily="18" charset="0"/>
                          <a:ea typeface="Cambria" pitchFamily="18" charset="0"/>
                        </a:rPr>
                        <a:t>GluDBuSn</a:t>
                      </a:r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 (c)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10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F0"/>
                          </a:solidFill>
                          <a:latin typeface="Cambria" pitchFamily="18" charset="0"/>
                          <a:ea typeface="Cambria" pitchFamily="18" charset="0"/>
                        </a:rPr>
                        <a:t>-28.2</a:t>
                      </a:r>
                      <a:endParaRPr lang="ru-RU" i="1" dirty="0">
                        <a:solidFill>
                          <a:srgbClr val="00B0F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F0"/>
                          </a:solidFill>
                          <a:latin typeface="Cambria" pitchFamily="18" charset="0"/>
                          <a:ea typeface="Cambria" pitchFamily="18" charset="0"/>
                        </a:rPr>
                        <a:t>-17.2</a:t>
                      </a:r>
                      <a:endParaRPr lang="ru-RU" i="1" dirty="0">
                        <a:solidFill>
                          <a:srgbClr val="00B0F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-27.6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3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DP (p)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-2.4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-5.9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-1.8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37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itchFamily="18" charset="0"/>
                          <a:ea typeface="Cambria" pitchFamily="18" charset="0"/>
                        </a:rPr>
                        <a:t>DPLysTMSn</a:t>
                      </a:r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 (j)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6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258.2</a:t>
                      </a:r>
                      <a:endParaRPr lang="ru-RU" i="1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-3.5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225</a:t>
                      </a:r>
                      <a:endParaRPr lang="ru-RU" i="1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377">
                <a:tc>
                  <a:txBody>
                    <a:bodyPr/>
                    <a:lstStyle/>
                    <a:p>
                      <a:pPr marL="0" marR="0" indent="0" algn="l" defTabSz="1221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itchFamily="18" charset="0"/>
                          <a:ea typeface="Cambria" pitchFamily="18" charset="0"/>
                        </a:rPr>
                        <a:t>DPLysDPhSn</a:t>
                      </a:r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 (j)</a:t>
                      </a:r>
                      <a:endParaRPr lang="ru-RU" dirty="0" smtClean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8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656.8</a:t>
                      </a:r>
                      <a:endParaRPr lang="ru-RU" i="1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mbria" pitchFamily="18" charset="0"/>
                          <a:ea typeface="Cambria" pitchFamily="18" charset="0"/>
                        </a:rPr>
                        <a:t>-5.2</a:t>
                      </a:r>
                      <a:endParaRPr lang="ru-RU" i="1" dirty="0">
                        <a:solidFill>
                          <a:srgbClr val="00B05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337</a:t>
                      </a:r>
                      <a:endParaRPr lang="ru-RU" i="1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37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itchFamily="18" charset="0"/>
                          <a:ea typeface="Cambria" pitchFamily="18" charset="0"/>
                        </a:rPr>
                        <a:t>DPAspDBuSn</a:t>
                      </a:r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 (j)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11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35.9</a:t>
                      </a:r>
                      <a:endParaRPr lang="ru-RU" i="1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5198</a:t>
                      </a:r>
                      <a:endParaRPr lang="ru-RU" i="1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" pitchFamily="18" charset="0"/>
                          <a:ea typeface="Cambria" pitchFamily="18" charset="0"/>
                        </a:rPr>
                        <a:t>-24.4</a:t>
                      </a:r>
                      <a:endParaRPr lang="ru-RU" i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37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itchFamily="18" charset="0"/>
                          <a:ea typeface="Cambria" pitchFamily="18" charset="0"/>
                        </a:rPr>
                        <a:t>DPGluDBuSn</a:t>
                      </a:r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 (j)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12</a:t>
                      </a:r>
                      <a:endParaRPr lang="ru-RU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mbria" pitchFamily="18" charset="0"/>
                          <a:ea typeface="Cambria" pitchFamily="18" charset="0"/>
                        </a:rPr>
                        <a:t>-18.5</a:t>
                      </a:r>
                      <a:endParaRPr lang="ru-RU" i="1" dirty="0">
                        <a:solidFill>
                          <a:srgbClr val="00B05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Cambria" pitchFamily="18" charset="0"/>
                        </a:rPr>
                        <a:t>8826</a:t>
                      </a:r>
                      <a:endParaRPr lang="ru-RU" i="1" dirty="0">
                        <a:solidFill>
                          <a:srgbClr val="FF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B050"/>
                          </a:solidFill>
                          <a:latin typeface="Cambria" pitchFamily="18" charset="0"/>
                          <a:ea typeface="Cambria" pitchFamily="18" charset="0"/>
                        </a:rPr>
                        <a:t>-28.8</a:t>
                      </a:r>
                      <a:endParaRPr lang="ru-RU" i="1" dirty="0">
                        <a:solidFill>
                          <a:srgbClr val="00B05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536D2D-1298-48E6-9A3A-F2BF67E789E6}"/>
              </a:ext>
            </a:extLst>
          </p:cNvPr>
          <p:cNvSpPr txBox="1"/>
          <p:nvPr/>
        </p:nvSpPr>
        <p:spPr>
          <a:xfrm>
            <a:off x="2088158" y="6228581"/>
            <a:ext cx="6118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Cambria" pitchFamily="18" charset="0"/>
                <a:ea typeface="Cambria" pitchFamily="18" charset="0"/>
              </a:rPr>
              <a:t>Результаты </a:t>
            </a:r>
            <a:r>
              <a:rPr lang="ru-RU" sz="2000" dirty="0" err="1" smtClean="0">
                <a:effectLst/>
                <a:latin typeface="Cambria" pitchFamily="18" charset="0"/>
                <a:ea typeface="Cambria" pitchFamily="18" charset="0"/>
              </a:rPr>
              <a:t>докинга</a:t>
            </a:r>
            <a:r>
              <a:rPr lang="ru-RU" sz="2000" dirty="0" smtClean="0">
                <a:effectLst/>
                <a:latin typeface="Cambria" pitchFamily="18" charset="0"/>
                <a:ea typeface="Cambria" pitchFamily="18" charset="0"/>
              </a:rPr>
              <a:t> в потенциальные мишени</a:t>
            </a:r>
            <a:endParaRPr lang="en-US" sz="2000" dirty="0">
              <a:effectLst/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Выгнутая влево стрелка 42"/>
          <p:cNvSpPr/>
          <p:nvPr/>
        </p:nvSpPr>
        <p:spPr>
          <a:xfrm rot="5400000">
            <a:off x="3348298" y="2880209"/>
            <a:ext cx="828092" cy="3060340"/>
          </a:xfrm>
          <a:prstGeom prst="curvedRightArrow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rot="16200000">
            <a:off x="5940586" y="2880209"/>
            <a:ext cx="3240360" cy="864096"/>
          </a:xfrm>
          <a:prstGeom prst="curved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низ стрелка 37"/>
          <p:cNvSpPr/>
          <p:nvPr/>
        </p:nvSpPr>
        <p:spPr>
          <a:xfrm rot="16903650">
            <a:off x="10382049" y="3664358"/>
            <a:ext cx="1994936" cy="914400"/>
          </a:xfrm>
          <a:prstGeom prst="curvedUp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70551" y="1"/>
            <a:ext cx="3952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8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Перспективы</a:t>
            </a:r>
            <a:endParaRPr lang="ru-RU" sz="48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575990" y="1764085"/>
            <a:ext cx="5904656" cy="1688813"/>
            <a:chOff x="575990" y="1764085"/>
            <a:chExt cx="5904656" cy="1688813"/>
          </a:xfrm>
        </p:grpSpPr>
        <p:sp>
          <p:nvSpPr>
            <p:cNvPr id="15" name="Нашивка 14"/>
            <p:cNvSpPr/>
            <p:nvPr/>
          </p:nvSpPr>
          <p:spPr>
            <a:xfrm>
              <a:off x="2448198" y="2196133"/>
              <a:ext cx="1440160" cy="914400"/>
            </a:xfrm>
            <a:prstGeom prst="chevron">
              <a:avLst/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Табличка 15"/>
            <p:cNvSpPr/>
            <p:nvPr/>
          </p:nvSpPr>
          <p:spPr>
            <a:xfrm>
              <a:off x="575990" y="1764085"/>
              <a:ext cx="1727843" cy="1688813"/>
            </a:xfrm>
            <a:prstGeom prst="plaqu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7649" y="2268142"/>
              <a:ext cx="1643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i="1" kern="0" noProof="0" dirty="0" smtClean="0">
                  <a:solidFill>
                    <a:sysClr val="windowText" lastClr="000000"/>
                  </a:solidFill>
                  <a:latin typeface="Cambria" pitchFamily="18" charset="0"/>
                  <a:ea typeface="Cambria" pitchFamily="18" charset="0"/>
                </a:rPr>
                <a:t>PS</a:t>
              </a:r>
              <a:r>
                <a:rPr lang="ru-RU" sz="1800" i="1" kern="0" noProof="0" dirty="0" smtClean="0">
                  <a:solidFill>
                    <a:sysClr val="windowText" lastClr="000000"/>
                  </a:solidFill>
                  <a:latin typeface="Cambria" pitchFamily="18" charset="0"/>
                  <a:ea typeface="Cambria" pitchFamily="18" charset="0"/>
                </a:rPr>
                <a:t/>
              </a:r>
              <a:br>
                <a:rPr lang="ru-RU" sz="1800" i="1" kern="0" noProof="0" dirty="0" smtClean="0">
                  <a:solidFill>
                    <a:sysClr val="windowText" lastClr="000000"/>
                  </a:solidFill>
                  <a:latin typeface="Cambria" pitchFamily="18" charset="0"/>
                  <a:ea typeface="Cambria" pitchFamily="18" charset="0"/>
                </a:rPr>
              </a:br>
              <a:r>
                <a:rPr lang="el-GR" sz="1800" i="1" kern="0" noProof="0" dirty="0" smtClean="0">
                  <a:solidFill>
                    <a:sysClr val="windowText" lastClr="000000"/>
                  </a:solidFill>
                  <a:latin typeface="Times New Roman"/>
                  <a:ea typeface="Cambria" pitchFamily="18" charset="0"/>
                  <a:cs typeface="Times New Roman"/>
                </a:rPr>
                <a:t>λ</a:t>
              </a:r>
              <a:r>
                <a:rPr lang="ru-RU" sz="1800" i="1" kern="0" noProof="0" dirty="0" smtClean="0">
                  <a:solidFill>
                    <a:sysClr val="windowText" lastClr="000000"/>
                  </a:solidFill>
                  <a:latin typeface="Times New Roman"/>
                  <a:ea typeface="Cambria" pitchFamily="18" charset="0"/>
                  <a:cs typeface="Times New Roman"/>
                </a:rPr>
                <a:t> = 700-800 нм</a:t>
              </a:r>
              <a:endPara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0" name="Нашивка 19"/>
            <p:cNvSpPr/>
            <p:nvPr/>
          </p:nvSpPr>
          <p:spPr>
            <a:xfrm>
              <a:off x="3528318" y="2196133"/>
              <a:ext cx="1440160" cy="914400"/>
            </a:xfrm>
            <a:prstGeom prst="chevron">
              <a:avLst/>
            </a:prstGeom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Крест 20"/>
            <p:cNvSpPr/>
            <p:nvPr/>
          </p:nvSpPr>
          <p:spPr>
            <a:xfrm>
              <a:off x="5040486" y="1908101"/>
              <a:ext cx="1440160" cy="1368152"/>
            </a:xfrm>
            <a:prstGeom prst="plus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6510" y="2268141"/>
              <a:ext cx="10454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i="1" kern="0" noProof="0" dirty="0" smtClean="0">
                  <a:solidFill>
                    <a:sysClr val="windowText" lastClr="000000"/>
                  </a:solidFill>
                  <a:latin typeface="Cambria" pitchFamily="18" charset="0"/>
                  <a:ea typeface="Cambria" pitchFamily="18" charset="0"/>
                </a:rPr>
                <a:t>CT agent</a:t>
              </a:r>
              <a:endParaRPr lang="ru-RU" sz="1800" i="1" kern="0" noProof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i="1" kern="0" noProof="0" dirty="0" smtClean="0">
                  <a:solidFill>
                    <a:sysClr val="windowText" lastClr="000000"/>
                  </a:solidFill>
                  <a:latin typeface="Cambria" pitchFamily="18" charset="0"/>
                  <a:ea typeface="Cambria" pitchFamily="18" charset="0"/>
                </a:rPr>
                <a:t>(</a:t>
              </a:r>
              <a:r>
                <a:rPr lang="en-US" sz="1800" i="1" kern="0" noProof="0" dirty="0" smtClean="0">
                  <a:solidFill>
                    <a:sysClr val="windowText" lastClr="000000"/>
                  </a:solidFill>
                  <a:latin typeface="Cambria" pitchFamily="18" charset="0"/>
                  <a:ea typeface="Cambria" pitchFamily="18" charset="0"/>
                </a:rPr>
                <a:t>TOC</a:t>
              </a:r>
              <a:r>
                <a:rPr lang="ru-RU" sz="1800" i="1" kern="0" noProof="0" dirty="0" smtClean="0">
                  <a:solidFill>
                    <a:sysClr val="windowText" lastClr="000000"/>
                  </a:solidFill>
                  <a:latin typeface="Cambria" pitchFamily="18" charset="0"/>
                  <a:ea typeface="Cambria" pitchFamily="18" charset="0"/>
                </a:rPr>
                <a:t>)</a:t>
              </a:r>
              <a:endPara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64222" y="1764085"/>
              <a:ext cx="185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i="1" kern="0" dirty="0" err="1" smtClean="0">
                  <a:solidFill>
                    <a:sysClr val="windowText" lastClr="000000"/>
                  </a:solidFill>
                  <a:latin typeface="Cambria" pitchFamily="18" charset="0"/>
                  <a:ea typeface="Cambria" pitchFamily="18" charset="0"/>
                </a:rPr>
                <a:t>Cleaveable</a:t>
              </a:r>
              <a:r>
                <a:rPr lang="en-US" sz="1800" i="1" kern="0" dirty="0" smtClean="0">
                  <a:solidFill>
                    <a:sysClr val="windowText" lastClr="000000"/>
                  </a:solidFill>
                  <a:latin typeface="Cambria" pitchFamily="18" charset="0"/>
                  <a:ea typeface="Cambria" pitchFamily="18" charset="0"/>
                </a:rPr>
                <a:t>-linker</a:t>
              </a:r>
              <a:endPara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608438" y="4644405"/>
            <a:ext cx="7056784" cy="1944216"/>
            <a:chOff x="4392414" y="4572397"/>
            <a:chExt cx="7056784" cy="1944216"/>
          </a:xfrm>
        </p:grpSpPr>
        <p:sp>
          <p:nvSpPr>
            <p:cNvPr id="7" name="Табличка 6"/>
            <p:cNvSpPr/>
            <p:nvPr/>
          </p:nvSpPr>
          <p:spPr>
            <a:xfrm>
              <a:off x="9288958" y="4572397"/>
              <a:ext cx="2160240" cy="1944216"/>
            </a:xfrm>
            <a:prstGeom prst="plaque">
              <a:avLst/>
            </a:prstGeom>
            <a:gradFill>
              <a:gsLst>
                <a:gs pos="0">
                  <a:srgbClr val="DCEBF5">
                    <a:alpha val="84000"/>
                  </a:srgbClr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4392414" y="4572397"/>
              <a:ext cx="7056784" cy="1944216"/>
              <a:chOff x="4392414" y="4572397"/>
              <a:chExt cx="7056784" cy="1944216"/>
            </a:xfrm>
          </p:grpSpPr>
          <p:sp>
            <p:nvSpPr>
              <p:cNvPr id="26" name="Табличка 25"/>
              <p:cNvSpPr/>
              <p:nvPr/>
            </p:nvSpPr>
            <p:spPr>
              <a:xfrm>
                <a:off x="6768678" y="4572397"/>
                <a:ext cx="2088232" cy="1944216"/>
              </a:xfrm>
              <a:prstGeom prst="plaqu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912694" y="4788421"/>
                <a:ext cx="188224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800" i="1" kern="0" dirty="0" smtClean="0">
                    <a:solidFill>
                      <a:sysClr val="windowText" lastClr="000000"/>
                    </a:solidFill>
                    <a:latin typeface="Cambria" pitchFamily="18" charset="0"/>
                    <a:ea typeface="Cambria" pitchFamily="18" charset="0"/>
                  </a:rPr>
                  <a:t>Моделирование</a:t>
                </a:r>
                <a:r>
                  <a:rPr kumimoji="0" lang="ru-RU" sz="1800" b="0" i="1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itchFamily="18" charset="0"/>
                    <a:ea typeface="Cambria" pitchFamily="18" charset="0"/>
                  </a:rPr>
                  <a:t> </a:t>
                </a:r>
                <a:br>
                  <a:rPr kumimoji="0" lang="ru-RU" sz="1800" b="0" i="1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itchFamily="18" charset="0"/>
                    <a:ea typeface="Cambria" pitchFamily="18" charset="0"/>
                  </a:rPr>
                </a:br>
                <a:r>
                  <a:rPr lang="ru-RU" sz="1800" i="1" kern="0" dirty="0" smtClean="0">
                    <a:solidFill>
                      <a:sysClr val="windowText" lastClr="000000"/>
                    </a:solidFill>
                    <a:latin typeface="Cambria" pitchFamily="18" charset="0"/>
                    <a:ea typeface="Cambria" pitchFamily="18" charset="0"/>
                  </a:rPr>
                  <a:t>разрыва </a:t>
                </a:r>
                <a:br>
                  <a:rPr lang="ru-RU" sz="1800" i="1" kern="0" dirty="0" smtClean="0">
                    <a:solidFill>
                      <a:sysClr val="windowText" lastClr="000000"/>
                    </a:solidFill>
                    <a:latin typeface="Cambria" pitchFamily="18" charset="0"/>
                    <a:ea typeface="Cambria" pitchFamily="18" charset="0"/>
                  </a:rPr>
                </a:br>
                <a:r>
                  <a:rPr lang="ru-RU" sz="1800" i="1" kern="0" dirty="0" smtClean="0">
                    <a:solidFill>
                      <a:sysClr val="windowText" lastClr="000000"/>
                    </a:solidFill>
                    <a:latin typeface="Cambria" pitchFamily="18" charset="0"/>
                    <a:ea typeface="Cambria" pitchFamily="18" charset="0"/>
                  </a:rPr>
                  <a:t>линкера </a:t>
                </a:r>
                <a:br>
                  <a:rPr lang="ru-RU" sz="1800" i="1" kern="0" dirty="0" smtClean="0">
                    <a:solidFill>
                      <a:sysClr val="windowText" lastClr="000000"/>
                    </a:solidFill>
                    <a:latin typeface="Cambria" pitchFamily="18" charset="0"/>
                    <a:ea typeface="Cambria" pitchFamily="18" charset="0"/>
                  </a:rPr>
                </a:br>
                <a:r>
                  <a:rPr lang="ru-RU" sz="1800" i="1" kern="0" dirty="0" smtClean="0">
                    <a:solidFill>
                      <a:sysClr val="windowText" lastClr="000000"/>
                    </a:solidFill>
                    <a:latin typeface="Cambria" pitchFamily="18" charset="0"/>
                    <a:ea typeface="Cambria" pitchFamily="18" charset="0"/>
                  </a:rPr>
                  <a:t>в биологических </a:t>
                </a:r>
                <a:br>
                  <a:rPr lang="ru-RU" sz="1800" i="1" kern="0" dirty="0" smtClean="0">
                    <a:solidFill>
                      <a:sysClr val="windowText" lastClr="000000"/>
                    </a:solidFill>
                    <a:latin typeface="Cambria" pitchFamily="18" charset="0"/>
                    <a:ea typeface="Cambria" pitchFamily="18" charset="0"/>
                  </a:rPr>
                </a:br>
                <a:r>
                  <a:rPr lang="ru-RU" sz="1800" i="1" kern="0" dirty="0" smtClean="0">
                    <a:solidFill>
                      <a:sysClr val="windowText" lastClr="000000"/>
                    </a:solidFill>
                    <a:latin typeface="Cambria" pitchFamily="18" charset="0"/>
                    <a:ea typeface="Cambria" pitchFamily="18" charset="0"/>
                  </a:rPr>
                  <a:t>средах</a:t>
                </a:r>
                <a:endParaRPr kumimoji="0" lang="ru-RU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3" name="Табличка 32"/>
              <p:cNvSpPr/>
              <p:nvPr/>
            </p:nvSpPr>
            <p:spPr>
              <a:xfrm>
                <a:off x="4392414" y="4572397"/>
                <a:ext cx="2016224" cy="1872208"/>
              </a:xfrm>
              <a:prstGeom prst="plaque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288958" y="4860429"/>
                <a:ext cx="21602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ru-RU" sz="1800" dirty="0" smtClean="0">
                    <a:latin typeface="Cambria" pitchFamily="18" charset="0"/>
                    <a:ea typeface="Cambria" pitchFamily="18" charset="0"/>
                  </a:rPr>
                  <a:t>Поиск структурных </a:t>
                </a:r>
                <a:br>
                  <a:rPr lang="ru-RU" sz="1800" dirty="0" smtClean="0">
                    <a:latin typeface="Cambria" pitchFamily="18" charset="0"/>
                    <a:ea typeface="Cambria" pitchFamily="18" charset="0"/>
                  </a:rPr>
                </a:br>
                <a:r>
                  <a:rPr lang="ru-RU" sz="1800" dirty="0" smtClean="0">
                    <a:latin typeface="Cambria" pitchFamily="18" charset="0"/>
                    <a:ea typeface="Cambria" pitchFamily="18" charset="0"/>
                  </a:rPr>
                  <a:t>единиц</a:t>
                </a:r>
                <a:br>
                  <a:rPr lang="ru-RU" sz="1800" dirty="0" smtClean="0">
                    <a:latin typeface="Cambria" pitchFamily="18" charset="0"/>
                    <a:ea typeface="Cambria" pitchFamily="18" charset="0"/>
                  </a:rPr>
                </a:br>
                <a:r>
                  <a:rPr lang="ru-RU" sz="1800" dirty="0" smtClean="0">
                    <a:latin typeface="Cambria" pitchFamily="18" charset="0"/>
                    <a:ea typeface="Cambria" pitchFamily="18" charset="0"/>
                  </a:rPr>
                  <a:t> с помощью </a:t>
                </a:r>
                <a:br>
                  <a:rPr lang="ru-RU" sz="1800" dirty="0" smtClean="0">
                    <a:latin typeface="Cambria" pitchFamily="18" charset="0"/>
                    <a:ea typeface="Cambria" pitchFamily="18" charset="0"/>
                  </a:rPr>
                </a:br>
                <a:r>
                  <a:rPr lang="ru-RU" sz="1800" dirty="0" smtClean="0">
                    <a:latin typeface="Cambria" pitchFamily="18" charset="0"/>
                    <a:ea typeface="Cambria" pitchFamily="18" charset="0"/>
                  </a:rPr>
                  <a:t>методов </a:t>
                </a:r>
                <a:r>
                  <a:rPr lang="en-US" sz="1800" i="1" dirty="0" smtClean="0">
                    <a:latin typeface="Cambria" pitchFamily="18" charset="0"/>
                    <a:ea typeface="Cambria" pitchFamily="18" charset="0"/>
                  </a:rPr>
                  <a:t>in </a:t>
                </a:r>
                <a:r>
                  <a:rPr lang="en-US" sz="1800" i="1" dirty="0" err="1" smtClean="0">
                    <a:latin typeface="Cambria" pitchFamily="18" charset="0"/>
                    <a:ea typeface="Cambria" pitchFamily="18" charset="0"/>
                  </a:rPr>
                  <a:t>silico</a:t>
                </a:r>
                <a:endParaRPr lang="ru-RU" sz="1800" i="1" dirty="0" smtClean="0"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608438" y="4932437"/>
                <a:ext cx="16850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itchFamily="18" charset="0"/>
                    <a:ea typeface="Cambria" pitchFamily="18" charset="0"/>
                  </a:rPr>
                  <a:t>Оптимизация</a:t>
                </a:r>
                <a:r>
                  <a:rPr kumimoji="0" lang="ru-RU" sz="1800" b="0" i="1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itchFamily="18" charset="0"/>
                    <a:ea typeface="Cambria" pitchFamily="18" charset="0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itchFamily="18" charset="0"/>
                    <a:ea typeface="Cambria" pitchFamily="18" charset="0"/>
                  </a:rPr>
                  <a:t>Синтеза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800" i="1" kern="0" baseline="0" dirty="0" smtClean="0">
                    <a:solidFill>
                      <a:sysClr val="windowText" lastClr="000000"/>
                    </a:solidFill>
                    <a:latin typeface="Cambria" pitchFamily="18" charset="0"/>
                    <a:ea typeface="Cambria" pitchFamily="18" charset="0"/>
                  </a:rPr>
                  <a:t>Комплексов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1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itchFamily="18" charset="0"/>
                    <a:ea typeface="Cambria" pitchFamily="18" charset="0"/>
                  </a:rPr>
                  <a:t>Олова</a:t>
                </a:r>
                <a:endParaRPr kumimoji="0" lang="ru-RU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7632774" y="2844205"/>
            <a:ext cx="3764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Реконструкция</a:t>
            </a:r>
            <a:r>
              <a:rPr lang="ru-RU" sz="1800" i="1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 структуры</a:t>
            </a:r>
            <a:br>
              <a:rPr lang="ru-RU" sz="1800" i="1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1800" i="1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на основе взаимодействий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Генерируемых</a:t>
            </a:r>
            <a:r>
              <a:rPr kumimoji="0" lang="ru-RU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сайтом связывания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64822" y="1332037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рН</a:t>
            </a:r>
            <a:r>
              <a:rPr kumimoji="0" lang="ru-RU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опухоли, </a:t>
            </a:r>
            <a:r>
              <a:rPr kumimoji="0" lang="ru-RU" sz="1800" b="0" i="1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глутатион</a:t>
            </a:r>
            <a:r>
              <a:rPr kumimoji="0" lang="ru-RU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br>
              <a:rPr kumimoji="0" lang="ru-RU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</a:br>
            <a:r>
              <a:rPr kumimoji="0" lang="ru-RU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др. ферменты,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noProof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  <a:cs typeface="Times New Roman"/>
              </a:rPr>
              <a:t>свет, АФК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9735" y="4860429"/>
            <a:ext cx="40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Подбор условий синтеза</a:t>
            </a:r>
            <a:r>
              <a:rPr kumimoji="0" lang="ru-RU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и выделения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:\Users\vonca\Desktop\k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168" y="1044005"/>
            <a:ext cx="8280920" cy="3544745"/>
          </a:xfrm>
          <a:prstGeom prst="rect">
            <a:avLst/>
          </a:prstGeom>
          <a:noFill/>
        </p:spPr>
      </p:pic>
      <p:sp>
        <p:nvSpPr>
          <p:cNvPr id="50" name="Выгнутая вверх стрелка 49"/>
          <p:cNvSpPr/>
          <p:nvPr/>
        </p:nvSpPr>
        <p:spPr>
          <a:xfrm rot="17368631">
            <a:off x="-592137" y="2889705"/>
            <a:ext cx="2998827" cy="864096"/>
          </a:xfrm>
          <a:prstGeom prst="curved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rot="5400000">
            <a:off x="10657110" y="5004445"/>
            <a:ext cx="2160240" cy="864096"/>
          </a:xfrm>
          <a:prstGeom prst="curved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7110" y="1"/>
            <a:ext cx="451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sz="4800" i="1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CyberChem</a:t>
            </a:r>
            <a:r>
              <a:rPr lang="en-US" sz="48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2077</a:t>
            </a:r>
            <a:endParaRPr lang="ru-RU" sz="48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rot="3816295">
            <a:off x="5365724" y="3678980"/>
            <a:ext cx="1994936" cy="914400"/>
          </a:xfrm>
          <a:prstGeom prst="curvedUp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9028" name="Picture 4" descr="C:\Users\vonca\Desktop\k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8718" y="3492277"/>
            <a:ext cx="4395613" cy="2037261"/>
          </a:xfrm>
          <a:prstGeom prst="rect">
            <a:avLst/>
          </a:prstGeom>
          <a:noFill/>
        </p:spPr>
      </p:pic>
      <p:pic>
        <p:nvPicPr>
          <p:cNvPr id="37" name="Picture 2" descr="C:\Users\vonca\Downloads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0966" y="5004445"/>
            <a:ext cx="1768483" cy="1474887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8712894" y="6471206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Генетический алгоритм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9030" name="Picture 6" descr="C:\Users\vonca\Desktop\k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0240" y="4788421"/>
            <a:ext cx="3551520" cy="1726828"/>
          </a:xfrm>
          <a:prstGeom prst="rect">
            <a:avLst/>
          </a:prstGeom>
          <a:noFill/>
        </p:spPr>
      </p:pic>
      <p:pic>
        <p:nvPicPr>
          <p:cNvPr id="129029" name="Picture 5" descr="C:\Users\vonca\Desktop\k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4656" y="5652517"/>
            <a:ext cx="3077021" cy="822018"/>
          </a:xfrm>
          <a:prstGeom prst="rect">
            <a:avLst/>
          </a:prstGeom>
          <a:noFill/>
        </p:spPr>
      </p:pic>
      <p:sp>
        <p:nvSpPr>
          <p:cNvPr id="47" name="Штриховая стрелка вправо 46"/>
          <p:cNvSpPr/>
          <p:nvPr/>
        </p:nvSpPr>
        <p:spPr>
          <a:xfrm rot="10800000">
            <a:off x="8568952" y="5724525"/>
            <a:ext cx="936104" cy="504056"/>
          </a:xfrm>
          <a:prstGeom prst="striped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Штриховая стрелка вправо 45"/>
          <p:cNvSpPr/>
          <p:nvPr/>
        </p:nvSpPr>
        <p:spPr>
          <a:xfrm rot="10800000">
            <a:off x="5256584" y="5940549"/>
            <a:ext cx="936104" cy="504056"/>
          </a:xfrm>
          <a:prstGeom prst="striped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Штриховая стрелка вправо 44"/>
          <p:cNvSpPr/>
          <p:nvPr/>
        </p:nvSpPr>
        <p:spPr>
          <a:xfrm rot="12571726">
            <a:off x="1503504" y="5706449"/>
            <a:ext cx="936104" cy="504056"/>
          </a:xfrm>
          <a:prstGeom prst="striped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031" name="Picture 7" descr="C:\Users\vonca\Desktop\k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25062" y="1404045"/>
            <a:ext cx="1643107" cy="1648792"/>
          </a:xfrm>
          <a:prstGeom prst="rect">
            <a:avLst/>
          </a:prstGeom>
          <a:noFill/>
        </p:spPr>
      </p:pic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215950" y="4644405"/>
          <a:ext cx="1943508" cy="101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6" name="CS ChemDraw Drawing" r:id="rId9" imgW="2356854" imgH="1231091" progId="ChemDraw.Document.6.0">
                  <p:embed/>
                </p:oleObj>
              </mc:Choice>
              <mc:Fallback>
                <p:oleObj name="CS ChemDraw Drawing" r:id="rId9" imgW="2356854" imgH="1231091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50" y="4644405"/>
                        <a:ext cx="1943508" cy="1014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8955" y="1"/>
            <a:ext cx="7416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2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Не очень понятные картинки</a:t>
            </a:r>
            <a:endParaRPr lang="ru-RU" sz="42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1" descr="C:\Users\vonca\Downloads\инсили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997"/>
            <a:ext cx="5256510" cy="4716413"/>
          </a:xfrm>
          <a:prstGeom prst="rect">
            <a:avLst/>
          </a:prstGeom>
          <a:noFill/>
        </p:spPr>
      </p:pic>
      <p:pic>
        <p:nvPicPr>
          <p:cNvPr id="10" name="Picture 3" descr="C:\Users\vonca\Downloads\инсилико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2934" y="3852317"/>
            <a:ext cx="3168279" cy="2988221"/>
          </a:xfrm>
          <a:prstGeom prst="rect">
            <a:avLst/>
          </a:prstGeom>
          <a:noFill/>
        </p:spPr>
      </p:pic>
      <p:pic>
        <p:nvPicPr>
          <p:cNvPr id="139268" name="Picture 4" descr="C:\Users\vonca\Desktop\Docking\Surfaces\DP_BIys_DBuSn_Trx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15047"/>
            <a:ext cx="6336631" cy="3725491"/>
          </a:xfrm>
          <a:prstGeom prst="rect">
            <a:avLst/>
          </a:prstGeom>
          <a:noFill/>
        </p:spPr>
      </p:pic>
      <p:pic>
        <p:nvPicPr>
          <p:cNvPr id="158723" name="Picture 3" descr="C:\Users\vonca\Desktop\n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445331" y="1639160"/>
            <a:ext cx="4574686" cy="3240360"/>
          </a:xfrm>
          <a:prstGeom prst="rect">
            <a:avLst/>
          </a:prstGeom>
          <a:noFill/>
        </p:spPr>
      </p:pic>
      <p:pic>
        <p:nvPicPr>
          <p:cNvPr id="158722" name="Picture 2" descr="C:\Users\vonca\Desktop\attached_DP_AF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4582" y="3852317"/>
            <a:ext cx="3818420" cy="2988221"/>
          </a:xfrm>
          <a:prstGeom prst="rect">
            <a:avLst/>
          </a:prstGeom>
          <a:noFill/>
        </p:spPr>
      </p:pic>
      <p:pic>
        <p:nvPicPr>
          <p:cNvPr id="139269" name="Picture 5" descr="C:\Users\vonca\Desktop\Docking\Surfaces_goId\DNA_DPNHChistA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3507" y="971997"/>
            <a:ext cx="401770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 rot="16200000" flipH="1">
            <a:off x="2700337" y="-2700338"/>
            <a:ext cx="6840538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24262" y="971997"/>
            <a:ext cx="6122189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Спасибо за внимание</a:t>
            </a:r>
          </a:p>
          <a:p>
            <a:pPr marL="342900" indent="-342900" algn="ctr"/>
            <a:r>
              <a:rPr lang="en-US" sz="4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Make cyber honey</a:t>
            </a:r>
          </a:p>
          <a:p>
            <a:pPr marL="342900" indent="-342900" algn="ctr"/>
            <a:endParaRPr lang="en-US" dirty="0" smtClean="0"/>
          </a:p>
          <a:p>
            <a:pPr marL="342900" indent="-342900" algn="ctr"/>
            <a:r>
              <a:rPr lang="ru-RU" sz="28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Тост:</a:t>
            </a:r>
          </a:p>
          <a:p>
            <a:pPr marL="342900" indent="-342900" algn="ctr"/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Мудрец 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поискал</a:t>
            </a:r>
            <a:endParaRPr lang="ru-RU" sz="28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 algn="ctr"/>
            <a:r>
              <a:rPr lang="ru-RU" sz="2800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Лидерный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ФС,</a:t>
            </a:r>
          </a:p>
          <a:p>
            <a:pPr marL="342900" indent="-342900" algn="ctr"/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Перспективные ХТ агенты,</a:t>
            </a:r>
          </a:p>
          <a:p>
            <a:pPr marL="342900" indent="-342900" algn="ctr"/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Комбинировать </a:t>
            </a:r>
            <a:r>
              <a:rPr lang="ru-RU" sz="2800" strike="sngStrike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можно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нужно!</a:t>
            </a:r>
            <a:endParaRPr lang="ru-RU" sz="28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 algn="ctr"/>
            <a:endParaRPr lang="ru-RU" sz="28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 algn="ctr"/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Так выпьем же за 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Сочетание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!</a:t>
            </a:r>
            <a:endParaRPr lang="ru-RU" sz="28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789F2E-181B-4B25-B189-72714CD847C9}"/>
              </a:ext>
            </a:extLst>
          </p:cNvPr>
          <p:cNvSpPr txBox="1"/>
          <p:nvPr/>
        </p:nvSpPr>
        <p:spPr>
          <a:xfrm>
            <a:off x="3350059" y="28503"/>
            <a:ext cx="5541095" cy="58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Результаты слепого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докинга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4A7CC-6B73-4EB0-BF13-67D7AEBE0C5E}"/>
              </a:ext>
            </a:extLst>
          </p:cNvPr>
          <p:cNvSpPr txBox="1"/>
          <p:nvPr/>
        </p:nvSpPr>
        <p:spPr>
          <a:xfrm>
            <a:off x="11952691" y="6472146"/>
            <a:ext cx="288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F293683-F671-4FC0-86B2-BD6A0242F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558099"/>
              </p:ext>
            </p:extLst>
          </p:nvPr>
        </p:nvGraphicFramePr>
        <p:xfrm>
          <a:off x="0" y="4236818"/>
          <a:ext cx="3996873" cy="223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14BE44E-8847-41B4-AB74-4DF10EDDC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845848"/>
              </p:ext>
            </p:extLst>
          </p:nvPr>
        </p:nvGraphicFramePr>
        <p:xfrm>
          <a:off x="377748" y="880703"/>
          <a:ext cx="4568701" cy="287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29D9793-09FF-4CA1-9B66-625031A2E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726109"/>
              </p:ext>
            </p:extLst>
          </p:nvPr>
        </p:nvGraphicFramePr>
        <p:xfrm>
          <a:off x="4103205" y="4238766"/>
          <a:ext cx="3996874" cy="223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A1F52F1-6869-4D83-89A6-5C83FC58E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395602"/>
              </p:ext>
            </p:extLst>
          </p:nvPr>
        </p:nvGraphicFramePr>
        <p:xfrm>
          <a:off x="8244339" y="4236819"/>
          <a:ext cx="3996875" cy="225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11" y="958612"/>
            <a:ext cx="6280283" cy="3209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0094" y="563244"/>
            <a:ext cx="6761914" cy="30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Диаграмма взаимодействий соединения 9 с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Trx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по результатам слепого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докинга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4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6" y="2445410"/>
            <a:ext cx="7333621" cy="393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416EA-00DA-448F-9A95-86249B1341CE}"/>
              </a:ext>
            </a:extLst>
          </p:cNvPr>
          <p:cNvSpPr txBox="1"/>
          <p:nvPr/>
        </p:nvSpPr>
        <p:spPr>
          <a:xfrm>
            <a:off x="2525198" y="30862"/>
            <a:ext cx="7193638" cy="58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Результаты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докинга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в активный сайт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2643B-FF2E-480F-81DF-F4E6E928C483}"/>
              </a:ext>
            </a:extLst>
          </p:cNvPr>
          <p:cNvSpPr txBox="1"/>
          <p:nvPr/>
        </p:nvSpPr>
        <p:spPr>
          <a:xfrm>
            <a:off x="11765947" y="6472146"/>
            <a:ext cx="473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7F67F5D-8545-43C3-A30A-1F610850D3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47438"/>
              </p:ext>
            </p:extLst>
          </p:nvPr>
        </p:nvGraphicFramePr>
        <p:xfrm>
          <a:off x="3645754" y="477541"/>
          <a:ext cx="8595460" cy="318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477" y="6380049"/>
            <a:ext cx="4818117" cy="46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Диаграмма взаимодействий соединения 9 с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TrxR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по результатам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докинга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в активный сайт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9C1D9D88-6D06-4A19-A292-CF533AE9D757}"/>
                  </a:ext>
                </a:extLst>
              </p14:cNvPr>
              <p14:cNvContentPartPr/>
              <p14:nvPr/>
            </p14:nvContentPartPr>
            <p14:xfrm>
              <a:off x="11391510" y="5989010"/>
              <a:ext cx="293040" cy="1260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="" xmlns:a16="http://schemas.microsoft.com/office/drawing/2014/main" id="{9C1D9D88-6D06-4A19-A292-CF533AE9D75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401708" y="5902303"/>
                <a:ext cx="366152" cy="155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73FB1019-3468-4475-A0C0-A7E276FECE87}"/>
                  </a:ext>
                </a:extLst>
              </p14:cNvPr>
              <p14:cNvContentPartPr/>
              <p14:nvPr/>
            </p14:nvContentPartPr>
            <p14:xfrm>
              <a:off x="11442630" y="5797130"/>
              <a:ext cx="203040" cy="201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="" xmlns:a16="http://schemas.microsoft.com/office/drawing/2014/main" id="{73FB1019-3468-4475-A0C0-A7E276FECE8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1452673" y="5710912"/>
                <a:ext cx="275789" cy="163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7D4E2305-808F-4EAC-B167-D7872D97038B}"/>
                  </a:ext>
                </a:extLst>
              </p14:cNvPr>
              <p14:cNvContentPartPr/>
              <p14:nvPr/>
            </p14:nvContentPartPr>
            <p14:xfrm>
              <a:off x="10407270" y="6349730"/>
              <a:ext cx="234360" cy="720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="" xmlns:a16="http://schemas.microsoft.com/office/drawing/2014/main" id="{7D4E2305-808F-4EAC-B167-D7872D97038B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0413495" y="6261745"/>
                <a:ext cx="307235" cy="15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22D10B69-900A-4A1C-9B33-AFB8B7EDE824}"/>
                  </a:ext>
                </a:extLst>
              </p14:cNvPr>
              <p14:cNvContentPartPr/>
              <p14:nvPr/>
            </p14:nvContentPartPr>
            <p14:xfrm>
              <a:off x="10413750" y="6152450"/>
              <a:ext cx="219240" cy="1980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="" xmlns:a16="http://schemas.microsoft.com/office/drawing/2014/main" id="{22D10B69-900A-4A1C-9B33-AFB8B7EDE82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419640" y="6065327"/>
                <a:ext cx="292054" cy="16302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642A09-64F5-442F-B314-818C97746F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54" y="4630826"/>
            <a:ext cx="5254113" cy="18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3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5C78E0-F92D-43AD-80D1-A7228C3BAE1F}"/>
              </a:ext>
            </a:extLst>
          </p:cNvPr>
          <p:cNvSpPr txBox="1"/>
          <p:nvPr/>
        </p:nvSpPr>
        <p:spPr>
          <a:xfrm>
            <a:off x="3871012" y="99759"/>
            <a:ext cx="4317317" cy="58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Тест связывания ДНК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F73A9-6008-4859-AEDB-9B9C29522D63}"/>
              </a:ext>
            </a:extLst>
          </p:cNvPr>
          <p:cNvSpPr txBox="1"/>
          <p:nvPr/>
        </p:nvSpPr>
        <p:spPr>
          <a:xfrm>
            <a:off x="1130802" y="3700923"/>
            <a:ext cx="4247144" cy="39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Результаты теста связывания ДНК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9A467-DB49-41CB-8DE8-58E80F2F66E8}"/>
              </a:ext>
            </a:extLst>
          </p:cNvPr>
          <p:cNvSpPr txBox="1"/>
          <p:nvPr/>
        </p:nvSpPr>
        <p:spPr>
          <a:xfrm>
            <a:off x="1185531" y="705307"/>
            <a:ext cx="4142334" cy="39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Уравнение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Бенези-Хильдебранда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96B4F3-354E-44F3-BA48-6FF7D61E08E5}"/>
                  </a:ext>
                </a:extLst>
              </p:cNvPr>
              <p:cNvSpPr txBox="1"/>
              <p:nvPr/>
            </p:nvSpPr>
            <p:spPr>
              <a:xfrm>
                <a:off x="926586" y="1107217"/>
                <a:ext cx="4429739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ru-RU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sub>
                          </m:sSub>
                        </m:den>
                      </m:f>
                      <m:r>
                        <a:rPr lang="ru-RU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sub>
                          </m:sSub>
                        </m:den>
                      </m:f>
                      <m:r>
                        <a:rPr lang="ru-RU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DNA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A96B4F3-354E-44F3-BA48-6FF7D61E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26" y="1104398"/>
                <a:ext cx="4447620" cy="93460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89E203-F192-4852-BB0F-1ED257D3D340}"/>
                  </a:ext>
                </a:extLst>
              </p:cNvPr>
              <p:cNvSpPr txBox="1"/>
              <p:nvPr/>
            </p:nvSpPr>
            <p:spPr>
              <a:xfrm>
                <a:off x="94646" y="3251919"/>
                <a:ext cx="60936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B89E203-F192-4852-BB0F-1ED257D3D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8" y="3243639"/>
                <a:ext cx="6118215" cy="36839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F8958F-DDFB-4901-9745-D1C6D44C7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70" y="3729753"/>
            <a:ext cx="5169135" cy="25446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3509B2-55B5-43BA-9A46-1BD2928713BA}"/>
              </a:ext>
            </a:extLst>
          </p:cNvPr>
          <p:cNvSpPr txBox="1"/>
          <p:nvPr/>
        </p:nvSpPr>
        <p:spPr>
          <a:xfrm>
            <a:off x="248599" y="1972395"/>
            <a:ext cx="57810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де A</a:t>
            </a:r>
            <a:r>
              <a:rPr lang="ru-RU" sz="1800" b="0" i="0" u="none" strike="noStrike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и A - поглощение соединения и его комплекса с ДНК,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ε</a:t>
            </a:r>
            <a:r>
              <a:rPr lang="ru-RU" sz="1800" b="0" i="0" u="none" strike="noStrike" baseline="-25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ε</a:t>
            </a:r>
            <a:r>
              <a:rPr lang="ru-RU" sz="1800" b="0" i="0" u="none" strike="noStrike" baseline="-250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ru-RU" sz="1800" b="0" i="0" u="none" strike="noStrike" baseline="-25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коэффициенты поглощения соединения и комплекса соединения с ДНК, К – константа связывания.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3" y="4166324"/>
            <a:ext cx="5419989" cy="2037646"/>
          </a:xfrm>
          <a:prstGeom prst="rect">
            <a:avLst/>
          </a:prstGeom>
        </p:spPr>
      </p:pic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3A85FE02-A7B1-4E1D-A7C4-4FAF46AAA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388771"/>
              </p:ext>
            </p:extLst>
          </p:nvPr>
        </p:nvGraphicFramePr>
        <p:xfrm>
          <a:off x="6555146" y="751326"/>
          <a:ext cx="5307181" cy="293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2701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>
            <a:extLst>
              <a:ext uri="{FF2B5EF4-FFF2-40B4-BE49-F238E27FC236}">
                <a16:creationId xmlns:a16="http://schemas.microsoft.com/office/drawing/2014/main" id="{B6F6847D-D78C-4349-BE35-6D5DC04242DA}"/>
              </a:ext>
            </a:extLst>
          </p:cNvPr>
          <p:cNvSpPr txBox="1"/>
          <p:nvPr/>
        </p:nvSpPr>
        <p:spPr>
          <a:xfrm>
            <a:off x="0" y="0"/>
            <a:ext cx="11716590" cy="8595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молекулярного докинга </a:t>
            </a:r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соединений (3), (5), (7)-(</a:t>
            </a:r>
            <a:r>
              <a:rPr lang="ru-RU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 в ДНК </a:t>
            </a:r>
            <a:endParaRPr lang="en-US" sz="25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PDB ID: 1BNA</a:t>
            </a:r>
            <a:r>
              <a:rPr lang="ru-RU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ферменты АОС</a:t>
            </a:r>
            <a:r>
              <a:rPr lang="en-US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CC177897-581D-4B6F-A359-E5937B0ACF6B}"/>
              </a:ext>
            </a:extLst>
          </p:cNvPr>
          <p:cNvSpPr txBox="1">
            <a:spLocks/>
          </p:cNvSpPr>
          <p:nvPr/>
        </p:nvSpPr>
        <p:spPr>
          <a:xfrm>
            <a:off x="9306232" y="179839"/>
            <a:ext cx="275427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5625" y="3919872"/>
            <a:ext cx="6120607" cy="521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«слепого» молекулярного докинга соединений 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(3)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(5)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(7)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(8)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(9)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ДНК.</a:t>
            </a:r>
            <a:endParaRPr lang="ru-RU" sz="1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A709CB-38A0-46B9-BF6F-8A2FDEC7C366}"/>
              </a:ext>
            </a:extLst>
          </p:cNvPr>
          <p:cNvSpPr txBox="1"/>
          <p:nvPr/>
        </p:nvSpPr>
        <p:spPr>
          <a:xfrm>
            <a:off x="104332" y="6472146"/>
            <a:ext cx="12241213" cy="36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  <a:tabLst>
                <a:tab pos="3900805" algn="l"/>
              </a:tabLst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Молекулярный докинг выполнен с использованием программ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 8.0.0, Chimera 1.16.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результатов представлена с помощью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BIOVIA Discovery Studio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Visualizer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endParaRPr lang="ru-RU" sz="9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402" y="859579"/>
            <a:ext cx="5691758" cy="28900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7429" y="859580"/>
            <a:ext cx="5820051" cy="2946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2058" y="4308614"/>
            <a:ext cx="5110740" cy="22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767" y="1"/>
            <a:ext cx="7814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Комбинированная терапия</a:t>
            </a:r>
            <a:endParaRPr lang="ru-RU" sz="48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1" name="Picture 1" descr="C:\Users\vonca\Desktop\d7494d637c7898e4c0d8b69ac2fcf97b.jpg"/>
          <p:cNvPicPr>
            <a:picLocks noChangeAspect="1" noChangeArrowheads="1"/>
          </p:cNvPicPr>
          <p:nvPr/>
        </p:nvPicPr>
        <p:blipFill>
          <a:blip r:embed="rId2" cstate="print">
            <a:lum bright="-4000" contrast="-25000"/>
          </a:blip>
          <a:srcRect/>
          <a:stretch>
            <a:fillRect/>
          </a:stretch>
        </p:blipFill>
        <p:spPr bwMode="auto">
          <a:xfrm>
            <a:off x="324470" y="1548061"/>
            <a:ext cx="7226433" cy="4392488"/>
          </a:xfrm>
          <a:prstGeom prst="rect">
            <a:avLst/>
          </a:prstGeom>
          <a:noFill/>
        </p:spPr>
      </p:pic>
      <p:sp>
        <p:nvSpPr>
          <p:cNvPr id="42" name="Минус 41"/>
          <p:cNvSpPr/>
          <p:nvPr/>
        </p:nvSpPr>
        <p:spPr>
          <a:xfrm rot="5400000">
            <a:off x="1331707" y="3563689"/>
            <a:ext cx="936383" cy="73478"/>
          </a:xfrm>
          <a:prstGeom prst="mathMinu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3" name="Крест 42"/>
          <p:cNvSpPr/>
          <p:nvPr/>
        </p:nvSpPr>
        <p:spPr>
          <a:xfrm>
            <a:off x="1385486" y="3852316"/>
            <a:ext cx="955208" cy="958609"/>
          </a:xfrm>
          <a:prstGeom prst="plus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34596" y="3996333"/>
            <a:ext cx="729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agent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5" name="Стрелка вправо с вырезом 44"/>
          <p:cNvSpPr/>
          <p:nvPr/>
        </p:nvSpPr>
        <p:spPr>
          <a:xfrm rot="1980038">
            <a:off x="2767600" y="3271505"/>
            <a:ext cx="554467" cy="145367"/>
          </a:xfrm>
          <a:prstGeom prst="notch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6" name="Стрелка вправо с вырезом 45"/>
          <p:cNvSpPr/>
          <p:nvPr/>
        </p:nvSpPr>
        <p:spPr>
          <a:xfrm rot="3293041">
            <a:off x="2425775" y="3617086"/>
            <a:ext cx="556441" cy="144851"/>
          </a:xfrm>
          <a:prstGeom prst="notch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509406">
            <a:off x="3129003" y="2810694"/>
            <a:ext cx="554467" cy="145367"/>
          </a:xfrm>
          <a:prstGeom prst="notch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8" name="Пятно 2 47"/>
          <p:cNvSpPr/>
          <p:nvPr/>
        </p:nvSpPr>
        <p:spPr>
          <a:xfrm>
            <a:off x="3616264" y="2628181"/>
            <a:ext cx="1028686" cy="788904"/>
          </a:xfrm>
          <a:prstGeom prst="irregularSeal2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9" name="Пятно 2 48"/>
          <p:cNvSpPr/>
          <p:nvPr/>
        </p:nvSpPr>
        <p:spPr>
          <a:xfrm>
            <a:off x="3184216" y="3420269"/>
            <a:ext cx="1028686" cy="788904"/>
          </a:xfrm>
          <a:prstGeom prst="irregularSeal2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40758" y="2844204"/>
            <a:ext cx="605215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ROS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408710" y="3636292"/>
            <a:ext cx="605215" cy="37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ROS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2" name="Штриховая стрелка вправо 51"/>
          <p:cNvSpPr/>
          <p:nvPr/>
        </p:nvSpPr>
        <p:spPr>
          <a:xfrm rot="11898759">
            <a:off x="4652937" y="3201968"/>
            <a:ext cx="998376" cy="348805"/>
          </a:xfrm>
          <a:prstGeom prst="stripedRightArrow">
            <a:avLst/>
          </a:prstGeom>
          <a:solidFill>
            <a:srgbClr val="379958"/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3" name="Штриховая стрелка вправо 52"/>
          <p:cNvSpPr/>
          <p:nvPr/>
        </p:nvSpPr>
        <p:spPr>
          <a:xfrm rot="11898759">
            <a:off x="4148880" y="3994055"/>
            <a:ext cx="998376" cy="348805"/>
          </a:xfrm>
          <a:prstGeom prst="stripedRightArrow">
            <a:avLst/>
          </a:prstGeom>
          <a:solidFill>
            <a:srgbClr val="379958"/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4" name="Волна 53"/>
          <p:cNvSpPr/>
          <p:nvPr/>
        </p:nvSpPr>
        <p:spPr>
          <a:xfrm rot="18666850">
            <a:off x="5118013" y="3637133"/>
            <a:ext cx="2073795" cy="1636650"/>
          </a:xfrm>
          <a:prstGeom prst="wave">
            <a:avLst/>
          </a:prstGeom>
          <a:solidFill>
            <a:srgbClr val="379958"/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65030" y="4140349"/>
            <a:ext cx="1714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Antioxidant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Defense system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6" name="Выгнутая вниз стрелка 55"/>
          <p:cNvSpPr/>
          <p:nvPr/>
        </p:nvSpPr>
        <p:spPr>
          <a:xfrm rot="495128">
            <a:off x="2022867" y="4876094"/>
            <a:ext cx="3424194" cy="814473"/>
          </a:xfrm>
          <a:prstGeom prst="curvedUpArrow">
            <a:avLst/>
          </a:prstGeom>
          <a:gradFill>
            <a:gsLst>
              <a:gs pos="0">
                <a:srgbClr val="FFC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b="100000"/>
            </a:path>
          </a:gra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7" name="7-конечная звезда 56"/>
          <p:cNvSpPr/>
          <p:nvPr/>
        </p:nvSpPr>
        <p:spPr>
          <a:xfrm>
            <a:off x="1154766" y="1980109"/>
            <a:ext cx="1689984" cy="1474782"/>
          </a:xfrm>
          <a:prstGeom prst="star7">
            <a:avLst/>
          </a:prstGeom>
          <a:solidFill>
            <a:srgbClr val="7030A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8" name="Молния 57"/>
          <p:cNvSpPr/>
          <p:nvPr/>
        </p:nvSpPr>
        <p:spPr>
          <a:xfrm rot="3651660">
            <a:off x="2597507" y="954738"/>
            <a:ext cx="737391" cy="1322596"/>
          </a:xfrm>
          <a:prstGeom prst="lightningBolt">
            <a:avLst/>
          </a:prstGeom>
          <a:gradFill>
            <a:gsLst>
              <a:gs pos="0">
                <a:srgbClr val="FFC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b="100000"/>
            </a:path>
          </a:gra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64630" y="2556173"/>
            <a:ext cx="477957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PS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0" name="Пятно 1 59"/>
          <p:cNvSpPr/>
          <p:nvPr/>
        </p:nvSpPr>
        <p:spPr>
          <a:xfrm>
            <a:off x="4914321" y="4716412"/>
            <a:ext cx="933061" cy="936383"/>
          </a:xfrm>
          <a:prstGeom prst="irregularSeal1">
            <a:avLst/>
          </a:prstGeom>
          <a:gradFill>
            <a:gsLst>
              <a:gs pos="0">
                <a:srgbClr val="FFC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b="100000"/>
            </a:path>
          </a:gra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32174" y="9719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800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nm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25070" y="1188021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Tumor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3" name="Пятно 2 62"/>
          <p:cNvSpPr/>
          <p:nvPr/>
        </p:nvSpPr>
        <p:spPr>
          <a:xfrm>
            <a:off x="2628726" y="3924325"/>
            <a:ext cx="1028686" cy="788904"/>
          </a:xfrm>
          <a:prstGeom prst="irregularSeal2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844750" y="4140349"/>
            <a:ext cx="605215" cy="37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ROS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5" name="Умножение 64"/>
          <p:cNvSpPr/>
          <p:nvPr/>
        </p:nvSpPr>
        <p:spPr>
          <a:xfrm>
            <a:off x="4212902" y="2844205"/>
            <a:ext cx="648072" cy="576064"/>
          </a:xfrm>
          <a:prstGeom prst="mathMultiply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6" name="Умножение 65"/>
          <p:cNvSpPr/>
          <p:nvPr/>
        </p:nvSpPr>
        <p:spPr>
          <a:xfrm>
            <a:off x="3780854" y="3708301"/>
            <a:ext cx="648072" cy="576064"/>
          </a:xfrm>
          <a:prstGeom prst="mathMultiply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7560766" y="1980109"/>
            <a:ext cx="1512168" cy="1440160"/>
          </a:xfrm>
          <a:prstGeom prst="downArrow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26202" y="1404045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PDT efficiency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9" name="Стрелка вниз 68"/>
          <p:cNvSpPr/>
          <p:nvPr/>
        </p:nvSpPr>
        <p:spPr>
          <a:xfrm rot="10800000">
            <a:off x="7560766" y="4140349"/>
            <a:ext cx="1512168" cy="1440160"/>
          </a:xfrm>
          <a:prstGeom prst="downArrow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26199" y="3564285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PDT efficiency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9288958" y="1836093"/>
            <a:ext cx="864096" cy="826710"/>
            <a:chOff x="9504982" y="1908101"/>
            <a:chExt cx="864096" cy="826710"/>
          </a:xfrm>
        </p:grpSpPr>
        <p:sp>
          <p:nvSpPr>
            <p:cNvPr id="71" name="7-конечная звезда 70"/>
            <p:cNvSpPr/>
            <p:nvPr/>
          </p:nvSpPr>
          <p:spPr>
            <a:xfrm>
              <a:off x="9504982" y="1908101"/>
              <a:ext cx="864096" cy="826710"/>
            </a:xfrm>
            <a:prstGeom prst="star7">
              <a:avLst/>
            </a:prstGeom>
            <a:solidFill>
              <a:srgbClr val="7030A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721006" y="2124125"/>
              <a:ext cx="477957" cy="37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PS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74" name="Крест 73"/>
          <p:cNvSpPr/>
          <p:nvPr/>
        </p:nvSpPr>
        <p:spPr>
          <a:xfrm>
            <a:off x="9288958" y="3204245"/>
            <a:ext cx="955208" cy="958609"/>
          </a:xfrm>
          <a:prstGeom prst="plus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38068" y="3348262"/>
            <a:ext cx="729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agent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6" name="Волна 75"/>
          <p:cNvSpPr/>
          <p:nvPr/>
        </p:nvSpPr>
        <p:spPr>
          <a:xfrm rot="18666850">
            <a:off x="9503290" y="4524183"/>
            <a:ext cx="646489" cy="862817"/>
          </a:xfrm>
          <a:prstGeom prst="wave">
            <a:avLst/>
          </a:prstGeom>
          <a:solidFill>
            <a:srgbClr val="379958"/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504982" y="478842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ADS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0113" name="Picture 1" descr="C:\Users\vonca\Desktop\k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3094" y="1476052"/>
            <a:ext cx="1324562" cy="1586851"/>
          </a:xfrm>
          <a:prstGeom prst="rect">
            <a:avLst/>
          </a:prstGeom>
          <a:noFill/>
        </p:spPr>
      </p:pic>
      <p:pic>
        <p:nvPicPr>
          <p:cNvPr id="90114" name="Picture 2" descr="C:\Users\vonca\Desktop\k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85102" y="3204244"/>
            <a:ext cx="1296144" cy="1109411"/>
          </a:xfrm>
          <a:prstGeom prst="rect">
            <a:avLst/>
          </a:prstGeom>
          <a:noFill/>
        </p:spPr>
      </p:pic>
      <p:pic>
        <p:nvPicPr>
          <p:cNvPr id="90115" name="Picture 3" descr="C:\Users\vonca\Desktop\k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9078" y="4644405"/>
            <a:ext cx="1584176" cy="1633298"/>
          </a:xfrm>
          <a:prstGeom prst="rect">
            <a:avLst/>
          </a:prstGeom>
          <a:noFill/>
        </p:spPr>
      </p:pic>
      <p:sp>
        <p:nvSpPr>
          <p:cNvPr id="78" name="Номер слайда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10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7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  <p:bldP spid="57" grpId="0" animBg="1"/>
      <p:bldP spid="58" grpId="0" animBg="1"/>
      <p:bldP spid="59" grpId="0"/>
      <p:bldP spid="60" grpId="0" animBg="1"/>
      <p:bldP spid="60" grpId="1" animBg="1"/>
      <p:bldP spid="61" grpId="0"/>
      <p:bldP spid="63" grpId="0" animBg="1"/>
      <p:bldP spid="64" grpId="0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8" grpId="0"/>
      <p:bldP spid="68" grpId="1"/>
      <p:bldP spid="68" grpId="2"/>
      <p:bldP spid="69" grpId="0" animBg="1"/>
      <p:bldP spid="69" grpId="1" animBg="1"/>
      <p:bldP spid="70" grpId="0"/>
      <p:bldP spid="70" grpId="1"/>
      <p:bldP spid="77" grpId="0"/>
      <p:bldP spid="7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>
            <a:extLst>
              <a:ext uri="{FF2B5EF4-FFF2-40B4-BE49-F238E27FC236}">
                <a16:creationId xmlns:a16="http://schemas.microsoft.com/office/drawing/2014/main" id="{B6F6847D-D78C-4349-BE35-6D5DC04242DA}"/>
              </a:ext>
            </a:extLst>
          </p:cNvPr>
          <p:cNvSpPr txBox="1"/>
          <p:nvPr/>
        </p:nvSpPr>
        <p:spPr>
          <a:xfrm>
            <a:off x="145641" y="2920236"/>
            <a:ext cx="5665223" cy="5832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молекулярного докинга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глутатион-редуктазу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 (PDB ID: 1GER)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CC177897-581D-4B6F-A359-E5937B0ACF6B}"/>
              </a:ext>
            </a:extLst>
          </p:cNvPr>
          <p:cNvSpPr txBox="1">
            <a:spLocks/>
          </p:cNvSpPr>
          <p:nvPr/>
        </p:nvSpPr>
        <p:spPr>
          <a:xfrm>
            <a:off x="9306232" y="179839"/>
            <a:ext cx="275427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r>
              <a:rPr lang="en-US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709CB-38A0-46B9-BF6F-8A2FDEC7C366}"/>
              </a:ext>
            </a:extLst>
          </p:cNvPr>
          <p:cNvSpPr txBox="1"/>
          <p:nvPr/>
        </p:nvSpPr>
        <p:spPr>
          <a:xfrm>
            <a:off x="-139528" y="6243610"/>
            <a:ext cx="12412019" cy="644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  <a:tabLst>
                <a:tab pos="3900805" algn="l"/>
              </a:tabLst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Молекулярный докинг выполнен с использованием программ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 8.0.0, Chimera 1.16, MGL-Tools-1.5.7.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результатов представлена с помощью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BIOVIA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Studio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Visualizer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endParaRPr lang="ru-RU" sz="9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220" y="673293"/>
            <a:ext cx="4828254" cy="2246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3220" y="673293"/>
            <a:ext cx="4790065" cy="2246942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79501" y="673293"/>
            <a:ext cx="0" cy="22469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7045" y="713826"/>
            <a:ext cx="4700952" cy="22528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57045" y="713826"/>
            <a:ext cx="4700952" cy="2246942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endCxn id="11" idx="2"/>
          </p:cNvCxnSpPr>
          <p:nvPr/>
        </p:nvCxnSpPr>
        <p:spPr>
          <a:xfrm>
            <a:off x="9007246" y="707907"/>
            <a:ext cx="275" cy="22528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4">
            <a:extLst>
              <a:ext uri="{FF2B5EF4-FFF2-40B4-BE49-F238E27FC236}">
                <a16:creationId xmlns:a16="http://schemas.microsoft.com/office/drawing/2014/main" id="{B6F6847D-D78C-4349-BE35-6D5DC04242DA}"/>
              </a:ext>
            </a:extLst>
          </p:cNvPr>
          <p:cNvSpPr txBox="1"/>
          <p:nvPr/>
        </p:nvSpPr>
        <p:spPr>
          <a:xfrm>
            <a:off x="6422845" y="2991467"/>
            <a:ext cx="5594021" cy="5832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молекулярного докинга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(7)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тиоредоксин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Trx 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PDB ID: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ERT)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085" y="3559000"/>
            <a:ext cx="4832392" cy="213853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56086" y="3559000"/>
            <a:ext cx="4790065" cy="2138537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stCxn id="23" idx="0"/>
            <a:endCxn id="22" idx="2"/>
          </p:cNvCxnSpPr>
          <p:nvPr/>
        </p:nvCxnSpPr>
        <p:spPr>
          <a:xfrm>
            <a:off x="2951118" y="3559000"/>
            <a:ext cx="21163" cy="21385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4">
            <a:extLst>
              <a:ext uri="{FF2B5EF4-FFF2-40B4-BE49-F238E27FC236}">
                <a16:creationId xmlns:a16="http://schemas.microsoft.com/office/drawing/2014/main" id="{B6F6847D-D78C-4349-BE35-6D5DC04242DA}"/>
              </a:ext>
            </a:extLst>
          </p:cNvPr>
          <p:cNvSpPr txBox="1"/>
          <p:nvPr/>
        </p:nvSpPr>
        <p:spPr>
          <a:xfrm>
            <a:off x="0" y="5768341"/>
            <a:ext cx="6017929" cy="5832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молекулярного докинга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(7)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тиоредоксин-редуктазу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TrxR 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PDB ID: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3QFA)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B6F6847D-D78C-4349-BE35-6D5DC04242DA}"/>
              </a:ext>
            </a:extLst>
          </p:cNvPr>
          <p:cNvSpPr txBox="1"/>
          <p:nvPr/>
        </p:nvSpPr>
        <p:spPr>
          <a:xfrm>
            <a:off x="145640" y="84088"/>
            <a:ext cx="11716590" cy="3990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молекулярного докинга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соединений (3), (5), (7)-(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 в активный сайт ферментов АОС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02009" y="3599343"/>
            <a:ext cx="6120607" cy="521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молекулярного докинга соединений 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(3)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(5)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(7)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(8)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(9)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активный сайт белков антиоксидантной системы.</a:t>
            </a:r>
            <a:endParaRPr lang="ru-RU" sz="1400" i="1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6080" y="4156101"/>
            <a:ext cx="5606151" cy="2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177897-581D-4B6F-A359-E5937B0ACF6B}"/>
              </a:ext>
            </a:extLst>
          </p:cNvPr>
          <p:cNvSpPr txBox="1">
            <a:spLocks/>
          </p:cNvSpPr>
          <p:nvPr/>
        </p:nvSpPr>
        <p:spPr>
          <a:xfrm>
            <a:off x="9306232" y="179839"/>
            <a:ext cx="275427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17</a:t>
            </a:r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6F6847D-D78C-4349-BE35-6D5DC04242DA}"/>
              </a:ext>
            </a:extLst>
          </p:cNvPr>
          <p:cNvSpPr txBox="1"/>
          <p:nvPr/>
        </p:nvSpPr>
        <p:spPr>
          <a:xfrm>
            <a:off x="1431464" y="-26079"/>
            <a:ext cx="9570548" cy="667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на связывание ДНК с соединениями (3), (5), (7)-(9) 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20" y="681584"/>
            <a:ext cx="7563913" cy="3253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85733" y="690430"/>
            <a:ext cx="4555480" cy="230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ЭСП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исходного комплекса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присутствии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(ж)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37,5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(й)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9,5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длины волн: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=205, 260 нм.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BD8143-C967-4F70-884C-20D54BE6F2BA}"/>
                  </a:ext>
                </a:extLst>
              </p:cNvPr>
              <p:cNvSpPr txBox="1"/>
              <p:nvPr/>
            </p:nvSpPr>
            <p:spPr>
              <a:xfrm>
                <a:off x="223901" y="3944984"/>
                <a:ext cx="5967844" cy="2862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  <a:tabLst>
                    <a:tab pos="3900805" algn="l"/>
                  </a:tabLst>
                </a:pPr>
                <a:r>
                  <a:rPr lang="ru-RU" sz="16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</a:t>
                </a:r>
                <a:r>
                  <a:rPr lang="ru-RU" sz="16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равнение </a:t>
                </a:r>
                <a:r>
                  <a:rPr lang="ru-RU" sz="16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Бенези-Хильдебранда</a:t>
                </a:r>
                <a:r>
                  <a:rPr lang="ru-RU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  <a:tabLst>
                    <a:tab pos="390080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𝐷𝑁𝐴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900805" algn="l"/>
                  </a:tabLst>
                </a:pPr>
                <a:r>
                  <a:rPr lang="ru-RU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- константа ассоциации / связывания, A</a:t>
                </a:r>
                <a:r>
                  <a:rPr lang="ru-RU" sz="16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A - поглощение соединения и его комплекса с ДНК, соответственно, и </a:t>
                </a:r>
                <a:r>
                  <a:rPr lang="ru-RU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</a:t>
                </a:r>
                <a:r>
                  <a:rPr lang="ru-RU" sz="1600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:r>
                  <a:rPr lang="ru-RU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</a:t>
                </a:r>
                <a:r>
                  <a:rPr lang="ru-RU" sz="1600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ru-RU" sz="16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-G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коэффициенты поглощения соединения и комплекса соединение-ДНК, соответственно.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DBD8143-C967-4F70-884C-20D54BE6F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05" y="3934939"/>
                <a:ext cx="5991933" cy="2855162"/>
              </a:xfrm>
              <a:prstGeom prst="rect">
                <a:avLst/>
              </a:prstGeom>
              <a:blipFill>
                <a:blip r:embed="rId3" cstate="print"/>
                <a:stretch>
                  <a:fillRect l="-613" r="-511" b="-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6759" y="3139272"/>
            <a:ext cx="2668202" cy="456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045F46-E025-4E9C-B171-380454192CE7}"/>
              </a:ext>
            </a:extLst>
          </p:cNvPr>
          <p:cNvSpPr txBox="1"/>
          <p:nvPr/>
        </p:nvSpPr>
        <p:spPr>
          <a:xfrm>
            <a:off x="6999293" y="3983738"/>
            <a:ext cx="5061212" cy="3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теста на связывание ДНК полученных соединений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0627" y="4339529"/>
            <a:ext cx="4111503" cy="225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2842" y="1"/>
            <a:ext cx="894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Химиотерапевтические агенты</a:t>
            </a:r>
            <a:endParaRPr lang="ru-RU" sz="48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680446" y="1188021"/>
            <a:ext cx="2590800" cy="2057400"/>
            <a:chOff x="215950" y="1404045"/>
            <a:chExt cx="2590800" cy="2057400"/>
          </a:xfrm>
        </p:grpSpPr>
        <p:sp>
          <p:nvSpPr>
            <p:cNvPr id="16" name="Табличка 15"/>
            <p:cNvSpPr/>
            <p:nvPr/>
          </p:nvSpPr>
          <p:spPr>
            <a:xfrm>
              <a:off x="431974" y="1404045"/>
              <a:ext cx="2133600" cy="2057400"/>
            </a:xfrm>
            <a:prstGeom prst="plaqu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5950" y="1476053"/>
              <a:ext cx="2590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pitchFamily="18" charset="0"/>
                  <a:ea typeface="Cambria" pitchFamily="18" charset="0"/>
                </a:rPr>
                <a:t/>
              </a:r>
              <a:br>
                <a:rPr lang="en-US" dirty="0" smtClean="0">
                  <a:latin typeface="Cambria" pitchFamily="18" charset="0"/>
                  <a:ea typeface="Cambria" pitchFamily="18" charset="0"/>
                </a:rPr>
              </a:br>
              <a:r>
                <a:rPr lang="ru-RU" dirty="0" smtClean="0">
                  <a:latin typeface="Cambria" pitchFamily="18" charset="0"/>
                  <a:ea typeface="Cambria" pitchFamily="18" charset="0"/>
                </a:rPr>
                <a:t>Множество возможных мишеней</a:t>
              </a:r>
              <a:endParaRPr lang="en-US" dirty="0" smtClean="0">
                <a:latin typeface="Cambria" pitchFamily="18" charset="0"/>
                <a:ea typeface="Cambria" pitchFamily="18" charset="0"/>
              </a:endParaRPr>
            </a:p>
            <a:p>
              <a:pPr algn="ctr"/>
              <a:r>
                <a:rPr lang="ru-RU" dirty="0" smtClean="0">
                  <a:latin typeface="Cambria" pitchFamily="18" charset="0"/>
                  <a:ea typeface="Cambria" pitchFamily="18" charset="0"/>
                </a:rPr>
                <a:t>ООС</a:t>
              </a:r>
            </a:p>
          </p:txBody>
        </p:sp>
      </p:grpSp>
      <p:sp>
        <p:nvSpPr>
          <p:cNvPr id="23" name="Стрелка вниз 22"/>
          <p:cNvSpPr/>
          <p:nvPr/>
        </p:nvSpPr>
        <p:spPr>
          <a:xfrm>
            <a:off x="5760566" y="3492277"/>
            <a:ext cx="432048" cy="504056"/>
          </a:xfrm>
          <a:prstGeom prst="down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616550" y="399633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ДНК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3287207">
            <a:off x="4208717" y="3023316"/>
            <a:ext cx="432048" cy="1008112"/>
          </a:xfrm>
          <a:prstGeom prst="downArrow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016150" y="3924325"/>
            <a:ext cx="242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Тиоредоксиновая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АС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err="1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Trx</a:t>
            </a:r>
            <a:r>
              <a:rPr lang="en-US" sz="1800" kern="0" noProof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800" kern="0" noProof="0" dirty="0" err="1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TrxR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88758" y="3852317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Глутатионовая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АС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GSH, GR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8537117">
            <a:off x="7224469" y="2969044"/>
            <a:ext cx="432048" cy="1008112"/>
          </a:xfrm>
          <a:prstGeom prst="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906" name="Picture 2" descr="C:\Users\vonca\Desktop\k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398" y="4356373"/>
            <a:ext cx="3521413" cy="2484165"/>
          </a:xfrm>
          <a:prstGeom prst="rect">
            <a:avLst/>
          </a:prstGeom>
          <a:noFill/>
        </p:spPr>
      </p:pic>
      <p:pic>
        <p:nvPicPr>
          <p:cNvPr id="30" name="Picture 3" descr="C:\Users\vonca\Desktop\k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2894" y="1188021"/>
            <a:ext cx="3240360" cy="2592288"/>
          </a:xfrm>
          <a:prstGeom prst="rect">
            <a:avLst/>
          </a:prstGeom>
          <a:noFill/>
        </p:spPr>
      </p:pic>
      <p:pic>
        <p:nvPicPr>
          <p:cNvPr id="123907" name="Picture 3" descr="C:\Users\vonca\Desktop\k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966" y="1188021"/>
            <a:ext cx="3352988" cy="2592288"/>
          </a:xfrm>
          <a:prstGeom prst="rect">
            <a:avLst/>
          </a:prstGeom>
          <a:noFill/>
        </p:spPr>
      </p:pic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2592214" y="5580509"/>
          <a:ext cx="9318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4" name="CS ChemDraw Drawing" r:id="rId6" imgW="932114" imgH="895687" progId="ChemDraw.Document.6.0">
                  <p:embed/>
                </p:oleObj>
              </mc:Choice>
              <mc:Fallback>
                <p:oleObj name="CS ChemDraw Drawing" r:id="rId6" imgW="932114" imgH="895687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214" y="5580509"/>
                        <a:ext cx="931862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359966" y="5508501"/>
          <a:ext cx="9652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5" name="CS ChemDraw Drawing" r:id="rId8" imgW="965626" imgH="897601" progId="ChemDraw.Document.6.0">
                  <p:embed/>
                </p:oleObj>
              </mc:Choice>
              <mc:Fallback>
                <p:oleObj name="CS ChemDraw Drawing" r:id="rId8" imgW="965626" imgH="897601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66" y="5508501"/>
                        <a:ext cx="9652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936030" y="4572397"/>
          <a:ext cx="2036762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6" name="CS ChemDraw Drawing" r:id="rId10" imgW="2036096" imgH="1238268" progId="ChemDraw.Document.6.0">
                  <p:embed/>
                </p:oleObj>
              </mc:Choice>
              <mc:Fallback>
                <p:oleObj name="CS ChemDraw Drawing" r:id="rId10" imgW="2036096" imgH="1238268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030" y="4572397"/>
                        <a:ext cx="2036762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8553450" y="4494213"/>
          <a:ext cx="2768600" cy="185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7" name="CS ChemDraw Drawing" r:id="rId12" imgW="2768573" imgH="1858837" progId="ChemDraw.Document.6.0">
                  <p:embed/>
                </p:oleObj>
              </mc:Choice>
              <mc:Fallback>
                <p:oleObj name="CS ChemDraw Drawing" r:id="rId12" imgW="2768573" imgH="1858837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3450" y="4494213"/>
                        <a:ext cx="2768600" cy="185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6347" y="1"/>
            <a:ext cx="3741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8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Муки выбора</a:t>
            </a:r>
            <a:endParaRPr lang="ru-RU" sz="48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Picture 2" descr="C:\Users\vonca\Desktop\k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798" y="1044005"/>
            <a:ext cx="3952205" cy="3952205"/>
          </a:xfrm>
          <a:prstGeom prst="rect">
            <a:avLst/>
          </a:prstGeom>
          <a:noFill/>
        </p:spPr>
      </p:pic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10945142" y="5148461"/>
          <a:ext cx="9318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1" name="CS ChemDraw Drawing" r:id="rId4" imgW="932114" imgH="895687" progId="ChemDraw.Document.6.0">
                  <p:embed/>
                </p:oleObj>
              </mc:Choice>
              <mc:Fallback>
                <p:oleObj name="CS ChemDraw Drawing" r:id="rId4" imgW="932114" imgH="895687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5142" y="5148461"/>
                        <a:ext cx="931862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7776790" y="5220469"/>
          <a:ext cx="9652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2" name="CS ChemDraw Drawing" r:id="rId6" imgW="965626" imgH="897601" progId="ChemDraw.Document.6.0">
                  <p:embed/>
                </p:oleObj>
              </mc:Choice>
              <mc:Fallback>
                <p:oleObj name="CS ChemDraw Drawing" r:id="rId6" imgW="965626" imgH="897601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6790" y="5220469"/>
                        <a:ext cx="9652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8928918" y="5436493"/>
          <a:ext cx="2033587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3" name="CS ChemDraw Drawing" r:id="rId8" imgW="2034181" imgH="1238746" progId="ChemDraw.Document.6.0">
                  <p:embed/>
                </p:oleObj>
              </mc:Choice>
              <mc:Fallback>
                <p:oleObj name="CS ChemDraw Drawing" r:id="rId8" imgW="2034181" imgH="123874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8918" y="5436493"/>
                        <a:ext cx="2033587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864022" y="1332037"/>
          <a:ext cx="2033587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4" name="CS ChemDraw Drawing" r:id="rId10" imgW="2034181" imgH="1238746" progId="ChemDraw.Document.6.0">
                  <p:embed/>
                </p:oleObj>
              </mc:Choice>
              <mc:Fallback>
                <p:oleObj name="CS ChemDraw Drawing" r:id="rId10" imgW="2034181" imgH="1238746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022" y="1332037"/>
                        <a:ext cx="2033587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5472534" y="1404045"/>
          <a:ext cx="9318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5" name="CS ChemDraw Drawing" r:id="rId11" imgW="932114" imgH="895687" progId="ChemDraw.Document.6.0">
                  <p:embed/>
                </p:oleObj>
              </mc:Choice>
              <mc:Fallback>
                <p:oleObj name="CS ChemDraw Drawing" r:id="rId11" imgW="932114" imgH="895687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534" y="1404045"/>
                        <a:ext cx="931862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936030" y="3564285"/>
          <a:ext cx="13636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6" name="CS ChemDraw Drawing" r:id="rId12" imgW="1363461" imgH="1086594" progId="ChemDraw.Document.6.0">
                  <p:embed/>
                </p:oleObj>
              </mc:Choice>
              <mc:Fallback>
                <p:oleObj name="CS ChemDraw Drawing" r:id="rId12" imgW="1363461" imgH="1086594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030" y="3564285"/>
                        <a:ext cx="1363662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3600326" y="1404045"/>
          <a:ext cx="9652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7" name="CS ChemDraw Drawing" r:id="rId14" imgW="965626" imgH="897601" progId="ChemDraw.Document.6.0">
                  <p:embed/>
                </p:oleObj>
              </mc:Choice>
              <mc:Fallback>
                <p:oleObj name="CS ChemDraw Drawing" r:id="rId14" imgW="965626" imgH="897601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326" y="1404045"/>
                        <a:ext cx="9652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016150" y="2484165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Выбор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оловоорганических соединений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3159075">
            <a:off x="2036289" y="2937446"/>
            <a:ext cx="393949" cy="688230"/>
          </a:xfrm>
          <a:prstGeom prst="down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59966" y="471641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Выбор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аминокислот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7149911">
            <a:off x="3095767" y="4210762"/>
            <a:ext cx="433055" cy="775364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6986" name="Object 10"/>
          <p:cNvGraphicFramePr>
            <a:graphicFrameLocks noChangeAspect="1"/>
          </p:cNvGraphicFramePr>
          <p:nvPr/>
        </p:nvGraphicFramePr>
        <p:xfrm>
          <a:off x="4176390" y="3420269"/>
          <a:ext cx="1968500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8" name="CS ChemDraw Drawing" r:id="rId15" imgW="1968593" imgH="2478928" progId="ChemDraw.Document.6.0">
                  <p:embed/>
                </p:oleObj>
              </mc:Choice>
              <mc:Fallback>
                <p:oleObj name="CS ChemDraw Drawing" r:id="rId15" imgW="1968593" imgH="2478928" progId="ChemDraw.Document.6.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390" y="3420269"/>
                        <a:ext cx="1968500" cy="247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88358" y="586854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Выбор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ФС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0380" y="1"/>
            <a:ext cx="7733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8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Гадание на цифровой гуще</a:t>
            </a:r>
            <a:endParaRPr lang="ru-RU" sz="48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4934" name="Picture 6" descr="C:\Users\vonca\Desktop\k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446" y="2988221"/>
            <a:ext cx="3960440" cy="3600400"/>
          </a:xfrm>
          <a:prstGeom prst="rect">
            <a:avLst/>
          </a:prstGeom>
          <a:noFill/>
        </p:spPr>
      </p:pic>
      <p:pic>
        <p:nvPicPr>
          <p:cNvPr id="124935" name="Picture 7" descr="C:\Users\vonca\Desktop\k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862" y="971997"/>
            <a:ext cx="3960367" cy="3773860"/>
          </a:xfrm>
          <a:prstGeom prst="rect">
            <a:avLst/>
          </a:prstGeom>
          <a:noFill/>
        </p:spPr>
      </p:pic>
      <p:graphicFrame>
        <p:nvGraphicFramePr>
          <p:cNvPr id="22" name="Диаграмма 21"/>
          <p:cNvGraphicFramePr/>
          <p:nvPr/>
        </p:nvGraphicFramePr>
        <p:xfrm>
          <a:off x="0" y="1044006"/>
          <a:ext cx="489646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Овал 23"/>
          <p:cNvSpPr/>
          <p:nvPr/>
        </p:nvSpPr>
        <p:spPr>
          <a:xfrm>
            <a:off x="4320406" y="1836093"/>
            <a:ext cx="504056" cy="432048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320406" y="2412157"/>
            <a:ext cx="504056" cy="432048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464422" y="2700189"/>
            <a:ext cx="4608512" cy="3168352"/>
          </a:xfrm>
          <a:prstGeom prst="ellipse">
            <a:avLst/>
          </a:prstGeom>
          <a:solidFill>
            <a:srgbClr val="FF0000">
              <a:alpha val="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496870" y="827981"/>
            <a:ext cx="3744343" cy="309634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320406" y="2124125"/>
            <a:ext cx="432048" cy="360040"/>
          </a:xfrm>
          <a:prstGeom prst="ellipse">
            <a:avLst/>
          </a:prstGeom>
          <a:solidFill>
            <a:srgbClr val="7030A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937" name="Picture 9" descr="C:\Users\vonca\Desktop\k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26099"/>
            <a:ext cx="4032374" cy="3114439"/>
          </a:xfrm>
          <a:prstGeom prst="rect">
            <a:avLst/>
          </a:prstGeom>
          <a:noFill/>
        </p:spPr>
      </p:pic>
      <p:sp>
        <p:nvSpPr>
          <p:cNvPr id="35" name="Овал 34"/>
          <p:cNvSpPr/>
          <p:nvPr/>
        </p:nvSpPr>
        <p:spPr>
          <a:xfrm>
            <a:off x="-288106" y="3564285"/>
            <a:ext cx="4608512" cy="2736304"/>
          </a:xfrm>
          <a:prstGeom prst="ellipse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3220" y="1"/>
            <a:ext cx="4367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8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Немного химии</a:t>
            </a:r>
            <a:endParaRPr lang="ru-RU" sz="48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89089" name="Object 1"/>
          <p:cNvGraphicFramePr>
            <a:graphicFrameLocks noChangeAspect="1"/>
          </p:cNvGraphicFramePr>
          <p:nvPr/>
        </p:nvGraphicFramePr>
        <p:xfrm>
          <a:off x="431800" y="1476375"/>
          <a:ext cx="6092825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CS ChemDraw Drawing" r:id="rId3" imgW="6092489" imgH="4455467" progId="ChemDraw.Document.6.0">
                  <p:embed/>
                </p:oleObj>
              </mc:Choice>
              <mc:Fallback>
                <p:oleObj name="CS ChemDraw Drawing" r:id="rId3" imgW="6092489" imgH="4455467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476375"/>
                        <a:ext cx="6092825" cy="445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6696670" y="4860429"/>
          <a:ext cx="4464495" cy="15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CS ChemDraw Drawing" r:id="rId5" imgW="5147450" imgH="1843526" progId="ChemDraw.Document.6.0">
                  <p:embed/>
                </p:oleObj>
              </mc:Choice>
              <mc:Fallback>
                <p:oleObj name="CS ChemDraw Drawing" r:id="rId5" imgW="5147450" imgH="184352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70" y="4860429"/>
                        <a:ext cx="4464495" cy="1598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6624662" y="2772197"/>
            <a:ext cx="936104" cy="28803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216950" y="3708301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Масс, ИК, ЯМР, </a:t>
            </a:r>
            <a:br>
              <a:rPr lang="ru-RU" sz="1800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1800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флуоресценция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32774" y="2700189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Хроматография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2759264">
            <a:off x="9297776" y="3167566"/>
            <a:ext cx="620968" cy="288032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7497297">
            <a:off x="10378891" y="3113902"/>
            <a:ext cx="620968" cy="288032"/>
          </a:xfrm>
          <a:prstGeom prst="rightArrow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8568878" y="3924325"/>
            <a:ext cx="620968" cy="288032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984702" y="3780309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DNA-binding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test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56765" y="212412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In vitro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68078" y="385231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4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4262" y="5940549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2/3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04582" y="3924325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5/6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94225" y="1"/>
            <a:ext cx="4705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sz="48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In vitro</a:t>
            </a:r>
            <a:r>
              <a:rPr lang="ru-RU" sz="48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&amp; binding</a:t>
            </a:r>
            <a:endParaRPr lang="ru-RU" sz="48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2163" name="Picture 3" descr="C:\Users\vonca\Desktop\k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59" y="1620069"/>
            <a:ext cx="7704856" cy="1903466"/>
          </a:xfrm>
          <a:prstGeom prst="rect">
            <a:avLst/>
          </a:prstGeom>
          <a:noFill/>
        </p:spPr>
      </p:pic>
      <p:pic>
        <p:nvPicPr>
          <p:cNvPr id="92165" name="Picture 5" descr="C:\Users\vonca\Desktop\k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600" y="1260029"/>
            <a:ext cx="4403613" cy="3079651"/>
          </a:xfrm>
          <a:prstGeom prst="rect">
            <a:avLst/>
          </a:prstGeom>
          <a:noFill/>
        </p:spPr>
      </p:pic>
      <p:pic>
        <p:nvPicPr>
          <p:cNvPr id="92166" name="Picture 6" descr="C:\Users\vonca\Desktop\k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50" y="3492277"/>
            <a:ext cx="7776864" cy="199123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96470" y="5868541"/>
            <a:ext cx="7138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Подробнее в публикации:</a:t>
            </a:r>
          </a:p>
          <a:p>
            <a:r>
              <a:rPr lang="en-US" sz="1000" dirty="0" err="1" smtClean="0"/>
              <a:t>Tikhonov</a:t>
            </a:r>
            <a:r>
              <a:rPr lang="en-US" sz="1000" dirty="0" smtClean="0"/>
              <a:t>, S.; </a:t>
            </a:r>
            <a:r>
              <a:rPr lang="en-US" sz="1000" dirty="0" err="1" smtClean="0"/>
              <a:t>Ostroverkhov</a:t>
            </a:r>
            <a:r>
              <a:rPr lang="en-US" sz="1000" dirty="0" smtClean="0"/>
              <a:t>,</a:t>
            </a:r>
            <a:r>
              <a:rPr lang="ru-RU" sz="1000" dirty="0" smtClean="0"/>
              <a:t> </a:t>
            </a:r>
            <a:r>
              <a:rPr lang="en-US" sz="1000" dirty="0" smtClean="0"/>
              <a:t>P.; Suvorov, N.; </a:t>
            </a:r>
            <a:r>
              <a:rPr lang="en-US" sz="1000" dirty="0" err="1" smtClean="0"/>
              <a:t>Mironov</a:t>
            </a:r>
            <a:r>
              <a:rPr lang="en-US" sz="1000" dirty="0" smtClean="0"/>
              <a:t>, A.; </a:t>
            </a:r>
            <a:r>
              <a:rPr lang="en-US" sz="1000" dirty="0" err="1" smtClean="0"/>
              <a:t>Efimova</a:t>
            </a:r>
            <a:r>
              <a:rPr lang="en-US" sz="1000" dirty="0" smtClean="0"/>
              <a:t>,</a:t>
            </a:r>
            <a:r>
              <a:rPr lang="ru-RU" sz="1000" dirty="0" smtClean="0"/>
              <a:t> </a:t>
            </a:r>
            <a:r>
              <a:rPr lang="sv-SE" sz="1000" dirty="0" smtClean="0"/>
              <a:t>Y.; Plutinskaya, A.; Pankratov, A.;</a:t>
            </a:r>
            <a:r>
              <a:rPr lang="ru-RU" sz="1000" dirty="0" smtClean="0"/>
              <a:t> </a:t>
            </a:r>
            <a:r>
              <a:rPr lang="en-US" sz="1000" dirty="0" err="1" smtClean="0"/>
              <a:t>Ignatova</a:t>
            </a:r>
            <a:r>
              <a:rPr lang="en-US" sz="1000" dirty="0" smtClean="0"/>
              <a:t>, A.; </a:t>
            </a:r>
            <a:r>
              <a:rPr lang="en-US" sz="1000" dirty="0" err="1" smtClean="0"/>
              <a:t>Feofanov</a:t>
            </a:r>
            <a:r>
              <a:rPr lang="en-US" sz="1000" dirty="0" smtClean="0"/>
              <a:t>, A.;</a:t>
            </a:r>
          </a:p>
          <a:p>
            <a:r>
              <a:rPr lang="en-US" sz="1000" dirty="0" err="1" smtClean="0"/>
              <a:t>Diachkova</a:t>
            </a:r>
            <a:r>
              <a:rPr lang="en-US" sz="1000" dirty="0" smtClean="0"/>
              <a:t>, E.; et al. Tin </a:t>
            </a:r>
            <a:r>
              <a:rPr lang="en-US" sz="1000" dirty="0" err="1" smtClean="0"/>
              <a:t>Carboxylate</a:t>
            </a:r>
            <a:r>
              <a:rPr lang="ru-RU" sz="1000" dirty="0" smtClean="0"/>
              <a:t> </a:t>
            </a:r>
            <a:r>
              <a:rPr lang="en-US" sz="1000" dirty="0" smtClean="0"/>
              <a:t>Complexes of Natural </a:t>
            </a:r>
            <a:r>
              <a:rPr lang="en-US" sz="1000" dirty="0" err="1" smtClean="0"/>
              <a:t>Bacteriochlorin</a:t>
            </a:r>
            <a:r>
              <a:rPr lang="ru-RU" sz="1000" dirty="0" smtClean="0"/>
              <a:t> </a:t>
            </a:r>
            <a:r>
              <a:rPr lang="en-US" sz="1000" dirty="0" smtClean="0"/>
              <a:t>for Combined Photodynamic and</a:t>
            </a:r>
            <a:r>
              <a:rPr lang="ru-RU" sz="1000" dirty="0" smtClean="0"/>
              <a:t> </a:t>
            </a:r>
            <a:r>
              <a:rPr lang="en-US" sz="1000" dirty="0" smtClean="0"/>
              <a:t>Chemotherapy of Cancer. Int. J. Mol.</a:t>
            </a:r>
            <a:r>
              <a:rPr lang="ru-RU" sz="1000" dirty="0" smtClean="0"/>
              <a:t> </a:t>
            </a:r>
            <a:r>
              <a:rPr lang="it-IT" sz="1000" dirty="0" smtClean="0"/>
              <a:t>Sci. </a:t>
            </a:r>
            <a:r>
              <a:rPr lang="it-IT" sz="1000" b="1" dirty="0" smtClean="0"/>
              <a:t>2021, 22, 13563. https://doi.org/</a:t>
            </a:r>
            <a:r>
              <a:rPr lang="en-US" sz="1000" dirty="0" smtClean="0"/>
              <a:t>10.3390/ijms222413563</a:t>
            </a:r>
            <a:r>
              <a:rPr lang="en-US" sz="1000" b="1" dirty="0" smtClean="0"/>
              <a:t>. </a:t>
            </a:r>
            <a:endParaRPr kumimoji="0" lang="ru-RU" sz="10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990" y="1188021"/>
            <a:ext cx="71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Комбинированное действие: </a:t>
            </a:r>
            <a:r>
              <a:rPr lang="ru-RU" sz="1800" i="1" kern="0" dirty="0" err="1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темновая</a:t>
            </a:r>
            <a:r>
              <a:rPr lang="ru-RU" sz="1800" i="1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 токсичность и ФДТ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8784902" y="4428381"/>
          <a:ext cx="2664296" cy="1112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  <a:endParaRPr lang="ru-RU" sz="1600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mbria" pitchFamily="18" charset="0"/>
                          <a:ea typeface="Cambria" pitchFamily="18" charset="0"/>
                        </a:rPr>
                        <a:t>DP</a:t>
                      </a:r>
                      <a:r>
                        <a:rPr lang="en-US" sz="1800" b="0" baseline="0" dirty="0" smtClean="0">
                          <a:latin typeface="Cambria" pitchFamily="18" charset="0"/>
                          <a:ea typeface="Cambria" pitchFamily="18" charset="0"/>
                        </a:rPr>
                        <a:t> (</a:t>
                      </a:r>
                      <a:r>
                        <a:rPr lang="ru-RU" sz="1800" b="0" baseline="0" dirty="0" smtClean="0">
                          <a:latin typeface="Cambria" pitchFamily="18" charset="0"/>
                          <a:ea typeface="Cambria" pitchFamily="18" charset="0"/>
                        </a:rPr>
                        <a:t>ФС </a:t>
                      </a:r>
                      <a:r>
                        <a:rPr lang="el-GR" sz="1800" b="0" baseline="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λ</a:t>
                      </a:r>
                      <a:r>
                        <a:rPr lang="ru-RU" sz="1800" b="0" baseline="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=800 нм)</a:t>
                      </a:r>
                      <a:endParaRPr lang="ru-RU" sz="1800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Cambria" pitchFamily="18" charset="0"/>
                          <a:ea typeface="Cambria" pitchFamily="18" charset="0"/>
                        </a:rPr>
                        <a:t>5</a:t>
                      </a:r>
                      <a:endParaRPr lang="ru-RU" sz="1600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1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DP-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PABA_TMSn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Cambria" pitchFamily="18" charset="0"/>
                          <a:ea typeface="Cambria" pitchFamily="18" charset="0"/>
                        </a:rPr>
                        <a:t>6</a:t>
                      </a:r>
                      <a:endParaRPr lang="ru-RU" sz="1600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1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DP –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epBocLys_TMSn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512094" y="5724525"/>
          <a:ext cx="2664296" cy="741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8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endParaRPr lang="ru-RU" sz="1600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1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PABA_TMSn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  <a:endParaRPr lang="ru-RU" sz="1600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1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epBocLys_TMSn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6313" y="1"/>
            <a:ext cx="6801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800" i="1" strike="sngStrike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НЕ</a:t>
            </a:r>
            <a:r>
              <a:rPr lang="ru-RU" sz="4800" i="1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Ожиданный</a:t>
            </a:r>
            <a:r>
              <a:rPr lang="ru-RU" sz="48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4800" i="1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поровот</a:t>
            </a:r>
            <a:endParaRPr lang="ru-RU" sz="48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4" descr="C:\Users\vonca\Desktop\k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82" y="1548061"/>
            <a:ext cx="3960440" cy="4965551"/>
          </a:xfrm>
          <a:prstGeom prst="rect">
            <a:avLst/>
          </a:prstGeom>
          <a:noFill/>
        </p:spPr>
      </p:pic>
      <p:pic>
        <p:nvPicPr>
          <p:cNvPr id="125955" name="Picture 3" descr="C:\Users\vonca\Desktop\k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454" y="1908101"/>
            <a:ext cx="4437509" cy="33396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76390" y="6009541"/>
            <a:ext cx="9221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По некоторым данным ФС способны проникать в  ядро:</a:t>
            </a:r>
          </a:p>
          <a:p>
            <a:r>
              <a:rPr lang="en-US" sz="1000" dirty="0" smtClean="0"/>
              <a:t>Zhao, Y.M.; Lu, Q.Q.; Yao, S.; Su, H.F.; Liu, H.J.; Wang, Z.J.; Wu, F.S.; Wang, K. N-</a:t>
            </a:r>
            <a:r>
              <a:rPr lang="en-US" sz="1000" dirty="0" err="1" smtClean="0"/>
              <a:t>Methylpyridylporphyrin</a:t>
            </a:r>
            <a:r>
              <a:rPr lang="en-US" sz="1000" dirty="0" smtClean="0"/>
              <a:t> tailed with </a:t>
            </a:r>
            <a:r>
              <a:rPr lang="en-US" sz="1000" dirty="0" err="1" smtClean="0"/>
              <a:t>folate</a:t>
            </a:r>
            <a:endParaRPr lang="en-US" sz="1000" dirty="0" smtClean="0"/>
          </a:p>
          <a:p>
            <a:r>
              <a:rPr lang="en-US" sz="1000" dirty="0" smtClean="0"/>
              <a:t>conjugate as a potential </a:t>
            </a:r>
            <a:r>
              <a:rPr lang="en-US" sz="1000" dirty="0" err="1" smtClean="0"/>
              <a:t>lysosomal</a:t>
            </a:r>
            <a:r>
              <a:rPr lang="en-US" sz="1000" dirty="0" smtClean="0"/>
              <a:t>-targeted </a:t>
            </a:r>
            <a:r>
              <a:rPr lang="en-US" sz="1000" dirty="0" err="1" smtClean="0"/>
              <a:t>photosensitizer</a:t>
            </a:r>
            <a:r>
              <a:rPr lang="en-US" sz="1000" dirty="0" smtClean="0"/>
              <a:t>: Synthesis, </a:t>
            </a:r>
            <a:r>
              <a:rPr lang="en-US" sz="1000" dirty="0" err="1" smtClean="0"/>
              <a:t>dna</a:t>
            </a:r>
            <a:r>
              <a:rPr lang="en-US" sz="1000" dirty="0" smtClean="0"/>
              <a:t> interaction, singlet oxygen and </a:t>
            </a:r>
            <a:r>
              <a:rPr lang="en-US" sz="1000" dirty="0" err="1" smtClean="0"/>
              <a:t>subcellular</a:t>
            </a:r>
            <a:r>
              <a:rPr lang="en-US" sz="1000" dirty="0" smtClean="0"/>
              <a:t> localization.</a:t>
            </a:r>
          </a:p>
          <a:p>
            <a:r>
              <a:rPr lang="en-US" sz="1000" dirty="0" smtClean="0"/>
              <a:t>J. </a:t>
            </a:r>
            <a:r>
              <a:rPr lang="en-US" sz="1000" dirty="0" err="1" smtClean="0"/>
              <a:t>Porphyr</a:t>
            </a:r>
            <a:r>
              <a:rPr lang="en-US" sz="1000" dirty="0" smtClean="0"/>
              <a:t>. </a:t>
            </a:r>
            <a:r>
              <a:rPr lang="en-US" sz="1000" dirty="0" err="1" smtClean="0"/>
              <a:t>Phthalocyanines</a:t>
            </a:r>
            <a:r>
              <a:rPr lang="en-US" sz="1000" dirty="0" smtClean="0"/>
              <a:t> </a:t>
            </a:r>
            <a:r>
              <a:rPr lang="en-US" sz="1000" b="1" dirty="0" smtClean="0"/>
              <a:t>2019, 23, 679–684. </a:t>
            </a:r>
            <a:endParaRPr kumimoji="0" lang="ru-RU" sz="10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462" y="5364485"/>
            <a:ext cx="438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kern="0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Однако связь с ДНК возможна и вне ядра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998" y="971997"/>
            <a:ext cx="3751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Результаты</a:t>
            </a:r>
            <a:r>
              <a:rPr kumimoji="0" lang="ru-RU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исследования </a:t>
            </a:r>
            <a:br>
              <a:rPr kumimoji="0" lang="ru-RU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</a:br>
            <a:r>
              <a:rPr kumimoji="0" lang="ru-RU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внутриклеточного распределения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432974" y="2988221"/>
          <a:ext cx="2664296" cy="1371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8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  <a:endParaRPr lang="ru-RU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mbria" pitchFamily="18" charset="0"/>
                          <a:ea typeface="Cambria" pitchFamily="18" charset="0"/>
                        </a:rPr>
                        <a:t>DP</a:t>
                      </a:r>
                      <a:r>
                        <a:rPr lang="en-US" sz="1800" b="0" baseline="0" dirty="0" smtClean="0">
                          <a:latin typeface="Cambria" pitchFamily="18" charset="0"/>
                          <a:ea typeface="Cambria" pitchFamily="18" charset="0"/>
                        </a:rPr>
                        <a:t> (</a:t>
                      </a:r>
                      <a:r>
                        <a:rPr lang="ru-RU" sz="1800" b="0" baseline="0" dirty="0" smtClean="0">
                          <a:latin typeface="Cambria" pitchFamily="18" charset="0"/>
                          <a:ea typeface="Cambria" pitchFamily="18" charset="0"/>
                        </a:rPr>
                        <a:t>ФС </a:t>
                      </a:r>
                      <a:r>
                        <a:rPr lang="el-GR" sz="1800" b="0" baseline="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λ</a:t>
                      </a:r>
                      <a:r>
                        <a:rPr lang="ru-RU" sz="1800" b="0" baseline="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=800 нм)</a:t>
                      </a:r>
                      <a:endParaRPr lang="ru-RU" sz="1800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Cambria" pitchFamily="18" charset="0"/>
                          <a:ea typeface="Cambria" pitchFamily="18" charset="0"/>
                        </a:rPr>
                        <a:t>5</a:t>
                      </a:r>
                      <a:endParaRPr lang="ru-RU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1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DP-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PABA_TMSn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Cambria" pitchFamily="18" charset="0"/>
                          <a:ea typeface="Cambria" pitchFamily="18" charset="0"/>
                        </a:rPr>
                        <a:t>6</a:t>
                      </a:r>
                      <a:endParaRPr lang="ru-RU" b="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11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DP –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epLys_TMSn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/>
          <p:nvPr/>
        </p:nvSpPr>
        <p:spPr>
          <a:xfrm rot="16200000" flipH="1">
            <a:off x="5631491" y="-5631491"/>
            <a:ext cx="978231" cy="12241213"/>
          </a:xfrm>
          <a:prstGeom prst="rect">
            <a:avLst/>
          </a:prstGeom>
          <a:gradFill flip="none" rotWithShape="1">
            <a:gsLst>
              <a:gs pos="2000">
                <a:srgbClr val="00206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78" tIns="43489" rIns="86978" bIns="43489"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81334" y="1"/>
            <a:ext cx="5531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ru-RU" sz="48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Еще немного химии</a:t>
            </a:r>
            <a:endParaRPr lang="ru-RU" sz="48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2531-E36B-4459-9F2A-90F02D02C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503238" y="1260475"/>
          <a:ext cx="4733925" cy="256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0" name="CS ChemDraw Drawing" r:id="rId3" imgW="6008709" imgH="3259783" progId="ChemDraw.Document.6.0">
                  <p:embed/>
                </p:oleObj>
              </mc:Choice>
              <mc:Fallback>
                <p:oleObj name="CS ChemDraw Drawing" r:id="rId3" imgW="6008709" imgH="325978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1260475"/>
                        <a:ext cx="4733925" cy="256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6624662" y="1620069"/>
          <a:ext cx="5296375" cy="3102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1" name="CS ChemDraw Drawing" r:id="rId5" imgW="5787530" imgH="3390404" progId="ChemDraw.Document.6.0">
                  <p:embed/>
                </p:oleObj>
              </mc:Choice>
              <mc:Fallback>
                <p:oleObj name="CS ChemDraw Drawing" r:id="rId5" imgW="5787530" imgH="339040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62" y="1620069"/>
                        <a:ext cx="5296375" cy="3102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215900" y="3559175"/>
          <a:ext cx="6119813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2" name="CS ChemDraw Drawing" r:id="rId7" imgW="9095168" imgH="4554988" progId="ChemDraw.Document.6.0">
                  <p:embed/>
                </p:oleObj>
              </mc:Choice>
              <mc:Fallback>
                <p:oleObj name="CS ChemDraw Drawing" r:id="rId7" imgW="9095168" imgH="455498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3559175"/>
                        <a:ext cx="6119813" cy="306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5256510" y="2412157"/>
            <a:ext cx="1440160" cy="28803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848852">
            <a:off x="6451620" y="5104694"/>
            <a:ext cx="1675016" cy="31703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08438" y="5508501"/>
            <a:ext cx="1872208" cy="1152128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08438" y="190810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9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6430" y="334826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10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6550" y="63005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7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8958" y="3852317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8,11,12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998</Words>
  <Application>Microsoft Office PowerPoint</Application>
  <PresentationFormat>Произвольный</PresentationFormat>
  <Paragraphs>234</Paragraphs>
  <Slides>21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Cambria</vt:lpstr>
      <vt:lpstr>Cambria Math</vt:lpstr>
      <vt:lpstr>Times New Roman</vt:lpstr>
      <vt:lpstr>Тема Office</vt:lpstr>
      <vt:lpstr>1_Тема Office</vt:lpstr>
      <vt:lpstr>CS ChemDraw Drawing</vt:lpstr>
      <vt:lpstr>Bacteriochlorins modified by  organometallic compounds as combined action agents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NEW 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выделения и очистки Лекция 1.</dc:title>
  <dc:creator>Prince13th</dc:creator>
  <cp:lastModifiedBy>pogor</cp:lastModifiedBy>
  <cp:revision>170</cp:revision>
  <dcterms:created xsi:type="dcterms:W3CDTF">2020-03-20T09:33:59Z</dcterms:created>
  <dcterms:modified xsi:type="dcterms:W3CDTF">2022-07-02T11:20:40Z</dcterms:modified>
</cp:coreProperties>
</file>