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257" r:id="rId3"/>
    <p:sldId id="258" r:id="rId4"/>
    <p:sldId id="259" r:id="rId5"/>
    <p:sldId id="260" r:id="rId6"/>
    <p:sldId id="261" r:id="rId7"/>
    <p:sldId id="265" r:id="rId8"/>
    <p:sldId id="262" r:id="rId9"/>
    <p:sldId id="263" r:id="rId10"/>
    <p:sldId id="266" r:id="rId11"/>
    <p:sldId id="273" r:id="rId12"/>
    <p:sldId id="264" r:id="rId13"/>
    <p:sldId id="279" r:id="rId14"/>
    <p:sldId id="267" r:id="rId15"/>
    <p:sldId id="277" r:id="rId16"/>
    <p:sldId id="278"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ED65260-5719-4665-9472-D0862D84D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F1E8A4F7-E26C-4D01-9D74-F268C0DD24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A0ECA-7284-430E-AD13-B013985DA5E2}" type="datetimeFigureOut">
              <a:rPr lang="en-US" smtClean="0"/>
              <a:t>6/28/2022</a:t>
            </a:fld>
            <a:endParaRPr lang="en-US"/>
          </a:p>
        </p:txBody>
      </p:sp>
      <p:sp>
        <p:nvSpPr>
          <p:cNvPr id="4" name="Footer Placeholder 3">
            <a:extLst>
              <a:ext uri="{FF2B5EF4-FFF2-40B4-BE49-F238E27FC236}">
                <a16:creationId xmlns:a16="http://schemas.microsoft.com/office/drawing/2014/main" xmlns="" id="{C44B99DF-D6FA-426C-AD84-665345BFCE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E5C2A940-3247-4288-9FCA-723E482FA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4B820B-F4BF-42D5-B758-99449D9E1EEA}" type="slidenum">
              <a:rPr lang="en-US" smtClean="0"/>
              <a:t>‹#›</a:t>
            </a:fld>
            <a:endParaRPr lang="en-US"/>
          </a:p>
        </p:txBody>
      </p:sp>
    </p:spTree>
    <p:extLst>
      <p:ext uri="{BB962C8B-B14F-4D97-AF65-F5344CB8AC3E}">
        <p14:creationId xmlns:p14="http://schemas.microsoft.com/office/powerpoint/2010/main" val="1423877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A895B-606E-426A-950C-329E89E6DB07}" type="datetimeFigureOut">
              <a:rPr lang="en-US" smtClean="0"/>
              <a:t>6/28/2022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E6BA0-4654-4082-A4C9-4A04ABE800DE}" type="slidenum">
              <a:rPr lang="en-US" smtClean="0"/>
              <a:t>‹#›</a:t>
            </a:fld>
            <a:endParaRPr lang="en-US"/>
          </a:p>
        </p:txBody>
      </p:sp>
    </p:spTree>
    <p:extLst>
      <p:ext uri="{BB962C8B-B14F-4D97-AF65-F5344CB8AC3E}">
        <p14:creationId xmlns:p14="http://schemas.microsoft.com/office/powerpoint/2010/main" val="408866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E6BA0-4654-4082-A4C9-4A04ABE800DE}" type="slidenum">
              <a:rPr lang="en-US" smtClean="0"/>
              <a:t>4</a:t>
            </a:fld>
            <a:endParaRPr lang="en-US"/>
          </a:p>
        </p:txBody>
      </p:sp>
    </p:spTree>
    <p:extLst>
      <p:ext uri="{BB962C8B-B14F-4D97-AF65-F5344CB8AC3E}">
        <p14:creationId xmlns:p14="http://schemas.microsoft.com/office/powerpoint/2010/main" val="139879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E6BA0-4654-4082-A4C9-4A04ABE800DE}" type="slidenum">
              <a:rPr lang="en-US" smtClean="0"/>
              <a:t>12</a:t>
            </a:fld>
            <a:endParaRPr lang="en-US"/>
          </a:p>
        </p:txBody>
      </p:sp>
    </p:spTree>
    <p:extLst>
      <p:ext uri="{BB962C8B-B14F-4D97-AF65-F5344CB8AC3E}">
        <p14:creationId xmlns:p14="http://schemas.microsoft.com/office/powerpoint/2010/main" val="1113453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E6BA0-4654-4082-A4C9-4A04ABE800DE}" type="slidenum">
              <a:rPr lang="en-US" smtClean="0"/>
              <a:t>13</a:t>
            </a:fld>
            <a:endParaRPr lang="en-US"/>
          </a:p>
        </p:txBody>
      </p:sp>
    </p:spTree>
    <p:extLst>
      <p:ext uri="{BB962C8B-B14F-4D97-AF65-F5344CB8AC3E}">
        <p14:creationId xmlns:p14="http://schemas.microsoft.com/office/powerpoint/2010/main" val="1186455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Font typeface="Wingdings" panose="05000000000000000000" pitchFamily="2" charset="2"/>
              <a:buNone/>
            </a:pPr>
            <a:r>
              <a:rPr lang="en-US" dirty="0" err="1"/>
              <a:t>Các</a:t>
            </a:r>
            <a:r>
              <a:rPr lang="en-US" dirty="0"/>
              <a:t> </a:t>
            </a:r>
            <a:r>
              <a:rPr lang="en-US" dirty="0" err="1"/>
              <a:t>mẫu</a:t>
            </a:r>
            <a:r>
              <a:rPr lang="en-US" dirty="0"/>
              <a:t> </a:t>
            </a:r>
            <a:r>
              <a:rPr lang="en-US" dirty="0" err="1"/>
              <a:t>chất</a:t>
            </a:r>
            <a:r>
              <a:rPr lang="en-US" dirty="0"/>
              <a:t> </a:t>
            </a:r>
            <a:r>
              <a:rPr lang="en-US" dirty="0" err="1"/>
              <a:t>đã</a:t>
            </a:r>
            <a:r>
              <a:rPr lang="en-US" dirty="0"/>
              <a:t> </a:t>
            </a:r>
            <a:r>
              <a:rPr lang="en-US" dirty="0" err="1"/>
              <a:t>tổng</a:t>
            </a:r>
            <a:r>
              <a:rPr lang="en-US" dirty="0"/>
              <a:t> </a:t>
            </a:r>
            <a:r>
              <a:rPr lang="en-US" dirty="0" err="1"/>
              <a:t>hợp</a:t>
            </a:r>
            <a:r>
              <a:rPr lang="en-US" dirty="0"/>
              <a:t> </a:t>
            </a:r>
            <a:r>
              <a:rPr lang="en-US" dirty="0" err="1"/>
              <a:t>được</a:t>
            </a:r>
            <a:r>
              <a:rPr lang="en-US" dirty="0"/>
              <a:t> </a:t>
            </a:r>
            <a:r>
              <a:rPr lang="en-US" dirty="0" err="1"/>
              <a:t>thử</a:t>
            </a:r>
            <a:r>
              <a:rPr lang="en-US" dirty="0"/>
              <a:t> </a:t>
            </a:r>
            <a:r>
              <a:rPr lang="en-US" dirty="0" err="1"/>
              <a:t>nghiệm</a:t>
            </a:r>
            <a:r>
              <a:rPr lang="en-US" dirty="0"/>
              <a:t> </a:t>
            </a:r>
            <a:r>
              <a:rPr lang="en-US" dirty="0" err="1"/>
              <a:t>kháng</a:t>
            </a:r>
            <a:r>
              <a:rPr lang="en-US" dirty="0"/>
              <a:t> </a:t>
            </a:r>
            <a:r>
              <a:rPr lang="en-US" dirty="0" err="1"/>
              <a:t>khuẩn</a:t>
            </a:r>
            <a:r>
              <a:rPr lang="en-US" dirty="0"/>
              <a:t> </a:t>
            </a:r>
            <a:r>
              <a:rPr lang="en-US" dirty="0" err="1"/>
              <a:t>với</a:t>
            </a:r>
            <a:r>
              <a:rPr lang="en-US" dirty="0"/>
              <a:t> 2 </a:t>
            </a:r>
            <a:r>
              <a:rPr lang="en-US" dirty="0" err="1"/>
              <a:t>chủng</a:t>
            </a:r>
            <a:r>
              <a:rPr lang="en-US" dirty="0"/>
              <a:t> </a:t>
            </a:r>
            <a:r>
              <a:rPr lang="en-US" dirty="0" err="1"/>
              <a:t>e.coli</a:t>
            </a:r>
            <a:r>
              <a:rPr lang="en-US" dirty="0"/>
              <a:t> </a:t>
            </a:r>
            <a:r>
              <a:rPr lang="en-US" dirty="0" err="1"/>
              <a:t>và</a:t>
            </a:r>
            <a:r>
              <a:rPr lang="en-US" dirty="0"/>
              <a:t> </a:t>
            </a:r>
            <a:r>
              <a:rPr lang="en-US" dirty="0" err="1"/>
              <a:t>s.aureus</a:t>
            </a:r>
            <a:endParaRPr lang="en-US" dirty="0"/>
          </a:p>
          <a:p>
            <a:pPr marL="171450" lvl="0" indent="-171450" algn="l" rtl="0">
              <a:spcBef>
                <a:spcPts val="0"/>
              </a:spcBef>
              <a:spcAft>
                <a:spcPts val="0"/>
              </a:spcAft>
              <a:buFont typeface="Wingdings" panose="05000000000000000000" pitchFamily="2" charset="2"/>
              <a:buChar char="ü"/>
            </a:pPr>
            <a:r>
              <a:rPr lang="en-US" dirty="0" err="1"/>
              <a:t>Mẫu</a:t>
            </a:r>
            <a:r>
              <a:rPr lang="en-US" dirty="0"/>
              <a:t> </a:t>
            </a:r>
            <a:r>
              <a:rPr lang="en-US" dirty="0" err="1"/>
              <a:t>số</a:t>
            </a:r>
            <a:r>
              <a:rPr lang="en-US" dirty="0"/>
              <a:t> 1 </a:t>
            </a:r>
            <a:r>
              <a:rPr lang="en-US" dirty="0" err="1"/>
              <a:t>là</a:t>
            </a:r>
            <a:r>
              <a:rPr lang="en-US" dirty="0"/>
              <a:t> nano </a:t>
            </a:r>
            <a:r>
              <a:rPr lang="en-US" dirty="0" err="1"/>
              <a:t>bạc</a:t>
            </a:r>
            <a:r>
              <a:rPr lang="en-US" dirty="0"/>
              <a:t> </a:t>
            </a:r>
            <a:r>
              <a:rPr lang="en-US" dirty="0" err="1"/>
              <a:t>cho</a:t>
            </a:r>
            <a:r>
              <a:rPr lang="en-US" dirty="0"/>
              <a:t> </a:t>
            </a:r>
            <a:r>
              <a:rPr lang="en-US" dirty="0" err="1"/>
              <a:t>thấy</a:t>
            </a:r>
            <a:r>
              <a:rPr lang="en-US" dirty="0"/>
              <a:t> </a:t>
            </a:r>
            <a:r>
              <a:rPr lang="en-US" dirty="0" err="1"/>
              <a:t>khả</a:t>
            </a:r>
            <a:r>
              <a:rPr lang="en-US" dirty="0"/>
              <a:t> </a:t>
            </a:r>
            <a:r>
              <a:rPr lang="en-US" dirty="0" err="1"/>
              <a:t>năng</a:t>
            </a:r>
            <a:r>
              <a:rPr lang="en-US" dirty="0"/>
              <a:t> </a:t>
            </a:r>
            <a:r>
              <a:rPr lang="en-US" dirty="0" err="1"/>
              <a:t>kháng</a:t>
            </a:r>
            <a:r>
              <a:rPr lang="en-US" dirty="0"/>
              <a:t> </a:t>
            </a:r>
            <a:r>
              <a:rPr lang="en-US" dirty="0" err="1"/>
              <a:t>khuẩn</a:t>
            </a:r>
            <a:r>
              <a:rPr lang="en-US" dirty="0"/>
              <a:t> </a:t>
            </a:r>
            <a:r>
              <a:rPr lang="en-US" dirty="0" err="1"/>
              <a:t>tốt</a:t>
            </a:r>
            <a:r>
              <a:rPr lang="en-US" dirty="0"/>
              <a:t> </a:t>
            </a:r>
            <a:r>
              <a:rPr lang="en-US" dirty="0" err="1"/>
              <a:t>với</a:t>
            </a:r>
            <a:r>
              <a:rPr lang="en-US" dirty="0"/>
              <a:t> </a:t>
            </a:r>
            <a:r>
              <a:rPr lang="en-US" dirty="0" err="1"/>
              <a:t>e.coli</a:t>
            </a:r>
            <a:r>
              <a:rPr lang="en-US" dirty="0"/>
              <a:t> </a:t>
            </a:r>
            <a:r>
              <a:rPr lang="en-US" dirty="0" err="1"/>
              <a:t>nhưng</a:t>
            </a:r>
            <a:r>
              <a:rPr lang="en-US" dirty="0"/>
              <a:t> </a:t>
            </a:r>
            <a:r>
              <a:rPr lang="en-US" dirty="0" err="1"/>
              <a:t>lại</a:t>
            </a:r>
            <a:r>
              <a:rPr lang="en-US" dirty="0"/>
              <a:t> </a:t>
            </a:r>
            <a:r>
              <a:rPr lang="en-US" dirty="0" err="1"/>
              <a:t>tương</a:t>
            </a:r>
            <a:r>
              <a:rPr lang="en-US" dirty="0"/>
              <a:t> </a:t>
            </a:r>
            <a:r>
              <a:rPr lang="en-US" dirty="0" err="1"/>
              <a:t>đối</a:t>
            </a:r>
            <a:r>
              <a:rPr lang="en-US" dirty="0"/>
              <a:t> </a:t>
            </a:r>
            <a:r>
              <a:rPr lang="en-US" dirty="0" err="1"/>
              <a:t>kém</a:t>
            </a:r>
            <a:r>
              <a:rPr lang="en-US" dirty="0"/>
              <a:t> </a:t>
            </a:r>
            <a:r>
              <a:rPr lang="en-US" dirty="0" err="1"/>
              <a:t>với</a:t>
            </a:r>
            <a:r>
              <a:rPr lang="en-US" dirty="0"/>
              <a:t> S. a</a:t>
            </a:r>
          </a:p>
          <a:p>
            <a:pPr marL="171450" lvl="0" indent="-171450" algn="l" rtl="0">
              <a:spcBef>
                <a:spcPts val="0"/>
              </a:spcBef>
              <a:spcAft>
                <a:spcPts val="0"/>
              </a:spcAft>
              <a:buFont typeface="Wingdings" panose="05000000000000000000" pitchFamily="2" charset="2"/>
              <a:buChar char="ü"/>
            </a:pPr>
            <a:r>
              <a:rPr lang="en-US" dirty="0" err="1"/>
              <a:t>Mẫu</a:t>
            </a:r>
            <a:r>
              <a:rPr lang="en-US" dirty="0"/>
              <a:t> </a:t>
            </a:r>
            <a:r>
              <a:rPr lang="en-US" dirty="0" err="1"/>
              <a:t>số</a:t>
            </a:r>
            <a:r>
              <a:rPr lang="en-US" dirty="0"/>
              <a:t> 3 </a:t>
            </a:r>
            <a:r>
              <a:rPr lang="en-US" dirty="0" err="1"/>
              <a:t>và</a:t>
            </a:r>
            <a:r>
              <a:rPr lang="en-US" dirty="0"/>
              <a:t> 4 </a:t>
            </a:r>
            <a:r>
              <a:rPr lang="en-US" dirty="0" err="1"/>
              <a:t>là</a:t>
            </a:r>
            <a:r>
              <a:rPr lang="en-US" dirty="0"/>
              <a:t> </a:t>
            </a:r>
            <a:r>
              <a:rPr lang="en-US" dirty="0" err="1"/>
              <a:t>các</a:t>
            </a:r>
            <a:r>
              <a:rPr lang="en-US" dirty="0"/>
              <a:t> </a:t>
            </a:r>
            <a:r>
              <a:rPr lang="en-US" dirty="0" err="1"/>
              <a:t>mẫu</a:t>
            </a:r>
            <a:r>
              <a:rPr lang="en-US" dirty="0"/>
              <a:t> </a:t>
            </a:r>
            <a:r>
              <a:rPr lang="en-US" dirty="0" err="1"/>
              <a:t>vật</a:t>
            </a:r>
            <a:r>
              <a:rPr lang="en-US" dirty="0"/>
              <a:t> </a:t>
            </a:r>
            <a:r>
              <a:rPr lang="en-US" dirty="0" err="1"/>
              <a:t>liệu</a:t>
            </a:r>
            <a:r>
              <a:rPr lang="en-US" dirty="0"/>
              <a:t> </a:t>
            </a:r>
            <a:r>
              <a:rPr lang="en-US" dirty="0" err="1"/>
              <a:t>lai</a:t>
            </a:r>
            <a:r>
              <a:rPr lang="en-US" dirty="0"/>
              <a:t> </a:t>
            </a:r>
            <a:r>
              <a:rPr lang="en-US" dirty="0" err="1"/>
              <a:t>với</a:t>
            </a:r>
            <a:r>
              <a:rPr lang="en-US" dirty="0"/>
              <a:t> porphyrin </a:t>
            </a:r>
            <a:r>
              <a:rPr lang="en-US" dirty="0" err="1"/>
              <a:t>không</a:t>
            </a:r>
            <a:r>
              <a:rPr lang="en-US" dirty="0"/>
              <a:t> tan </a:t>
            </a:r>
            <a:r>
              <a:rPr lang="en-US" dirty="0" err="1"/>
              <a:t>trong</a:t>
            </a:r>
            <a:r>
              <a:rPr lang="en-US" dirty="0"/>
              <a:t> </a:t>
            </a:r>
            <a:r>
              <a:rPr lang="en-US" dirty="0" err="1"/>
              <a:t>nước</a:t>
            </a:r>
            <a:r>
              <a:rPr lang="en-US" dirty="0"/>
              <a:t> ở </a:t>
            </a:r>
            <a:r>
              <a:rPr lang="en-US" dirty="0" err="1"/>
              <a:t>lần</a:t>
            </a:r>
            <a:r>
              <a:rPr lang="en-US" dirty="0"/>
              <a:t> </a:t>
            </a:r>
            <a:r>
              <a:rPr lang="en-US" dirty="0" err="1"/>
              <a:t>thử</a:t>
            </a:r>
            <a:r>
              <a:rPr lang="en-US" dirty="0"/>
              <a:t> </a:t>
            </a:r>
            <a:r>
              <a:rPr lang="en-US" dirty="0" err="1"/>
              <a:t>nghiệm</a:t>
            </a:r>
            <a:r>
              <a:rPr lang="en-US" dirty="0"/>
              <a:t> </a:t>
            </a:r>
            <a:r>
              <a:rPr lang="en-US" dirty="0" err="1"/>
              <a:t>trước</a:t>
            </a:r>
            <a:r>
              <a:rPr lang="en-US" dirty="0"/>
              <a:t> </a:t>
            </a:r>
            <a:r>
              <a:rPr lang="en-US" dirty="0" err="1"/>
              <a:t>đó</a:t>
            </a:r>
            <a:r>
              <a:rPr lang="en-US" dirty="0"/>
              <a:t>, </a:t>
            </a:r>
            <a:r>
              <a:rPr lang="en-US" dirty="0" err="1"/>
              <a:t>kết</a:t>
            </a:r>
            <a:r>
              <a:rPr lang="en-US" dirty="0"/>
              <a:t> </a:t>
            </a:r>
            <a:r>
              <a:rPr lang="en-US" dirty="0" err="1"/>
              <a:t>quả</a:t>
            </a:r>
            <a:r>
              <a:rPr lang="en-US" dirty="0"/>
              <a:t> </a:t>
            </a:r>
            <a:r>
              <a:rPr lang="en-US" dirty="0" err="1"/>
              <a:t>cho</a:t>
            </a:r>
            <a:r>
              <a:rPr lang="en-US" dirty="0"/>
              <a:t> </a:t>
            </a:r>
            <a:r>
              <a:rPr lang="en-US" dirty="0" err="1"/>
              <a:t>thấy</a:t>
            </a:r>
            <a:r>
              <a:rPr lang="en-US" dirty="0"/>
              <a:t> </a:t>
            </a:r>
            <a:r>
              <a:rPr lang="en-US" dirty="0" err="1"/>
              <a:t>cả</a:t>
            </a:r>
            <a:r>
              <a:rPr lang="en-US" dirty="0"/>
              <a:t> </a:t>
            </a:r>
            <a:r>
              <a:rPr lang="en-US" dirty="0" err="1"/>
              <a:t>hai</a:t>
            </a:r>
            <a:r>
              <a:rPr lang="en-US" dirty="0"/>
              <a:t> </a:t>
            </a:r>
            <a:r>
              <a:rPr lang="en-US" dirty="0" err="1"/>
              <a:t>mẫu</a:t>
            </a:r>
            <a:r>
              <a:rPr lang="en-US" dirty="0"/>
              <a:t> </a:t>
            </a:r>
            <a:r>
              <a:rPr lang="en-US" dirty="0" err="1"/>
              <a:t>đều</a:t>
            </a:r>
            <a:r>
              <a:rPr lang="en-US" dirty="0"/>
              <a:t> </a:t>
            </a:r>
            <a:r>
              <a:rPr lang="en-US" dirty="0" err="1"/>
              <a:t>có</a:t>
            </a:r>
            <a:r>
              <a:rPr lang="en-US" dirty="0"/>
              <a:t> </a:t>
            </a:r>
            <a:r>
              <a:rPr lang="en-US" dirty="0" err="1"/>
              <a:t>hoạt</a:t>
            </a:r>
            <a:r>
              <a:rPr lang="en-US" dirty="0"/>
              <a:t> </a:t>
            </a:r>
            <a:r>
              <a:rPr lang="en-US" dirty="0" err="1"/>
              <a:t>tính</a:t>
            </a:r>
            <a:r>
              <a:rPr lang="en-US" dirty="0"/>
              <a:t> </a:t>
            </a:r>
            <a:r>
              <a:rPr lang="en-US" dirty="0" err="1"/>
              <a:t>kém</a:t>
            </a:r>
            <a:r>
              <a:rPr lang="en-US" dirty="0"/>
              <a:t> </a:t>
            </a:r>
            <a:r>
              <a:rPr lang="en-US" dirty="0" err="1"/>
              <a:t>hơn</a:t>
            </a:r>
            <a:r>
              <a:rPr lang="en-US" dirty="0"/>
              <a:t> so </a:t>
            </a:r>
            <a:r>
              <a:rPr lang="en-US" dirty="0" err="1"/>
              <a:t>với</a:t>
            </a:r>
            <a:r>
              <a:rPr lang="en-US" dirty="0"/>
              <a:t> nano </a:t>
            </a:r>
            <a:r>
              <a:rPr lang="en-US" dirty="0" err="1"/>
              <a:t>bạc</a:t>
            </a:r>
            <a:endParaRPr lang="en-US" dirty="0"/>
          </a:p>
          <a:p>
            <a:pPr marL="171450" lvl="0" indent="-171450" algn="l" rtl="0">
              <a:spcBef>
                <a:spcPts val="0"/>
              </a:spcBef>
              <a:spcAft>
                <a:spcPts val="0"/>
              </a:spcAft>
              <a:buFont typeface="Wingdings" panose="05000000000000000000" pitchFamily="2" charset="2"/>
              <a:buChar char="ü"/>
            </a:pPr>
            <a:r>
              <a:rPr lang="en-US" dirty="0" err="1"/>
              <a:t>Mẫu</a:t>
            </a:r>
            <a:r>
              <a:rPr lang="en-US" dirty="0"/>
              <a:t> 5,6 </a:t>
            </a:r>
            <a:r>
              <a:rPr lang="en-US" dirty="0" err="1"/>
              <a:t>là</a:t>
            </a:r>
            <a:r>
              <a:rPr lang="en-US" dirty="0"/>
              <a:t> </a:t>
            </a:r>
            <a:r>
              <a:rPr lang="en-US" dirty="0" err="1"/>
              <a:t>vật</a:t>
            </a:r>
            <a:r>
              <a:rPr lang="en-US" dirty="0"/>
              <a:t> </a:t>
            </a:r>
            <a:r>
              <a:rPr lang="en-US" dirty="0" err="1"/>
              <a:t>liệu</a:t>
            </a:r>
            <a:r>
              <a:rPr lang="en-US" dirty="0"/>
              <a:t> </a:t>
            </a:r>
            <a:r>
              <a:rPr lang="en-US" dirty="0" err="1"/>
              <a:t>lai</a:t>
            </a:r>
            <a:r>
              <a:rPr lang="en-US" dirty="0"/>
              <a:t> </a:t>
            </a:r>
            <a:r>
              <a:rPr lang="en-US" dirty="0" err="1"/>
              <a:t>chế</a:t>
            </a:r>
            <a:r>
              <a:rPr lang="en-US" dirty="0"/>
              <a:t> </a:t>
            </a:r>
            <a:r>
              <a:rPr lang="en-US" dirty="0" err="1"/>
              <a:t>tạo</a:t>
            </a:r>
            <a:r>
              <a:rPr lang="en-US" dirty="0"/>
              <a:t> </a:t>
            </a:r>
            <a:r>
              <a:rPr lang="en-US" dirty="0" err="1"/>
              <a:t>bằng</a:t>
            </a:r>
            <a:r>
              <a:rPr lang="en-US" dirty="0"/>
              <a:t> </a:t>
            </a:r>
            <a:r>
              <a:rPr lang="en-US" dirty="0" err="1"/>
              <a:t>cách</a:t>
            </a:r>
            <a:r>
              <a:rPr lang="en-US" dirty="0"/>
              <a:t> </a:t>
            </a:r>
            <a:r>
              <a:rPr lang="en-US" dirty="0" err="1"/>
              <a:t>khuấy</a:t>
            </a:r>
            <a:r>
              <a:rPr lang="en-US" dirty="0"/>
              <a:t> </a:t>
            </a:r>
            <a:r>
              <a:rPr lang="en-US" dirty="0" err="1"/>
              <a:t>trộn</a:t>
            </a:r>
            <a:r>
              <a:rPr lang="en-US" dirty="0"/>
              <a:t> </a:t>
            </a:r>
            <a:r>
              <a:rPr lang="en-US" dirty="0" err="1"/>
              <a:t>thông</a:t>
            </a:r>
            <a:r>
              <a:rPr lang="en-US" dirty="0"/>
              <a:t> </a:t>
            </a:r>
            <a:r>
              <a:rPr lang="en-US" dirty="0" err="1"/>
              <a:t>thường</a:t>
            </a:r>
            <a:r>
              <a:rPr lang="en-US" dirty="0"/>
              <a:t> </a:t>
            </a:r>
            <a:r>
              <a:rPr lang="en-US" dirty="0" err="1"/>
              <a:t>vẫn</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kém</a:t>
            </a:r>
            <a:r>
              <a:rPr lang="en-US" dirty="0"/>
              <a:t> </a:t>
            </a:r>
            <a:r>
              <a:rPr lang="en-US" dirty="0" err="1"/>
              <a:t>hơn</a:t>
            </a:r>
            <a:r>
              <a:rPr lang="en-US" dirty="0"/>
              <a:t> so </a:t>
            </a:r>
            <a:r>
              <a:rPr lang="en-US" dirty="0" err="1"/>
              <a:t>với</a:t>
            </a:r>
            <a:r>
              <a:rPr lang="en-US" dirty="0"/>
              <a:t> nano </a:t>
            </a:r>
            <a:r>
              <a:rPr lang="en-US" dirty="0" err="1"/>
              <a:t>bạc</a:t>
            </a:r>
            <a:r>
              <a:rPr lang="en-US" dirty="0"/>
              <a:t> do </a:t>
            </a:r>
            <a:r>
              <a:rPr lang="en-US" dirty="0" err="1"/>
              <a:t>việc</a:t>
            </a:r>
            <a:r>
              <a:rPr lang="en-US" dirty="0"/>
              <a:t> </a:t>
            </a:r>
            <a:r>
              <a:rPr lang="en-US" dirty="0" err="1"/>
              <a:t>khuấy</a:t>
            </a:r>
            <a:r>
              <a:rPr lang="en-US" dirty="0"/>
              <a:t> </a:t>
            </a:r>
            <a:r>
              <a:rPr lang="en-US" dirty="0" err="1"/>
              <a:t>trộn</a:t>
            </a:r>
            <a:r>
              <a:rPr lang="en-US" dirty="0"/>
              <a:t> </a:t>
            </a:r>
            <a:r>
              <a:rPr lang="en-US" dirty="0" err="1"/>
              <a:t>đã</a:t>
            </a:r>
            <a:r>
              <a:rPr lang="en-US" dirty="0"/>
              <a:t> </a:t>
            </a:r>
            <a:r>
              <a:rPr lang="en-US" dirty="0" err="1"/>
              <a:t>vô</a:t>
            </a:r>
            <a:r>
              <a:rPr lang="en-US" dirty="0"/>
              <a:t> </a:t>
            </a:r>
            <a:r>
              <a:rPr lang="en-US" dirty="0" err="1"/>
              <a:t>tình</a:t>
            </a:r>
            <a:r>
              <a:rPr lang="en-US" dirty="0"/>
              <a:t> </a:t>
            </a:r>
            <a:r>
              <a:rPr lang="en-US" dirty="0" err="1"/>
              <a:t>làm</a:t>
            </a:r>
            <a:r>
              <a:rPr lang="en-US" dirty="0"/>
              <a:t> </a:t>
            </a:r>
            <a:r>
              <a:rPr lang="en-US" dirty="0" err="1"/>
              <a:t>loãng</a:t>
            </a:r>
            <a:r>
              <a:rPr lang="en-US" dirty="0"/>
              <a:t> dd nano </a:t>
            </a:r>
            <a:r>
              <a:rPr lang="en-US" dirty="0" err="1"/>
              <a:t>bạc</a:t>
            </a:r>
            <a:r>
              <a:rPr lang="en-US" dirty="0"/>
              <a:t> ban </a:t>
            </a:r>
            <a:r>
              <a:rPr lang="en-US" dirty="0" err="1"/>
              <a:t>đầu</a:t>
            </a:r>
            <a:r>
              <a:rPr lang="en-US" dirty="0"/>
              <a:t>, </a:t>
            </a:r>
            <a:r>
              <a:rPr lang="en-US" dirty="0" err="1"/>
              <a:t>khiến</a:t>
            </a:r>
            <a:r>
              <a:rPr lang="en-US" dirty="0"/>
              <a:t> </a:t>
            </a:r>
            <a:r>
              <a:rPr lang="en-US" dirty="0" err="1"/>
              <a:t>chúng</a:t>
            </a:r>
            <a:r>
              <a:rPr lang="en-US" dirty="0"/>
              <a:t> </a:t>
            </a:r>
            <a:r>
              <a:rPr lang="en-US" dirty="0" err="1"/>
              <a:t>bị</a:t>
            </a:r>
            <a:r>
              <a:rPr lang="en-US" dirty="0"/>
              <a:t> </a:t>
            </a:r>
            <a:r>
              <a:rPr lang="en-US" dirty="0" err="1"/>
              <a:t>kết</a:t>
            </a:r>
            <a:r>
              <a:rPr lang="en-US" dirty="0"/>
              <a:t> </a:t>
            </a:r>
            <a:r>
              <a:rPr lang="en-US" dirty="0" err="1"/>
              <a:t>tủa</a:t>
            </a:r>
            <a:r>
              <a:rPr lang="en-US" dirty="0"/>
              <a:t> </a:t>
            </a:r>
            <a:r>
              <a:rPr lang="en-US" dirty="0" err="1"/>
              <a:t>thành</a:t>
            </a:r>
            <a:r>
              <a:rPr lang="en-US" dirty="0"/>
              <a:t> </a:t>
            </a:r>
            <a:r>
              <a:rPr lang="en-US" dirty="0" err="1"/>
              <a:t>các</a:t>
            </a:r>
            <a:r>
              <a:rPr lang="en-US" dirty="0"/>
              <a:t> </a:t>
            </a:r>
            <a:r>
              <a:rPr lang="en-US" dirty="0" err="1"/>
              <a:t>hạt</a:t>
            </a:r>
            <a:r>
              <a:rPr lang="en-US" dirty="0"/>
              <a:t> </a:t>
            </a:r>
            <a:r>
              <a:rPr lang="en-US" dirty="0" err="1"/>
              <a:t>lớn</a:t>
            </a:r>
            <a:r>
              <a:rPr lang="en-US" dirty="0"/>
              <a:t> </a:t>
            </a:r>
            <a:r>
              <a:rPr lang="en-US" dirty="0" err="1"/>
              <a:t>hơn</a:t>
            </a:r>
            <a:r>
              <a:rPr lang="en-US" dirty="0"/>
              <a:t>.</a:t>
            </a:r>
          </a:p>
          <a:p>
            <a:pPr marL="171450" lvl="0" indent="-171450" algn="l" rtl="0">
              <a:spcBef>
                <a:spcPts val="0"/>
              </a:spcBef>
              <a:spcAft>
                <a:spcPts val="0"/>
              </a:spcAft>
              <a:buFont typeface="Wingdings" panose="05000000000000000000" pitchFamily="2" charset="2"/>
              <a:buChar char="ü"/>
            </a:pPr>
            <a:r>
              <a:rPr lang="en-US" dirty="0" err="1"/>
              <a:t>Mẫu</a:t>
            </a:r>
            <a:r>
              <a:rPr lang="en-US" dirty="0"/>
              <a:t> </a:t>
            </a:r>
            <a:r>
              <a:rPr lang="en-US" dirty="0" err="1"/>
              <a:t>số</a:t>
            </a:r>
            <a:r>
              <a:rPr lang="en-US" dirty="0"/>
              <a:t> 7 </a:t>
            </a:r>
            <a:r>
              <a:rPr lang="en-US" dirty="0" err="1"/>
              <a:t>là</a:t>
            </a:r>
            <a:r>
              <a:rPr lang="en-US" dirty="0"/>
              <a:t> </a:t>
            </a:r>
            <a:r>
              <a:rPr lang="en-US" dirty="0" err="1"/>
              <a:t>vật</a:t>
            </a:r>
            <a:r>
              <a:rPr lang="en-US" dirty="0"/>
              <a:t> </a:t>
            </a:r>
            <a:r>
              <a:rPr lang="en-US" dirty="0" err="1"/>
              <a:t>liệu</a:t>
            </a:r>
            <a:r>
              <a:rPr lang="en-US" dirty="0"/>
              <a:t> </a:t>
            </a:r>
            <a:r>
              <a:rPr lang="en-US" dirty="0" err="1"/>
              <a:t>lai</a:t>
            </a:r>
            <a:r>
              <a:rPr lang="en-US" dirty="0"/>
              <a:t> </a:t>
            </a:r>
            <a:r>
              <a:rPr lang="en-US" dirty="0" err="1"/>
              <a:t>bằng</a:t>
            </a:r>
            <a:r>
              <a:rPr lang="en-US" dirty="0"/>
              <a:t> pp </a:t>
            </a:r>
            <a:r>
              <a:rPr lang="en-US" dirty="0" err="1"/>
              <a:t>tổng</a:t>
            </a:r>
            <a:r>
              <a:rPr lang="en-US" dirty="0"/>
              <a:t> </a:t>
            </a:r>
            <a:r>
              <a:rPr lang="en-US" dirty="0" err="1"/>
              <a:t>hợp</a:t>
            </a:r>
            <a:r>
              <a:rPr lang="en-US" dirty="0"/>
              <a:t> </a:t>
            </a:r>
            <a:r>
              <a:rPr lang="en-US" dirty="0" err="1"/>
              <a:t>xanh</a:t>
            </a:r>
            <a:r>
              <a:rPr lang="en-US" dirty="0"/>
              <a:t> </a:t>
            </a:r>
            <a:r>
              <a:rPr lang="en-US" dirty="0" err="1"/>
              <a:t>từ</a:t>
            </a:r>
            <a:r>
              <a:rPr lang="en-US" dirty="0"/>
              <a:t> </a:t>
            </a:r>
            <a:r>
              <a:rPr lang="en-US" dirty="0" err="1"/>
              <a:t>dịch</a:t>
            </a:r>
            <a:r>
              <a:rPr lang="en-US" dirty="0"/>
              <a:t> </a:t>
            </a:r>
            <a:r>
              <a:rPr lang="en-US" dirty="0" err="1"/>
              <a:t>chiết</a:t>
            </a:r>
            <a:r>
              <a:rPr lang="en-US" dirty="0"/>
              <a:t> </a:t>
            </a:r>
            <a:r>
              <a:rPr lang="en-US" dirty="0" err="1"/>
              <a:t>lá</a:t>
            </a:r>
            <a:r>
              <a:rPr lang="en-US" dirty="0"/>
              <a:t> </a:t>
            </a:r>
            <a:r>
              <a:rPr lang="en-US" dirty="0" err="1"/>
              <a:t>ổi</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kháng</a:t>
            </a:r>
            <a:r>
              <a:rPr lang="en-US" dirty="0"/>
              <a:t> </a:t>
            </a:r>
            <a:r>
              <a:rPr lang="en-US" dirty="0" err="1"/>
              <a:t>khuẩn</a:t>
            </a:r>
            <a:r>
              <a:rPr lang="en-US" dirty="0"/>
              <a:t> </a:t>
            </a:r>
            <a:r>
              <a:rPr lang="en-US" dirty="0" err="1"/>
              <a:t>tốt</a:t>
            </a:r>
            <a:r>
              <a:rPr lang="en-US" dirty="0"/>
              <a:t> </a:t>
            </a:r>
            <a:r>
              <a:rPr lang="en-US" dirty="0" err="1"/>
              <a:t>hơn</a:t>
            </a:r>
            <a:r>
              <a:rPr lang="en-US" dirty="0"/>
              <a:t> nano </a:t>
            </a:r>
            <a:r>
              <a:rPr lang="en-US" dirty="0" err="1"/>
              <a:t>bạc</a:t>
            </a:r>
            <a:r>
              <a:rPr lang="en-US" dirty="0"/>
              <a:t> </a:t>
            </a:r>
            <a:r>
              <a:rPr lang="en-US" dirty="0" err="1"/>
              <a:t>và</a:t>
            </a:r>
            <a:r>
              <a:rPr lang="en-US" dirty="0"/>
              <a:t> </a:t>
            </a:r>
            <a:r>
              <a:rPr lang="en-US" dirty="0" err="1"/>
              <a:t>hoạt</a:t>
            </a:r>
            <a:r>
              <a:rPr lang="en-US" dirty="0"/>
              <a:t> </a:t>
            </a:r>
            <a:r>
              <a:rPr lang="en-US" dirty="0" err="1"/>
              <a:t>tính</a:t>
            </a:r>
            <a:r>
              <a:rPr lang="en-US" dirty="0"/>
              <a:t> </a:t>
            </a:r>
            <a:r>
              <a:rPr lang="en-US" dirty="0" err="1"/>
              <a:t>đồng</a:t>
            </a:r>
            <a:r>
              <a:rPr lang="en-US" dirty="0"/>
              <a:t> </a:t>
            </a:r>
            <a:r>
              <a:rPr lang="en-US" dirty="0" err="1"/>
              <a:t>đều</a:t>
            </a:r>
            <a:r>
              <a:rPr lang="en-US" dirty="0"/>
              <a:t> ở </a:t>
            </a:r>
            <a:r>
              <a:rPr lang="en-US" dirty="0" err="1"/>
              <a:t>cả</a:t>
            </a:r>
            <a:r>
              <a:rPr lang="en-US" dirty="0"/>
              <a:t> 2 </a:t>
            </a:r>
            <a:r>
              <a:rPr lang="en-US" dirty="0" err="1"/>
              <a:t>chủng</a:t>
            </a:r>
            <a:r>
              <a:rPr lang="en-US" dirty="0"/>
              <a:t> </a:t>
            </a:r>
            <a:r>
              <a:rPr lang="en-US" dirty="0" err="1"/>
              <a:t>e.coli</a:t>
            </a:r>
            <a:r>
              <a:rPr lang="en-US" dirty="0"/>
              <a:t> </a:t>
            </a:r>
            <a:r>
              <a:rPr lang="en-US" dirty="0" err="1"/>
              <a:t>và</a:t>
            </a:r>
            <a:r>
              <a:rPr lang="en-US" dirty="0"/>
              <a:t> </a:t>
            </a:r>
            <a:r>
              <a:rPr lang="en-US" dirty="0" err="1"/>
              <a:t>s.a</a:t>
            </a:r>
            <a:endParaRPr lang="en-US" dirty="0"/>
          </a:p>
          <a:p>
            <a:pPr marL="171450" lvl="0" indent="-171450" algn="l" rtl="0">
              <a:spcBef>
                <a:spcPts val="0"/>
              </a:spcBef>
              <a:spcAft>
                <a:spcPts val="0"/>
              </a:spcAft>
              <a:buFont typeface="Wingdings" panose="05000000000000000000" pitchFamily="2" charset="2"/>
              <a:buChar char="ü"/>
            </a:pPr>
            <a:r>
              <a:rPr lang="en-US" dirty="0" err="1"/>
              <a:t>Mẫu</a:t>
            </a:r>
            <a:r>
              <a:rPr lang="en-US" dirty="0"/>
              <a:t> </a:t>
            </a:r>
            <a:r>
              <a:rPr lang="en-US" dirty="0" err="1"/>
              <a:t>số</a:t>
            </a:r>
            <a:r>
              <a:rPr lang="en-US" dirty="0"/>
              <a:t> 8 </a:t>
            </a:r>
            <a:r>
              <a:rPr lang="en-US" dirty="0" err="1"/>
              <a:t>và</a:t>
            </a:r>
            <a:r>
              <a:rPr lang="en-US" dirty="0"/>
              <a:t> 9 </a:t>
            </a:r>
            <a:r>
              <a:rPr lang="en-US" dirty="0" err="1"/>
              <a:t>có</a:t>
            </a:r>
            <a:r>
              <a:rPr lang="en-US" dirty="0"/>
              <a:t> </a:t>
            </a:r>
            <a:r>
              <a:rPr lang="en-US" dirty="0" err="1"/>
              <a:t>sự</a:t>
            </a:r>
            <a:r>
              <a:rPr lang="en-US" dirty="0"/>
              <a:t> </a:t>
            </a:r>
            <a:r>
              <a:rPr lang="en-US" dirty="0" err="1"/>
              <a:t>xuất</a:t>
            </a:r>
            <a:r>
              <a:rPr lang="en-US" dirty="0"/>
              <a:t> </a:t>
            </a:r>
            <a:r>
              <a:rPr lang="en-US" dirty="0" err="1"/>
              <a:t>hiện</a:t>
            </a:r>
            <a:r>
              <a:rPr lang="en-US" dirty="0"/>
              <a:t> </a:t>
            </a:r>
            <a:r>
              <a:rPr lang="en-US" dirty="0" err="1"/>
              <a:t>của</a:t>
            </a:r>
            <a:r>
              <a:rPr lang="en-US" dirty="0"/>
              <a:t> </a:t>
            </a:r>
            <a:r>
              <a:rPr lang="en-US" dirty="0" err="1"/>
              <a:t>PPy</a:t>
            </a:r>
            <a:r>
              <a:rPr lang="en-US" dirty="0"/>
              <a:t> </a:t>
            </a:r>
            <a:r>
              <a:rPr lang="en-US" dirty="0" err="1"/>
              <a:t>thì</a:t>
            </a:r>
            <a:r>
              <a:rPr lang="en-US" dirty="0"/>
              <a:t> </a:t>
            </a:r>
            <a:r>
              <a:rPr lang="en-US" dirty="0" err="1"/>
              <a:t>đều</a:t>
            </a:r>
            <a:r>
              <a:rPr lang="en-US" dirty="0"/>
              <a:t> </a:t>
            </a:r>
            <a:r>
              <a:rPr lang="en-US" dirty="0" err="1"/>
              <a:t>cho</a:t>
            </a:r>
            <a:r>
              <a:rPr lang="en-US" dirty="0"/>
              <a:t> </a:t>
            </a:r>
            <a:r>
              <a:rPr lang="en-US" dirty="0" err="1"/>
              <a:t>kết</a:t>
            </a:r>
            <a:r>
              <a:rPr lang="en-US" dirty="0"/>
              <a:t> </a:t>
            </a:r>
            <a:r>
              <a:rPr lang="en-US" dirty="0" err="1"/>
              <a:t>quả</a:t>
            </a:r>
            <a:r>
              <a:rPr lang="en-US" dirty="0"/>
              <a:t> </a:t>
            </a:r>
            <a:r>
              <a:rPr lang="en-US" dirty="0" err="1"/>
              <a:t>kháng</a:t>
            </a:r>
            <a:r>
              <a:rPr lang="en-US" dirty="0"/>
              <a:t> </a:t>
            </a:r>
            <a:r>
              <a:rPr lang="en-US" dirty="0" err="1"/>
              <a:t>khuẩn</a:t>
            </a:r>
            <a:r>
              <a:rPr lang="en-US" dirty="0"/>
              <a:t> </a:t>
            </a:r>
            <a:r>
              <a:rPr lang="en-US" dirty="0" err="1"/>
              <a:t>vượt</a:t>
            </a:r>
            <a:r>
              <a:rPr lang="en-US" dirty="0"/>
              <a:t> </a:t>
            </a:r>
            <a:r>
              <a:rPr lang="en-US" dirty="0" err="1"/>
              <a:t>trội</a:t>
            </a:r>
            <a:r>
              <a:rPr lang="en-US" dirty="0"/>
              <a:t> </a:t>
            </a:r>
            <a:r>
              <a:rPr lang="en-US" dirty="0" err="1"/>
              <a:t>hơn</a:t>
            </a:r>
            <a:r>
              <a:rPr lang="en-US" dirty="0"/>
              <a:t> nano </a:t>
            </a:r>
            <a:r>
              <a:rPr lang="en-US" dirty="0" err="1"/>
              <a:t>bạc</a:t>
            </a:r>
            <a:r>
              <a:rPr lang="en-US" dirty="0"/>
              <a:t> </a:t>
            </a:r>
            <a:r>
              <a:rPr lang="en-US" dirty="0" err="1"/>
              <a:t>thông</a:t>
            </a:r>
            <a:r>
              <a:rPr lang="en-US" dirty="0"/>
              <a:t> </a:t>
            </a:r>
            <a:r>
              <a:rPr lang="en-US" dirty="0" err="1"/>
              <a:t>thường</a:t>
            </a:r>
            <a:r>
              <a:rPr lang="en-US" dirty="0"/>
              <a:t>. </a:t>
            </a:r>
            <a:r>
              <a:rPr lang="en-US" dirty="0" err="1"/>
              <a:t>Trong</a:t>
            </a:r>
            <a:r>
              <a:rPr lang="en-US" dirty="0"/>
              <a:t> </a:t>
            </a:r>
            <a:r>
              <a:rPr lang="en-US" dirty="0" err="1"/>
              <a:t>đó</a:t>
            </a:r>
            <a:r>
              <a:rPr lang="en-US" dirty="0"/>
              <a:t> </a:t>
            </a:r>
            <a:r>
              <a:rPr lang="en-US" dirty="0" err="1"/>
              <a:t>vật</a:t>
            </a:r>
            <a:r>
              <a:rPr lang="en-US" dirty="0"/>
              <a:t> </a:t>
            </a:r>
            <a:r>
              <a:rPr lang="en-US" dirty="0" err="1"/>
              <a:t>liệu</a:t>
            </a:r>
            <a:r>
              <a:rPr lang="en-US" dirty="0"/>
              <a:t> </a:t>
            </a:r>
            <a:r>
              <a:rPr lang="en-US" dirty="0" err="1"/>
              <a:t>lai</a:t>
            </a:r>
            <a:r>
              <a:rPr lang="en-US" dirty="0"/>
              <a:t> </a:t>
            </a:r>
            <a:r>
              <a:rPr lang="en-US" dirty="0" err="1"/>
              <a:t>khi</a:t>
            </a:r>
            <a:r>
              <a:rPr lang="en-US" dirty="0"/>
              <a:t> </a:t>
            </a:r>
            <a:r>
              <a:rPr lang="en-US" dirty="0" err="1"/>
              <a:t>kết</a:t>
            </a:r>
            <a:r>
              <a:rPr lang="en-US" dirty="0"/>
              <a:t> </a:t>
            </a:r>
            <a:r>
              <a:rPr lang="en-US" dirty="0" err="1"/>
              <a:t>hợp</a:t>
            </a:r>
            <a:r>
              <a:rPr lang="en-US" dirty="0"/>
              <a:t> </a:t>
            </a:r>
            <a:r>
              <a:rPr lang="en-US" dirty="0" err="1"/>
              <a:t>với</a:t>
            </a:r>
            <a:r>
              <a:rPr lang="en-US" dirty="0"/>
              <a:t> </a:t>
            </a:r>
            <a:r>
              <a:rPr lang="en-US" dirty="0" err="1"/>
              <a:t>PPy</a:t>
            </a:r>
            <a:r>
              <a:rPr lang="en-US" dirty="0"/>
              <a:t> </a:t>
            </a:r>
            <a:r>
              <a:rPr lang="en-US" dirty="0" err="1"/>
              <a:t>là</a:t>
            </a:r>
            <a:r>
              <a:rPr lang="en-US" dirty="0"/>
              <a:t> </a:t>
            </a:r>
            <a:r>
              <a:rPr lang="en-US" dirty="0" err="1"/>
              <a:t>mẫu</a:t>
            </a:r>
            <a:r>
              <a:rPr lang="en-US" dirty="0"/>
              <a:t> </a:t>
            </a:r>
            <a:r>
              <a:rPr lang="en-US" dirty="0" err="1"/>
              <a:t>số</a:t>
            </a:r>
            <a:r>
              <a:rPr lang="en-US" dirty="0"/>
              <a:t> 9 </a:t>
            </a:r>
            <a:r>
              <a:rPr lang="en-US" dirty="0" err="1"/>
              <a:t>vẫn</a:t>
            </a:r>
            <a:r>
              <a:rPr lang="en-US" dirty="0"/>
              <a:t> </a:t>
            </a:r>
            <a:r>
              <a:rPr lang="en-US" dirty="0" err="1"/>
              <a:t>kháng</a:t>
            </a:r>
            <a:r>
              <a:rPr lang="en-US" dirty="0"/>
              <a:t> </a:t>
            </a:r>
            <a:r>
              <a:rPr lang="en-US" dirty="0" err="1"/>
              <a:t>khuẩn</a:t>
            </a:r>
            <a:r>
              <a:rPr lang="en-US" dirty="0"/>
              <a:t> </a:t>
            </a:r>
            <a:r>
              <a:rPr lang="en-US" dirty="0" err="1"/>
              <a:t>mạnh</a:t>
            </a:r>
            <a:r>
              <a:rPr lang="en-US" dirty="0"/>
              <a:t> </a:t>
            </a:r>
            <a:r>
              <a:rPr lang="en-US" dirty="0" err="1"/>
              <a:t>hơn</a:t>
            </a:r>
            <a:r>
              <a:rPr lang="en-US" dirty="0"/>
              <a:t> so </a:t>
            </a:r>
            <a:r>
              <a:rPr lang="en-US" dirty="0" err="1"/>
              <a:t>với</a:t>
            </a:r>
            <a:r>
              <a:rPr lang="en-US" dirty="0"/>
              <a:t> nano </a:t>
            </a:r>
            <a:r>
              <a:rPr lang="en-US" dirty="0" err="1"/>
              <a:t>bạc</a:t>
            </a:r>
            <a:r>
              <a:rPr lang="en-US" dirty="0"/>
              <a:t> </a:t>
            </a:r>
            <a:r>
              <a:rPr lang="en-US" dirty="0" err="1"/>
              <a:t>kết</a:t>
            </a:r>
            <a:r>
              <a:rPr lang="en-US" dirty="0"/>
              <a:t> </a:t>
            </a:r>
            <a:r>
              <a:rPr lang="en-US" dirty="0" err="1"/>
              <a:t>hợp</a:t>
            </a:r>
            <a:r>
              <a:rPr lang="en-US" dirty="0"/>
              <a:t> </a:t>
            </a:r>
            <a:r>
              <a:rPr lang="en-US" dirty="0" err="1"/>
              <a:t>PPy</a:t>
            </a:r>
            <a:r>
              <a:rPr lang="en-US" dirty="0"/>
              <a:t> (</a:t>
            </a:r>
            <a:r>
              <a:rPr lang="en-US" dirty="0" err="1"/>
              <a:t>mẫu</a:t>
            </a:r>
            <a:r>
              <a:rPr lang="en-US" dirty="0"/>
              <a:t> </a:t>
            </a:r>
            <a:r>
              <a:rPr lang="en-US" dirty="0" err="1"/>
              <a:t>số</a:t>
            </a:r>
            <a:r>
              <a:rPr lang="en-US" dirty="0"/>
              <a:t> 8).</a:t>
            </a:r>
          </a:p>
        </p:txBody>
      </p:sp>
      <p:sp>
        <p:nvSpPr>
          <p:cNvPr id="330" name="Google Shape;3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7296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774662-FA8B-4222-8DB4-455B38F479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6E521C-1C9C-4E04-931B-1DA21C61A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C76C273-4776-4FF6-9A73-7B50ABADDD70}"/>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9D4617FC-E864-4A6A-B687-78608CD04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BDB134-A9F5-497A-B905-A9BA9C69F10F}"/>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228401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0E49A-CB1E-47D9-BFE7-B730357A80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2938CDA-DBC0-46AF-9996-17C34E55348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FCE63A-7ACF-4BE5-99F3-852D175A4E66}"/>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D790EBDB-FB98-4925-B034-FA0DA031D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5944F6-3685-4190-BBA9-88DC998124C9}"/>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12462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4C9B763-0F95-4575-9520-07C9A56382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D9AF0B-3875-4305-830F-F1C81894FA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CF1884-CA47-447C-9126-AFD19D889DD8}"/>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83B97B8E-CCF5-41B2-A805-401851B70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52786C-B817-4452-BA87-6480D9E0F489}"/>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336754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9D3FAB-2A0E-4B89-8C31-F64AA614BC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5C758E-E36B-4683-AC88-5AC3EF9D5B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E60826-158C-46D2-B732-453A4F2F2702}"/>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DEA79418-FE91-47E8-B956-D9C8F13F0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1D7FC5-3A30-4198-9026-005AD7D3D67A}"/>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64454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F67A3F-0EF5-4AF7-A399-32FA80E8A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5E3E727-B61E-4232-A618-DE07A7BF1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D8FAB31B-DA15-4DE3-A7CA-AA3826C2D970}"/>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FD886DC3-AD56-4503-B3C6-329C26C4E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2E8B79C-9C78-4274-8DDA-F1DECD65136A}"/>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34177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1225BB-64D4-485F-A857-7A3841E84E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575B27-D374-409A-A3D2-6A90F36540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E1A8671-A817-40ED-89BB-D202F6BFF21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EC98F58-AD87-4943-BA2A-2CD7E075DAC4}"/>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6" name="Footer Placeholder 5">
            <a:extLst>
              <a:ext uri="{FF2B5EF4-FFF2-40B4-BE49-F238E27FC236}">
                <a16:creationId xmlns:a16="http://schemas.microsoft.com/office/drawing/2014/main" xmlns="" id="{3B747F1F-3339-48C0-81A5-BD088934A6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38FDBFB-85FF-44B4-A093-F873AAB3D78D}"/>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3394842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4638AA-F1AC-4539-B930-1EE782D203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7B22CF-1837-4BDE-B6D8-35A760CEE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CFE767C-6E34-4659-9C55-0EB07DAC98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9AC402-709B-4D14-9355-DE66E6C84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468AA66-A73B-4A53-B353-5EDE95F9D4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9711DF3-D98D-4437-8F34-E16529DF6B62}"/>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8" name="Footer Placeholder 7">
            <a:extLst>
              <a:ext uri="{FF2B5EF4-FFF2-40B4-BE49-F238E27FC236}">
                <a16:creationId xmlns:a16="http://schemas.microsoft.com/office/drawing/2014/main" xmlns="" id="{A5922284-B38D-48FE-9A4C-A669BAFA87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11A4262-8A16-4082-B3D0-B3890457A51F}"/>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2185702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B1781A-9270-4059-A015-8A7089913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EA270DD-03F2-4D92-A666-E54E3044C0AF}"/>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4" name="Footer Placeholder 3">
            <a:extLst>
              <a:ext uri="{FF2B5EF4-FFF2-40B4-BE49-F238E27FC236}">
                <a16:creationId xmlns:a16="http://schemas.microsoft.com/office/drawing/2014/main" xmlns="" id="{24B83C28-3583-42B8-A780-7F65CA1CB6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93DDB67-9D7C-4709-AA6A-36D52EF2FE02}"/>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351926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A999FC-CFB4-4B3B-B943-C134080B1F32}"/>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3" name="Footer Placeholder 2">
            <a:extLst>
              <a:ext uri="{FF2B5EF4-FFF2-40B4-BE49-F238E27FC236}">
                <a16:creationId xmlns:a16="http://schemas.microsoft.com/office/drawing/2014/main" xmlns="" id="{03EE0C65-04C7-4479-9362-44170DA84C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CF5AA5-32F2-4FC1-9046-772143F66AC9}"/>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4606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6A6FF-A49D-4A56-81AA-13560177C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246ED15-3DE0-4055-BDED-F5A7B319C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65635ED-1BB0-4E2F-B5A0-B39621FC5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9601EE1-C03B-408A-BF41-284D2DC26297}"/>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6" name="Footer Placeholder 5">
            <a:extLst>
              <a:ext uri="{FF2B5EF4-FFF2-40B4-BE49-F238E27FC236}">
                <a16:creationId xmlns:a16="http://schemas.microsoft.com/office/drawing/2014/main" xmlns="" id="{9A2C1BC4-1027-476C-B0AF-0B35749899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E4695DD-82A8-4539-9E5C-EC9210689571}"/>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3410055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9FD84-F0F5-4CA7-9970-BA9F25D61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251CC3-18A9-4CA8-9A30-EF65AD1A3A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64B0386-160E-4CD6-A888-A1B24DC7B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9C0DF6A-95B5-4516-8335-79641050C38B}"/>
              </a:ext>
            </a:extLst>
          </p:cNvPr>
          <p:cNvSpPr>
            <a:spLocks noGrp="1"/>
          </p:cNvSpPr>
          <p:nvPr>
            <p:ph type="dt" sz="half" idx="10"/>
          </p:nvPr>
        </p:nvSpPr>
        <p:spPr/>
        <p:txBody>
          <a:bodyPr/>
          <a:lstStyle/>
          <a:p>
            <a:fld id="{C77468C3-17F6-480B-84FE-9BFA59D7AE47}" type="datetimeFigureOut">
              <a:rPr lang="en-US" smtClean="0"/>
              <a:t>6/28/2022</a:t>
            </a:fld>
            <a:endParaRPr lang="en-US"/>
          </a:p>
        </p:txBody>
      </p:sp>
      <p:sp>
        <p:nvSpPr>
          <p:cNvPr id="6" name="Footer Placeholder 5">
            <a:extLst>
              <a:ext uri="{FF2B5EF4-FFF2-40B4-BE49-F238E27FC236}">
                <a16:creationId xmlns:a16="http://schemas.microsoft.com/office/drawing/2014/main" xmlns="" id="{C32E9679-49FA-455B-89E7-23445C79A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88631EC-C5E0-41D7-92C6-471C3B2C6041}"/>
              </a:ext>
            </a:extLst>
          </p:cNvPr>
          <p:cNvSpPr>
            <a:spLocks noGrp="1"/>
          </p:cNvSpPr>
          <p:nvPr>
            <p:ph type="sldNum" sz="quarter" idx="12"/>
          </p:nvPr>
        </p:nvSpPr>
        <p:spPr/>
        <p:txBody>
          <a:bodyPr/>
          <a:lstStyle/>
          <a:p>
            <a:fld id="{5011B2B2-6CA5-480E-A892-05CDDF6FCA79}" type="slidenum">
              <a:rPr lang="en-US" smtClean="0"/>
              <a:t>‹#›</a:t>
            </a:fld>
            <a:endParaRPr lang="en-US"/>
          </a:p>
        </p:txBody>
      </p:sp>
    </p:spTree>
    <p:extLst>
      <p:ext uri="{BB962C8B-B14F-4D97-AF65-F5344CB8AC3E}">
        <p14:creationId xmlns:p14="http://schemas.microsoft.com/office/powerpoint/2010/main" val="2895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6415AD9-CA7C-472F-9982-42D2271EFF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4D7E969-06B8-42F7-B6A9-0D9B1CC78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C8110D8-EE1F-44B5-9C78-F993AD25E6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468C3-17F6-480B-84FE-9BFA59D7AE47}" type="datetimeFigureOut">
              <a:rPr lang="en-US" smtClean="0"/>
              <a:t>6/28/2022</a:t>
            </a:fld>
            <a:endParaRPr lang="en-US"/>
          </a:p>
        </p:txBody>
      </p:sp>
      <p:sp>
        <p:nvSpPr>
          <p:cNvPr id="5" name="Footer Placeholder 4">
            <a:extLst>
              <a:ext uri="{FF2B5EF4-FFF2-40B4-BE49-F238E27FC236}">
                <a16:creationId xmlns:a16="http://schemas.microsoft.com/office/drawing/2014/main" xmlns="" id="{8D9304F1-C815-4B82-8876-C3953168F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66363F6-480B-4129-8133-2EE06D2C5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11B2B2-6CA5-480E-A892-05CDDF6FCA79}" type="slidenum">
              <a:rPr lang="en-US" smtClean="0"/>
              <a:t>‹#›</a:t>
            </a:fld>
            <a:endParaRPr lang="en-US"/>
          </a:p>
        </p:txBody>
      </p:sp>
    </p:spTree>
    <p:extLst>
      <p:ext uri="{BB962C8B-B14F-4D97-AF65-F5344CB8AC3E}">
        <p14:creationId xmlns:p14="http://schemas.microsoft.com/office/powerpoint/2010/main" val="1550413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g"/><Relationship Id="rId12" Type="http://schemas.openxmlformats.org/officeDocument/2006/relationships/image" Target="../media/image29.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sci-hub.se/10.5772/22730" TargetMode="External"/><Relationship Id="rId2" Type="http://schemas.openxmlformats.org/officeDocument/2006/relationships/image" Target="../media/image3.emf"/><Relationship Id="rId1" Type="http://schemas.openxmlformats.org/officeDocument/2006/relationships/slideLayout" Target="../slideLayouts/slideLayout7.xml"/><Relationship Id="rId5" Type="http://schemas.openxmlformats.org/officeDocument/2006/relationships/hyperlink" Target="https://llg.chem.uni.wroc.pl/?Molecules;Porphyrins___Porphyrin_Primer___Properties"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hyperlink" Target="https://www.sciencedirect.com/science/article/pii/S0079670018303319#fig0280"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mdpi.com/1422-0067/22/13/7202/htm"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ate.net/publication/349320329_Antibacterial_activity_of_polypyrrole-based_nanocomposites_A_mini-review"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8;p1">
            <a:extLst>
              <a:ext uri="{FF2B5EF4-FFF2-40B4-BE49-F238E27FC236}">
                <a16:creationId xmlns:a16="http://schemas.microsoft.com/office/drawing/2014/main" xmlns="" id="{F3FB4ED0-4ADF-4450-B100-B5792246CE48}"/>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xmlns="" id="{36B9408A-FDD9-45C8-BF36-EAA922627A2F}"/>
              </a:ext>
            </a:extLst>
          </p:cNvPr>
          <p:cNvSpPr>
            <a:spLocks noGrp="1"/>
          </p:cNvSpPr>
          <p:nvPr>
            <p:ph type="ctrTitle"/>
          </p:nvPr>
        </p:nvSpPr>
        <p:spPr>
          <a:xfrm>
            <a:off x="1502098" y="1976664"/>
            <a:ext cx="10111330" cy="1199324"/>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en-US" sz="4000" b="1" dirty="0">
                <a:solidFill>
                  <a:srgbClr val="0070C0"/>
                </a:solidFill>
              </a:rPr>
              <a:t>Antibacterial activity of water-soluble porphyrin and silver nanoparticles hybrid materials</a:t>
            </a:r>
            <a:endParaRPr lang="en-US" sz="4000" dirty="0">
              <a:solidFill>
                <a:srgbClr val="0070C0"/>
              </a:solidFill>
            </a:endParaRPr>
          </a:p>
        </p:txBody>
      </p:sp>
      <p:sp>
        <p:nvSpPr>
          <p:cNvPr id="3" name="Subtitle 2">
            <a:extLst>
              <a:ext uri="{FF2B5EF4-FFF2-40B4-BE49-F238E27FC236}">
                <a16:creationId xmlns:a16="http://schemas.microsoft.com/office/drawing/2014/main" xmlns="" id="{6493B785-410C-49F7-B907-7C44C8660306}"/>
              </a:ext>
            </a:extLst>
          </p:cNvPr>
          <p:cNvSpPr>
            <a:spLocks noGrp="1"/>
          </p:cNvSpPr>
          <p:nvPr>
            <p:ph type="subTitle" idx="1"/>
          </p:nvPr>
        </p:nvSpPr>
        <p:spPr>
          <a:xfrm>
            <a:off x="1836101" y="3222056"/>
            <a:ext cx="9144000" cy="849501"/>
          </a:xfrm>
        </p:spPr>
        <p:txBody>
          <a:bodyPr>
            <a:normAutofit/>
          </a:bodyPr>
          <a:lstStyle/>
          <a:p>
            <a:r>
              <a:rPr lang="en-US" sz="2000" i="1" dirty="0"/>
              <a:t>Vu Thi Thao, Phan Tan Khanh</a:t>
            </a:r>
            <a:r>
              <a:rPr lang="en-US" sz="2000" i="1" baseline="30000" dirty="0"/>
              <a:t>1</a:t>
            </a:r>
            <a:r>
              <a:rPr lang="en-US" sz="2000" i="1" dirty="0"/>
              <a:t>, Bui Thi Thu Thuy</a:t>
            </a:r>
            <a:r>
              <a:rPr lang="en-US" sz="2000" i="1" baseline="30000" dirty="0"/>
              <a:t>1</a:t>
            </a:r>
            <a:r>
              <a:rPr lang="en-US" sz="2000" i="1" dirty="0"/>
              <a:t>, Nguyen Xuan Loc</a:t>
            </a:r>
            <a:r>
              <a:rPr lang="en-US" sz="2000" i="1" baseline="30000" dirty="0"/>
              <a:t>1</a:t>
            </a:r>
            <a:r>
              <a:rPr lang="en-US" sz="2000" i="1" dirty="0"/>
              <a:t>, Ha Thi Quyen</a:t>
            </a:r>
            <a:r>
              <a:rPr lang="en-US" sz="2000" i="1" baseline="30000" dirty="0"/>
              <a:t>1</a:t>
            </a:r>
            <a:r>
              <a:rPr lang="en-US" sz="2000" i="1" dirty="0"/>
              <a:t>, Nguyen Duc Cuong</a:t>
            </a:r>
            <a:r>
              <a:rPr lang="en-US" sz="2000" i="1" baseline="30000" dirty="0"/>
              <a:t>1</a:t>
            </a:r>
            <a:r>
              <a:rPr lang="en-US" sz="2000" i="1" dirty="0"/>
              <a:t>, </a:t>
            </a:r>
            <a:r>
              <a:rPr lang="en-US" sz="2000" i="1" u="sng" dirty="0"/>
              <a:t>D.B. Berezin</a:t>
            </a:r>
            <a:r>
              <a:rPr lang="en-US" sz="2000" i="1" u="sng" baseline="30000" dirty="0"/>
              <a:t>2</a:t>
            </a:r>
            <a:r>
              <a:rPr lang="en-US" sz="2000" i="1" dirty="0">
                <a:effectLst/>
              </a:rPr>
              <a:t> </a:t>
            </a:r>
            <a:endParaRPr lang="en-US" sz="2000" i="1" dirty="0"/>
          </a:p>
        </p:txBody>
      </p:sp>
      <p:sp>
        <p:nvSpPr>
          <p:cNvPr id="5" name="Rectangle 4">
            <a:extLst>
              <a:ext uri="{FF2B5EF4-FFF2-40B4-BE49-F238E27FC236}">
                <a16:creationId xmlns:a16="http://schemas.microsoft.com/office/drawing/2014/main" xmlns="" id="{845B87E0-874F-4166-8723-5CF4F6CE233A}"/>
              </a:ext>
            </a:extLst>
          </p:cNvPr>
          <p:cNvSpPr/>
          <p:nvPr/>
        </p:nvSpPr>
        <p:spPr>
          <a:xfrm>
            <a:off x="0" y="112546"/>
            <a:ext cx="12192000" cy="707886"/>
          </a:xfrm>
          <a:prstGeom prst="rect">
            <a:avLst/>
          </a:prstGeom>
        </p:spPr>
        <p:txBody>
          <a:bodyPr wrap="square">
            <a:spAutoFit/>
          </a:bodyPr>
          <a:lstStyle/>
          <a:p>
            <a:pPr algn="ctr"/>
            <a:r>
              <a:rPr lang="en-US" sz="2000" b="1" baseline="30000" dirty="0"/>
              <a:t>1</a:t>
            </a:r>
            <a:r>
              <a:rPr lang="en-US" sz="2000" b="1" dirty="0"/>
              <a:t>VNU University of Engineering and Technology (VNU-UET), Hanoi, Vietnam</a:t>
            </a:r>
          </a:p>
          <a:p>
            <a:pPr algn="ctr"/>
            <a:r>
              <a:rPr lang="en-US" sz="2000" b="1" baseline="30000" dirty="0"/>
              <a:t>2</a:t>
            </a:r>
            <a:r>
              <a:rPr lang="en-US" sz="2000" b="1" dirty="0"/>
              <a:t>Ivanovo State University of Chemistry and Technology, Ivanovo, Russian Federation</a:t>
            </a:r>
          </a:p>
        </p:txBody>
      </p:sp>
      <p:sp>
        <p:nvSpPr>
          <p:cNvPr id="6" name="Rectangle 5">
            <a:extLst>
              <a:ext uri="{FF2B5EF4-FFF2-40B4-BE49-F238E27FC236}">
                <a16:creationId xmlns:a16="http://schemas.microsoft.com/office/drawing/2014/main" xmlns="" id="{B3757132-9F84-42CC-8F2D-452430CDB0EF}"/>
              </a:ext>
            </a:extLst>
          </p:cNvPr>
          <p:cNvSpPr/>
          <p:nvPr/>
        </p:nvSpPr>
        <p:spPr>
          <a:xfrm>
            <a:off x="1" y="6488668"/>
            <a:ext cx="12192000" cy="369332"/>
          </a:xfrm>
          <a:prstGeom prst="rect">
            <a:avLst/>
          </a:prstGeom>
        </p:spPr>
        <p:txBody>
          <a:bodyPr wrap="square">
            <a:spAutoFit/>
          </a:bodyPr>
          <a:lstStyle/>
          <a:p>
            <a:pPr algn="ctr"/>
            <a:r>
              <a:rPr lang="en-US" b="1" dirty="0">
                <a:solidFill>
                  <a:schemeClr val="bg1"/>
                </a:solidFill>
              </a:rPr>
              <a:t>Russian, 7/2022</a:t>
            </a:r>
          </a:p>
        </p:txBody>
      </p:sp>
      <p:pic>
        <p:nvPicPr>
          <p:cNvPr id="8" name="Google Shape;92;p1">
            <a:extLst>
              <a:ext uri="{FF2B5EF4-FFF2-40B4-BE49-F238E27FC236}">
                <a16:creationId xmlns:a16="http://schemas.microsoft.com/office/drawing/2014/main" xmlns="" id="{2EB59150-48FF-4D0F-B4DE-FFD80FDFF1C7}"/>
              </a:ext>
            </a:extLst>
          </p:cNvPr>
          <p:cNvPicPr preferRelativeResize="0"/>
          <p:nvPr/>
        </p:nvPicPr>
        <p:blipFill rotWithShape="1">
          <a:blip r:embed="rId2">
            <a:alphaModFix/>
          </a:blip>
          <a:srcRect/>
          <a:stretch/>
        </p:blipFill>
        <p:spPr>
          <a:xfrm>
            <a:off x="130604" y="114099"/>
            <a:ext cx="1150652" cy="1157433"/>
          </a:xfrm>
          <a:prstGeom prst="rect">
            <a:avLst/>
          </a:prstGeom>
          <a:noFill/>
          <a:ln>
            <a:noFill/>
          </a:ln>
        </p:spPr>
      </p:pic>
      <p:pic>
        <p:nvPicPr>
          <p:cNvPr id="1027" name="Picture 3" descr="Ивановский Государственный Химико-Технологический Университет - Home |  Facebook">
            <a:extLst>
              <a:ext uri="{FF2B5EF4-FFF2-40B4-BE49-F238E27FC236}">
                <a16:creationId xmlns:a16="http://schemas.microsoft.com/office/drawing/2014/main" xmlns="" id="{17CFF84E-E201-426D-9D6C-BDB768305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566" y="112546"/>
            <a:ext cx="1271830" cy="105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442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10</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F8BCDEA0-87CC-40D3-A129-56EFC2226671}"/>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2. Synthesis of </a:t>
            </a:r>
            <a:r>
              <a:rPr lang="en-US" sz="4000" b="1" dirty="0" err="1">
                <a:latin typeface="Arial" panose="020B0604020202020204" pitchFamily="34" charset="0"/>
                <a:cs typeface="Arial" panose="020B0604020202020204" pitchFamily="34" charset="0"/>
              </a:rPr>
              <a:t>AgNPs</a:t>
            </a:r>
            <a:endParaRPr lang="en-US" sz="4000" b="1" dirty="0">
              <a:latin typeface="Arial" panose="020B0604020202020204" pitchFamily="34" charset="0"/>
              <a:cs typeface="Arial" panose="020B0604020202020204" pitchFamily="34" charset="0"/>
            </a:endParaRPr>
          </a:p>
        </p:txBody>
      </p:sp>
      <p:pic>
        <p:nvPicPr>
          <p:cNvPr id="12" name="image33.jpg">
            <a:extLst>
              <a:ext uri="{FF2B5EF4-FFF2-40B4-BE49-F238E27FC236}">
                <a16:creationId xmlns:a16="http://schemas.microsoft.com/office/drawing/2014/main" xmlns="" id="{60AD693C-62BB-444E-BEB4-F883B9AA8ED3}"/>
              </a:ext>
            </a:extLst>
          </p:cNvPr>
          <p:cNvPicPr/>
          <p:nvPr/>
        </p:nvPicPr>
        <p:blipFill rotWithShape="1">
          <a:blip r:embed="rId2"/>
          <a:srcRect l="22032" t="38478" r="19591" b="20070"/>
          <a:stretch/>
        </p:blipFill>
        <p:spPr bwMode="auto">
          <a:xfrm>
            <a:off x="650081" y="1113992"/>
            <a:ext cx="1295400" cy="850900"/>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xmlns="" id="{F45C9E65-B2B4-4CA8-B44A-42221E70CBBC}"/>
              </a:ext>
            </a:extLst>
          </p:cNvPr>
          <p:cNvPicPr/>
          <p:nvPr/>
        </p:nvPicPr>
        <p:blipFill>
          <a:blip r:embed="rId3"/>
          <a:stretch>
            <a:fillRect/>
          </a:stretch>
        </p:blipFill>
        <p:spPr>
          <a:xfrm>
            <a:off x="2742822" y="1122247"/>
            <a:ext cx="1077595" cy="842645"/>
          </a:xfrm>
          <a:prstGeom prst="rect">
            <a:avLst/>
          </a:prstGeom>
        </p:spPr>
      </p:pic>
      <p:pic>
        <p:nvPicPr>
          <p:cNvPr id="14" name="Hình ảnh 2" descr="Ảnh có chứa tách, đồ uống, thực phẩm, cây&#10;&#10;Mô tả được tạo tự động">
            <a:extLst>
              <a:ext uri="{FF2B5EF4-FFF2-40B4-BE49-F238E27FC236}">
                <a16:creationId xmlns:a16="http://schemas.microsoft.com/office/drawing/2014/main" xmlns="" id="{0B6D6E6F-A3AA-4767-AEF2-12CCA13283D3}"/>
              </a:ext>
            </a:extLst>
          </p:cNvPr>
          <p:cNvPicPr/>
          <p:nvPr/>
        </p:nvPicPr>
        <p:blipFill>
          <a:blip r:embed="rId4"/>
          <a:stretch>
            <a:fillRect/>
          </a:stretch>
        </p:blipFill>
        <p:spPr>
          <a:xfrm>
            <a:off x="4807222" y="1071786"/>
            <a:ext cx="1099185" cy="888365"/>
          </a:xfrm>
          <a:prstGeom prst="rect">
            <a:avLst/>
          </a:prstGeom>
        </p:spPr>
      </p:pic>
      <p:pic>
        <p:nvPicPr>
          <p:cNvPr id="15" name="Hình ảnh 23" descr="Ảnh có chứa cà phê, tách, đồ uống, thực phẩm&#10;&#10;Mô tả được tạo tự động">
            <a:extLst>
              <a:ext uri="{FF2B5EF4-FFF2-40B4-BE49-F238E27FC236}">
                <a16:creationId xmlns:a16="http://schemas.microsoft.com/office/drawing/2014/main" xmlns="" id="{27149234-6963-46B7-A27D-0A356C3774F2}"/>
              </a:ext>
            </a:extLst>
          </p:cNvPr>
          <p:cNvPicPr/>
          <p:nvPr/>
        </p:nvPicPr>
        <p:blipFill>
          <a:blip r:embed="rId5"/>
          <a:stretch>
            <a:fillRect/>
          </a:stretch>
        </p:blipFill>
        <p:spPr>
          <a:xfrm>
            <a:off x="6909888" y="1109251"/>
            <a:ext cx="1146810" cy="850900"/>
          </a:xfrm>
          <a:prstGeom prst="rect">
            <a:avLst/>
          </a:prstGeom>
        </p:spPr>
      </p:pic>
      <p:pic>
        <p:nvPicPr>
          <p:cNvPr id="17" name="Picture 16">
            <a:extLst>
              <a:ext uri="{FF2B5EF4-FFF2-40B4-BE49-F238E27FC236}">
                <a16:creationId xmlns:a16="http://schemas.microsoft.com/office/drawing/2014/main" xmlns="" id="{8E1A006B-1BFE-4B21-8105-CDBD96B970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840" t="-2236" r="-482" b="5949"/>
          <a:stretch/>
        </p:blipFill>
        <p:spPr>
          <a:xfrm>
            <a:off x="9375134" y="1265528"/>
            <a:ext cx="2446884" cy="4620963"/>
          </a:xfrm>
          <a:prstGeom prst="rect">
            <a:avLst/>
          </a:prstGeom>
        </p:spPr>
      </p:pic>
      <p:sp>
        <p:nvSpPr>
          <p:cNvPr id="18" name="Rectangle 17">
            <a:extLst>
              <a:ext uri="{FF2B5EF4-FFF2-40B4-BE49-F238E27FC236}">
                <a16:creationId xmlns:a16="http://schemas.microsoft.com/office/drawing/2014/main" xmlns="" id="{9F2C73AA-351D-42BA-9909-0E27EA17E958}"/>
              </a:ext>
            </a:extLst>
          </p:cNvPr>
          <p:cNvSpPr/>
          <p:nvPr/>
        </p:nvSpPr>
        <p:spPr>
          <a:xfrm>
            <a:off x="2666351" y="2036867"/>
            <a:ext cx="2308132" cy="369332"/>
          </a:xfrm>
          <a:prstGeom prst="rect">
            <a:avLst/>
          </a:prstGeom>
        </p:spPr>
        <p:txBody>
          <a:bodyPr wrap="none">
            <a:spAutoFit/>
          </a:bodyPr>
          <a:lstStyle/>
          <a:p>
            <a:r>
              <a:rPr lang="en-US" b="1" dirty="0"/>
              <a:t>leaf extracts of Guava </a:t>
            </a:r>
          </a:p>
        </p:txBody>
      </p:sp>
      <p:sp>
        <p:nvSpPr>
          <p:cNvPr id="19" name="TextBox 18">
            <a:extLst>
              <a:ext uri="{FF2B5EF4-FFF2-40B4-BE49-F238E27FC236}">
                <a16:creationId xmlns:a16="http://schemas.microsoft.com/office/drawing/2014/main" xmlns="" id="{6E0355E2-2D6F-483D-97B6-57027243B738}"/>
              </a:ext>
            </a:extLst>
          </p:cNvPr>
          <p:cNvSpPr txBox="1"/>
          <p:nvPr/>
        </p:nvSpPr>
        <p:spPr>
          <a:xfrm>
            <a:off x="7617458" y="3244334"/>
            <a:ext cx="797719" cy="369332"/>
          </a:xfrm>
          <a:prstGeom prst="rect">
            <a:avLst/>
          </a:prstGeom>
          <a:noFill/>
        </p:spPr>
        <p:txBody>
          <a:bodyPr wrap="none" rtlCol="0">
            <a:spAutoFit/>
          </a:bodyPr>
          <a:lstStyle/>
          <a:p>
            <a:r>
              <a:rPr lang="en-US" b="1" dirty="0" err="1"/>
              <a:t>AgNPs</a:t>
            </a:r>
            <a:endParaRPr lang="en-US" b="1" dirty="0"/>
          </a:p>
        </p:txBody>
      </p:sp>
      <p:cxnSp>
        <p:nvCxnSpPr>
          <p:cNvPr id="22" name="Straight Arrow Connector 21">
            <a:extLst>
              <a:ext uri="{FF2B5EF4-FFF2-40B4-BE49-F238E27FC236}">
                <a16:creationId xmlns:a16="http://schemas.microsoft.com/office/drawing/2014/main" xmlns="" id="{3F2E9416-071D-4B1B-9981-ED7C0F0071B9}"/>
              </a:ext>
            </a:extLst>
          </p:cNvPr>
          <p:cNvCxnSpPr>
            <a:cxnSpLocks/>
          </p:cNvCxnSpPr>
          <p:nvPr/>
        </p:nvCxnSpPr>
        <p:spPr>
          <a:xfrm flipH="1" flipV="1">
            <a:off x="7556805" y="1993510"/>
            <a:ext cx="60653" cy="12442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954DE1FA-8B84-4379-BB7E-0FD98F1CEF2A}"/>
              </a:ext>
            </a:extLst>
          </p:cNvPr>
          <p:cNvCxnSpPr>
            <a:stCxn id="19" idx="3"/>
          </p:cNvCxnSpPr>
          <p:nvPr/>
        </p:nvCxnSpPr>
        <p:spPr>
          <a:xfrm>
            <a:off x="8415177" y="3429000"/>
            <a:ext cx="6444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xmlns="" id="{F215AC38-CFC3-4C1F-8112-F48F74E2249A}"/>
              </a:ext>
            </a:extLst>
          </p:cNvPr>
          <p:cNvSpPr txBox="1"/>
          <p:nvPr/>
        </p:nvSpPr>
        <p:spPr>
          <a:xfrm>
            <a:off x="304930" y="2740623"/>
            <a:ext cx="5554854" cy="2585323"/>
          </a:xfrm>
          <a:prstGeom prst="rect">
            <a:avLst/>
          </a:prstGeom>
          <a:noFill/>
        </p:spPr>
        <p:txBody>
          <a:bodyPr wrap="none" rtlCol="0">
            <a:spAutoFit/>
          </a:bodyPr>
          <a:lstStyle/>
          <a:p>
            <a:r>
              <a:rPr lang="en-US" b="1" dirty="0"/>
              <a:t>Factors affecting the quality of Ag nanoparticles (</a:t>
            </a:r>
            <a:r>
              <a:rPr lang="en-US" b="1" dirty="0" err="1"/>
              <a:t>AgNPs</a:t>
            </a:r>
            <a:r>
              <a:rPr lang="en-US" b="1" dirty="0"/>
              <a:t>)</a:t>
            </a:r>
          </a:p>
          <a:p>
            <a:pPr marL="285750" indent="-285750">
              <a:buFont typeface="Arial" panose="020B0604020202020204" pitchFamily="34" charset="0"/>
              <a:buChar char="•"/>
            </a:pPr>
            <a:r>
              <a:rPr lang="en-US" dirty="0" err="1"/>
              <a:t>Temprature</a:t>
            </a:r>
            <a:endParaRPr lang="en-US" dirty="0"/>
          </a:p>
          <a:p>
            <a:pPr marL="285750" indent="-285750">
              <a:buFont typeface="Arial" panose="020B0604020202020204" pitchFamily="34" charset="0"/>
              <a:buChar char="•"/>
            </a:pPr>
            <a:r>
              <a:rPr lang="en-US" dirty="0"/>
              <a:t>Magnetic stirring speed</a:t>
            </a:r>
          </a:p>
          <a:p>
            <a:pPr marL="285750" indent="-285750">
              <a:buFont typeface="Arial" panose="020B0604020202020204" pitchFamily="34" charset="0"/>
              <a:buChar char="•"/>
            </a:pPr>
            <a:r>
              <a:rPr lang="en-US" dirty="0"/>
              <a:t>C</a:t>
            </a:r>
            <a:r>
              <a:rPr lang="en-US" baseline="-25000" dirty="0"/>
              <a:t>AgNO3</a:t>
            </a:r>
          </a:p>
          <a:p>
            <a:pPr marL="285750" indent="-285750">
              <a:buFont typeface="Arial" panose="020B0604020202020204" pitchFamily="34" charset="0"/>
              <a:buChar char="•"/>
            </a:pPr>
            <a:r>
              <a:rPr lang="en-US" dirty="0"/>
              <a:t>Leaf extracts of Guava </a:t>
            </a:r>
          </a:p>
          <a:p>
            <a:pPr marL="285750" indent="-285750">
              <a:buFont typeface="Arial" panose="020B0604020202020204" pitchFamily="34" charset="0"/>
              <a:buChar char="•"/>
            </a:pPr>
            <a:r>
              <a:rPr lang="en-US" dirty="0"/>
              <a:t>Ratio of extract and salt solution</a:t>
            </a:r>
          </a:p>
          <a:p>
            <a:pPr marL="285750" indent="-285750">
              <a:buFont typeface="Arial" panose="020B0604020202020204" pitchFamily="34" charset="0"/>
              <a:buChar char="•"/>
            </a:pPr>
            <a:r>
              <a:rPr lang="en-US" dirty="0"/>
              <a:t>Time </a:t>
            </a:r>
            <a:r>
              <a:rPr lang="en-US" dirty="0" err="1"/>
              <a:t>reation</a:t>
            </a:r>
            <a:endParaRPr lang="en-US" dirty="0"/>
          </a:p>
          <a:p>
            <a:pPr marL="285750" indent="-285750">
              <a:buFont typeface="Arial" panose="020B0604020202020204" pitchFamily="34" charset="0"/>
              <a:buChar char="•"/>
            </a:pPr>
            <a:r>
              <a:rPr lang="en-US" dirty="0"/>
              <a:t>And others</a:t>
            </a:r>
          </a:p>
          <a:p>
            <a:pPr marL="285750" indent="-285750">
              <a:buFont typeface="Arial" panose="020B0604020202020204" pitchFamily="34" charset="0"/>
              <a:buChar char="•"/>
            </a:pPr>
            <a:endParaRPr lang="en-US" dirty="0"/>
          </a:p>
        </p:txBody>
      </p:sp>
      <p:pic>
        <p:nvPicPr>
          <p:cNvPr id="31" name="image3.jpg">
            <a:extLst>
              <a:ext uri="{FF2B5EF4-FFF2-40B4-BE49-F238E27FC236}">
                <a16:creationId xmlns:a16="http://schemas.microsoft.com/office/drawing/2014/main" xmlns="" id="{DD5195C4-3547-4D7D-AC69-3A2F1B434671}"/>
              </a:ext>
            </a:extLst>
          </p:cNvPr>
          <p:cNvPicPr/>
          <p:nvPr/>
        </p:nvPicPr>
        <p:blipFill>
          <a:blip r:embed="rId7"/>
          <a:srcRect l="8884" t="7180" r="3162" b="4069"/>
          <a:stretch>
            <a:fillRect/>
          </a:stretch>
        </p:blipFill>
        <p:spPr>
          <a:xfrm>
            <a:off x="5985868" y="3873306"/>
            <a:ext cx="2869135" cy="2209820"/>
          </a:xfrm>
          <a:prstGeom prst="rect">
            <a:avLst/>
          </a:prstGeom>
          <a:ln/>
        </p:spPr>
      </p:pic>
      <p:sp>
        <p:nvSpPr>
          <p:cNvPr id="27" name="Rectangle 26">
            <a:extLst>
              <a:ext uri="{FF2B5EF4-FFF2-40B4-BE49-F238E27FC236}">
                <a16:creationId xmlns:a16="http://schemas.microsoft.com/office/drawing/2014/main" xmlns="" id="{9E5A5C96-3511-45FC-88CD-7107F1196BBC}"/>
              </a:ext>
            </a:extLst>
          </p:cNvPr>
          <p:cNvSpPr/>
          <p:nvPr/>
        </p:nvSpPr>
        <p:spPr>
          <a:xfrm>
            <a:off x="1615257" y="5921441"/>
            <a:ext cx="7851323" cy="646331"/>
          </a:xfrm>
          <a:prstGeom prst="rect">
            <a:avLst/>
          </a:prstGeom>
        </p:spPr>
        <p:txBody>
          <a:bodyPr wrap="square">
            <a:spAutoFit/>
          </a:bodyPr>
          <a:lstStyle/>
          <a:p>
            <a:pPr algn="ctr"/>
            <a:r>
              <a:rPr lang="en-US" b="1" dirty="0"/>
              <a:t>Fig. 11. UV-Vis and particle size distribution (DLS) of silver nanoparticles synthesized from guava leaf extract</a:t>
            </a:r>
          </a:p>
        </p:txBody>
      </p:sp>
      <p:pic>
        <p:nvPicPr>
          <p:cNvPr id="33" name="image7.png">
            <a:extLst>
              <a:ext uri="{FF2B5EF4-FFF2-40B4-BE49-F238E27FC236}">
                <a16:creationId xmlns:a16="http://schemas.microsoft.com/office/drawing/2014/main" xmlns="" id="{EF74EB20-A4CF-4666-92D5-55FD53147DCF}"/>
              </a:ext>
            </a:extLst>
          </p:cNvPr>
          <p:cNvPicPr/>
          <p:nvPr/>
        </p:nvPicPr>
        <p:blipFill>
          <a:blip r:embed="rId8"/>
          <a:srcRect/>
          <a:stretch>
            <a:fillRect/>
          </a:stretch>
        </p:blipFill>
        <p:spPr>
          <a:xfrm>
            <a:off x="3174325" y="3873306"/>
            <a:ext cx="2551477" cy="2070101"/>
          </a:xfrm>
          <a:prstGeom prst="rect">
            <a:avLst/>
          </a:prstGeom>
          <a:ln/>
        </p:spPr>
      </p:pic>
      <p:sp>
        <p:nvSpPr>
          <p:cNvPr id="30" name="Arrow: Right 29">
            <a:extLst>
              <a:ext uri="{FF2B5EF4-FFF2-40B4-BE49-F238E27FC236}">
                <a16:creationId xmlns:a16="http://schemas.microsoft.com/office/drawing/2014/main" xmlns="" id="{D47A7AF0-5789-48D8-A63C-FEBB2F8CF065}"/>
              </a:ext>
            </a:extLst>
          </p:cNvPr>
          <p:cNvSpPr/>
          <p:nvPr/>
        </p:nvSpPr>
        <p:spPr>
          <a:xfrm>
            <a:off x="2014965" y="1472896"/>
            <a:ext cx="450647" cy="112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xmlns="" id="{6D91C5B3-817D-4EC9-94A0-4BAC0140F54D}"/>
              </a:ext>
            </a:extLst>
          </p:cNvPr>
          <p:cNvSpPr/>
          <p:nvPr/>
        </p:nvSpPr>
        <p:spPr>
          <a:xfrm>
            <a:off x="4080158" y="1443544"/>
            <a:ext cx="450647" cy="112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xmlns="" id="{AD5B73C7-2938-4A77-9EB8-F431CD74E373}"/>
              </a:ext>
            </a:extLst>
          </p:cNvPr>
          <p:cNvSpPr/>
          <p:nvPr/>
        </p:nvSpPr>
        <p:spPr>
          <a:xfrm>
            <a:off x="6248815" y="1452994"/>
            <a:ext cx="450647" cy="112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6" name="image33.jpg"/>
          <p:cNvPicPr>
            <a:picLocks noChangeAspect="1" noChangeArrowheads="1"/>
          </p:cNvPicPr>
          <p:nvPr/>
        </p:nvPicPr>
        <p:blipFill>
          <a:blip r:embed="rId9" cstate="print">
            <a:extLst>
              <a:ext uri="{28A0092B-C50C-407E-A947-70E740481C1C}">
                <a14:useLocalDpi xmlns:a14="http://schemas.microsoft.com/office/drawing/2010/main" val="0"/>
              </a:ext>
            </a:extLst>
          </a:blip>
          <a:srcRect l="22032" t="38478" r="19591" b="20070"/>
          <a:stretch>
            <a:fillRect/>
          </a:stretch>
        </p:blipFill>
        <p:spPr bwMode="auto">
          <a:xfrm>
            <a:off x="0" y="0"/>
            <a:ext cx="1300163" cy="852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1081088" cy="842963"/>
          </a:xfrm>
          <a:prstGeom prst="rect">
            <a:avLst/>
          </a:prstGeom>
          <a:noFill/>
          <a:extLst>
            <a:ext uri="{909E8E84-426E-40DD-AFC4-6F175D3DCCD1}">
              <a14:hiddenFill xmlns:a14="http://schemas.microsoft.com/office/drawing/2010/main">
                <a:solidFill>
                  <a:srgbClr val="FFFFFF"/>
                </a:solidFill>
              </a14:hiddenFill>
            </a:ext>
          </a:extLst>
        </p:spPr>
      </p:pic>
      <p:pic>
        <p:nvPicPr>
          <p:cNvPr id="5123" name="Hình ảnh 2" descr="Ảnh có chứa tách, đồ uống, thực phẩm, cây&#10;&#10;Mô tả được tạo tự độ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1095375" cy="885825"/>
          </a:xfrm>
          <a:prstGeom prst="rect">
            <a:avLst/>
          </a:prstGeom>
          <a:noFill/>
          <a:extLst>
            <a:ext uri="{909E8E84-426E-40DD-AFC4-6F175D3DCCD1}">
              <a14:hiddenFill xmlns:a14="http://schemas.microsoft.com/office/drawing/2010/main">
                <a:solidFill>
                  <a:srgbClr val="FFFFFF"/>
                </a:solidFill>
              </a14:hiddenFill>
            </a:ext>
          </a:extLst>
        </p:spPr>
      </p:pic>
      <p:pic>
        <p:nvPicPr>
          <p:cNvPr id="5121" name="Hình ảnh 23" descr="Ảnh có chứa cà phê, tách, đồ uống, thực phẩm&#10;&#10;Mô tả được tạo tự độ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1147763"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987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11</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F8BCDEA0-87CC-40D3-A129-56EFC2226671}"/>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2. Synthesis of </a:t>
            </a:r>
            <a:r>
              <a:rPr lang="en-US" sz="4000" b="1" dirty="0" err="1">
                <a:latin typeface="Arial" panose="020B0604020202020204" pitchFamily="34" charset="0"/>
                <a:cs typeface="Arial" panose="020B0604020202020204" pitchFamily="34" charset="0"/>
              </a:rPr>
              <a:t>polypyrrole</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PPy</a:t>
            </a:r>
            <a:r>
              <a:rPr lang="en-US" sz="4000" b="1" dirty="0">
                <a:latin typeface="Arial" panose="020B0604020202020204" pitchFamily="34" charset="0"/>
                <a:cs typeface="Arial" panose="020B0604020202020204" pitchFamily="34" charset="0"/>
              </a:rPr>
              <a:t>)</a:t>
            </a:r>
          </a:p>
        </p:txBody>
      </p:sp>
      <p:pic>
        <p:nvPicPr>
          <p:cNvPr id="6" name="Picture 5" descr="https://lh3.googleusercontent.com/bagmiECxmGB8zNBhGHwxIKzAlwfCqPTzpdmUqXXlhQdFgp8VzQiDi3TWmiCXjtej8W_xaTAf0FWP-oF2Ykch09vL01EfSUV8-RloQNxu2A2iEewNzSZKNw0bPVPfwXCq3R5rT3lickK5F9UTaw">
            <a:extLst>
              <a:ext uri="{FF2B5EF4-FFF2-40B4-BE49-F238E27FC236}">
                <a16:creationId xmlns:a16="http://schemas.microsoft.com/office/drawing/2014/main" xmlns="" id="{F32E6DE9-25D5-453F-88D0-3E222F921E70}"/>
              </a:ext>
            </a:extLst>
          </p:cNvPr>
          <p:cNvPicPr/>
          <p:nvPr/>
        </p:nvPicPr>
        <p:blipFill rotWithShape="1">
          <a:blip r:embed="rId2" cstate="print">
            <a:extLst>
              <a:ext uri="{28A0092B-C50C-407E-A947-70E740481C1C}">
                <a14:useLocalDpi xmlns:a14="http://schemas.microsoft.com/office/drawing/2010/main" val="0"/>
              </a:ext>
            </a:extLst>
          </a:blip>
          <a:srcRect t="41901" b="14291"/>
          <a:stretch/>
        </p:blipFill>
        <p:spPr bwMode="auto">
          <a:xfrm>
            <a:off x="7897443" y="1700660"/>
            <a:ext cx="2659223" cy="2524406"/>
          </a:xfrm>
          <a:prstGeom prst="rect">
            <a:avLst/>
          </a:prstGeom>
          <a:noFill/>
          <a:ln>
            <a:noFill/>
          </a:ln>
        </p:spPr>
      </p:pic>
      <p:sp>
        <p:nvSpPr>
          <p:cNvPr id="7" name="TextBox 6">
            <a:extLst>
              <a:ext uri="{FF2B5EF4-FFF2-40B4-BE49-F238E27FC236}">
                <a16:creationId xmlns:a16="http://schemas.microsoft.com/office/drawing/2014/main" xmlns="" id="{AC8DD612-2321-4087-A1A9-116AD8FC0691}"/>
              </a:ext>
            </a:extLst>
          </p:cNvPr>
          <p:cNvSpPr txBox="1"/>
          <p:nvPr/>
        </p:nvSpPr>
        <p:spPr>
          <a:xfrm>
            <a:off x="1264831" y="2740155"/>
            <a:ext cx="4968970" cy="523220"/>
          </a:xfrm>
          <a:prstGeom prst="rect">
            <a:avLst/>
          </a:prstGeom>
          <a:noFill/>
        </p:spPr>
        <p:txBody>
          <a:bodyPr wrap="square" rtlCol="0">
            <a:spAutoFit/>
          </a:bodyPr>
          <a:lstStyle/>
          <a:p>
            <a:r>
              <a:rPr lang="en-US" sz="2800" b="1" dirty="0"/>
              <a:t>Pyrrole + Fe(III) solution</a:t>
            </a:r>
          </a:p>
        </p:txBody>
      </p:sp>
      <p:sp>
        <p:nvSpPr>
          <p:cNvPr id="10" name="Arrow: Right 9">
            <a:extLst>
              <a:ext uri="{FF2B5EF4-FFF2-40B4-BE49-F238E27FC236}">
                <a16:creationId xmlns:a16="http://schemas.microsoft.com/office/drawing/2014/main" xmlns="" id="{9FDA877F-89FD-4A5B-ABE5-F22D46E3BF12}"/>
              </a:ext>
            </a:extLst>
          </p:cNvPr>
          <p:cNvSpPr/>
          <p:nvPr/>
        </p:nvSpPr>
        <p:spPr>
          <a:xfrm>
            <a:off x="5476372" y="2831452"/>
            <a:ext cx="2091621" cy="2628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FE0AFCF-769E-4F5A-B307-16D71AB8FC17}"/>
              </a:ext>
            </a:extLst>
          </p:cNvPr>
          <p:cNvSpPr/>
          <p:nvPr/>
        </p:nvSpPr>
        <p:spPr>
          <a:xfrm>
            <a:off x="4978877" y="2455572"/>
            <a:ext cx="2927276" cy="369332"/>
          </a:xfrm>
          <a:prstGeom prst="rect">
            <a:avLst/>
          </a:prstGeom>
        </p:spPr>
        <p:txBody>
          <a:bodyPr wrap="none">
            <a:spAutoFit/>
          </a:bodyPr>
          <a:lstStyle/>
          <a:p>
            <a:r>
              <a:rPr lang="en-US" b="1" i="1" dirty="0"/>
              <a:t>filtration and vacuum drying</a:t>
            </a:r>
          </a:p>
        </p:txBody>
      </p:sp>
      <p:sp>
        <p:nvSpPr>
          <p:cNvPr id="12" name="Rectangle 11">
            <a:extLst>
              <a:ext uri="{FF2B5EF4-FFF2-40B4-BE49-F238E27FC236}">
                <a16:creationId xmlns:a16="http://schemas.microsoft.com/office/drawing/2014/main" xmlns="" id="{EC79A56A-604E-4E9D-8043-729DA5ED3615}"/>
              </a:ext>
            </a:extLst>
          </p:cNvPr>
          <p:cNvSpPr/>
          <p:nvPr/>
        </p:nvSpPr>
        <p:spPr>
          <a:xfrm>
            <a:off x="1494798" y="4572447"/>
            <a:ext cx="7851323" cy="369332"/>
          </a:xfrm>
          <a:prstGeom prst="rect">
            <a:avLst/>
          </a:prstGeom>
        </p:spPr>
        <p:txBody>
          <a:bodyPr wrap="square">
            <a:spAutoFit/>
          </a:bodyPr>
          <a:lstStyle/>
          <a:p>
            <a:pPr algn="ctr"/>
            <a:r>
              <a:rPr lang="en-US" b="1" dirty="0"/>
              <a:t>Fig. 12. Schema of synthesis of </a:t>
            </a:r>
            <a:r>
              <a:rPr lang="en-US" b="1" dirty="0" err="1"/>
              <a:t>PPy</a:t>
            </a:r>
            <a:endParaRPr lang="en-US" b="1" dirty="0"/>
          </a:p>
        </p:txBody>
      </p:sp>
    </p:spTree>
    <p:extLst>
      <p:ext uri="{BB962C8B-B14F-4D97-AF65-F5344CB8AC3E}">
        <p14:creationId xmlns:p14="http://schemas.microsoft.com/office/powerpoint/2010/main" val="39286767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12</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6" name="Title 1">
            <a:extLst>
              <a:ext uri="{FF2B5EF4-FFF2-40B4-BE49-F238E27FC236}">
                <a16:creationId xmlns:a16="http://schemas.microsoft.com/office/drawing/2014/main" xmlns="" id="{41611BA4-CE06-4A01-8D58-1AA4085E70BE}"/>
              </a:ext>
            </a:extLst>
          </p:cNvPr>
          <p:cNvSpPr txBox="1">
            <a:spLocks/>
          </p:cNvSpPr>
          <p:nvPr/>
        </p:nvSpPr>
        <p:spPr>
          <a:xfrm>
            <a:off x="788922" y="203667"/>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2. Synthesis of hybrid material </a:t>
            </a:r>
            <a:r>
              <a:rPr lang="en-US" sz="3600" b="1" dirty="0" err="1">
                <a:latin typeface="Arial" panose="020B0604020202020204" pitchFamily="34" charset="0"/>
                <a:cs typeface="Arial" panose="020B0604020202020204" pitchFamily="34" charset="0"/>
              </a:rPr>
              <a:t>TASP+AgNPs</a:t>
            </a:r>
            <a:endParaRPr lang="vi-VN" sz="36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AE00FEE6-420C-48B3-A671-E4640FF4E346}"/>
              </a:ext>
            </a:extLst>
          </p:cNvPr>
          <p:cNvPicPr>
            <a:picLocks noChangeAspect="1"/>
          </p:cNvPicPr>
          <p:nvPr/>
        </p:nvPicPr>
        <p:blipFill rotWithShape="1">
          <a:blip r:embed="rId3"/>
          <a:srcRect t="2631" r="10095"/>
          <a:stretch/>
        </p:blipFill>
        <p:spPr>
          <a:xfrm>
            <a:off x="6461747" y="1003689"/>
            <a:ext cx="4842775" cy="4318865"/>
          </a:xfrm>
          <a:prstGeom prst="rect">
            <a:avLst/>
          </a:prstGeom>
        </p:spPr>
      </p:pic>
      <p:pic>
        <p:nvPicPr>
          <p:cNvPr id="10" name="Picture 9">
            <a:extLst>
              <a:ext uri="{FF2B5EF4-FFF2-40B4-BE49-F238E27FC236}">
                <a16:creationId xmlns:a16="http://schemas.microsoft.com/office/drawing/2014/main" xmlns="" id="{8B716605-5D5B-49BE-BE9D-D420EAD873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78" y="915099"/>
            <a:ext cx="3830489" cy="5096624"/>
          </a:xfrm>
          <a:prstGeom prst="rect">
            <a:avLst/>
          </a:prstGeom>
        </p:spPr>
      </p:pic>
      <p:sp>
        <p:nvSpPr>
          <p:cNvPr id="11" name="TextBox 10">
            <a:extLst>
              <a:ext uri="{FF2B5EF4-FFF2-40B4-BE49-F238E27FC236}">
                <a16:creationId xmlns:a16="http://schemas.microsoft.com/office/drawing/2014/main" xmlns="" id="{816DF5EE-D340-4482-8A18-B28990CB71D5}"/>
              </a:ext>
            </a:extLst>
          </p:cNvPr>
          <p:cNvSpPr txBox="1"/>
          <p:nvPr/>
        </p:nvSpPr>
        <p:spPr>
          <a:xfrm>
            <a:off x="0" y="6059919"/>
            <a:ext cx="12192000" cy="369332"/>
          </a:xfrm>
          <a:prstGeom prst="rect">
            <a:avLst/>
          </a:prstGeom>
          <a:noFill/>
        </p:spPr>
        <p:txBody>
          <a:bodyPr wrap="square" rtlCol="0">
            <a:spAutoFit/>
          </a:bodyPr>
          <a:lstStyle/>
          <a:p>
            <a:pPr algn="ctr"/>
            <a:r>
              <a:rPr lang="en-US" b="1" dirty="0"/>
              <a:t>Fig. 13. Schema of synthesis of TASP and </a:t>
            </a:r>
            <a:r>
              <a:rPr lang="en-US" b="1" dirty="0" err="1"/>
              <a:t>AgNPs</a:t>
            </a:r>
            <a:r>
              <a:rPr lang="en-US" b="1" dirty="0"/>
              <a:t>/TASP</a:t>
            </a:r>
          </a:p>
        </p:txBody>
      </p:sp>
      <p:sp>
        <p:nvSpPr>
          <p:cNvPr id="12" name="TextBox 11">
            <a:extLst>
              <a:ext uri="{FF2B5EF4-FFF2-40B4-BE49-F238E27FC236}">
                <a16:creationId xmlns:a16="http://schemas.microsoft.com/office/drawing/2014/main" xmlns="" id="{5BC3528B-C5FA-425C-B8A1-6C97F73F62ED}"/>
              </a:ext>
            </a:extLst>
          </p:cNvPr>
          <p:cNvSpPr txBox="1"/>
          <p:nvPr/>
        </p:nvSpPr>
        <p:spPr>
          <a:xfrm>
            <a:off x="2650117" y="3909470"/>
            <a:ext cx="3192187"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1 ml of leaf extracts of Guava (Psidium </a:t>
            </a:r>
            <a:r>
              <a:rPr lang="en-US" b="1" dirty="0" err="1"/>
              <a:t>guajava</a:t>
            </a:r>
            <a:r>
              <a:rPr lang="en-US" b="1" dirty="0"/>
              <a:t> L.) + 4 ml TASP</a:t>
            </a:r>
          </a:p>
        </p:txBody>
      </p:sp>
      <p:sp>
        <p:nvSpPr>
          <p:cNvPr id="13" name="TextBox 12">
            <a:extLst>
              <a:ext uri="{FF2B5EF4-FFF2-40B4-BE49-F238E27FC236}">
                <a16:creationId xmlns:a16="http://schemas.microsoft.com/office/drawing/2014/main" xmlns="" id="{5B7E9C4B-71DC-4535-A7EF-EA2D578ED30B}"/>
              </a:ext>
            </a:extLst>
          </p:cNvPr>
          <p:cNvSpPr txBox="1"/>
          <p:nvPr/>
        </p:nvSpPr>
        <p:spPr>
          <a:xfrm>
            <a:off x="2854535" y="1998733"/>
            <a:ext cx="3192187" cy="36933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AgNO3 solution (0.01M)</a:t>
            </a:r>
          </a:p>
        </p:txBody>
      </p:sp>
    </p:spTree>
    <p:extLst>
      <p:ext uri="{BB962C8B-B14F-4D97-AF65-F5344CB8AC3E}">
        <p14:creationId xmlns:p14="http://schemas.microsoft.com/office/powerpoint/2010/main" val="2172628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13</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6" name="Title 1">
            <a:extLst>
              <a:ext uri="{FF2B5EF4-FFF2-40B4-BE49-F238E27FC236}">
                <a16:creationId xmlns:a16="http://schemas.microsoft.com/office/drawing/2014/main" xmlns="" id="{41611BA4-CE06-4A01-8D58-1AA4085E70BE}"/>
              </a:ext>
            </a:extLst>
          </p:cNvPr>
          <p:cNvSpPr txBox="1">
            <a:spLocks/>
          </p:cNvSpPr>
          <p:nvPr/>
        </p:nvSpPr>
        <p:spPr>
          <a:xfrm>
            <a:off x="788922" y="143437"/>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2. Synthesis of hybrid material </a:t>
            </a:r>
            <a:r>
              <a:rPr lang="en-US" sz="3600" b="1" dirty="0" err="1">
                <a:latin typeface="Arial" panose="020B0604020202020204" pitchFamily="34" charset="0"/>
                <a:cs typeface="Arial" panose="020B0604020202020204" pitchFamily="34" charset="0"/>
              </a:rPr>
              <a:t>TASP+AgNPs</a:t>
            </a:r>
            <a:endParaRPr lang="vi-VN" sz="3600" b="1" dirty="0">
              <a:latin typeface="Arial" panose="020B0604020202020204" pitchFamily="34" charset="0"/>
              <a:cs typeface="Arial" panose="020B0604020202020204" pitchFamily="34" charset="0"/>
            </a:endParaRPr>
          </a:p>
        </p:txBody>
      </p:sp>
      <p:pic>
        <p:nvPicPr>
          <p:cNvPr id="9" name="image2.jpg">
            <a:extLst>
              <a:ext uri="{FF2B5EF4-FFF2-40B4-BE49-F238E27FC236}">
                <a16:creationId xmlns:a16="http://schemas.microsoft.com/office/drawing/2014/main" xmlns="" id="{05211923-A77C-413D-9F85-1E9B95EC8001}"/>
              </a:ext>
            </a:extLst>
          </p:cNvPr>
          <p:cNvPicPr/>
          <p:nvPr/>
        </p:nvPicPr>
        <p:blipFill>
          <a:blip r:embed="rId3"/>
          <a:srcRect t="9424" b="5636"/>
          <a:stretch>
            <a:fillRect/>
          </a:stretch>
        </p:blipFill>
        <p:spPr>
          <a:xfrm>
            <a:off x="788922" y="1116165"/>
            <a:ext cx="5260121" cy="3418738"/>
          </a:xfrm>
          <a:prstGeom prst="rect">
            <a:avLst/>
          </a:prstGeom>
          <a:ln/>
        </p:spPr>
      </p:pic>
      <p:pic>
        <p:nvPicPr>
          <p:cNvPr id="14" name="image1.jpg">
            <a:extLst>
              <a:ext uri="{FF2B5EF4-FFF2-40B4-BE49-F238E27FC236}">
                <a16:creationId xmlns:a16="http://schemas.microsoft.com/office/drawing/2014/main" xmlns="" id="{9084C161-4DD8-4DA9-8582-9AB6E01F9F30}"/>
              </a:ext>
            </a:extLst>
          </p:cNvPr>
          <p:cNvPicPr/>
          <p:nvPr/>
        </p:nvPicPr>
        <p:blipFill>
          <a:blip r:embed="rId4"/>
          <a:srcRect/>
          <a:stretch>
            <a:fillRect/>
          </a:stretch>
        </p:blipFill>
        <p:spPr>
          <a:xfrm>
            <a:off x="5874761" y="651578"/>
            <a:ext cx="5658932" cy="4177768"/>
          </a:xfrm>
          <a:prstGeom prst="rect">
            <a:avLst/>
          </a:prstGeom>
          <a:ln/>
        </p:spPr>
      </p:pic>
      <p:sp>
        <p:nvSpPr>
          <p:cNvPr id="3" name="TextBox 2">
            <a:extLst>
              <a:ext uri="{FF2B5EF4-FFF2-40B4-BE49-F238E27FC236}">
                <a16:creationId xmlns:a16="http://schemas.microsoft.com/office/drawing/2014/main" xmlns="" id="{146E0EEF-800C-4372-A3E3-F913BA664FC7}"/>
              </a:ext>
            </a:extLst>
          </p:cNvPr>
          <p:cNvSpPr txBox="1"/>
          <p:nvPr/>
        </p:nvSpPr>
        <p:spPr>
          <a:xfrm>
            <a:off x="3233563" y="5021426"/>
            <a:ext cx="6793142" cy="461665"/>
          </a:xfrm>
          <a:prstGeom prst="rect">
            <a:avLst/>
          </a:prstGeom>
          <a:noFill/>
        </p:spPr>
        <p:txBody>
          <a:bodyPr wrap="none" rtlCol="0">
            <a:spAutoFit/>
          </a:bodyPr>
          <a:lstStyle/>
          <a:p>
            <a:r>
              <a:rPr lang="en-US" sz="2400" b="1" dirty="0"/>
              <a:t>Fig. 14. UV-Vis of TASP (left) and </a:t>
            </a:r>
            <a:r>
              <a:rPr lang="en-US" sz="2400" b="1" dirty="0" err="1"/>
              <a:t>AgNPs</a:t>
            </a:r>
            <a:r>
              <a:rPr lang="en-US" sz="2400" b="1" dirty="0"/>
              <a:t>/TASP (right)</a:t>
            </a:r>
          </a:p>
        </p:txBody>
      </p:sp>
    </p:spTree>
    <p:extLst>
      <p:ext uri="{BB962C8B-B14F-4D97-AF65-F5344CB8AC3E}">
        <p14:creationId xmlns:p14="http://schemas.microsoft.com/office/powerpoint/2010/main" val="30986612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14</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ACEC9521-9EDF-45F7-83DF-F56029C4164C}"/>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3. Antibacterial application</a:t>
            </a:r>
          </a:p>
        </p:txBody>
      </p:sp>
      <p:pic>
        <p:nvPicPr>
          <p:cNvPr id="4" name="image8.png">
            <a:extLst>
              <a:ext uri="{FF2B5EF4-FFF2-40B4-BE49-F238E27FC236}">
                <a16:creationId xmlns:a16="http://schemas.microsoft.com/office/drawing/2014/main" xmlns="" id="{4FD21576-88D0-4E1B-9F26-608DC55914D3}"/>
              </a:ext>
            </a:extLst>
          </p:cNvPr>
          <p:cNvPicPr/>
          <p:nvPr/>
        </p:nvPicPr>
        <p:blipFill>
          <a:blip r:embed="rId2"/>
          <a:srcRect t="11880" b="11880"/>
          <a:stretch>
            <a:fillRect/>
          </a:stretch>
        </p:blipFill>
        <p:spPr>
          <a:xfrm>
            <a:off x="2892922" y="1285712"/>
            <a:ext cx="2545080" cy="2585720"/>
          </a:xfrm>
          <a:prstGeom prst="rect">
            <a:avLst/>
          </a:prstGeom>
          <a:ln/>
        </p:spPr>
      </p:pic>
      <p:pic>
        <p:nvPicPr>
          <p:cNvPr id="5" name="image5.png">
            <a:extLst>
              <a:ext uri="{FF2B5EF4-FFF2-40B4-BE49-F238E27FC236}">
                <a16:creationId xmlns:a16="http://schemas.microsoft.com/office/drawing/2014/main" xmlns="" id="{CCF7E958-E736-4196-B578-1AEF81CD00E9}"/>
              </a:ext>
            </a:extLst>
          </p:cNvPr>
          <p:cNvPicPr/>
          <p:nvPr/>
        </p:nvPicPr>
        <p:blipFill>
          <a:blip r:embed="rId3"/>
          <a:srcRect t="11696" b="11694"/>
          <a:stretch>
            <a:fillRect/>
          </a:stretch>
        </p:blipFill>
        <p:spPr>
          <a:xfrm>
            <a:off x="6358821" y="1414427"/>
            <a:ext cx="2516505" cy="2569210"/>
          </a:xfrm>
          <a:prstGeom prst="rect">
            <a:avLst/>
          </a:prstGeom>
          <a:ln/>
        </p:spPr>
      </p:pic>
      <p:sp>
        <p:nvSpPr>
          <p:cNvPr id="7" name="Rectangle 6">
            <a:extLst>
              <a:ext uri="{FF2B5EF4-FFF2-40B4-BE49-F238E27FC236}">
                <a16:creationId xmlns:a16="http://schemas.microsoft.com/office/drawing/2014/main" xmlns="" id="{3A44E6BA-2B6C-4430-A10F-877BB6CF9FC1}"/>
              </a:ext>
            </a:extLst>
          </p:cNvPr>
          <p:cNvSpPr/>
          <p:nvPr/>
        </p:nvSpPr>
        <p:spPr>
          <a:xfrm>
            <a:off x="3256067" y="4552141"/>
            <a:ext cx="5143272" cy="646331"/>
          </a:xfrm>
          <a:prstGeom prst="rect">
            <a:avLst/>
          </a:prstGeom>
        </p:spPr>
        <p:txBody>
          <a:bodyPr wrap="square">
            <a:spAutoFit/>
          </a:bodyPr>
          <a:lstStyle/>
          <a:p>
            <a:pPr algn="ctr"/>
            <a:r>
              <a:rPr lang="en-US" b="1" i="0" dirty="0">
                <a:solidFill>
                  <a:srgbClr val="111111"/>
                </a:solidFill>
                <a:effectLst/>
                <a:latin typeface="Arial" panose="020B0604020202020204" pitchFamily="34" charset="0"/>
                <a:cs typeface="Arial" panose="020B0604020202020204" pitchFamily="34" charset="0"/>
              </a:rPr>
              <a:t>Fig. 15. Antibacterial activity against test organisms S. aureus and E. coli</a:t>
            </a:r>
          </a:p>
        </p:txBody>
      </p:sp>
    </p:spTree>
    <p:extLst>
      <p:ext uri="{BB962C8B-B14F-4D97-AF65-F5344CB8AC3E}">
        <p14:creationId xmlns:p14="http://schemas.microsoft.com/office/powerpoint/2010/main" val="195003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4" name="Google Shape;334;p21"/>
          <p:cNvSpPr txBox="1">
            <a:spLocks noGrp="1"/>
          </p:cNvSpPr>
          <p:nvPr>
            <p:ph type="sldNum" idx="12"/>
          </p:nvPr>
        </p:nvSpPr>
        <p:spPr>
          <a:xfrm>
            <a:off x="9128760" y="6462077"/>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b="1">
                <a:solidFill>
                  <a:schemeClr val="lt1"/>
                </a:solidFill>
                <a:latin typeface="Tahoma"/>
                <a:ea typeface="Tahoma"/>
                <a:cs typeface="Tahoma"/>
                <a:sym typeface="Tahoma"/>
              </a:rPr>
              <a:t>15</a:t>
            </a:fld>
            <a:endParaRPr b="1">
              <a:solidFill>
                <a:schemeClr val="lt1"/>
              </a:solidFill>
              <a:latin typeface="Tahoma"/>
              <a:ea typeface="Tahoma"/>
              <a:cs typeface="Tahoma"/>
              <a:sym typeface="Tahoma"/>
            </a:endParaRPr>
          </a:p>
        </p:txBody>
      </p:sp>
      <p:pic>
        <p:nvPicPr>
          <p:cNvPr id="4" name="Picture 3">
            <a:extLst>
              <a:ext uri="{FF2B5EF4-FFF2-40B4-BE49-F238E27FC236}">
                <a16:creationId xmlns:a16="http://schemas.microsoft.com/office/drawing/2014/main" xmlns="" id="{01816049-2621-9D15-3D03-7C35CBA41932}"/>
              </a:ext>
            </a:extLst>
          </p:cNvPr>
          <p:cNvPicPr>
            <a:picLocks noChangeAspect="1"/>
          </p:cNvPicPr>
          <p:nvPr/>
        </p:nvPicPr>
        <p:blipFill>
          <a:blip r:embed="rId3"/>
          <a:stretch>
            <a:fillRect/>
          </a:stretch>
        </p:blipFill>
        <p:spPr>
          <a:xfrm>
            <a:off x="567783" y="1399128"/>
            <a:ext cx="4286848" cy="3781953"/>
          </a:xfrm>
          <a:prstGeom prst="rect">
            <a:avLst/>
          </a:prstGeom>
        </p:spPr>
      </p:pic>
      <p:pic>
        <p:nvPicPr>
          <p:cNvPr id="18" name="Picture 17">
            <a:extLst>
              <a:ext uri="{FF2B5EF4-FFF2-40B4-BE49-F238E27FC236}">
                <a16:creationId xmlns:a16="http://schemas.microsoft.com/office/drawing/2014/main" xmlns="" id="{EDD195B2-48FC-D6EF-E9FF-AD98AF1F69B6}"/>
              </a:ext>
            </a:extLst>
          </p:cNvPr>
          <p:cNvPicPr>
            <a:picLocks noChangeAspect="1"/>
          </p:cNvPicPr>
          <p:nvPr/>
        </p:nvPicPr>
        <p:blipFill rotWithShape="1">
          <a:blip r:embed="rId4"/>
          <a:srcRect l="16777" t="9755" r="12566" b="11287"/>
          <a:stretch/>
        </p:blipFill>
        <p:spPr>
          <a:xfrm>
            <a:off x="5723746" y="674726"/>
            <a:ext cx="5764896" cy="4929641"/>
          </a:xfrm>
          <a:prstGeom prst="rect">
            <a:avLst/>
          </a:prstGeom>
        </p:spPr>
      </p:pic>
      <p:sp>
        <p:nvSpPr>
          <p:cNvPr id="20" name="Title 1">
            <a:extLst>
              <a:ext uri="{FF2B5EF4-FFF2-40B4-BE49-F238E27FC236}">
                <a16:creationId xmlns:a16="http://schemas.microsoft.com/office/drawing/2014/main" xmlns="" id="{222DD868-3B55-45BA-BAC7-509701509656}"/>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3. Antibacterial application</a:t>
            </a:r>
          </a:p>
        </p:txBody>
      </p:sp>
      <p:sp>
        <p:nvSpPr>
          <p:cNvPr id="21" name="TextBox 20">
            <a:extLst>
              <a:ext uri="{FF2B5EF4-FFF2-40B4-BE49-F238E27FC236}">
                <a16:creationId xmlns:a16="http://schemas.microsoft.com/office/drawing/2014/main" xmlns="" id="{6548993D-1F6C-4047-AE20-21724E79BD14}"/>
              </a:ext>
            </a:extLst>
          </p:cNvPr>
          <p:cNvSpPr txBox="1"/>
          <p:nvPr/>
        </p:nvSpPr>
        <p:spPr>
          <a:xfrm rot="16200000">
            <a:off x="3741752" y="3105438"/>
            <a:ext cx="3241850" cy="369332"/>
          </a:xfrm>
          <a:prstGeom prst="rect">
            <a:avLst/>
          </a:prstGeom>
          <a:noFill/>
        </p:spPr>
        <p:txBody>
          <a:bodyPr wrap="none" rtlCol="0">
            <a:spAutoFit/>
          </a:bodyPr>
          <a:lstStyle/>
          <a:p>
            <a:r>
              <a:rPr lang="en-US" b="1" dirty="0"/>
              <a:t>Antibacterial ring diameter (cm)</a:t>
            </a:r>
          </a:p>
        </p:txBody>
      </p:sp>
      <p:sp>
        <p:nvSpPr>
          <p:cNvPr id="6" name="Rectangle 5">
            <a:extLst>
              <a:ext uri="{FF2B5EF4-FFF2-40B4-BE49-F238E27FC236}">
                <a16:creationId xmlns:a16="http://schemas.microsoft.com/office/drawing/2014/main" xmlns="" id="{BA53522B-ED8C-4A42-90B4-64A4AB5F70A9}"/>
              </a:ext>
            </a:extLst>
          </p:cNvPr>
          <p:cNvSpPr/>
          <p:nvPr/>
        </p:nvSpPr>
        <p:spPr>
          <a:xfrm>
            <a:off x="5028495" y="5662120"/>
            <a:ext cx="6660848" cy="702372"/>
          </a:xfrm>
          <a:prstGeom prst="rect">
            <a:avLst/>
          </a:prstGeom>
        </p:spPr>
        <p:txBody>
          <a:bodyPr wrap="square">
            <a:spAutoFit/>
          </a:bodyPr>
          <a:lstStyle/>
          <a:p>
            <a:pPr algn="ctr">
              <a:lnSpc>
                <a:spcPct val="115000"/>
              </a:lnSpc>
            </a:pPr>
            <a:r>
              <a:rPr lang="en-US" b="1" dirty="0">
                <a:latin typeface="Arial" panose="020B0604020202020204" pitchFamily="34" charset="0"/>
                <a:ea typeface="Times New Roman" panose="02020603050405020304" pitchFamily="18" charset="0"/>
                <a:cs typeface="Arial" panose="020B0604020202020204" pitchFamily="34" charset="0"/>
              </a:rPr>
              <a:t>Fig. 16. Diameter of antibacterial ring of the research materials with two strains of bacteria E.coli and S. aureus.</a:t>
            </a:r>
            <a:endParaRPr lang="en-US" sz="16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xmlns="" id="{2A322631-22C2-4616-9B97-B70E41F3E221}"/>
              </a:ext>
            </a:extLst>
          </p:cNvPr>
          <p:cNvSpPr txBox="1"/>
          <p:nvPr/>
        </p:nvSpPr>
        <p:spPr>
          <a:xfrm>
            <a:off x="632138" y="1444201"/>
            <a:ext cx="848932"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Samples</a:t>
            </a:r>
          </a:p>
        </p:txBody>
      </p:sp>
      <p:sp>
        <p:nvSpPr>
          <p:cNvPr id="24" name="TextBox 23">
            <a:extLst>
              <a:ext uri="{FF2B5EF4-FFF2-40B4-BE49-F238E27FC236}">
                <a16:creationId xmlns:a16="http://schemas.microsoft.com/office/drawing/2014/main" xmlns="" id="{BBD8A407-CC4F-4F89-BB0C-5ED4064F4251}"/>
              </a:ext>
            </a:extLst>
          </p:cNvPr>
          <p:cNvSpPr txBox="1"/>
          <p:nvPr/>
        </p:nvSpPr>
        <p:spPr>
          <a:xfrm>
            <a:off x="2432040" y="1444200"/>
            <a:ext cx="2004731" cy="30777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Composition</a:t>
            </a:r>
          </a:p>
        </p:txBody>
      </p:sp>
      <p:sp>
        <p:nvSpPr>
          <p:cNvPr id="29" name="TextBox 28">
            <a:extLst>
              <a:ext uri="{FF2B5EF4-FFF2-40B4-BE49-F238E27FC236}">
                <a16:creationId xmlns:a16="http://schemas.microsoft.com/office/drawing/2014/main" xmlns="" id="{A265E674-1679-49EF-96AA-510923156004}"/>
              </a:ext>
            </a:extLst>
          </p:cNvPr>
          <p:cNvSpPr txBox="1"/>
          <p:nvPr/>
        </p:nvSpPr>
        <p:spPr>
          <a:xfrm>
            <a:off x="2282092" y="2112152"/>
            <a:ext cx="2004731" cy="307777"/>
          </a:xfrm>
          <a:prstGeom prst="rect">
            <a:avLst/>
          </a:prstGeom>
          <a:solidFill>
            <a:srgbClr val="FFFF00"/>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a:t>leaf extracts of Guava </a:t>
            </a:r>
          </a:p>
        </p:txBody>
      </p:sp>
      <p:sp>
        <p:nvSpPr>
          <p:cNvPr id="13" name="TextBox 12">
            <a:extLst>
              <a:ext uri="{FF2B5EF4-FFF2-40B4-BE49-F238E27FC236}">
                <a16:creationId xmlns:a16="http://schemas.microsoft.com/office/drawing/2014/main" xmlns="" id="{F79D0597-8D09-4975-BC72-5BDABDF6A29C}"/>
              </a:ext>
            </a:extLst>
          </p:cNvPr>
          <p:cNvSpPr txBox="1"/>
          <p:nvPr/>
        </p:nvSpPr>
        <p:spPr>
          <a:xfrm>
            <a:off x="2125014" y="4842456"/>
            <a:ext cx="714778" cy="276999"/>
          </a:xfrm>
          <a:prstGeom prst="rect">
            <a:avLst/>
          </a:prstGeom>
          <a:solidFill>
            <a:srgbClr val="FF99CC"/>
          </a:solidFill>
        </p:spPr>
        <p:txBody>
          <a:bodyPr wrap="square" rtlCol="0">
            <a:spAutoFit/>
          </a:bodyPr>
          <a:lstStyle/>
          <a:p>
            <a:endParaRPr lang="en-US" sz="1200" dirty="0"/>
          </a:p>
        </p:txBody>
      </p:sp>
      <p:sp>
        <p:nvSpPr>
          <p:cNvPr id="30" name="Google Shape;88;p1">
            <a:extLst>
              <a:ext uri="{FF2B5EF4-FFF2-40B4-BE49-F238E27FC236}">
                <a16:creationId xmlns:a16="http://schemas.microsoft.com/office/drawing/2014/main" xmlns="" id="{B2E36E36-2E61-4431-9878-F27660FC0561}"/>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15</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16</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ACEC9521-9EDF-45F7-83DF-F56029C4164C}"/>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4. Conclusions</a:t>
            </a:r>
          </a:p>
        </p:txBody>
      </p:sp>
      <p:sp>
        <p:nvSpPr>
          <p:cNvPr id="4" name="Rectangle 3">
            <a:extLst>
              <a:ext uri="{FF2B5EF4-FFF2-40B4-BE49-F238E27FC236}">
                <a16:creationId xmlns:a16="http://schemas.microsoft.com/office/drawing/2014/main" xmlns="" id="{055B8C5A-8B4C-4B59-BD53-159CBA19CF32}"/>
              </a:ext>
            </a:extLst>
          </p:cNvPr>
          <p:cNvSpPr/>
          <p:nvPr/>
        </p:nvSpPr>
        <p:spPr>
          <a:xfrm>
            <a:off x="334003" y="1075893"/>
            <a:ext cx="11191817" cy="4308872"/>
          </a:xfrm>
          <a:prstGeom prst="rect">
            <a:avLst/>
          </a:prstGeom>
        </p:spPr>
        <p:txBody>
          <a:bodyPr wrap="square">
            <a:spAutoFit/>
          </a:bodyPr>
          <a:lstStyle/>
          <a:p>
            <a:pPr algn="just"/>
            <a:r>
              <a:rPr lang="en-US" dirty="0"/>
              <a:t>Silver nanoparticles from green synthesis, water-soluble porphyrins (TASP), </a:t>
            </a:r>
            <a:r>
              <a:rPr lang="en-US" dirty="0" err="1"/>
              <a:t>polypyrrole</a:t>
            </a:r>
            <a:r>
              <a:rPr lang="en-US" dirty="0"/>
              <a:t> and </a:t>
            </a:r>
            <a:r>
              <a:rPr lang="en-US" dirty="0" err="1"/>
              <a:t>AgNPs</a:t>
            </a:r>
            <a:r>
              <a:rPr lang="en-US" dirty="0"/>
              <a:t>/TASP hybrid materials have been successfully synthesized by us. In which TASP shows two characteristic absorption spectral bands </a:t>
            </a:r>
            <a:r>
              <a:rPr lang="en-US" dirty="0" err="1"/>
              <a:t>soret</a:t>
            </a:r>
            <a:r>
              <a:rPr lang="en-US" dirty="0"/>
              <a:t> (400-450 nm) and Q-band (500-700 nm), </a:t>
            </a:r>
            <a:r>
              <a:rPr lang="en-US" dirty="0" err="1"/>
              <a:t>nanosilver</a:t>
            </a:r>
            <a:r>
              <a:rPr lang="en-US" dirty="0"/>
              <a:t> gives a broad absorption spectrum of 300-600 nm which is typical for the surface plasmon effect of </a:t>
            </a:r>
            <a:r>
              <a:rPr lang="en-US" dirty="0" err="1"/>
              <a:t>metalnanomaterials</a:t>
            </a:r>
            <a:r>
              <a:rPr lang="en-US" dirty="0"/>
              <a:t>.</a:t>
            </a:r>
          </a:p>
          <a:p>
            <a:pPr algn="just"/>
            <a:endParaRPr lang="en-US" dirty="0"/>
          </a:p>
          <a:p>
            <a:pPr algn="just"/>
            <a:r>
              <a:rPr lang="en-US" dirty="0"/>
              <a:t>Materials combining TASP (a water-soluble porphyrin derivative) with silver nanoparticles (</a:t>
            </a:r>
            <a:r>
              <a:rPr lang="en-US" dirty="0" err="1"/>
              <a:t>AgNPs</a:t>
            </a:r>
            <a:r>
              <a:rPr lang="en-US" dirty="0"/>
              <a:t>) increased resistance to E. coli and S. aureus compared to </a:t>
            </a:r>
            <a:r>
              <a:rPr lang="en-US" dirty="0" err="1"/>
              <a:t>AgNPs</a:t>
            </a:r>
            <a:r>
              <a:rPr lang="en-US" dirty="0"/>
              <a:t>. </a:t>
            </a:r>
            <a:endParaRPr lang="ru-RU" dirty="0"/>
          </a:p>
          <a:p>
            <a:pPr algn="just"/>
            <a:endParaRPr lang="ru-RU" dirty="0"/>
          </a:p>
          <a:p>
            <a:pPr algn="just"/>
            <a:r>
              <a:rPr lang="en-US" dirty="0"/>
              <a:t>However, when adding </a:t>
            </a:r>
            <a:r>
              <a:rPr lang="en-US" dirty="0" err="1"/>
              <a:t>polypyrrole</a:t>
            </a:r>
            <a:r>
              <a:rPr lang="en-US" dirty="0"/>
              <a:t> (a polymer capable of promoting the release of Ag ions) to the </a:t>
            </a:r>
            <a:r>
              <a:rPr lang="en-US" dirty="0" err="1"/>
              <a:t>AgNPs</a:t>
            </a:r>
            <a:r>
              <a:rPr lang="en-US" dirty="0"/>
              <a:t>/TASP hybrid material, the antibacterial ability of this hybrid material was the highest among the investigated material samples. This will open the direction of research, fabrication and application of polymer thin films containing </a:t>
            </a:r>
            <a:r>
              <a:rPr lang="en-US" dirty="0" err="1"/>
              <a:t>AgNPs</a:t>
            </a:r>
            <a:r>
              <a:rPr lang="en-US" dirty="0"/>
              <a:t>/TASP hybrid materials to increase antibacterial ability compared to conventional silver nanoparticle.</a:t>
            </a:r>
          </a:p>
          <a:p>
            <a:pPr algn="just"/>
            <a:endParaRPr lang="en-US" dirty="0"/>
          </a:p>
          <a:p>
            <a:pPr algn="ctr"/>
            <a:r>
              <a:rPr lang="en-US" sz="2000" b="1" i="1" dirty="0"/>
              <a:t>The research was carried out with the support of the science and technology project of the University of Technology - Hanoi National University, </a:t>
            </a:r>
            <a:r>
              <a:rPr lang="ru-RU" sz="2000" b="1" i="1" dirty="0"/>
              <a:t>№</a:t>
            </a:r>
            <a:r>
              <a:rPr lang="en-US" sz="2000" b="1" i="1" dirty="0"/>
              <a:t> CN20.12</a:t>
            </a:r>
          </a:p>
        </p:txBody>
      </p:sp>
    </p:spTree>
    <p:extLst>
      <p:ext uri="{BB962C8B-B14F-4D97-AF65-F5344CB8AC3E}">
        <p14:creationId xmlns:p14="http://schemas.microsoft.com/office/powerpoint/2010/main" val="9126256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17</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75BA3BC5-E888-41A4-9CCA-F4C17785CFA2}"/>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References</a:t>
            </a:r>
          </a:p>
        </p:txBody>
      </p:sp>
      <p:sp>
        <p:nvSpPr>
          <p:cNvPr id="4" name="Rectangle 3">
            <a:extLst>
              <a:ext uri="{FF2B5EF4-FFF2-40B4-BE49-F238E27FC236}">
                <a16:creationId xmlns:a16="http://schemas.microsoft.com/office/drawing/2014/main" xmlns="" id="{EAB3D089-AE55-4201-8313-B546F22546C1}"/>
              </a:ext>
            </a:extLst>
          </p:cNvPr>
          <p:cNvSpPr/>
          <p:nvPr/>
        </p:nvSpPr>
        <p:spPr>
          <a:xfrm>
            <a:off x="580398" y="1075893"/>
            <a:ext cx="11279425" cy="4109330"/>
          </a:xfrm>
          <a:prstGeom prst="rect">
            <a:avLst/>
          </a:prstGeom>
        </p:spPr>
        <p:txBody>
          <a:bodyPr wrap="square">
            <a:spAutoFit/>
          </a:bodyPr>
          <a:lstStyle/>
          <a:p>
            <a:pPr marL="342900" indent="-342900" algn="just">
              <a:lnSpc>
                <a:spcPct val="150000"/>
              </a:lnSpc>
              <a:buFont typeface="+mj-lt"/>
              <a:buAutoNum type="arabicPeriod"/>
            </a:pPr>
            <a:r>
              <a:rPr lang="en-US" sz="1600" dirty="0" err="1">
                <a:solidFill>
                  <a:srgbClr val="000000"/>
                </a:solidFill>
                <a:latin typeface="Arial" panose="020B0604020202020204" pitchFamily="34" charset="0"/>
                <a:ea typeface="Calibri" panose="020F0502020204030204" pitchFamily="34" charset="0"/>
                <a:cs typeface="Arial" panose="020B0604020202020204" pitchFamily="34" charset="0"/>
              </a:rPr>
              <a:t>Lingyan</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Gao, </a:t>
            </a:r>
            <a:r>
              <a:rPr lang="en-US" sz="1600" dirty="0" err="1">
                <a:solidFill>
                  <a:srgbClr val="000000"/>
                </a:solidFill>
                <a:latin typeface="Arial" panose="020B0604020202020204" pitchFamily="34" charset="0"/>
                <a:ea typeface="Calibri" panose="020F0502020204030204" pitchFamily="34" charset="0"/>
                <a:cs typeface="Arial" panose="020B0604020202020204" pitchFamily="34" charset="0"/>
              </a:rPr>
              <a:t>Haojie</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Wang, Bo Zheng, </a:t>
            </a:r>
            <a:r>
              <a:rPr lang="en-US" sz="1600" dirty="0" err="1">
                <a:solidFill>
                  <a:srgbClr val="000000"/>
                </a:solidFill>
                <a:latin typeface="Arial" panose="020B0604020202020204" pitchFamily="34" charset="0"/>
                <a:ea typeface="Calibri" panose="020F0502020204030204" pitchFamily="34" charset="0"/>
                <a:cs typeface="Arial" panose="020B0604020202020204" pitchFamily="34" charset="0"/>
              </a:rPr>
              <a:t>Feihe</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 Huang, Combating antibiotic resistance: Current strategies for the discovery of novel antibacterial materials based on macrocycle supramolecular chemistry, Giant, Volume 7, 2021,100066, ISSN 2666-5425</a:t>
            </a:r>
          </a:p>
          <a:p>
            <a:pPr marL="342900" indent="-342900" algn="just">
              <a:lnSpc>
                <a:spcPct val="150000"/>
              </a:lnSpc>
              <a:buFont typeface="+mj-lt"/>
              <a:buAutoNum type="arabicPeriod"/>
            </a:pPr>
            <a:r>
              <a:rPr lang="it-IT" sz="1600" dirty="0">
                <a:solidFill>
                  <a:srgbClr val="000000"/>
                </a:solidFill>
                <a:latin typeface="Arial" panose="020B0604020202020204" pitchFamily="34" charset="0"/>
                <a:ea typeface="Calibri" panose="020F0502020204030204" pitchFamily="34" charset="0"/>
                <a:cs typeface="Arial" panose="020B0604020202020204" pitchFamily="34" charset="0"/>
              </a:rPr>
              <a:t>R Elashnikov, M Radocha, I Panov, S Rimpelova, P Ulbrich, A Michalcova, V Svorcik, O Lyutakov (2019), “Porphyrin‑silver nanoparticles hybrids: Synthesis, characterization and antibacterial activity”, Mater Sci Eng C Mater Biol Appl, 102, pp.192-199.</a:t>
            </a:r>
            <a:endParaRPr lang="en-US"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mj-lt"/>
              <a:buAutoNum type="arabicPeriod"/>
            </a:pPr>
            <a:r>
              <a:rPr lang="it-IT" sz="1600" dirty="0">
                <a:solidFill>
                  <a:srgbClr val="000000"/>
                </a:solidFill>
                <a:latin typeface="Arial" panose="020B0604020202020204" pitchFamily="34" charset="0"/>
                <a:ea typeface="Calibri" panose="020F0502020204030204" pitchFamily="34" charset="0"/>
                <a:cs typeface="Arial" panose="020B0604020202020204" pitchFamily="34" charset="0"/>
              </a:rPr>
              <a:t>Stojiljkovic, I., Evavold, B. D., &amp; Kumar, V. (2001). Antimicrobial properties of porphyrins. In Expert Opinion on Investigational Drugs (Vol. 10, Issue 2, pp. 309–320).</a:t>
            </a:r>
          </a:p>
          <a:p>
            <a:pPr marL="342900" indent="-342900" algn="just">
              <a:lnSpc>
                <a:spcPct val="150000"/>
              </a:lnSpc>
              <a:buFont typeface="+mj-lt"/>
              <a:buAutoNum type="arabicPeriod"/>
            </a:pPr>
            <a:r>
              <a:rPr lang="it-IT" sz="1600" dirty="0">
                <a:solidFill>
                  <a:srgbClr val="000000"/>
                </a:solidFill>
                <a:latin typeface="Arial" panose="020B0604020202020204" pitchFamily="34" charset="0"/>
                <a:ea typeface="Calibri" panose="020F0502020204030204" pitchFamily="34" charset="0"/>
                <a:cs typeface="Arial" panose="020B0604020202020204" pitchFamily="34" charset="0"/>
              </a:rPr>
              <a:t>Agnes Antoinette Ntoumba, Francois Eya’ane MevaBiogenic..., Synthesis of Silver Nanoparticles Using Guava (Psidium guajava) Leaf Extract and Its Larvicidal Action against Anopheles gambiae, </a:t>
            </a:r>
            <a:r>
              <a:rPr lang="en-US" sz="1600" dirty="0">
                <a:solidFill>
                  <a:srgbClr val="000000"/>
                </a:solidFill>
                <a:latin typeface="Arial" panose="020B0604020202020204" pitchFamily="34" charset="0"/>
                <a:ea typeface="Calibri" panose="020F0502020204030204" pitchFamily="34" charset="0"/>
                <a:cs typeface="Arial" panose="020B0604020202020204" pitchFamily="34" charset="0"/>
              </a:rPr>
              <a:t>Journal of Biomaterials and Nanobiotechnology, 2020, 11, 49-66.</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00531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anks For Your Attention Wallpapers - Top Free Thanks For Your Attention  Backgrounds - WallpaperAccess">
            <a:extLst>
              <a:ext uri="{FF2B5EF4-FFF2-40B4-BE49-F238E27FC236}">
                <a16:creationId xmlns:a16="http://schemas.microsoft.com/office/drawing/2014/main" xmlns="" id="{0295A669-F141-4819-9588-6D2A4A197D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358" y="1"/>
            <a:ext cx="10264642" cy="6843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747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A8A9934B-257E-49DC-8072-23E69A5AEE80}"/>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Content</a:t>
            </a:r>
          </a:p>
        </p:txBody>
      </p:sp>
      <p:sp>
        <p:nvSpPr>
          <p:cNvPr id="7" name="Google Shape;1080;p42">
            <a:extLst>
              <a:ext uri="{FF2B5EF4-FFF2-40B4-BE49-F238E27FC236}">
                <a16:creationId xmlns:a16="http://schemas.microsoft.com/office/drawing/2014/main" xmlns="" id="{0E98CA9D-5E2A-4AAB-9F3A-B1CA9B55D72C}"/>
              </a:ext>
            </a:extLst>
          </p:cNvPr>
          <p:cNvSpPr txBox="1">
            <a:spLocks/>
          </p:cNvSpPr>
          <p:nvPr/>
        </p:nvSpPr>
        <p:spPr>
          <a:xfrm>
            <a:off x="571390" y="3901454"/>
            <a:ext cx="2327579"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80000"/>
              </a:lnSpc>
            </a:pPr>
            <a:r>
              <a:rPr lang="en-US" sz="2800" dirty="0">
                <a:solidFill>
                  <a:schemeClr val="tx1"/>
                </a:solidFill>
                <a:latin typeface="Arial" panose="020B0604020202020204" pitchFamily="34" charset="0"/>
                <a:ea typeface="Tahoma" panose="020B0604030504040204" pitchFamily="34" charset="0"/>
                <a:cs typeface="Arial" panose="020B0604020202020204" pitchFamily="34" charset="0"/>
              </a:rPr>
              <a:t>Introduction</a:t>
            </a:r>
            <a:endParaRPr lang="vi-VN" sz="2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cxnSp>
        <p:nvCxnSpPr>
          <p:cNvPr id="8" name="Google Shape;1088;p42">
            <a:extLst>
              <a:ext uri="{FF2B5EF4-FFF2-40B4-BE49-F238E27FC236}">
                <a16:creationId xmlns:a16="http://schemas.microsoft.com/office/drawing/2014/main" xmlns="" id="{322DF8CE-1DCC-4016-815B-65D460C22F1D}"/>
              </a:ext>
            </a:extLst>
          </p:cNvPr>
          <p:cNvCxnSpPr/>
          <p:nvPr/>
        </p:nvCxnSpPr>
        <p:spPr>
          <a:xfrm rot="10800000">
            <a:off x="1735179" y="3124200"/>
            <a:ext cx="0" cy="7251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xmlns="" id="{7DF07979-1526-40EC-8E1F-3B25B5DDB465}"/>
              </a:ext>
            </a:extLst>
          </p:cNvPr>
          <p:cNvSpPr/>
          <p:nvPr/>
        </p:nvSpPr>
        <p:spPr>
          <a:xfrm>
            <a:off x="1014469" y="1830628"/>
            <a:ext cx="144142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dirty="0">
                <a:ln/>
                <a:solidFill>
                  <a:schemeClr val="tx1"/>
                </a:solidFill>
                <a:latin typeface="Arial" panose="020B0604020202020204" pitchFamily="34" charset="0"/>
              </a:rPr>
              <a:t>01</a:t>
            </a:r>
            <a:endParaRPr lang="en-US" sz="8800" b="1" cap="none" spc="0" dirty="0">
              <a:ln/>
              <a:solidFill>
                <a:schemeClr val="tx1"/>
              </a:solidFill>
              <a:effectLst/>
              <a:latin typeface="+mj-lt"/>
            </a:endParaRPr>
          </a:p>
        </p:txBody>
      </p:sp>
      <p:sp>
        <p:nvSpPr>
          <p:cNvPr id="10" name="Google Shape;1080;p42">
            <a:extLst>
              <a:ext uri="{FF2B5EF4-FFF2-40B4-BE49-F238E27FC236}">
                <a16:creationId xmlns:a16="http://schemas.microsoft.com/office/drawing/2014/main" xmlns="" id="{5803D4A3-8AE7-4544-8F16-73359318D702}"/>
              </a:ext>
            </a:extLst>
          </p:cNvPr>
          <p:cNvSpPr txBox="1">
            <a:spLocks/>
          </p:cNvSpPr>
          <p:nvPr/>
        </p:nvSpPr>
        <p:spPr>
          <a:xfrm>
            <a:off x="3253313" y="3916853"/>
            <a:ext cx="2558488"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80000"/>
              </a:lnSpc>
            </a:pPr>
            <a:r>
              <a:rPr lang="en-US" sz="2800" dirty="0">
                <a:solidFill>
                  <a:schemeClr val="tx1"/>
                </a:solidFill>
                <a:latin typeface="Arial" panose="020B0604020202020204" pitchFamily="34" charset="0"/>
                <a:ea typeface="Tahoma" panose="020B0604030504040204" pitchFamily="34" charset="0"/>
                <a:cs typeface="Arial" panose="020B0604020202020204" pitchFamily="34" charset="0"/>
              </a:rPr>
              <a:t>Synthesis</a:t>
            </a:r>
            <a:endParaRPr lang="vi-VN" sz="2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cxnSp>
        <p:nvCxnSpPr>
          <p:cNvPr id="11" name="Google Shape;1088;p42">
            <a:extLst>
              <a:ext uri="{FF2B5EF4-FFF2-40B4-BE49-F238E27FC236}">
                <a16:creationId xmlns:a16="http://schemas.microsoft.com/office/drawing/2014/main" xmlns="" id="{D57A9CA4-4A6E-4D09-A6A2-C5CFFEAA37BD}"/>
              </a:ext>
            </a:extLst>
          </p:cNvPr>
          <p:cNvCxnSpPr/>
          <p:nvPr/>
        </p:nvCxnSpPr>
        <p:spPr>
          <a:xfrm rot="10800000">
            <a:off x="4532557" y="3139599"/>
            <a:ext cx="0" cy="7251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xmlns="" id="{9066D4FD-3BB2-4140-BDA9-287859CE02D5}"/>
              </a:ext>
            </a:extLst>
          </p:cNvPr>
          <p:cNvSpPr/>
          <p:nvPr/>
        </p:nvSpPr>
        <p:spPr>
          <a:xfrm>
            <a:off x="3811847" y="1846027"/>
            <a:ext cx="144142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dirty="0">
                <a:ln/>
                <a:solidFill>
                  <a:schemeClr val="tx1"/>
                </a:solidFill>
                <a:latin typeface="Arial" panose="020B0604020202020204" pitchFamily="34" charset="0"/>
              </a:rPr>
              <a:t>0</a:t>
            </a:r>
            <a:r>
              <a:rPr lang="en-US" sz="8800" b="1" dirty="0">
                <a:ln/>
                <a:solidFill>
                  <a:schemeClr val="tx1"/>
                </a:solidFill>
                <a:latin typeface="Arial" panose="020B0604020202020204" pitchFamily="34" charset="0"/>
                <a:cs typeface="Arial" panose="020B0604020202020204" pitchFamily="34" charset="0"/>
              </a:rPr>
              <a:t>2</a:t>
            </a:r>
            <a:endParaRPr lang="en-US" sz="8800" b="1" cap="none" spc="0" dirty="0">
              <a:ln/>
              <a:solidFill>
                <a:schemeClr val="tx1"/>
              </a:solidFill>
              <a:effectLst/>
              <a:latin typeface="+mj-lt"/>
            </a:endParaRPr>
          </a:p>
        </p:txBody>
      </p:sp>
      <p:sp>
        <p:nvSpPr>
          <p:cNvPr id="13" name="Google Shape;1080;p42">
            <a:extLst>
              <a:ext uri="{FF2B5EF4-FFF2-40B4-BE49-F238E27FC236}">
                <a16:creationId xmlns:a16="http://schemas.microsoft.com/office/drawing/2014/main" xmlns="" id="{172EBD37-4DD0-457E-8348-775867FF2E7E}"/>
              </a:ext>
            </a:extLst>
          </p:cNvPr>
          <p:cNvSpPr txBox="1">
            <a:spLocks/>
          </p:cNvSpPr>
          <p:nvPr/>
        </p:nvSpPr>
        <p:spPr>
          <a:xfrm>
            <a:off x="6380201" y="3916853"/>
            <a:ext cx="2327579"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80000"/>
              </a:lnSpc>
            </a:pPr>
            <a:r>
              <a:rPr lang="en-US" sz="2800" dirty="0">
                <a:solidFill>
                  <a:schemeClr val="tx1"/>
                </a:solidFill>
                <a:latin typeface="Arial" panose="020B0604020202020204" pitchFamily="34" charset="0"/>
                <a:ea typeface="Tahoma" panose="020B0604030504040204" pitchFamily="34" charset="0"/>
                <a:cs typeface="Arial" panose="020B0604020202020204" pitchFamily="34" charset="0"/>
              </a:rPr>
              <a:t>Antibacterial application</a:t>
            </a:r>
            <a:endParaRPr lang="vi-VN" sz="2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cxnSp>
        <p:nvCxnSpPr>
          <p:cNvPr id="14" name="Google Shape;1088;p42">
            <a:extLst>
              <a:ext uri="{FF2B5EF4-FFF2-40B4-BE49-F238E27FC236}">
                <a16:creationId xmlns:a16="http://schemas.microsoft.com/office/drawing/2014/main" xmlns="" id="{BE3FB4AD-725C-4BC8-B6CB-7EB09D321D65}"/>
              </a:ext>
            </a:extLst>
          </p:cNvPr>
          <p:cNvCxnSpPr/>
          <p:nvPr/>
        </p:nvCxnSpPr>
        <p:spPr>
          <a:xfrm rot="10800000">
            <a:off x="7543987" y="3124200"/>
            <a:ext cx="0" cy="7251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xmlns="" id="{71C10C73-2E85-4E45-84C2-2C1E7A243D25}"/>
              </a:ext>
            </a:extLst>
          </p:cNvPr>
          <p:cNvSpPr/>
          <p:nvPr/>
        </p:nvSpPr>
        <p:spPr>
          <a:xfrm>
            <a:off x="6823277" y="1830628"/>
            <a:ext cx="144142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dirty="0">
                <a:ln/>
                <a:solidFill>
                  <a:schemeClr val="tx1"/>
                </a:solidFill>
                <a:latin typeface="Arial" panose="020B0604020202020204" pitchFamily="34" charset="0"/>
              </a:rPr>
              <a:t>0</a:t>
            </a:r>
            <a:r>
              <a:rPr lang="en-US" sz="8800" b="1" dirty="0">
                <a:ln/>
                <a:solidFill>
                  <a:schemeClr val="tx1"/>
                </a:solidFill>
                <a:latin typeface="Arial" panose="020B0604020202020204" pitchFamily="34" charset="0"/>
                <a:cs typeface="Arial" panose="020B0604020202020204" pitchFamily="34" charset="0"/>
              </a:rPr>
              <a:t>3</a:t>
            </a:r>
            <a:endParaRPr lang="en-US" sz="8800" b="1" cap="none" spc="0" dirty="0">
              <a:ln/>
              <a:solidFill>
                <a:schemeClr val="tx1"/>
              </a:solidFill>
              <a:effectLst/>
              <a:latin typeface="Arial" panose="020B0604020202020204" pitchFamily="34" charset="0"/>
              <a:cs typeface="Arial" panose="020B0604020202020204" pitchFamily="34" charset="0"/>
            </a:endParaRPr>
          </a:p>
        </p:txBody>
      </p:sp>
      <p:sp>
        <p:nvSpPr>
          <p:cNvPr id="16" name="Google Shape;1080;p42">
            <a:extLst>
              <a:ext uri="{FF2B5EF4-FFF2-40B4-BE49-F238E27FC236}">
                <a16:creationId xmlns:a16="http://schemas.microsoft.com/office/drawing/2014/main" xmlns="" id="{011B63D7-2A0B-42C8-80AA-2B7F47FA2BCC}"/>
              </a:ext>
            </a:extLst>
          </p:cNvPr>
          <p:cNvSpPr txBox="1">
            <a:spLocks/>
          </p:cNvSpPr>
          <p:nvPr/>
        </p:nvSpPr>
        <p:spPr>
          <a:xfrm>
            <a:off x="9293030" y="3916853"/>
            <a:ext cx="2327579"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80000"/>
              </a:lnSpc>
            </a:pPr>
            <a:r>
              <a:rPr lang="en-US" sz="2800" dirty="0">
                <a:solidFill>
                  <a:schemeClr val="tx1"/>
                </a:solidFill>
                <a:latin typeface="Arial" panose="020B0604020202020204" pitchFamily="34" charset="0"/>
                <a:ea typeface="Tahoma" panose="020B0604030504040204" pitchFamily="34" charset="0"/>
                <a:cs typeface="Arial" panose="020B0604020202020204" pitchFamily="34" charset="0"/>
              </a:rPr>
              <a:t>Conclusions</a:t>
            </a:r>
            <a:endParaRPr lang="vi-VN" sz="28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cxnSp>
        <p:nvCxnSpPr>
          <p:cNvPr id="17" name="Google Shape;1088;p42">
            <a:extLst>
              <a:ext uri="{FF2B5EF4-FFF2-40B4-BE49-F238E27FC236}">
                <a16:creationId xmlns:a16="http://schemas.microsoft.com/office/drawing/2014/main" xmlns="" id="{511EDD50-EC7E-4E9A-981E-5330394455EA}"/>
              </a:ext>
            </a:extLst>
          </p:cNvPr>
          <p:cNvCxnSpPr/>
          <p:nvPr/>
        </p:nvCxnSpPr>
        <p:spPr>
          <a:xfrm rot="10800000">
            <a:off x="10456819" y="3124200"/>
            <a:ext cx="0" cy="72510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xmlns="" id="{FF14F5FF-9AB9-4CF2-9DB0-15B3AACBF280}"/>
              </a:ext>
            </a:extLst>
          </p:cNvPr>
          <p:cNvSpPr/>
          <p:nvPr/>
        </p:nvSpPr>
        <p:spPr>
          <a:xfrm>
            <a:off x="9736109" y="1830628"/>
            <a:ext cx="1441420" cy="144655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8800" b="1" dirty="0">
                <a:ln/>
                <a:solidFill>
                  <a:schemeClr val="tx1"/>
                </a:solidFill>
                <a:latin typeface="Arial" panose="020B0604020202020204" pitchFamily="34" charset="0"/>
              </a:rPr>
              <a:t>0</a:t>
            </a:r>
            <a:r>
              <a:rPr lang="en-US" sz="8800" b="1" dirty="0">
                <a:ln/>
                <a:solidFill>
                  <a:schemeClr val="tx1"/>
                </a:solidFill>
                <a:latin typeface="Arial" panose="020B0604020202020204" pitchFamily="34" charset="0"/>
                <a:cs typeface="Arial" panose="020B0604020202020204" pitchFamily="34" charset="0"/>
              </a:rPr>
              <a:t>4</a:t>
            </a:r>
            <a:endParaRPr lang="en-US" sz="8800" b="1" cap="none" spc="0" dirty="0">
              <a:ln/>
              <a:solidFill>
                <a:schemeClr val="tx1"/>
              </a:solidFill>
              <a:effectLst/>
              <a:latin typeface="Arial" panose="020B0604020202020204" pitchFamily="34" charset="0"/>
              <a:cs typeface="Arial" panose="020B0604020202020204" pitchFamily="34" charset="0"/>
            </a:endParaRPr>
          </a:p>
        </p:txBody>
      </p:sp>
      <p:sp>
        <p:nvSpPr>
          <p:cNvPr id="20" name="Google Shape;88;p1">
            <a:extLst>
              <a:ext uri="{FF2B5EF4-FFF2-40B4-BE49-F238E27FC236}">
                <a16:creationId xmlns:a16="http://schemas.microsoft.com/office/drawing/2014/main" xmlns="" id="{428CF790-E85C-4213-8B64-5AE7EDB90254}"/>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2</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Tree>
    <p:extLst>
      <p:ext uri="{BB962C8B-B14F-4D97-AF65-F5344CB8AC3E}">
        <p14:creationId xmlns:p14="http://schemas.microsoft.com/office/powerpoint/2010/main" val="38581576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3</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7" name="Title 1">
            <a:extLst>
              <a:ext uri="{FF2B5EF4-FFF2-40B4-BE49-F238E27FC236}">
                <a16:creationId xmlns:a16="http://schemas.microsoft.com/office/drawing/2014/main" xmlns="" id="{A3FD6763-BB3C-4EC6-8648-4CF7C3282D19}"/>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1. Introduction</a:t>
            </a:r>
          </a:p>
        </p:txBody>
      </p:sp>
      <p:pic>
        <p:nvPicPr>
          <p:cNvPr id="8" name="Picture 7">
            <a:extLst>
              <a:ext uri="{FF2B5EF4-FFF2-40B4-BE49-F238E27FC236}">
                <a16:creationId xmlns:a16="http://schemas.microsoft.com/office/drawing/2014/main" xmlns="" id="{104FF41E-0438-490D-8A1A-CBB527A369BC}"/>
              </a:ext>
            </a:extLst>
          </p:cNvPr>
          <p:cNvPicPr>
            <a:picLocks noChangeAspect="1"/>
          </p:cNvPicPr>
          <p:nvPr/>
        </p:nvPicPr>
        <p:blipFill>
          <a:blip r:embed="rId2"/>
          <a:stretch>
            <a:fillRect/>
          </a:stretch>
        </p:blipFill>
        <p:spPr>
          <a:xfrm>
            <a:off x="5705479" y="478875"/>
            <a:ext cx="6017457" cy="4607828"/>
          </a:xfrm>
          <a:prstGeom prst="rect">
            <a:avLst/>
          </a:prstGeom>
        </p:spPr>
      </p:pic>
      <p:sp>
        <p:nvSpPr>
          <p:cNvPr id="9" name="Rectangle 8">
            <a:extLst>
              <a:ext uri="{FF2B5EF4-FFF2-40B4-BE49-F238E27FC236}">
                <a16:creationId xmlns:a16="http://schemas.microsoft.com/office/drawing/2014/main" xmlns="" id="{0D2FA037-D582-4E73-8049-EAE091FE3532}"/>
              </a:ext>
            </a:extLst>
          </p:cNvPr>
          <p:cNvSpPr/>
          <p:nvPr/>
        </p:nvSpPr>
        <p:spPr>
          <a:xfrm>
            <a:off x="8652897" y="6035106"/>
            <a:ext cx="3231782" cy="338554"/>
          </a:xfrm>
          <a:prstGeom prst="rect">
            <a:avLst/>
          </a:prstGeom>
        </p:spPr>
        <p:txBody>
          <a:bodyPr wrap="none">
            <a:spAutoFit/>
          </a:bodyPr>
          <a:lstStyle/>
          <a:p>
            <a:pPr algn="r"/>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xmlns="" val="tx"/>
                    </a:ext>
                  </a:extLst>
                </a:hlinkClick>
              </a:rPr>
              <a:t>https://sci-hub.se/10.5772/22730</a:t>
            </a:r>
            <a:endPar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xmlns="" id="{0A81606C-5D49-42B9-AD47-197DF76F8DF8}"/>
              </a:ext>
            </a:extLst>
          </p:cNvPr>
          <p:cNvSpPr/>
          <p:nvPr/>
        </p:nvSpPr>
        <p:spPr>
          <a:xfrm>
            <a:off x="5971890" y="4914573"/>
            <a:ext cx="6096000" cy="646331"/>
          </a:xfrm>
          <a:prstGeom prst="rect">
            <a:avLst/>
          </a:prstGeom>
        </p:spPr>
        <p:txBody>
          <a:bodyPr>
            <a:spAutoFit/>
          </a:bodyPr>
          <a:lstStyle/>
          <a:p>
            <a:pPr algn="ctr"/>
            <a:r>
              <a:rPr lang="en-US" b="1" dirty="0"/>
              <a:t>Fig. 2. Ascendant trend of publications on the topic of porphyrins , as indexed by sciencedirect.com</a:t>
            </a:r>
          </a:p>
        </p:txBody>
      </p:sp>
      <p:pic>
        <p:nvPicPr>
          <p:cNvPr id="2050" name="Picture 2" descr="https://llg.chem.uni.wroc.pl/userfiles/images/psystem.jpg">
            <a:extLst>
              <a:ext uri="{FF2B5EF4-FFF2-40B4-BE49-F238E27FC236}">
                <a16:creationId xmlns:a16="http://schemas.microsoft.com/office/drawing/2014/main" xmlns="" id="{613C0184-0BB7-4D6C-A5AA-04FDD3C89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98" y="1404644"/>
            <a:ext cx="4762500" cy="29813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555D5FAD-3D72-4B3F-AE9D-1A3A53E67782}"/>
              </a:ext>
            </a:extLst>
          </p:cNvPr>
          <p:cNvSpPr/>
          <p:nvPr/>
        </p:nvSpPr>
        <p:spPr>
          <a:xfrm>
            <a:off x="0" y="4821157"/>
            <a:ext cx="6096000" cy="646331"/>
          </a:xfrm>
          <a:prstGeom prst="rect">
            <a:avLst/>
          </a:prstGeom>
        </p:spPr>
        <p:txBody>
          <a:bodyPr>
            <a:spAutoFit/>
          </a:bodyPr>
          <a:lstStyle/>
          <a:p>
            <a:r>
              <a:rPr lang="en-US" b="1" dirty="0"/>
              <a:t>Fig. 1. Elements known to form complexes with porphyrins (</a:t>
            </a:r>
            <a:r>
              <a:rPr lang="en-US" b="1" dirty="0">
                <a:solidFill>
                  <a:schemeClr val="accent6">
                    <a:lumMod val="75000"/>
                  </a:schemeClr>
                </a:solidFill>
              </a:rPr>
              <a:t>green</a:t>
            </a:r>
            <a:r>
              <a:rPr lang="en-US" b="1" dirty="0"/>
              <a:t>). Metals found in Nature are shown in </a:t>
            </a:r>
            <a:r>
              <a:rPr lang="en-US" b="1" dirty="0">
                <a:solidFill>
                  <a:srgbClr val="C00000"/>
                </a:solidFill>
              </a:rPr>
              <a:t>red</a:t>
            </a:r>
          </a:p>
        </p:txBody>
      </p:sp>
      <p:sp>
        <p:nvSpPr>
          <p:cNvPr id="14" name="Rectangle 13">
            <a:extLst>
              <a:ext uri="{FF2B5EF4-FFF2-40B4-BE49-F238E27FC236}">
                <a16:creationId xmlns:a16="http://schemas.microsoft.com/office/drawing/2014/main" xmlns="" id="{5E1A1B81-FBC8-40A7-803B-4180A2847F38}"/>
              </a:ext>
            </a:extLst>
          </p:cNvPr>
          <p:cNvSpPr/>
          <p:nvPr/>
        </p:nvSpPr>
        <p:spPr>
          <a:xfrm>
            <a:off x="0" y="5841593"/>
            <a:ext cx="6096000" cy="646331"/>
          </a:xfrm>
          <a:prstGeom prst="rect">
            <a:avLst/>
          </a:prstGeom>
        </p:spPr>
        <p:txBody>
          <a:bodyPr>
            <a:spAutoFit/>
          </a:bodyPr>
          <a:lstStyle/>
          <a:p>
            <a:r>
              <a:rPr lang="en-US" dirty="0">
                <a:hlinkClick r:id="rId5"/>
              </a:rPr>
              <a:t>https://llg.chem.uni.wroc.pl/?Molecules%3BPorphyrins___Porphyrin_Primer___Properties</a:t>
            </a:r>
            <a:r>
              <a:rPr lang="en-US" dirty="0"/>
              <a:t> </a:t>
            </a:r>
          </a:p>
        </p:txBody>
      </p:sp>
    </p:spTree>
    <p:extLst>
      <p:ext uri="{BB962C8B-B14F-4D97-AF65-F5344CB8AC3E}">
        <p14:creationId xmlns:p14="http://schemas.microsoft.com/office/powerpoint/2010/main" val="2209774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4</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2DC7E1C2-12F7-4D32-9E7F-CEFBC149562B}"/>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1. Introduction</a:t>
            </a:r>
          </a:p>
        </p:txBody>
      </p:sp>
      <p:pic>
        <p:nvPicPr>
          <p:cNvPr id="4" name="Picture 3">
            <a:extLst>
              <a:ext uri="{FF2B5EF4-FFF2-40B4-BE49-F238E27FC236}">
                <a16:creationId xmlns:a16="http://schemas.microsoft.com/office/drawing/2014/main" xmlns="" id="{B14E8A9E-4C92-4DE6-822D-C2D59E471ED7}"/>
              </a:ext>
            </a:extLst>
          </p:cNvPr>
          <p:cNvPicPr>
            <a:picLocks noChangeAspect="1"/>
          </p:cNvPicPr>
          <p:nvPr/>
        </p:nvPicPr>
        <p:blipFill rotWithShape="1">
          <a:blip r:embed="rId3"/>
          <a:srcRect l="1248" t="1709" r="1295" b="1608"/>
          <a:stretch/>
        </p:blipFill>
        <p:spPr>
          <a:xfrm>
            <a:off x="320040" y="728931"/>
            <a:ext cx="3616022" cy="1593027"/>
          </a:xfrm>
          <a:prstGeom prst="rect">
            <a:avLst/>
          </a:prstGeom>
        </p:spPr>
      </p:pic>
      <p:pic>
        <p:nvPicPr>
          <p:cNvPr id="5" name="Picture 4">
            <a:extLst>
              <a:ext uri="{FF2B5EF4-FFF2-40B4-BE49-F238E27FC236}">
                <a16:creationId xmlns:a16="http://schemas.microsoft.com/office/drawing/2014/main" xmlns="" id="{512554D0-522B-495E-9791-082C1BAAA532}"/>
              </a:ext>
            </a:extLst>
          </p:cNvPr>
          <p:cNvPicPr>
            <a:picLocks noChangeAspect="1"/>
          </p:cNvPicPr>
          <p:nvPr/>
        </p:nvPicPr>
        <p:blipFill rotWithShape="1">
          <a:blip r:embed="rId4"/>
          <a:srcRect l="1239" t="1386" r="1053" b="11752"/>
          <a:stretch/>
        </p:blipFill>
        <p:spPr>
          <a:xfrm>
            <a:off x="285709" y="4217568"/>
            <a:ext cx="3326762" cy="1750022"/>
          </a:xfrm>
          <a:prstGeom prst="rect">
            <a:avLst/>
          </a:prstGeom>
        </p:spPr>
      </p:pic>
      <p:pic>
        <p:nvPicPr>
          <p:cNvPr id="6" name="Picture 5">
            <a:extLst>
              <a:ext uri="{FF2B5EF4-FFF2-40B4-BE49-F238E27FC236}">
                <a16:creationId xmlns:a16="http://schemas.microsoft.com/office/drawing/2014/main" xmlns="" id="{C52C3427-FC0E-4A95-AF42-EA03E849F9B2}"/>
              </a:ext>
            </a:extLst>
          </p:cNvPr>
          <p:cNvPicPr>
            <a:picLocks noChangeAspect="1"/>
          </p:cNvPicPr>
          <p:nvPr/>
        </p:nvPicPr>
        <p:blipFill rotWithShape="1">
          <a:blip r:embed="rId5"/>
          <a:srcRect r="2551"/>
          <a:stretch/>
        </p:blipFill>
        <p:spPr>
          <a:xfrm>
            <a:off x="8255939" y="4551681"/>
            <a:ext cx="3917561" cy="1442814"/>
          </a:xfrm>
          <a:prstGeom prst="rect">
            <a:avLst/>
          </a:prstGeom>
        </p:spPr>
      </p:pic>
      <p:pic>
        <p:nvPicPr>
          <p:cNvPr id="7" name="Picture 6">
            <a:extLst>
              <a:ext uri="{FF2B5EF4-FFF2-40B4-BE49-F238E27FC236}">
                <a16:creationId xmlns:a16="http://schemas.microsoft.com/office/drawing/2014/main" xmlns="" id="{D8E02930-1A4A-4143-99F5-C923723B84F5}"/>
              </a:ext>
            </a:extLst>
          </p:cNvPr>
          <p:cNvPicPr>
            <a:picLocks noChangeAspect="1"/>
          </p:cNvPicPr>
          <p:nvPr/>
        </p:nvPicPr>
        <p:blipFill>
          <a:blip r:embed="rId6"/>
          <a:stretch>
            <a:fillRect/>
          </a:stretch>
        </p:blipFill>
        <p:spPr>
          <a:xfrm>
            <a:off x="8255939" y="713293"/>
            <a:ext cx="3917561" cy="1593027"/>
          </a:xfrm>
          <a:prstGeom prst="rect">
            <a:avLst/>
          </a:prstGeom>
        </p:spPr>
      </p:pic>
      <p:pic>
        <p:nvPicPr>
          <p:cNvPr id="8" name="Picture 7">
            <a:extLst>
              <a:ext uri="{FF2B5EF4-FFF2-40B4-BE49-F238E27FC236}">
                <a16:creationId xmlns:a16="http://schemas.microsoft.com/office/drawing/2014/main" xmlns="" id="{A065AC18-4C07-41D1-83B5-AC57F8FA4DF7}"/>
              </a:ext>
            </a:extLst>
          </p:cNvPr>
          <p:cNvPicPr>
            <a:picLocks noChangeAspect="1"/>
          </p:cNvPicPr>
          <p:nvPr/>
        </p:nvPicPr>
        <p:blipFill>
          <a:blip r:embed="rId7"/>
          <a:stretch>
            <a:fillRect/>
          </a:stretch>
        </p:blipFill>
        <p:spPr>
          <a:xfrm>
            <a:off x="3460443" y="854174"/>
            <a:ext cx="4947525" cy="4889591"/>
          </a:xfrm>
          <a:prstGeom prst="rect">
            <a:avLst/>
          </a:prstGeom>
        </p:spPr>
      </p:pic>
      <p:sp>
        <p:nvSpPr>
          <p:cNvPr id="10" name="Rectangle 9">
            <a:extLst>
              <a:ext uri="{FF2B5EF4-FFF2-40B4-BE49-F238E27FC236}">
                <a16:creationId xmlns:a16="http://schemas.microsoft.com/office/drawing/2014/main" xmlns="" id="{ABB0E3D0-E7EA-4C80-87D4-491DC6464999}"/>
              </a:ext>
            </a:extLst>
          </p:cNvPr>
          <p:cNvSpPr/>
          <p:nvPr/>
        </p:nvSpPr>
        <p:spPr>
          <a:xfrm>
            <a:off x="2962220" y="5862817"/>
            <a:ext cx="6096000" cy="369332"/>
          </a:xfrm>
          <a:prstGeom prst="rect">
            <a:avLst/>
          </a:prstGeom>
        </p:spPr>
        <p:txBody>
          <a:bodyPr>
            <a:spAutoFit/>
          </a:bodyPr>
          <a:lstStyle/>
          <a:p>
            <a:pPr algn="ctr"/>
            <a:r>
              <a:rPr lang="en-US" b="1" dirty="0"/>
              <a:t>Fig. 3. Application of porphyrins</a:t>
            </a:r>
          </a:p>
        </p:txBody>
      </p:sp>
      <p:sp>
        <p:nvSpPr>
          <p:cNvPr id="11" name="Rectangle 10">
            <a:extLst>
              <a:ext uri="{FF2B5EF4-FFF2-40B4-BE49-F238E27FC236}">
                <a16:creationId xmlns:a16="http://schemas.microsoft.com/office/drawing/2014/main" xmlns="" id="{041635FE-DCEA-4BAF-B881-8FDBBFC9441A}"/>
              </a:ext>
            </a:extLst>
          </p:cNvPr>
          <p:cNvSpPr/>
          <p:nvPr/>
        </p:nvSpPr>
        <p:spPr>
          <a:xfrm>
            <a:off x="6077500" y="6218668"/>
            <a:ext cx="6096000" cy="307777"/>
          </a:xfrm>
          <a:prstGeom prst="rect">
            <a:avLst/>
          </a:prstGeom>
        </p:spPr>
        <p:txBody>
          <a:bodyPr>
            <a:spAutoFit/>
          </a:bodyPr>
          <a:lstStyle/>
          <a:p>
            <a:r>
              <a:rPr lang="en-US" sz="1400" dirty="0">
                <a:hlinkClick r:id="rId8"/>
              </a:rPr>
              <a:t>https://www.sciencedirect.com/science/article/pii/S0079670018303319#fig0280</a:t>
            </a:r>
            <a:r>
              <a:rPr lang="en-US" sz="1400" dirty="0"/>
              <a:t> </a:t>
            </a:r>
          </a:p>
        </p:txBody>
      </p:sp>
    </p:spTree>
    <p:extLst>
      <p:ext uri="{BB962C8B-B14F-4D97-AF65-F5344CB8AC3E}">
        <p14:creationId xmlns:p14="http://schemas.microsoft.com/office/powerpoint/2010/main" val="17102236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smtClean="0">
                <a:solidFill>
                  <a:schemeClr val="bg1"/>
                </a:solidFill>
                <a:latin typeface="Arial" panose="020B0604020202020204" pitchFamily="34" charset="0"/>
                <a:ea typeface="Tahoma"/>
                <a:cs typeface="Arial" panose="020B0604020202020204" pitchFamily="34" charset="0"/>
                <a:sym typeface="Tahoma"/>
              </a:rPr>
              <a:pPr lvl="0" algn="r"/>
              <a:t>5</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B4063AE1-5FA9-4BD1-B243-9E29639589F0}"/>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1. Introduction</a:t>
            </a:r>
          </a:p>
        </p:txBody>
      </p:sp>
      <p:pic>
        <p:nvPicPr>
          <p:cNvPr id="3074" name="Picture 2" descr="Ijms 22 07202 g003">
            <a:extLst>
              <a:ext uri="{FF2B5EF4-FFF2-40B4-BE49-F238E27FC236}">
                <a16:creationId xmlns:a16="http://schemas.microsoft.com/office/drawing/2014/main" xmlns="" id="{94F42BD9-94ED-4372-9CBF-66DFC3E10B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639" y="1039911"/>
            <a:ext cx="4830547" cy="337014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963AA8E-9EFB-44A4-8125-542B8558BF7F}"/>
              </a:ext>
            </a:extLst>
          </p:cNvPr>
          <p:cNvSpPr/>
          <p:nvPr/>
        </p:nvSpPr>
        <p:spPr>
          <a:xfrm>
            <a:off x="178864" y="4456226"/>
            <a:ext cx="5285634" cy="646331"/>
          </a:xfrm>
          <a:prstGeom prst="rect">
            <a:avLst/>
          </a:prstGeom>
        </p:spPr>
        <p:txBody>
          <a:bodyPr wrap="square">
            <a:spAutoFit/>
          </a:bodyPr>
          <a:lstStyle/>
          <a:p>
            <a:pPr algn="ctr"/>
            <a:r>
              <a:rPr lang="en-US" b="1" i="0" dirty="0">
                <a:solidFill>
                  <a:srgbClr val="222222"/>
                </a:solidFill>
                <a:effectLst/>
                <a:latin typeface="Calibri (Body)"/>
              </a:rPr>
              <a:t>Fig. 4. Advantages of using </a:t>
            </a:r>
            <a:r>
              <a:rPr lang="en-US" b="1" i="0" dirty="0" err="1">
                <a:solidFill>
                  <a:srgbClr val="222222"/>
                </a:solidFill>
                <a:effectLst/>
                <a:latin typeface="Calibri (Body)"/>
              </a:rPr>
              <a:t>AgNPs</a:t>
            </a:r>
            <a:r>
              <a:rPr lang="en-US" b="1" i="0" dirty="0">
                <a:solidFill>
                  <a:srgbClr val="222222"/>
                </a:solidFill>
                <a:effectLst/>
                <a:latin typeface="Calibri (Body)"/>
              </a:rPr>
              <a:t> in combination or as an alternative to antibiotics.</a:t>
            </a:r>
            <a:endParaRPr lang="en-US" b="1" dirty="0">
              <a:latin typeface="Calibri (Body)"/>
            </a:endParaRPr>
          </a:p>
        </p:txBody>
      </p:sp>
      <p:sp>
        <p:nvSpPr>
          <p:cNvPr id="6" name="Rectangle 5">
            <a:extLst>
              <a:ext uri="{FF2B5EF4-FFF2-40B4-BE49-F238E27FC236}">
                <a16:creationId xmlns:a16="http://schemas.microsoft.com/office/drawing/2014/main" xmlns="" id="{26CC7FED-C12C-4405-8C60-B7E6BF21531E}"/>
              </a:ext>
            </a:extLst>
          </p:cNvPr>
          <p:cNvSpPr/>
          <p:nvPr/>
        </p:nvSpPr>
        <p:spPr>
          <a:xfrm>
            <a:off x="0" y="6061948"/>
            <a:ext cx="5213800" cy="369332"/>
          </a:xfrm>
          <a:prstGeom prst="rect">
            <a:avLst/>
          </a:prstGeom>
        </p:spPr>
        <p:txBody>
          <a:bodyPr wrap="none">
            <a:spAutoFit/>
          </a:bodyPr>
          <a:lstStyle/>
          <a:p>
            <a:r>
              <a:rPr lang="en-US" dirty="0">
                <a:hlinkClick r:id="rId3"/>
              </a:rPr>
              <a:t>https://www.mdpi.com/1422-0067/22/13/7202/htm</a:t>
            </a:r>
            <a:r>
              <a:rPr lang="en-US" dirty="0"/>
              <a:t> </a:t>
            </a:r>
          </a:p>
        </p:txBody>
      </p:sp>
      <p:pic>
        <p:nvPicPr>
          <p:cNvPr id="3076" name="Picture 4" descr="FIGURE 1 | Production of ROS by porphyrins and application in PACT. The illustration shows a generation of singlet oxygen upon irradiation by light which leads to microorganism destruction. Adapted with permission from Spagnul et al. (2017).">
            <a:extLst>
              <a:ext uri="{FF2B5EF4-FFF2-40B4-BE49-F238E27FC236}">
                <a16:creationId xmlns:a16="http://schemas.microsoft.com/office/drawing/2014/main" xmlns="" id="{2844A6BF-AB1A-4288-8378-D4890AFB3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545" y="1005561"/>
            <a:ext cx="3579803" cy="2748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7BF18CD6-C063-4155-BFCF-9E4FBE0F943B}"/>
              </a:ext>
            </a:extLst>
          </p:cNvPr>
          <p:cNvSpPr/>
          <p:nvPr/>
        </p:nvSpPr>
        <p:spPr>
          <a:xfrm>
            <a:off x="6174482" y="4410060"/>
            <a:ext cx="6096000" cy="1200329"/>
          </a:xfrm>
          <a:prstGeom prst="rect">
            <a:avLst/>
          </a:prstGeom>
        </p:spPr>
        <p:txBody>
          <a:bodyPr>
            <a:spAutoFit/>
          </a:bodyPr>
          <a:lstStyle/>
          <a:p>
            <a:pPr algn="ctr"/>
            <a:r>
              <a:rPr lang="en-US" b="1" dirty="0"/>
              <a:t>Fig. 5. Production of ROS by porphyrins and application in PACT. The illustration shows a generation of singlet oxygen upon irradiation by light which leads to microorganism destruction</a:t>
            </a:r>
          </a:p>
        </p:txBody>
      </p:sp>
    </p:spTree>
    <p:extLst>
      <p:ext uri="{BB962C8B-B14F-4D97-AF65-F5344CB8AC3E}">
        <p14:creationId xmlns:p14="http://schemas.microsoft.com/office/powerpoint/2010/main" val="28126418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6</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6A5AACFD-5B34-4F95-83A6-F074593CF8FA}"/>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1. Introduction</a:t>
            </a:r>
          </a:p>
        </p:txBody>
      </p:sp>
      <p:pic>
        <p:nvPicPr>
          <p:cNvPr id="4098" name="Picture 2" descr="Interaction of polypyrrole and chemical compounds for the development of effective antibacterial nanocomposites.">
            <a:extLst>
              <a:ext uri="{FF2B5EF4-FFF2-40B4-BE49-F238E27FC236}">
                <a16:creationId xmlns:a16="http://schemas.microsoft.com/office/drawing/2014/main" xmlns="" id="{95F57BA9-A97F-49EB-9655-258FA4B5F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700" y="1014637"/>
            <a:ext cx="4382803" cy="4182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FBE6B303-2AC8-40D8-92BD-0E96370B148F}"/>
              </a:ext>
            </a:extLst>
          </p:cNvPr>
          <p:cNvSpPr/>
          <p:nvPr/>
        </p:nvSpPr>
        <p:spPr>
          <a:xfrm>
            <a:off x="163952" y="5019675"/>
            <a:ext cx="6364297" cy="923330"/>
          </a:xfrm>
          <a:prstGeom prst="rect">
            <a:avLst/>
          </a:prstGeom>
        </p:spPr>
        <p:txBody>
          <a:bodyPr wrap="square">
            <a:spAutoFit/>
          </a:bodyPr>
          <a:lstStyle/>
          <a:p>
            <a:pPr algn="ctr"/>
            <a:r>
              <a:rPr lang="en-US" b="1" i="0" dirty="0">
                <a:solidFill>
                  <a:srgbClr val="111111"/>
                </a:solidFill>
                <a:effectLst/>
                <a:latin typeface="Roboto"/>
              </a:rPr>
              <a:t>Fig. 6. Interaction of </a:t>
            </a:r>
            <a:r>
              <a:rPr lang="en-US" b="1" i="0" dirty="0" err="1">
                <a:solidFill>
                  <a:srgbClr val="111111"/>
                </a:solidFill>
                <a:effectLst/>
                <a:latin typeface="Roboto"/>
              </a:rPr>
              <a:t>polypyrrole</a:t>
            </a:r>
            <a:r>
              <a:rPr lang="en-US" b="1" i="0" dirty="0">
                <a:solidFill>
                  <a:srgbClr val="111111"/>
                </a:solidFill>
                <a:effectLst/>
                <a:latin typeface="Roboto"/>
              </a:rPr>
              <a:t> and chemical compounds for the </a:t>
            </a:r>
            <a:r>
              <a:rPr lang="en-US" b="1" i="0" dirty="0">
                <a:solidFill>
                  <a:srgbClr val="111111"/>
                </a:solidFill>
                <a:effectLst/>
                <a:latin typeface="Arial" panose="020B0604020202020204" pitchFamily="34" charset="0"/>
                <a:cs typeface="Arial" panose="020B0604020202020204" pitchFamily="34" charset="0"/>
              </a:rPr>
              <a:t>development</a:t>
            </a:r>
            <a:r>
              <a:rPr lang="en-US" b="1" i="0" dirty="0">
                <a:solidFill>
                  <a:srgbClr val="111111"/>
                </a:solidFill>
                <a:effectLst/>
                <a:latin typeface="Roboto"/>
              </a:rPr>
              <a:t> of effective antibacterial nanocomposites</a:t>
            </a:r>
          </a:p>
        </p:txBody>
      </p:sp>
      <p:sp>
        <p:nvSpPr>
          <p:cNvPr id="5" name="Rectangle 4">
            <a:extLst>
              <a:ext uri="{FF2B5EF4-FFF2-40B4-BE49-F238E27FC236}">
                <a16:creationId xmlns:a16="http://schemas.microsoft.com/office/drawing/2014/main" xmlns="" id="{4F3C7C14-9D2E-4843-B594-21A0F5011599}"/>
              </a:ext>
            </a:extLst>
          </p:cNvPr>
          <p:cNvSpPr/>
          <p:nvPr/>
        </p:nvSpPr>
        <p:spPr>
          <a:xfrm>
            <a:off x="163952" y="5908060"/>
            <a:ext cx="6096000" cy="523220"/>
          </a:xfrm>
          <a:prstGeom prst="rect">
            <a:avLst/>
          </a:prstGeom>
        </p:spPr>
        <p:txBody>
          <a:bodyPr>
            <a:spAutoFit/>
          </a:bodyPr>
          <a:lstStyle/>
          <a:p>
            <a:r>
              <a:rPr lang="en-US" sz="1400" dirty="0">
                <a:hlinkClick r:id="rId3"/>
              </a:rPr>
              <a:t>https://www.researchgate.net/publication/349320329_Antibacterial_activity_of_polypyrrole-based_nanocomposites_A_mini-review</a:t>
            </a:r>
            <a:r>
              <a:rPr lang="en-US" sz="1400" dirty="0"/>
              <a:t> </a:t>
            </a:r>
          </a:p>
        </p:txBody>
      </p:sp>
      <p:sp>
        <p:nvSpPr>
          <p:cNvPr id="7" name="Thought Bubble: Cloud 6">
            <a:extLst>
              <a:ext uri="{FF2B5EF4-FFF2-40B4-BE49-F238E27FC236}">
                <a16:creationId xmlns:a16="http://schemas.microsoft.com/office/drawing/2014/main" xmlns="" id="{55C9FFBD-479F-4677-8DBB-2A8F5F38A42B}"/>
              </a:ext>
            </a:extLst>
          </p:cNvPr>
          <p:cNvSpPr/>
          <p:nvPr/>
        </p:nvSpPr>
        <p:spPr>
          <a:xfrm>
            <a:off x="7005453" y="1259768"/>
            <a:ext cx="4861888" cy="422157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Hybrid materials of </a:t>
            </a:r>
            <a:r>
              <a:rPr lang="en-US" sz="2800" b="1" dirty="0" err="1">
                <a:solidFill>
                  <a:srgbClr val="FFFF00"/>
                </a:solidFill>
              </a:rPr>
              <a:t>AgNPs</a:t>
            </a:r>
            <a:r>
              <a:rPr lang="en-US" sz="2800" b="1" dirty="0">
                <a:solidFill>
                  <a:srgbClr val="FFFF00"/>
                </a:solidFill>
              </a:rPr>
              <a:t>, Porphyrin (TASP), </a:t>
            </a:r>
            <a:r>
              <a:rPr lang="en-US" sz="2800" b="1" dirty="0" err="1">
                <a:solidFill>
                  <a:srgbClr val="FFFF00"/>
                </a:solidFill>
              </a:rPr>
              <a:t>PPy</a:t>
            </a:r>
            <a:r>
              <a:rPr lang="en-US" sz="2800" b="1" dirty="0">
                <a:solidFill>
                  <a:srgbClr val="FFFF00"/>
                </a:solidFill>
              </a:rPr>
              <a:t> for antibacterial application?</a:t>
            </a:r>
          </a:p>
          <a:p>
            <a:pPr algn="ctr"/>
            <a:endParaRPr lang="en-US" sz="2800" dirty="0"/>
          </a:p>
        </p:txBody>
      </p:sp>
    </p:spTree>
    <p:extLst>
      <p:ext uri="{BB962C8B-B14F-4D97-AF65-F5344CB8AC3E}">
        <p14:creationId xmlns:p14="http://schemas.microsoft.com/office/powerpoint/2010/main" val="404002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7</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75D117CB-CCAB-4BBD-B919-D007C72DCC99}"/>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2. Synthesis</a:t>
            </a:r>
          </a:p>
        </p:txBody>
      </p:sp>
      <p:sp>
        <p:nvSpPr>
          <p:cNvPr id="4" name="TextBox 3">
            <a:extLst>
              <a:ext uri="{FF2B5EF4-FFF2-40B4-BE49-F238E27FC236}">
                <a16:creationId xmlns:a16="http://schemas.microsoft.com/office/drawing/2014/main" xmlns="" id="{99A5664B-FC73-4E56-80AF-DB4EAD5CA263}"/>
              </a:ext>
            </a:extLst>
          </p:cNvPr>
          <p:cNvSpPr txBox="1"/>
          <p:nvPr/>
        </p:nvSpPr>
        <p:spPr>
          <a:xfrm>
            <a:off x="936301" y="1450994"/>
            <a:ext cx="10874242" cy="3636060"/>
          </a:xfrm>
          <a:prstGeom prst="rect">
            <a:avLst/>
          </a:prstGeom>
          <a:noFill/>
        </p:spPr>
        <p:txBody>
          <a:bodyPr wrap="square" rtlCol="0">
            <a:spAutoFit/>
          </a:bodyPr>
          <a:lstStyle/>
          <a:p>
            <a:pPr marL="342900" indent="-342900">
              <a:lnSpc>
                <a:spcPct val="250000"/>
              </a:lnSpc>
              <a:buFont typeface="+mj-lt"/>
              <a:buAutoNum type="arabicPeriod"/>
            </a:pPr>
            <a:r>
              <a:rPr lang="en-US" sz="2400" dirty="0"/>
              <a:t>Synthesis of H2TPP-&gt; TASP</a:t>
            </a:r>
          </a:p>
          <a:p>
            <a:pPr marL="342900" indent="-342900">
              <a:lnSpc>
                <a:spcPct val="250000"/>
              </a:lnSpc>
              <a:buFont typeface="+mj-lt"/>
              <a:buAutoNum type="arabicPeriod"/>
            </a:pPr>
            <a:r>
              <a:rPr lang="en-US" sz="2400" dirty="0"/>
              <a:t>Biosynthesis of </a:t>
            </a:r>
            <a:r>
              <a:rPr lang="en-US" sz="2400" dirty="0" err="1"/>
              <a:t>AgNPs</a:t>
            </a:r>
            <a:r>
              <a:rPr lang="en-US" sz="2400" dirty="0"/>
              <a:t> by leaf extracts of Guava (Psidium </a:t>
            </a:r>
            <a:r>
              <a:rPr lang="en-US" sz="2400" dirty="0" err="1"/>
              <a:t>guajava</a:t>
            </a:r>
            <a:r>
              <a:rPr lang="en-US" sz="2400" dirty="0"/>
              <a:t> L.)</a:t>
            </a:r>
          </a:p>
          <a:p>
            <a:pPr marL="342900" indent="-342900">
              <a:lnSpc>
                <a:spcPct val="250000"/>
              </a:lnSpc>
              <a:buFont typeface="+mj-lt"/>
              <a:buAutoNum type="arabicPeriod"/>
            </a:pPr>
            <a:r>
              <a:rPr lang="en-US" sz="2400" dirty="0"/>
              <a:t>Synthesis of </a:t>
            </a:r>
            <a:r>
              <a:rPr lang="en-US" sz="2400" dirty="0" err="1"/>
              <a:t>polypyrrole</a:t>
            </a:r>
            <a:r>
              <a:rPr lang="en-US" sz="2400" dirty="0"/>
              <a:t> (</a:t>
            </a:r>
            <a:r>
              <a:rPr lang="en-US" sz="2400" dirty="0" err="1"/>
              <a:t>PPy</a:t>
            </a:r>
            <a:r>
              <a:rPr lang="en-US" sz="2400" dirty="0"/>
              <a:t>)</a:t>
            </a:r>
          </a:p>
          <a:p>
            <a:pPr marL="342900" indent="-342900">
              <a:lnSpc>
                <a:spcPct val="250000"/>
              </a:lnSpc>
              <a:buFont typeface="+mj-lt"/>
              <a:buAutoNum type="arabicPeriod"/>
            </a:pPr>
            <a:r>
              <a:rPr lang="en-US" sz="2400" dirty="0"/>
              <a:t>Synthesis of hybrid nanomaterial (</a:t>
            </a:r>
            <a:r>
              <a:rPr lang="en-US" sz="2400" dirty="0" err="1"/>
              <a:t>TASP+AgNPs</a:t>
            </a:r>
            <a:r>
              <a:rPr lang="en-US" sz="2400" dirty="0"/>
              <a:t>, </a:t>
            </a:r>
            <a:r>
              <a:rPr lang="en-US" sz="2400" dirty="0" err="1"/>
              <a:t>TASP+AgNPs+PPy</a:t>
            </a:r>
            <a:r>
              <a:rPr lang="en-US" sz="2400" dirty="0"/>
              <a:t> , </a:t>
            </a:r>
            <a:r>
              <a:rPr lang="en-US" sz="2400" dirty="0" err="1"/>
              <a:t>AgNPs+PPy</a:t>
            </a:r>
            <a:r>
              <a:rPr lang="en-US" sz="2400" dirty="0"/>
              <a:t>)</a:t>
            </a:r>
          </a:p>
        </p:txBody>
      </p:sp>
    </p:spTree>
    <p:extLst>
      <p:ext uri="{BB962C8B-B14F-4D97-AF65-F5344CB8AC3E}">
        <p14:creationId xmlns:p14="http://schemas.microsoft.com/office/powerpoint/2010/main" val="2028195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8</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061C9B16-9E3C-46D8-84B4-6E67D0EB3F4F}"/>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2. Synthesis of H</a:t>
            </a:r>
            <a:r>
              <a:rPr lang="en-US" sz="4000" b="1" baseline="-25000" dirty="0">
                <a:latin typeface="Arial" panose="020B0604020202020204" pitchFamily="34" charset="0"/>
                <a:cs typeface="Arial" panose="020B0604020202020204" pitchFamily="34" charset="0"/>
              </a:rPr>
              <a:t>2</a:t>
            </a:r>
            <a:r>
              <a:rPr lang="en-US" sz="4000" b="1" dirty="0">
                <a:latin typeface="Arial" panose="020B0604020202020204" pitchFamily="34" charset="0"/>
                <a:cs typeface="Arial" panose="020B0604020202020204" pitchFamily="34" charset="0"/>
              </a:rPr>
              <a:t>TPP and MTPP</a:t>
            </a:r>
          </a:p>
        </p:txBody>
      </p:sp>
      <p:pic>
        <p:nvPicPr>
          <p:cNvPr id="4" name="Picture 3">
            <a:extLst>
              <a:ext uri="{FF2B5EF4-FFF2-40B4-BE49-F238E27FC236}">
                <a16:creationId xmlns:a16="http://schemas.microsoft.com/office/drawing/2014/main" xmlns="" id="{C544073A-C8F7-4391-9DD4-DE8975201D5F}"/>
              </a:ext>
            </a:extLst>
          </p:cNvPr>
          <p:cNvPicPr>
            <a:picLocks noChangeAspect="1"/>
          </p:cNvPicPr>
          <p:nvPr/>
        </p:nvPicPr>
        <p:blipFill>
          <a:blip r:embed="rId2"/>
          <a:srcRect/>
          <a:stretch/>
        </p:blipFill>
        <p:spPr>
          <a:xfrm>
            <a:off x="1022316" y="1091331"/>
            <a:ext cx="4795520" cy="2155678"/>
          </a:xfrm>
          <a:prstGeom prst="rect">
            <a:avLst/>
          </a:prstGeom>
        </p:spPr>
      </p:pic>
      <p:sp>
        <p:nvSpPr>
          <p:cNvPr id="5" name="Google Shape;184;p8">
            <a:extLst>
              <a:ext uri="{FF2B5EF4-FFF2-40B4-BE49-F238E27FC236}">
                <a16:creationId xmlns:a16="http://schemas.microsoft.com/office/drawing/2014/main" xmlns="" id="{40A9AB49-C6B2-4865-9B20-96DEE5996E9A}"/>
              </a:ext>
            </a:extLst>
          </p:cNvPr>
          <p:cNvSpPr/>
          <p:nvPr/>
        </p:nvSpPr>
        <p:spPr>
          <a:xfrm>
            <a:off x="320040" y="871550"/>
            <a:ext cx="6172200" cy="5272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92;p8">
            <a:extLst>
              <a:ext uri="{FF2B5EF4-FFF2-40B4-BE49-F238E27FC236}">
                <a16:creationId xmlns:a16="http://schemas.microsoft.com/office/drawing/2014/main" xmlns="" id="{CAC83B1D-B655-4D48-A79E-5374B5A97F41}"/>
              </a:ext>
            </a:extLst>
          </p:cNvPr>
          <p:cNvPicPr preferRelativeResize="0"/>
          <p:nvPr/>
        </p:nvPicPr>
        <p:blipFill>
          <a:blip r:embed="rId3">
            <a:alphaModFix/>
          </a:blip>
          <a:stretch>
            <a:fillRect/>
          </a:stretch>
        </p:blipFill>
        <p:spPr>
          <a:xfrm>
            <a:off x="583937" y="3910522"/>
            <a:ext cx="5672277" cy="1833028"/>
          </a:xfrm>
          <a:prstGeom prst="rect">
            <a:avLst/>
          </a:prstGeom>
          <a:noFill/>
          <a:ln>
            <a:noFill/>
          </a:ln>
        </p:spPr>
      </p:pic>
      <p:sp>
        <p:nvSpPr>
          <p:cNvPr id="12" name="Google Shape;193;p8">
            <a:extLst>
              <a:ext uri="{FF2B5EF4-FFF2-40B4-BE49-F238E27FC236}">
                <a16:creationId xmlns:a16="http://schemas.microsoft.com/office/drawing/2014/main" xmlns="" id="{4CFACB20-4074-447D-A86B-26DB88B16CBA}"/>
              </a:ext>
            </a:extLst>
          </p:cNvPr>
          <p:cNvSpPr txBox="1"/>
          <p:nvPr/>
        </p:nvSpPr>
        <p:spPr>
          <a:xfrm>
            <a:off x="347912" y="3126440"/>
            <a:ext cx="614432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b="1" dirty="0">
                <a:latin typeface="Calibri"/>
                <a:ea typeface="Calibri"/>
                <a:cs typeface="Calibri"/>
                <a:sym typeface="Calibri"/>
              </a:rPr>
              <a:t>Fig. 7. Schema of synthesis of porphyrin</a:t>
            </a:r>
            <a:endParaRPr b="1" dirty="0">
              <a:latin typeface="Calibri"/>
              <a:ea typeface="Calibri"/>
              <a:cs typeface="Calibri"/>
              <a:sym typeface="Calibri"/>
            </a:endParaRPr>
          </a:p>
        </p:txBody>
      </p:sp>
      <p:sp>
        <p:nvSpPr>
          <p:cNvPr id="13" name="Google Shape;194;p8">
            <a:extLst>
              <a:ext uri="{FF2B5EF4-FFF2-40B4-BE49-F238E27FC236}">
                <a16:creationId xmlns:a16="http://schemas.microsoft.com/office/drawing/2014/main" xmlns="" id="{7E2D9BEC-5AE4-4F20-816B-F243E99F3BA9}"/>
              </a:ext>
            </a:extLst>
          </p:cNvPr>
          <p:cNvSpPr txBox="1"/>
          <p:nvPr/>
        </p:nvSpPr>
        <p:spPr>
          <a:xfrm>
            <a:off x="320040" y="5743550"/>
            <a:ext cx="6172200" cy="461635"/>
          </a:xfrm>
          <a:prstGeom prst="rect">
            <a:avLst/>
          </a:prstGeom>
          <a:noFill/>
          <a:ln>
            <a:noFill/>
          </a:ln>
        </p:spPr>
        <p:txBody>
          <a:bodyPr spcFirstLastPara="1" wrap="square" lIns="91425" tIns="91425" rIns="91425" bIns="91425" anchor="t" anchorCtr="0">
            <a:spAutoFit/>
          </a:bodyPr>
          <a:lstStyle/>
          <a:p>
            <a:pPr lvl="0" algn="ctr"/>
            <a:r>
              <a:rPr lang="en-US" b="1" dirty="0">
                <a:ea typeface="Calibri"/>
                <a:cs typeface="Calibri"/>
                <a:sym typeface="Calibri"/>
              </a:rPr>
              <a:t>Fig. 8. Schema of synthesis of metal porphyrins</a:t>
            </a:r>
          </a:p>
        </p:txBody>
      </p:sp>
      <p:cxnSp>
        <p:nvCxnSpPr>
          <p:cNvPr id="14" name="Google Shape;195;p8">
            <a:extLst>
              <a:ext uri="{FF2B5EF4-FFF2-40B4-BE49-F238E27FC236}">
                <a16:creationId xmlns:a16="http://schemas.microsoft.com/office/drawing/2014/main" xmlns="" id="{6967396E-9213-4348-809B-47ADFECAA0CC}"/>
              </a:ext>
            </a:extLst>
          </p:cNvPr>
          <p:cNvCxnSpPr>
            <a:stCxn id="5" idx="1"/>
            <a:endCxn id="5" idx="3"/>
          </p:cNvCxnSpPr>
          <p:nvPr/>
        </p:nvCxnSpPr>
        <p:spPr>
          <a:xfrm>
            <a:off x="320040" y="3507650"/>
            <a:ext cx="6172200" cy="0"/>
          </a:xfrm>
          <a:prstGeom prst="straightConnector1">
            <a:avLst/>
          </a:prstGeom>
          <a:noFill/>
          <a:ln w="9525" cap="flat" cmpd="sng">
            <a:solidFill>
              <a:schemeClr val="dk2"/>
            </a:solidFill>
            <a:prstDash val="solid"/>
            <a:round/>
            <a:headEnd type="none" w="med" len="med"/>
            <a:tailEnd type="none" w="med" len="med"/>
          </a:ln>
        </p:spPr>
      </p:cxnSp>
      <p:sp>
        <p:nvSpPr>
          <p:cNvPr id="15" name="Rectangle 14">
            <a:extLst>
              <a:ext uri="{FF2B5EF4-FFF2-40B4-BE49-F238E27FC236}">
                <a16:creationId xmlns:a16="http://schemas.microsoft.com/office/drawing/2014/main" xmlns="" id="{C23E3A92-D371-4BD8-9E7C-5A3F6D663607}"/>
              </a:ext>
            </a:extLst>
          </p:cNvPr>
          <p:cNvSpPr/>
          <p:nvPr/>
        </p:nvSpPr>
        <p:spPr>
          <a:xfrm>
            <a:off x="9938084" y="1816768"/>
            <a:ext cx="1046748" cy="63767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a:extLst>
              <a:ext uri="{FF2B5EF4-FFF2-40B4-BE49-F238E27FC236}">
                <a16:creationId xmlns:a16="http://schemas.microsoft.com/office/drawing/2014/main" xmlns="" id="{8F99EBBF-BB9D-4938-A4D1-CB90F7BECEB6}"/>
              </a:ext>
            </a:extLst>
          </p:cNvPr>
          <p:cNvPicPr>
            <a:picLocks noChangeAspect="1"/>
          </p:cNvPicPr>
          <p:nvPr/>
        </p:nvPicPr>
        <p:blipFill>
          <a:blip r:embed="rId4"/>
          <a:stretch>
            <a:fillRect/>
          </a:stretch>
        </p:blipFill>
        <p:spPr>
          <a:xfrm>
            <a:off x="6827932" y="3429000"/>
            <a:ext cx="5044028" cy="2347911"/>
          </a:xfrm>
          <a:prstGeom prst="rect">
            <a:avLst/>
          </a:prstGeom>
        </p:spPr>
      </p:pic>
      <p:pic>
        <p:nvPicPr>
          <p:cNvPr id="17" name="Picture 16">
            <a:extLst>
              <a:ext uri="{FF2B5EF4-FFF2-40B4-BE49-F238E27FC236}">
                <a16:creationId xmlns:a16="http://schemas.microsoft.com/office/drawing/2014/main" xmlns="" id="{F7A72313-470A-43BD-9BF7-8CE170CD6FA3}"/>
              </a:ext>
            </a:extLst>
          </p:cNvPr>
          <p:cNvPicPr>
            <a:picLocks noChangeAspect="1"/>
          </p:cNvPicPr>
          <p:nvPr/>
        </p:nvPicPr>
        <p:blipFill rotWithShape="1">
          <a:blip r:embed="rId5"/>
          <a:srcRect l="3745" r="9004" b="8381"/>
          <a:stretch/>
        </p:blipFill>
        <p:spPr>
          <a:xfrm>
            <a:off x="6644182" y="1081089"/>
            <a:ext cx="5377129" cy="2347911"/>
          </a:xfrm>
          <a:prstGeom prst="rect">
            <a:avLst/>
          </a:prstGeom>
        </p:spPr>
      </p:pic>
      <p:sp>
        <p:nvSpPr>
          <p:cNvPr id="18" name="TextBox 17">
            <a:extLst>
              <a:ext uri="{FF2B5EF4-FFF2-40B4-BE49-F238E27FC236}">
                <a16:creationId xmlns:a16="http://schemas.microsoft.com/office/drawing/2014/main" xmlns="" id="{A23439FC-CAFD-423A-B285-75658CC0A8FD}"/>
              </a:ext>
            </a:extLst>
          </p:cNvPr>
          <p:cNvSpPr txBox="1"/>
          <p:nvPr/>
        </p:nvSpPr>
        <p:spPr>
          <a:xfrm>
            <a:off x="6997623" y="5776911"/>
            <a:ext cx="5023687" cy="646331"/>
          </a:xfrm>
          <a:prstGeom prst="rect">
            <a:avLst/>
          </a:prstGeom>
          <a:noFill/>
        </p:spPr>
        <p:txBody>
          <a:bodyPr wrap="square" rtlCol="0">
            <a:spAutoFit/>
          </a:bodyPr>
          <a:lstStyle/>
          <a:p>
            <a:pPr algn="ctr"/>
            <a:r>
              <a:rPr lang="en-US" b="1" dirty="0"/>
              <a:t>Fig. 9. Schema of synthesis, extraction and thin-layer chromatography of porphyrin products</a:t>
            </a:r>
          </a:p>
        </p:txBody>
      </p:sp>
    </p:spTree>
    <p:extLst>
      <p:ext uri="{BB962C8B-B14F-4D97-AF65-F5344CB8AC3E}">
        <p14:creationId xmlns:p14="http://schemas.microsoft.com/office/powerpoint/2010/main" val="893564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8;p1">
            <a:extLst>
              <a:ext uri="{FF2B5EF4-FFF2-40B4-BE49-F238E27FC236}">
                <a16:creationId xmlns:a16="http://schemas.microsoft.com/office/drawing/2014/main" xmlns="" id="{A6A3894F-96D1-47CC-ACC3-2F0F853C718C}"/>
              </a:ext>
            </a:extLst>
          </p:cNvPr>
          <p:cNvSpPr/>
          <p:nvPr/>
        </p:nvSpPr>
        <p:spPr>
          <a:xfrm>
            <a:off x="0" y="6431280"/>
            <a:ext cx="12192000" cy="426720"/>
          </a:xfrm>
          <a:prstGeom prst="rect">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r"/>
            <a:fld id="{00000000-1234-1234-1234-123412341234}" type="slidenum">
              <a:rPr lang="en-US" b="1">
                <a:solidFill>
                  <a:schemeClr val="bg1"/>
                </a:solidFill>
                <a:latin typeface="Arial" panose="020B0604020202020204" pitchFamily="34" charset="0"/>
                <a:ea typeface="Tahoma"/>
                <a:cs typeface="Arial" panose="020B0604020202020204" pitchFamily="34" charset="0"/>
                <a:sym typeface="Tahoma"/>
              </a:rPr>
              <a:pPr lvl="0" algn="r"/>
              <a:t>9</a:t>
            </a:fld>
            <a:endParaRPr lang="en-US" b="1" dirty="0">
              <a:solidFill>
                <a:schemeClr val="bg1"/>
              </a:solidFill>
              <a:latin typeface="Arial" panose="020B0604020202020204" pitchFamily="34" charset="0"/>
              <a:ea typeface="Tahoma"/>
              <a:cs typeface="Arial" panose="020B0604020202020204" pitchFamily="34" charset="0"/>
              <a:sym typeface="Tahoma"/>
            </a:endParaRPr>
          </a:p>
        </p:txBody>
      </p:sp>
      <p:sp>
        <p:nvSpPr>
          <p:cNvPr id="3" name="Title 1">
            <a:extLst>
              <a:ext uri="{FF2B5EF4-FFF2-40B4-BE49-F238E27FC236}">
                <a16:creationId xmlns:a16="http://schemas.microsoft.com/office/drawing/2014/main" xmlns="" id="{94CA40B9-184C-4709-A2FF-B6FA370E2E4E}"/>
              </a:ext>
            </a:extLst>
          </p:cNvPr>
          <p:cNvSpPr txBox="1">
            <a:spLocks/>
          </p:cNvSpPr>
          <p:nvPr/>
        </p:nvSpPr>
        <p:spPr>
          <a:xfrm>
            <a:off x="838200" y="189635"/>
            <a:ext cx="10515600" cy="8862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2. Synthesis of TASP</a:t>
            </a:r>
            <a:endParaRPr lang="vi-VN" sz="3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C563F2B8-17FE-4023-B0DF-0B5B5CEF92A0}"/>
              </a:ext>
            </a:extLst>
          </p:cNvPr>
          <p:cNvPicPr>
            <a:picLocks noChangeAspect="1"/>
          </p:cNvPicPr>
          <p:nvPr/>
        </p:nvPicPr>
        <p:blipFill rotWithShape="1">
          <a:blip r:embed="rId2"/>
          <a:srcRect l="2057" r="2411"/>
          <a:stretch/>
        </p:blipFill>
        <p:spPr bwMode="auto">
          <a:xfrm>
            <a:off x="2389742" y="790156"/>
            <a:ext cx="6872274" cy="3614389"/>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xmlns="" id="{0CB78189-0393-4D66-B944-6446D150EAA0}"/>
              </a:ext>
            </a:extLst>
          </p:cNvPr>
          <p:cNvPicPr>
            <a:picLocks noChangeAspect="1"/>
          </p:cNvPicPr>
          <p:nvPr/>
        </p:nvPicPr>
        <p:blipFill>
          <a:blip r:embed="rId3"/>
          <a:stretch>
            <a:fillRect/>
          </a:stretch>
        </p:blipFill>
        <p:spPr>
          <a:xfrm>
            <a:off x="4050058" y="4575655"/>
            <a:ext cx="3112548" cy="1146728"/>
          </a:xfrm>
          <a:prstGeom prst="rect">
            <a:avLst/>
          </a:prstGeom>
        </p:spPr>
      </p:pic>
      <p:sp>
        <p:nvSpPr>
          <p:cNvPr id="9" name="TextBox 8">
            <a:extLst>
              <a:ext uri="{FF2B5EF4-FFF2-40B4-BE49-F238E27FC236}">
                <a16:creationId xmlns:a16="http://schemas.microsoft.com/office/drawing/2014/main" xmlns="" id="{B9107EA6-4301-416D-8F10-C31F2087BB4B}"/>
              </a:ext>
            </a:extLst>
          </p:cNvPr>
          <p:cNvSpPr txBox="1"/>
          <p:nvPr/>
        </p:nvSpPr>
        <p:spPr>
          <a:xfrm>
            <a:off x="10959" y="5906261"/>
            <a:ext cx="12192000" cy="369332"/>
          </a:xfrm>
          <a:prstGeom prst="rect">
            <a:avLst/>
          </a:prstGeom>
          <a:noFill/>
        </p:spPr>
        <p:txBody>
          <a:bodyPr wrap="square" rtlCol="0">
            <a:spAutoFit/>
          </a:bodyPr>
          <a:lstStyle/>
          <a:p>
            <a:pPr algn="ctr"/>
            <a:r>
              <a:rPr lang="en-US" b="1" dirty="0"/>
              <a:t>Fig. 10. Schema of synthesis of TASP</a:t>
            </a:r>
          </a:p>
        </p:txBody>
      </p:sp>
    </p:spTree>
    <p:extLst>
      <p:ext uri="{BB962C8B-B14F-4D97-AF65-F5344CB8AC3E}">
        <p14:creationId xmlns:p14="http://schemas.microsoft.com/office/powerpoint/2010/main" val="24552564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1143</Words>
  <Application>Microsoft Office PowerPoint</Application>
  <PresentationFormat>Широкоэкранный</PresentationFormat>
  <Paragraphs>110</Paragraphs>
  <Slides>18</Slides>
  <Notes>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18</vt:i4>
      </vt:variant>
    </vt:vector>
  </HeadingPairs>
  <TitlesOfParts>
    <vt:vector size="27" baseType="lpstr">
      <vt:lpstr>Arial</vt:lpstr>
      <vt:lpstr>Calibri</vt:lpstr>
      <vt:lpstr>Calibri (Body)</vt:lpstr>
      <vt:lpstr>Calibri Light</vt:lpstr>
      <vt:lpstr>Roboto</vt:lpstr>
      <vt:lpstr>Tahoma</vt:lpstr>
      <vt:lpstr>Times New Roman</vt:lpstr>
      <vt:lpstr>Wingdings</vt:lpstr>
      <vt:lpstr>Office Theme</vt:lpstr>
      <vt:lpstr>Antibacterial activity of water-soluble porphyrin and silver nanoparticles hybrid materials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Antibacterial activity of water-soluble porphyrin and silver nanoparticles hybrid materials</dc:title>
  <dc:creator>Thao vu thi</dc:creator>
  <cp:lastModifiedBy>Дмитрий</cp:lastModifiedBy>
  <cp:revision>58</cp:revision>
  <dcterms:created xsi:type="dcterms:W3CDTF">2022-06-28T01:27:25Z</dcterms:created>
  <dcterms:modified xsi:type="dcterms:W3CDTF">2022-06-28T12:19:48Z</dcterms:modified>
</cp:coreProperties>
</file>