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76" r:id="rId5"/>
    <p:sldId id="279" r:id="rId6"/>
    <p:sldId id="258" r:id="rId7"/>
    <p:sldId id="271" r:id="rId8"/>
    <p:sldId id="267" r:id="rId9"/>
    <p:sldId id="262" r:id="rId10"/>
    <p:sldId id="266" r:id="rId11"/>
    <p:sldId id="275" r:id="rId12"/>
    <p:sldId id="273" r:id="rId13"/>
    <p:sldId id="269" r:id="rId14"/>
    <p:sldId id="272" r:id="rId15"/>
    <p:sldId id="277" r:id="rId16"/>
    <p:sldId id="26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3CDDD"/>
    <a:srgbClr val="E7F25C"/>
    <a:srgbClr val="EDEB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2ED18-B077-4B8F-AB8C-A74DF5970449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F552-ED53-406C-AE8C-47B272986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Перевести схему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F552-ED53-406C-AE8C-47B2729867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3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Раскрасить</a:t>
            </a:r>
            <a:r>
              <a:rPr lang="ru-RU" baseline="0" dirty="0" smtClean="0"/>
              <a:t> порфирины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F552-ED53-406C-AE8C-47B2729867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F552-ED53-406C-AE8C-47B2729867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F552-ED53-406C-AE8C-47B2729867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5F552-ED53-406C-AE8C-47B2729867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EBF5-6136-461D-BB88-FC38AD837F84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1A24-2526-4557-B086-2157287C7392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0D5B-4468-4941-83C4-4C9EA14EBC67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72B1-317F-4182-82CA-E1D84DEFF58F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FF4-67EC-49E6-A903-E95B57353E5A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2E41-10F7-4CA9-B9EB-3A7A28CE4A53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B23D-E88A-48FA-8D53-74CE7185F9BB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64D0-6A6D-4097-951D-1AC128901B57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9B69-0022-47B2-B9E9-DE5C3C5D282C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DCC0-6982-4B0C-A342-0F7B1EFA4F3A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1F3-A69B-4743-8C60-268F06337DEC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B672-27EA-4EDE-9193-8D864BA6B69D}" type="datetime1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3888" y="2752763"/>
            <a:ext cx="5591562" cy="10081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708920"/>
            <a:ext cx="5616624" cy="2547714"/>
          </a:xfrm>
        </p:spPr>
        <p:txBody>
          <a:bodyPr>
            <a:noAutofit/>
          </a:bodyPr>
          <a:lstStyle/>
          <a:p>
            <a:pPr algn="r" hangingPunct="0"/>
            <a:r>
              <a:rPr lang="ru-RU" sz="3200" dirty="0">
                <a:latin typeface="Century Gothic" panose="020B0502020202020204" pitchFamily="34" charset="0"/>
              </a:rPr>
              <a:t>НОВЫЕ ДИКАТИОННЫЕ ПОРФИРИНЫ ДЛЯ АНТИБАКТЕРИАЛЬНОЙ ФОТОДИНАМИЧЕСКОЙ ТЕРАПИИ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80928"/>
            <a:ext cx="32403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u="sng" dirty="0">
                <a:latin typeface="Century Gothic" panose="020B0502020202020204" pitchFamily="34" charset="0"/>
              </a:rPr>
              <a:t>Д.А. </a:t>
            </a:r>
            <a:r>
              <a:rPr lang="ru-RU" sz="1600" u="sng" dirty="0" smtClean="0">
                <a:latin typeface="Century Gothic" panose="020B0502020202020204" pitchFamily="34" charset="0"/>
              </a:rPr>
              <a:t>Поливановская</a:t>
            </a:r>
            <a:r>
              <a:rPr lang="ru-RU" sz="1600" dirty="0" smtClean="0">
                <a:latin typeface="Century Gothic" panose="020B0502020202020204" pitchFamily="34" charset="0"/>
              </a:rPr>
              <a:t>,</a:t>
            </a:r>
            <a:r>
              <a:rPr lang="ru-RU" sz="1600" baseline="30000" dirty="0" smtClean="0">
                <a:latin typeface="Century Gothic" panose="020B0502020202020204" pitchFamily="34" charset="0"/>
              </a:rPr>
              <a:t>1</a:t>
            </a:r>
            <a:endParaRPr lang="en-US" sz="1600" dirty="0">
              <a:latin typeface="Century Gothic" panose="020B0502020202020204" pitchFamily="34" charset="0"/>
            </a:endParaRPr>
          </a:p>
          <a:p>
            <a:pPr hangingPunct="0"/>
            <a:r>
              <a:rPr lang="ru-RU" sz="1600" dirty="0" smtClean="0">
                <a:latin typeface="Century Gothic" panose="020B0502020202020204" pitchFamily="34" charset="0"/>
              </a:rPr>
              <a:t>К.П</a:t>
            </a:r>
            <a:r>
              <a:rPr lang="ru-RU" sz="1600" dirty="0">
                <a:latin typeface="Century Gothic" panose="020B0502020202020204" pitchFamily="34" charset="0"/>
              </a:rPr>
              <a:t>. Бирин,</a:t>
            </a:r>
            <a:r>
              <a:rPr lang="ru-RU" sz="1600" baseline="30000" dirty="0">
                <a:latin typeface="Century Gothic" panose="020B0502020202020204" pitchFamily="34" charset="0"/>
              </a:rPr>
              <a:t>1</a:t>
            </a:r>
            <a:r>
              <a:rPr lang="ru-RU" sz="1600" dirty="0">
                <a:latin typeface="Century Gothic" panose="020B0502020202020204" pitchFamily="34" charset="0"/>
              </a:rPr>
              <a:t> Ю.Г. </a:t>
            </a:r>
            <a:r>
              <a:rPr lang="ru-RU" sz="1600" dirty="0" smtClean="0">
                <a:latin typeface="Century Gothic" panose="020B0502020202020204" pitchFamily="34" charset="0"/>
              </a:rPr>
              <a:t>Горбунова</a:t>
            </a:r>
            <a:r>
              <a:rPr lang="ru-RU" sz="1600" baseline="30000" dirty="0" smtClean="0">
                <a:latin typeface="Century Gothic" panose="020B0502020202020204" pitchFamily="34" charset="0"/>
              </a:rPr>
              <a:t>1,2</a:t>
            </a:r>
            <a:r>
              <a:rPr lang="ru-RU" sz="1600" dirty="0" smtClean="0">
                <a:latin typeface="Century Gothic" panose="020B0502020202020204" pitchFamily="34" charset="0"/>
              </a:rPr>
              <a:t>,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hangingPunct="0"/>
            <a:r>
              <a:rPr lang="ru-RU" sz="1600" dirty="0" smtClean="0">
                <a:latin typeface="Century Gothic" panose="020B0502020202020204" pitchFamily="34" charset="0"/>
              </a:rPr>
              <a:t>А.Ю</a:t>
            </a:r>
            <a:r>
              <a:rPr lang="ru-RU" sz="1600" dirty="0">
                <a:latin typeface="Century Gothic" panose="020B0502020202020204" pitchFamily="34" charset="0"/>
              </a:rPr>
              <a:t>. Цивадзе</a:t>
            </a:r>
            <a:r>
              <a:rPr lang="ru-RU" sz="1600" baseline="30000" dirty="0">
                <a:latin typeface="Century Gothic" panose="020B0502020202020204" pitchFamily="34" charset="0"/>
              </a:rPr>
              <a:t>1,2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en-US" sz="1000" i="1" u="sng" dirty="0">
              <a:latin typeface="Century Gothic" pitchFamily="34" charset="0"/>
            </a:endParaRPr>
          </a:p>
          <a:p>
            <a:pPr hangingPunct="0"/>
            <a:r>
              <a:rPr lang="ru-RU" sz="1000" i="1" baseline="30000" dirty="0">
                <a:latin typeface="Century Gothic" panose="020B0502020202020204" pitchFamily="34" charset="0"/>
              </a:rPr>
              <a:t>1</a:t>
            </a:r>
            <a:r>
              <a:rPr lang="ru-RU" sz="1000" i="1" dirty="0">
                <a:latin typeface="Century Gothic" panose="020B0502020202020204" pitchFamily="34" charset="0"/>
              </a:rPr>
              <a:t>Институт физической химии и электрохимии им. А.Н. Фрумкина РАН, Москва, Россия</a:t>
            </a:r>
            <a:endParaRPr lang="ru-RU" sz="1000" dirty="0">
              <a:latin typeface="Century Gothic" panose="020B0502020202020204" pitchFamily="34" charset="0"/>
            </a:endParaRPr>
          </a:p>
          <a:p>
            <a:pPr hangingPunct="0"/>
            <a:r>
              <a:rPr lang="ru-RU" sz="1000" i="1" baseline="30000" dirty="0">
                <a:latin typeface="Century Gothic" panose="020B0502020202020204" pitchFamily="34" charset="0"/>
              </a:rPr>
              <a:t>2</a:t>
            </a:r>
            <a:r>
              <a:rPr lang="ru-RU" sz="1000" i="1" dirty="0">
                <a:latin typeface="Century Gothic" panose="020B0502020202020204" pitchFamily="34" charset="0"/>
              </a:rPr>
              <a:t>Институт общей и неорганической химии им. Н.С. Курнакова РАН, Москва, Россия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260648"/>
            <a:ext cx="720081" cy="720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20080" cy="720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29" y="260648"/>
            <a:ext cx="819893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77634" y="6230496"/>
            <a:ext cx="6588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1400" dirty="0" smtClean="0">
                <a:latin typeface="Century Gothic" panose="020B0502020202020204" pitchFamily="34" charset="0"/>
              </a:rPr>
              <a:t>Ивановский государственный химико-технологический университет</a:t>
            </a:r>
          </a:p>
          <a:p>
            <a:pPr algn="ctr" hangingPunct="0"/>
            <a:r>
              <a:rPr lang="ru-RU" sz="1400" dirty="0" smtClean="0">
                <a:latin typeface="Century Gothic" panose="020B0502020202020204" pitchFamily="34" charset="0"/>
              </a:rPr>
              <a:t>29 июня – 4 июля 2022 г.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3548" y="296942"/>
            <a:ext cx="813690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Свойства полученных порфиринов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7854" y="6422789"/>
            <a:ext cx="1582618" cy="29868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4" name="Рисунок 13" descr="ZnP_ZnP_HCl.png"/>
          <p:cNvPicPr>
            <a:picLocks noChangeAspect="1"/>
          </p:cNvPicPr>
          <p:nvPr/>
        </p:nvPicPr>
        <p:blipFill rotWithShape="1">
          <a:blip r:embed="rId3" cstate="print"/>
          <a:srcRect l="4607" t="9030" r="10162" b="5514"/>
          <a:stretch/>
        </p:blipFill>
        <p:spPr>
          <a:xfrm>
            <a:off x="78393" y="3782852"/>
            <a:ext cx="2909431" cy="2232248"/>
          </a:xfrm>
          <a:prstGeom prst="rect">
            <a:avLst/>
          </a:prstGeom>
        </p:spPr>
      </p:pic>
      <p:pic>
        <p:nvPicPr>
          <p:cNvPr id="15" name="Рисунок 14" descr="2H.png"/>
          <p:cNvPicPr>
            <a:picLocks noChangeAspect="1"/>
          </p:cNvPicPr>
          <p:nvPr/>
        </p:nvPicPr>
        <p:blipFill>
          <a:blip r:embed="rId4" cstate="print"/>
          <a:srcRect l="4839" t="8432" r="11282" b="5144"/>
          <a:stretch>
            <a:fillRect/>
          </a:stretch>
        </p:blipFill>
        <p:spPr>
          <a:xfrm>
            <a:off x="2987824" y="3782852"/>
            <a:ext cx="2876542" cy="2268043"/>
          </a:xfrm>
          <a:prstGeom prst="rect">
            <a:avLst/>
          </a:prstGeom>
        </p:spPr>
      </p:pic>
      <p:pic>
        <p:nvPicPr>
          <p:cNvPr id="16" name="Рисунок 15" descr="Ni.png"/>
          <p:cNvPicPr>
            <a:picLocks noChangeAspect="1"/>
          </p:cNvPicPr>
          <p:nvPr/>
        </p:nvPicPr>
        <p:blipFill>
          <a:blip r:embed="rId5" cstate="print"/>
          <a:srcRect l="2761" t="9019" r="11661" b="4401"/>
          <a:stretch>
            <a:fillRect/>
          </a:stretch>
        </p:blipFill>
        <p:spPr>
          <a:xfrm>
            <a:off x="5864425" y="3782852"/>
            <a:ext cx="2984324" cy="231044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6333202"/>
              </p:ext>
            </p:extLst>
          </p:nvPr>
        </p:nvGraphicFramePr>
        <p:xfrm>
          <a:off x="395536" y="2347991"/>
          <a:ext cx="8480699" cy="1225025"/>
        </p:xfrm>
        <a:graphic>
          <a:graphicData uri="http://schemas.openxmlformats.org/presentationml/2006/ole">
            <p:oleObj spid="_x0000_s38922" name="CS ChemDraw Drawing" r:id="rId6" imgW="7822240" imgH="1130220" progId="ChemDraw.Document.6.0">
              <p:embed/>
            </p:oleObj>
          </a:graphicData>
        </a:graphic>
      </p:graphicFrame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26368" y="1039669"/>
            <a:ext cx="82912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Обладают хорошей растворимостью </a:t>
            </a: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en-US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апротонных</a:t>
            </a: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CH</a:t>
            </a:r>
            <a:r>
              <a:rPr lang="ru-RU" b="1" baseline="-25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ru-RU" b="1" baseline="-25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CHCl</a:t>
            </a:r>
            <a:r>
              <a:rPr lang="ru-RU" b="1" baseline="-25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) и протонных растворителях (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ru-RU" b="1" baseline="-25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b="1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MeOH</a:t>
            </a:r>
            <a:r>
              <a:rPr lang="ru-RU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Склонны к агрегации при повышении ионной силы раствора</a:t>
            </a:r>
            <a:r>
              <a:rPr kumimoji="0" lang="ru-RU" i="0" u="none" strike="noStrike" cap="none" normalizeH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3568" y="6062519"/>
            <a:ext cx="81369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Падение интенсивности поглощения порфиринов при смене растворителя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4149080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22108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436510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4149080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4149080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KCl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149080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KCl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4149080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KCl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но 2 18"/>
          <p:cNvSpPr/>
          <p:nvPr/>
        </p:nvSpPr>
        <p:spPr>
          <a:xfrm>
            <a:off x="3338267" y="1993153"/>
            <a:ext cx="1038513" cy="852825"/>
          </a:xfrm>
          <a:prstGeom prst="irregularSeal2">
            <a:avLst/>
          </a:prstGeom>
          <a:solidFill>
            <a:srgbClr val="E7F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леточная-мембрана-модели-детальной-диаграммы-структуры-мембраны-147917171.jpg"/>
          <p:cNvPicPr>
            <a:picLocks noChangeAspect="1"/>
          </p:cNvPicPr>
          <p:nvPr/>
        </p:nvPicPr>
        <p:blipFill>
          <a:blip r:embed="rId4" cstate="print"/>
          <a:srcRect t="50000" b="12234"/>
          <a:stretch>
            <a:fillRect/>
          </a:stretch>
        </p:blipFill>
        <p:spPr>
          <a:xfrm rot="19341177">
            <a:off x="2662284" y="3475816"/>
            <a:ext cx="3066767" cy="1629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3548" y="296942"/>
            <a:ext cx="813690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Фотодинамическая активность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4582794" flipH="1">
            <a:off x="2010924" y="1798726"/>
            <a:ext cx="1479776" cy="667520"/>
          </a:xfrm>
          <a:prstGeom prst="curvedDownArrow">
            <a:avLst>
              <a:gd name="adj1" fmla="val 11694"/>
              <a:gd name="adj2" fmla="val 30557"/>
              <a:gd name="adj3" fmla="val 26304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85070" y="1058249"/>
            <a:ext cx="6480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02282" y="2204864"/>
            <a:ext cx="6480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Молния 12"/>
          <p:cNvSpPr/>
          <p:nvPr/>
        </p:nvSpPr>
        <p:spPr>
          <a:xfrm>
            <a:off x="827584" y="1268760"/>
            <a:ext cx="648072" cy="740891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7544" y="836712"/>
            <a:ext cx="6480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hv</a:t>
            </a:r>
            <a:endParaRPr kumimoji="0" lang="en-US" sz="2400" i="1" u="none" strike="noStrike" cap="none" normalizeH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52272" y="1556792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Di-4-ANEPPS</a:t>
            </a:r>
            <a:endParaRPr lang="en-US" sz="1600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5" name="Молния 54"/>
          <p:cNvSpPr/>
          <p:nvPr/>
        </p:nvSpPr>
        <p:spPr>
          <a:xfrm rot="5926773">
            <a:off x="4482895" y="4494804"/>
            <a:ext cx="643682" cy="954472"/>
          </a:xfrm>
          <a:prstGeom prst="lightningBolt">
            <a:avLst/>
          </a:prstGeom>
          <a:solidFill>
            <a:srgbClr val="E7F2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ятно 2 55"/>
          <p:cNvSpPr/>
          <p:nvPr/>
        </p:nvSpPr>
        <p:spPr>
          <a:xfrm>
            <a:off x="4828789" y="4300789"/>
            <a:ext cx="1038513" cy="852825"/>
          </a:xfrm>
          <a:prstGeom prst="irregularSeal2">
            <a:avLst/>
          </a:prstGeom>
          <a:solidFill>
            <a:srgbClr val="E7F25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4949367" y="4503028"/>
            <a:ext cx="6480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b="1" baseline="-25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9624">
            <a:off x="4487170" y="2567897"/>
            <a:ext cx="441314" cy="2160843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>
            <a:off x="4572000" y="5373216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5724128" y="4946104"/>
            <a:ext cx="25202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Окислительная деградация мишени</a:t>
            </a:r>
            <a:endParaRPr kumimoji="0" lang="en-US" sz="2000" b="1" i="1" u="none" strike="noStrike" cap="none" normalizeH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1388335"/>
              </p:ext>
            </p:extLst>
          </p:nvPr>
        </p:nvGraphicFramePr>
        <p:xfrm>
          <a:off x="1259632" y="1340768"/>
          <a:ext cx="3384550" cy="3267075"/>
        </p:xfrm>
        <a:graphic>
          <a:graphicData uri="http://schemas.openxmlformats.org/presentationml/2006/ole">
            <p:oleObj spid="_x0000_s45079" name="CS ChemDraw Drawing" r:id="rId6" imgW="1997438" imgH="1944024" progId="ChemDraw.Document.6.0">
              <p:embed/>
            </p:oleObj>
          </a:graphicData>
        </a:graphic>
      </p:graphicFrame>
      <p:sp>
        <p:nvSpPr>
          <p:cNvPr id="23" name="Овал 22"/>
          <p:cNvSpPr/>
          <p:nvPr/>
        </p:nvSpPr>
        <p:spPr>
          <a:xfrm rot="3350770">
            <a:off x="3630535" y="5216579"/>
            <a:ext cx="43204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3350770">
            <a:off x="3918567" y="5072563"/>
            <a:ext cx="43204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3350770">
            <a:off x="5070695" y="4064451"/>
            <a:ext cx="43204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3350770">
            <a:off x="5070695" y="3704410"/>
            <a:ext cx="43204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3350770">
            <a:off x="3342502" y="5360596"/>
            <a:ext cx="432048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2470399">
            <a:off x="5360613" y="1446345"/>
            <a:ext cx="3360822" cy="1470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988625"/>
              </p:ext>
            </p:extLst>
          </p:nvPr>
        </p:nvGraphicFramePr>
        <p:xfrm>
          <a:off x="5868144" y="1052736"/>
          <a:ext cx="2401888" cy="2254250"/>
        </p:xfrm>
        <a:graphic>
          <a:graphicData uri="http://schemas.openxmlformats.org/presentationml/2006/ole">
            <p:oleObj spid="_x0000_s45077" name="CS ChemDraw Drawing" r:id="rId7" imgW="1677833" imgH="1586223" progId="ChemDraw.Document.6.0">
              <p:embed/>
            </p:oleObj>
          </a:graphicData>
        </a:graphic>
      </p:graphicFrame>
      <p:cxnSp>
        <p:nvCxnSpPr>
          <p:cNvPr id="32" name="Прямая соединительная линия 31"/>
          <p:cNvCxnSpPr>
            <a:endCxn id="27" idx="0"/>
          </p:cNvCxnSpPr>
          <p:nvPr/>
        </p:nvCxnSpPr>
        <p:spPr>
          <a:xfrm flipH="1">
            <a:off x="5376103" y="2996952"/>
            <a:ext cx="1572161" cy="754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236296" y="1268760"/>
            <a:ext cx="16722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Мишень</a:t>
            </a:r>
            <a:endParaRPr kumimoji="0" lang="en-US" sz="1400" b="1" i="1" u="none" strike="noStrike" cap="none" normalizeH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51720" y="5085184"/>
            <a:ext cx="10801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Photo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©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Shutterstock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5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леточная-мембрана-модели-детальной-диаграммы-структуры-мембраны-147917171.jpg"/>
          <p:cNvPicPr>
            <a:picLocks noChangeAspect="1"/>
          </p:cNvPicPr>
          <p:nvPr/>
        </p:nvPicPr>
        <p:blipFill>
          <a:blip r:embed="rId3" cstate="print"/>
          <a:srcRect t="50000" b="12234"/>
          <a:stretch>
            <a:fillRect/>
          </a:stretch>
        </p:blipFill>
        <p:spPr>
          <a:xfrm rot="13393773" flipV="1">
            <a:off x="4637772" y="2832962"/>
            <a:ext cx="2614153" cy="143811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5576" y="620688"/>
            <a:ext cx="547359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Выводы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303570"/>
              </p:ext>
            </p:extLst>
          </p:nvPr>
        </p:nvGraphicFramePr>
        <p:xfrm>
          <a:off x="5652120" y="806697"/>
          <a:ext cx="3153999" cy="3096344"/>
        </p:xfrm>
        <a:graphic>
          <a:graphicData uri="http://schemas.openxmlformats.org/presentationml/2006/ole">
            <p:oleObj spid="_x0000_s44041" name="CS ChemDraw Drawing" r:id="rId4" imgW="1967108" imgH="1947240" progId="ChemDraw.Document.6.0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268761"/>
            <a:ext cx="4824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Был разработан подход к получению новых </a:t>
            </a:r>
            <a:r>
              <a:rPr lang="ru-RU" dirty="0" err="1" smtClean="0">
                <a:latin typeface="Century Gothic" pitchFamily="34" charset="0"/>
              </a:rPr>
              <a:t>дикатионных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пиразинопорфиринов</a:t>
            </a:r>
            <a:r>
              <a:rPr lang="ru-RU" dirty="0" smtClean="0">
                <a:latin typeface="Century Gothic" pitchFamily="34" charset="0"/>
              </a:rPr>
              <a:t> и их комплексов с </a:t>
            </a:r>
            <a:r>
              <a:rPr lang="en-US" dirty="0" smtClean="0">
                <a:latin typeface="Century Gothic" pitchFamily="34" charset="0"/>
              </a:rPr>
              <a:t>Ni(II) </a:t>
            </a:r>
            <a:r>
              <a:rPr lang="ru-RU" dirty="0" smtClean="0">
                <a:latin typeface="Century Gothic" pitchFamily="34" charset="0"/>
              </a:rPr>
              <a:t>и </a:t>
            </a:r>
            <a:r>
              <a:rPr lang="en-US" dirty="0" smtClean="0">
                <a:latin typeface="Century Gothic" pitchFamily="34" charset="0"/>
              </a:rPr>
              <a:t>Zn(II)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Было показано, что полученные порфирины растворимы как в органических растворителях (</a:t>
            </a:r>
            <a:r>
              <a:rPr lang="en-US" dirty="0" smtClean="0">
                <a:latin typeface="Century Gothic" pitchFamily="34" charset="0"/>
              </a:rPr>
              <a:t>CHCl</a:t>
            </a:r>
            <a:r>
              <a:rPr lang="en-US" baseline="-25000" dirty="0" smtClean="0">
                <a:latin typeface="Century Gothic" pitchFamily="34" charset="0"/>
              </a:rPr>
              <a:t>3</a:t>
            </a:r>
            <a:r>
              <a:rPr lang="en-US" dirty="0" smtClean="0">
                <a:latin typeface="Century Gothic" pitchFamily="34" charset="0"/>
              </a:rPr>
              <a:t>, CH</a:t>
            </a:r>
            <a:r>
              <a:rPr lang="en-US" baseline="-25000" dirty="0" smtClean="0">
                <a:latin typeface="Century Gothic" pitchFamily="34" charset="0"/>
              </a:rPr>
              <a:t>2</a:t>
            </a:r>
            <a:r>
              <a:rPr lang="en-US" dirty="0" smtClean="0">
                <a:latin typeface="Century Gothic" pitchFamily="34" charset="0"/>
              </a:rPr>
              <a:t>Cl</a:t>
            </a:r>
            <a:r>
              <a:rPr lang="en-US" baseline="-25000" dirty="0" smtClean="0">
                <a:latin typeface="Century Gothic" pitchFamily="34" charset="0"/>
              </a:rPr>
              <a:t>2</a:t>
            </a:r>
            <a:r>
              <a:rPr lang="en-US" dirty="0" smtClean="0">
                <a:latin typeface="Century Gothic" pitchFamily="34" charset="0"/>
              </a:rPr>
              <a:t>)</a:t>
            </a:r>
            <a:r>
              <a:rPr lang="ru-RU" dirty="0" smtClean="0">
                <a:latin typeface="Century Gothic" pitchFamily="34" charset="0"/>
              </a:rPr>
              <a:t>, так и в водных растворах</a:t>
            </a:r>
          </a:p>
          <a:p>
            <a:endParaRPr lang="ru-RU" dirty="0"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Было показано, что свободные порфирины и комплексы </a:t>
            </a:r>
            <a:r>
              <a:rPr lang="en-US" dirty="0" smtClean="0">
                <a:latin typeface="Century Gothic" pitchFamily="34" charset="0"/>
              </a:rPr>
              <a:t>Zn(II)</a:t>
            </a:r>
            <a:r>
              <a:rPr lang="ru-RU" dirty="0" smtClean="0">
                <a:latin typeface="Century Gothic" pitchFamily="34" charset="0"/>
              </a:rPr>
              <a:t> в равной степени проявляют фотодинамическую активность в процессах фотоиндуцированного обесцвечивания модельной </a:t>
            </a:r>
            <a:r>
              <a:rPr lang="ru-RU" dirty="0" err="1" smtClean="0">
                <a:latin typeface="Century Gothic" pitchFamily="34" charset="0"/>
              </a:rPr>
              <a:t>бислойной</a:t>
            </a:r>
            <a:r>
              <a:rPr lang="ru-RU" dirty="0" smtClean="0">
                <a:latin typeface="Century Gothic" pitchFamily="34" charset="0"/>
              </a:rPr>
              <a:t> мембраны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365104"/>
            <a:ext cx="10801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Photo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©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Shutterstock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6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76872"/>
            <a:ext cx="9144000" cy="436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Спасибо за внимание!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420888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Century Gothic" pitchFamily="34" charset="0"/>
                <a:ea typeface="+mj-ea"/>
                <a:cs typeface="+mj-cs"/>
              </a:rPr>
              <a:t>Благодарю за помощь своих коллег: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Century Gothic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000" b="1" dirty="0" err="1" smtClean="0">
                <a:latin typeface="Century Gothic" pitchFamily="34" charset="0"/>
                <a:ea typeface="+mj-ea"/>
                <a:cs typeface="+mj-cs"/>
              </a:rPr>
              <a:t>К.ф-м.н</a:t>
            </a:r>
            <a:r>
              <a:rPr lang="ru-RU" sz="2000" b="1" dirty="0" smtClean="0">
                <a:latin typeface="Century Gothic" pitchFamily="34" charset="0"/>
                <a:ea typeface="+mj-ea"/>
                <a:cs typeface="+mj-cs"/>
              </a:rPr>
              <a:t>. А.Н. Константинову, </a:t>
            </a:r>
            <a:r>
              <a:rPr lang="ru-RU" sz="2000" b="1" dirty="0" smtClean="0">
                <a:latin typeface="Century Gothic" pitchFamily="34" charset="0"/>
              </a:rPr>
              <a:t>ИФХЭ РАН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1" dirty="0" err="1" smtClean="0">
                <a:latin typeface="Century Gothic" pitchFamily="34" charset="0"/>
              </a:rPr>
              <a:t>Д.ф-м.н</a:t>
            </a:r>
            <a:r>
              <a:rPr lang="ru-RU" sz="2000" b="1" dirty="0" smtClean="0">
                <a:latin typeface="Century Gothic" pitchFamily="34" charset="0"/>
              </a:rPr>
              <a:t>. О.В. Батищева, </a:t>
            </a:r>
            <a:r>
              <a:rPr lang="ru-RU" sz="2000" b="1" dirty="0">
                <a:latin typeface="Century Gothic" pitchFamily="34" charset="0"/>
              </a:rPr>
              <a:t>ИФХЭ </a:t>
            </a:r>
            <a:r>
              <a:rPr lang="ru-RU" sz="2000" b="1" dirty="0" smtClean="0">
                <a:latin typeface="Century Gothic" pitchFamily="34" charset="0"/>
              </a:rPr>
              <a:t>РАН</a:t>
            </a:r>
          </a:p>
          <a:p>
            <a:pPr algn="just">
              <a:spcBef>
                <a:spcPct val="0"/>
              </a:spcBef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defRPr/>
            </a:pPr>
            <a:r>
              <a:rPr lang="ru-RU" sz="2000" b="1" i="1" dirty="0" smtClean="0">
                <a:latin typeface="Century Gothic" pitchFamily="34" charset="0"/>
              </a:rPr>
              <a:t>Работа выполнена при финансовой поддержке РНФ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1" i="1" dirty="0" smtClean="0">
                <a:latin typeface="Century Gothic" pitchFamily="34" charset="0"/>
              </a:rPr>
              <a:t>(грант №19-13-00410П)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 descr="______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301208"/>
            <a:ext cx="3005780" cy="552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7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9087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688" y="3356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3971933"/>
              </p:ext>
            </p:extLst>
          </p:nvPr>
        </p:nvGraphicFramePr>
        <p:xfrm>
          <a:off x="1752600" y="604838"/>
          <a:ext cx="5538788" cy="3244850"/>
        </p:xfrm>
        <a:graphic>
          <a:graphicData uri="http://schemas.openxmlformats.org/presentationml/2006/ole">
            <p:oleObj spid="_x0000_s40981" name="CS ChemDraw Drawing" r:id="rId3" imgW="6662559" imgH="3913110" progId="ChemDraw.Document.6.0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5736" y="5223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4500383"/>
              </p:ext>
            </p:extLst>
          </p:nvPr>
        </p:nvGraphicFramePr>
        <p:xfrm>
          <a:off x="316943" y="4354825"/>
          <a:ext cx="8575537" cy="1255558"/>
        </p:xfrm>
        <a:graphic>
          <a:graphicData uri="http://schemas.openxmlformats.org/presentationml/2006/ole">
            <p:oleObj spid="_x0000_s40982" name="CS ChemDraw Drawing" r:id="rId4" imgW="7212549" imgH="1049760" progId="ChemDraw.Document.6.0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47864" y="4293096"/>
            <a:ext cx="237626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983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1619672" y="2060848"/>
          <a:ext cx="5905414" cy="1636837"/>
        </p:xfrm>
        <a:graphic>
          <a:graphicData uri="http://schemas.openxmlformats.org/presentationml/2006/ole">
            <p:oleObj spid="_x0000_s54274" name="CS ChemDraw Drawing" r:id="rId3" imgW="6687126" imgH="1868219" progId="ChemDraw.Document.6.0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5736" y="4088105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latin typeface="Century Gothic" pitchFamily="34" charset="0"/>
              </a:rPr>
              <a:t>Polivanovskaia</a:t>
            </a:r>
            <a:r>
              <a:rPr lang="en-US" sz="1200" dirty="0" smtClean="0">
                <a:latin typeface="Century Gothic" pitchFamily="34" charset="0"/>
              </a:rPr>
              <a:t> D.A. et al. </a:t>
            </a:r>
            <a:r>
              <a:rPr lang="en-US" sz="1200" i="1" dirty="0" smtClean="0">
                <a:latin typeface="Century Gothic" pitchFamily="34" charset="0"/>
              </a:rPr>
              <a:t>J. of Catalysis</a:t>
            </a:r>
            <a:r>
              <a:rPr lang="en-US" sz="1200" dirty="0" smtClean="0">
                <a:latin typeface="Century Gothic" pitchFamily="34" charset="0"/>
              </a:rPr>
              <a:t>. 2022, 00, 00 (in press)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2013725"/>
              </p:ext>
            </p:extLst>
          </p:nvPr>
        </p:nvGraphicFramePr>
        <p:xfrm>
          <a:off x="179388" y="1057275"/>
          <a:ext cx="8788400" cy="5029200"/>
        </p:xfrm>
        <a:graphic>
          <a:graphicData uri="http://schemas.openxmlformats.org/presentationml/2006/ole">
            <p:oleObj spid="_x0000_s35873" name="CS ChemDraw Drawing" r:id="rId3" imgW="6530160" imgH="3733405" progId="ChemDraw.Document.6.0">
              <p:embed/>
            </p:oleObj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39552" y="18864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Иные синтетические подходы</a:t>
            </a:r>
            <a:endParaRPr lang="ru-RU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Фотоактивные</a:t>
            </a:r>
            <a:r>
              <a:rPr lang="ru-RU" dirty="0"/>
              <a:t>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</a:t>
            </a:r>
            <a:r>
              <a:rPr lang="ru-RU" dirty="0" err="1"/>
              <a:t>имидазолилпорфирины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C60F-7527-4FC5-A96D-A32FB9FD2603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6" y="1588207"/>
            <a:ext cx="8640088" cy="4624585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743351" y="1855684"/>
          <a:ext cx="1912937" cy="1179513"/>
        </p:xfrm>
        <a:graphic>
          <a:graphicData uri="http://schemas.openxmlformats.org/presentationml/2006/ole">
            <p:oleObj spid="_x0000_s74754" name="CS ChemDraw Drawing" r:id="rId4" imgW="1912320" imgH="1179159" progId="ChemDraw.Document.6.0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744938" y="3239568"/>
          <a:ext cx="1909763" cy="1179513"/>
        </p:xfrm>
        <a:graphic>
          <a:graphicData uri="http://schemas.openxmlformats.org/presentationml/2006/ole">
            <p:oleObj spid="_x0000_s74755" name="CS ChemDraw Drawing" r:id="rId5" imgW="1910400" imgH="1179159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743351" y="4623453"/>
          <a:ext cx="1911350" cy="1312863"/>
        </p:xfrm>
        <a:graphic>
          <a:graphicData uri="http://schemas.openxmlformats.org/presentationml/2006/ole">
            <p:oleObj spid="_x0000_s74756" name="CS ChemDraw Drawing" r:id="rId6" imgW="1910880" imgH="1313275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3845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147967.png"/>
          <p:cNvPicPr>
            <a:picLocks noChangeAspect="1"/>
          </p:cNvPicPr>
          <p:nvPr/>
        </p:nvPicPr>
        <p:blipFill>
          <a:blip r:embed="rId4" cstate="print">
            <a:lum contrast="-30000"/>
          </a:blip>
          <a:stretch>
            <a:fillRect/>
          </a:stretch>
        </p:blipFill>
        <p:spPr>
          <a:xfrm flipH="1">
            <a:off x="5508104" y="4365104"/>
            <a:ext cx="3096344" cy="2018216"/>
          </a:xfrm>
          <a:prstGeom prst="rect">
            <a:avLst/>
          </a:prstGeom>
        </p:spPr>
      </p:pic>
      <p:graphicFrame>
        <p:nvGraphicFramePr>
          <p:cNvPr id="15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94609088"/>
              </p:ext>
            </p:extLst>
          </p:nvPr>
        </p:nvGraphicFramePr>
        <p:xfrm>
          <a:off x="5580112" y="4437112"/>
          <a:ext cx="1866278" cy="1566149"/>
        </p:xfrm>
        <a:graphic>
          <a:graphicData uri="http://schemas.openxmlformats.org/presentationml/2006/ole">
            <p:oleObj spid="_x0000_s18460" name="CS ChemDraw Drawing" r:id="rId5" imgW="962754" imgH="807300" progId="ChemDraw.Document.6.0">
              <p:embed/>
            </p:oleObj>
          </a:graphicData>
        </a:graphic>
      </p:graphicFrame>
      <p:sp>
        <p:nvSpPr>
          <p:cNvPr id="16" name="Выгнутая вверх стрелка 15"/>
          <p:cNvSpPr/>
          <p:nvPr/>
        </p:nvSpPr>
        <p:spPr>
          <a:xfrm rot="19118915">
            <a:off x="6879443" y="5534915"/>
            <a:ext cx="829216" cy="322581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5517232"/>
            <a:ext cx="85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baseline="300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en-US" sz="18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1800" b="1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5949280"/>
            <a:ext cx="674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en-US" sz="1800" b="1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ru-RU" sz="1800" b="1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Молния 18"/>
          <p:cNvSpPr/>
          <p:nvPr/>
        </p:nvSpPr>
        <p:spPr>
          <a:xfrm rot="1534098" flipH="1">
            <a:off x="6928450" y="4624829"/>
            <a:ext cx="271365" cy="303444"/>
          </a:xfrm>
          <a:prstGeom prst="lightningBol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4365104"/>
            <a:ext cx="514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hv</a:t>
            </a:r>
            <a:endParaRPr lang="ru-RU" sz="1800" b="1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84368" y="436510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entury Gothic" pitchFamily="34" charset="0"/>
              </a:rPr>
              <a:t>aPDT</a:t>
            </a:r>
            <a:endParaRPr lang="ru-RU" b="1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6165304"/>
            <a:ext cx="10801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Photo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© </a:t>
            </a:r>
            <a:r>
              <a:rPr lang="en-US" sz="700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Shutterstock</a:t>
            </a:r>
            <a:endParaRPr lang="ru-RU" sz="7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47664" y="188640"/>
            <a:ext cx="5616624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ru-RU" sz="3200" dirty="0" smtClean="0">
                <a:latin typeface="Century Gothic" panose="020B0502020202020204" pitchFamily="34" charset="0"/>
              </a:rPr>
              <a:t>Порфирины в ФДТ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80728"/>
            <a:ext cx="4295514" cy="302855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499992" y="306896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Jiang, Lu, et al.  </a:t>
            </a:r>
            <a:r>
              <a:rPr lang="en-US" sz="1400" i="1" dirty="0" smtClean="0">
                <a:latin typeface="Century Gothic" pitchFamily="34" charset="0"/>
              </a:rPr>
              <a:t>Small</a:t>
            </a:r>
            <a:r>
              <a:rPr lang="en-US" sz="1400" dirty="0" smtClean="0">
                <a:latin typeface="Century Gothic" pitchFamily="34" charset="0"/>
              </a:rPr>
              <a:t> 12.27 (2016): 3609-3644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1061745"/>
            <a:ext cx="4499992" cy="1647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88079" y="1196752"/>
            <a:ext cx="4476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Century Gothic" panose="020B0502020202020204" pitchFamily="34" charset="0"/>
              </a:rPr>
              <a:t>Крайне </a:t>
            </a:r>
            <a:r>
              <a:rPr lang="ru-RU" sz="1400" b="1" dirty="0" err="1">
                <a:latin typeface="Century Gothic" panose="020B0502020202020204" pitchFamily="34" charset="0"/>
              </a:rPr>
              <a:t>липофильная</a:t>
            </a:r>
            <a:r>
              <a:rPr lang="ru-RU" sz="1400" b="1" dirty="0">
                <a:latin typeface="Century Gothic" panose="020B0502020202020204" pitchFamily="34" charset="0"/>
              </a:rPr>
              <a:t> природа </a:t>
            </a:r>
            <a:r>
              <a:rPr lang="ru-RU" sz="1400" dirty="0">
                <a:latin typeface="Century Gothic" panose="020B0502020202020204" pitchFamily="34" charset="0"/>
              </a:rPr>
              <a:t>порфиринов требует введения гидрофильных групп на периферию </a:t>
            </a:r>
            <a:r>
              <a:rPr lang="ru-RU" sz="1400" dirty="0" smtClean="0">
                <a:latin typeface="Century Gothic" panose="020B0502020202020204" pitchFamily="34" charset="0"/>
              </a:rPr>
              <a:t>макроцикла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с целью дальнейшего повышения </a:t>
            </a:r>
            <a:r>
              <a:rPr lang="ru-RU" sz="1400" b="1" dirty="0">
                <a:latin typeface="Century Gothic" panose="020B0502020202020204" pitchFamily="34" charset="0"/>
              </a:rPr>
              <a:t>растворимости</a:t>
            </a:r>
            <a:r>
              <a:rPr lang="ru-RU" sz="1400" dirty="0">
                <a:latin typeface="Century Gothic" panose="020B0502020202020204" pitchFamily="34" charset="0"/>
              </a:rPr>
              <a:t> в физиологических средах и сродства к </a:t>
            </a:r>
            <a:r>
              <a:rPr lang="ru-RU" sz="1400" b="1" dirty="0">
                <a:latin typeface="Century Gothic" panose="020B0502020202020204" pitchFamily="34" charset="0"/>
              </a:rPr>
              <a:t>бактериальным </a:t>
            </a:r>
            <a:r>
              <a:rPr lang="ru-RU" sz="1400" b="1" dirty="0" smtClean="0">
                <a:latin typeface="Century Gothic" panose="020B0502020202020204" pitchFamily="34" charset="0"/>
              </a:rPr>
              <a:t>мембранам</a:t>
            </a:r>
            <a:endParaRPr lang="ru-RU" sz="1400" b="1" dirty="0">
              <a:latin typeface="Century Gothic" pitchFamily="34" charset="0"/>
            </a:endParaRPr>
          </a:p>
        </p:txBody>
      </p:sp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93096"/>
            <a:ext cx="4680520" cy="21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00808"/>
            <a:ext cx="1872208" cy="14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5" cstate="print"/>
          <a:srcRect t="10362" b="10199"/>
          <a:stretch>
            <a:fillRect/>
          </a:stretch>
        </p:blipFill>
        <p:spPr bwMode="auto">
          <a:xfrm>
            <a:off x="179512" y="620688"/>
            <a:ext cx="2699792" cy="23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1560" y="18864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ru-RU" sz="3200" dirty="0" smtClean="0">
                <a:latin typeface="Century Gothic" panose="020B0502020202020204" pitchFamily="34" charset="0"/>
              </a:rPr>
              <a:t>Гидрофильные порфирины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52936"/>
            <a:ext cx="2376264" cy="175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67316" y="5013176"/>
          <a:ext cx="1965258" cy="1680592"/>
        </p:xfrm>
        <a:graphic>
          <a:graphicData uri="http://schemas.openxmlformats.org/presentationml/2006/ole">
            <p:oleObj spid="_x0000_s46081" name="CS ChemDraw Drawing" r:id="rId7" imgW="2012946" imgH="1726463" progId="ChemDraw.Document.6.0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47664" y="6093296"/>
            <a:ext cx="18356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entury Gothic" pitchFamily="34" charset="0"/>
              </a:rPr>
              <a:t>J</a:t>
            </a:r>
            <a:r>
              <a:rPr lang="ru-RU" sz="1100" dirty="0" smtClean="0">
                <a:latin typeface="Century Gothic" pitchFamily="34" charset="0"/>
              </a:rPr>
              <a:t>.</a:t>
            </a:r>
            <a:r>
              <a:rPr lang="en-US" sz="1100" dirty="0" smtClean="0">
                <a:latin typeface="Century Gothic" pitchFamily="34" charset="0"/>
              </a:rPr>
              <a:t> of </a:t>
            </a:r>
            <a:r>
              <a:rPr lang="en-US" sz="1100" dirty="0" err="1" smtClean="0">
                <a:latin typeface="Century Gothic" pitchFamily="34" charset="0"/>
              </a:rPr>
              <a:t>Photochem</a:t>
            </a:r>
            <a:r>
              <a:rPr lang="ru-RU" sz="1100" dirty="0" smtClean="0">
                <a:latin typeface="Century Gothic" pitchFamily="34" charset="0"/>
              </a:rPr>
              <a:t>.</a:t>
            </a:r>
            <a:r>
              <a:rPr lang="en-US" sz="1100" dirty="0" smtClean="0">
                <a:latin typeface="Century Gothic" pitchFamily="34" charset="0"/>
              </a:rPr>
              <a:t> &amp; </a:t>
            </a:r>
            <a:r>
              <a:rPr lang="en-US" sz="1100" dirty="0" err="1" smtClean="0">
                <a:latin typeface="Century Gothic" pitchFamily="34" charset="0"/>
              </a:rPr>
              <a:t>Photobiol</a:t>
            </a:r>
            <a:r>
              <a:rPr lang="en-US" sz="1100" dirty="0" smtClean="0">
                <a:latin typeface="Century Gothic" pitchFamily="34" charset="0"/>
              </a:rPr>
              <a:t>, B: Biology 189 (2018)74–80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2852936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entury Gothic" pitchFamily="34" charset="0"/>
              </a:rPr>
              <a:t>Biomacromolecules</a:t>
            </a:r>
            <a:r>
              <a:rPr lang="en-US" sz="1100" dirty="0" smtClean="0">
                <a:latin typeface="Century Gothic" pitchFamily="34" charset="0"/>
              </a:rPr>
              <a:t> 2011,  12,  3528 .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4509120"/>
            <a:ext cx="2088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entury Gothic" pitchFamily="34" charset="0"/>
              </a:rPr>
              <a:t>J </a:t>
            </a:r>
            <a:r>
              <a:rPr lang="en-US" sz="1100" dirty="0" err="1" smtClean="0">
                <a:latin typeface="Century Gothic" pitchFamily="34" charset="0"/>
              </a:rPr>
              <a:t>Antimicrob</a:t>
            </a:r>
            <a:r>
              <a:rPr lang="en-US" sz="1100" dirty="0" smtClean="0">
                <a:latin typeface="Century Gothic" pitchFamily="34" charset="0"/>
              </a:rPr>
              <a:t> </a:t>
            </a:r>
            <a:r>
              <a:rPr lang="en-US" sz="1100" dirty="0" err="1" smtClean="0">
                <a:latin typeface="Century Gothic" pitchFamily="34" charset="0"/>
              </a:rPr>
              <a:t>Chemother</a:t>
            </a:r>
            <a:r>
              <a:rPr lang="en-US" sz="1100" dirty="0" smtClean="0">
                <a:latin typeface="Century Gothic" pitchFamily="34" charset="0"/>
              </a:rPr>
              <a:t> 2010; 65: 72 –78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3688" y="764704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entury Gothic" pitchFamily="34" charset="0"/>
              </a:rPr>
              <a:t>Bioorg</a:t>
            </a:r>
            <a:r>
              <a:rPr lang="en-US" sz="1100" dirty="0" smtClean="0">
                <a:latin typeface="Century Gothic" pitchFamily="34" charset="0"/>
              </a:rPr>
              <a:t>. Med. Chem. </a:t>
            </a:r>
            <a:r>
              <a:rPr lang="en-US" sz="1100" dirty="0" err="1" smtClean="0">
                <a:latin typeface="Century Gothic" pitchFamily="34" charset="0"/>
              </a:rPr>
              <a:t>Lett</a:t>
            </a:r>
            <a:r>
              <a:rPr lang="en-US" sz="1100" dirty="0" smtClean="0">
                <a:latin typeface="Century Gothic" pitchFamily="34" charset="0"/>
              </a:rPr>
              <a:t>. 2003,  13,  1097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2492896"/>
            <a:ext cx="1296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entury Gothic" pitchFamily="34" charset="0"/>
              </a:rPr>
              <a:t>Chem. Commun.,2017,</a:t>
            </a:r>
          </a:p>
          <a:p>
            <a:r>
              <a:rPr lang="en-US" sz="1100" dirty="0" smtClean="0">
                <a:latin typeface="Century Gothic" pitchFamily="34" charset="0"/>
              </a:rPr>
              <a:t>53, 9918</a:t>
            </a:r>
            <a:endParaRPr lang="ru-RU" sz="1100" dirty="0">
              <a:latin typeface="Century Gothic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980728"/>
            <a:ext cx="1782266" cy="10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660232" y="5672281"/>
            <a:ext cx="2100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entury Gothic" pitchFamily="34" charset="0"/>
              </a:rPr>
              <a:t>Biomolecules</a:t>
            </a:r>
            <a:r>
              <a:rPr lang="en-US" sz="1200" dirty="0" smtClean="0">
                <a:latin typeface="Century Gothic" pitchFamily="34" charset="0"/>
              </a:rPr>
              <a:t>, 2019, 9, 853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717007"/>
            <a:ext cx="2885494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63888" y="6093296"/>
            <a:ext cx="2520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entury Gothic" pitchFamily="34" charset="0"/>
              </a:rPr>
              <a:t>Spectrochim</a:t>
            </a:r>
            <a:r>
              <a:rPr lang="en-US" sz="1100" dirty="0" smtClean="0">
                <a:latin typeface="Century Gothic" pitchFamily="34" charset="0"/>
              </a:rPr>
              <a:t>. </a:t>
            </a:r>
            <a:r>
              <a:rPr lang="en-US" sz="1100" dirty="0" err="1" smtClean="0">
                <a:latin typeface="Century Gothic" pitchFamily="34" charset="0"/>
              </a:rPr>
              <a:t>Acta</a:t>
            </a:r>
            <a:r>
              <a:rPr lang="en-US" sz="1100" dirty="0" smtClean="0">
                <a:latin typeface="Century Gothic" pitchFamily="34" charset="0"/>
              </a:rPr>
              <a:t> Part A: Mol. </a:t>
            </a:r>
            <a:r>
              <a:rPr lang="en-US" sz="1100" dirty="0" err="1" smtClean="0">
                <a:latin typeface="Century Gothic" pitchFamily="34" charset="0"/>
              </a:rPr>
              <a:t>Biomol</a:t>
            </a:r>
            <a:r>
              <a:rPr lang="en-US" sz="1100" dirty="0" smtClean="0">
                <a:latin typeface="Century Gothic" pitchFamily="34" charset="0"/>
              </a:rPr>
              <a:t>. </a:t>
            </a:r>
            <a:r>
              <a:rPr lang="en-US" sz="1100" dirty="0" err="1" smtClean="0">
                <a:latin typeface="Century Gothic" pitchFamily="34" charset="0"/>
              </a:rPr>
              <a:t>Spectrosc</a:t>
            </a:r>
            <a:r>
              <a:rPr lang="en-US" sz="1100" dirty="0" smtClean="0">
                <a:latin typeface="Century Gothic" pitchFamily="34" charset="0"/>
              </a:rPr>
              <a:t>. 2015,  135,  747 .</a:t>
            </a:r>
            <a:endParaRPr lang="ru-RU" sz="1100" dirty="0">
              <a:latin typeface="Century Gothic" pitchFamily="34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836712"/>
            <a:ext cx="2232248" cy="20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5868144" y="908720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308304" y="98072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779912" y="3573016"/>
            <a:ext cx="648072" cy="576064"/>
          </a:xfrm>
          <a:prstGeom prst="ellipse">
            <a:avLst/>
          </a:prstGeom>
          <a:solidFill>
            <a:schemeClr val="accent6">
              <a:lumMod val="75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652120" y="4149080"/>
            <a:ext cx="648072" cy="576064"/>
          </a:xfrm>
          <a:prstGeom prst="ellipse">
            <a:avLst/>
          </a:prstGeom>
          <a:solidFill>
            <a:schemeClr val="accent6">
              <a:lumMod val="75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31840" y="5157192"/>
            <a:ext cx="648072" cy="576064"/>
          </a:xfrm>
          <a:prstGeom prst="ellipse">
            <a:avLst/>
          </a:prstGeom>
          <a:solidFill>
            <a:schemeClr val="accent6">
              <a:lumMod val="75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76056" y="5733256"/>
            <a:ext cx="648072" cy="576064"/>
          </a:xfrm>
          <a:prstGeom prst="ellipse">
            <a:avLst/>
          </a:prstGeom>
          <a:solidFill>
            <a:schemeClr val="accent6">
              <a:lumMod val="75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83768" y="3933056"/>
            <a:ext cx="648072" cy="576064"/>
          </a:xfrm>
          <a:prstGeom prst="ellipse">
            <a:avLst/>
          </a:prstGeom>
          <a:solidFill>
            <a:srgbClr val="93CDDD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11560" y="4077072"/>
            <a:ext cx="648072" cy="576064"/>
          </a:xfrm>
          <a:prstGeom prst="ellipse">
            <a:avLst/>
          </a:prstGeom>
          <a:solidFill>
            <a:srgbClr val="93CDDD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907704" y="2060848"/>
            <a:ext cx="648072" cy="576064"/>
          </a:xfrm>
          <a:prstGeom prst="ellipse">
            <a:avLst/>
          </a:prstGeom>
          <a:solidFill>
            <a:srgbClr val="93CDDD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516216" y="3645024"/>
          <a:ext cx="2448272" cy="1953322"/>
        </p:xfrm>
        <a:graphic>
          <a:graphicData uri="http://schemas.openxmlformats.org/presentationml/2006/ole">
            <p:oleObj spid="_x0000_s46082" name="CS ChemDraw Drawing" r:id="rId11" imgW="1912336" imgH="1537329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397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2338" y="802952"/>
          <a:ext cx="7577137" cy="2986088"/>
        </p:xfrm>
        <a:graphic>
          <a:graphicData uri="http://schemas.openxmlformats.org/presentationml/2006/ole">
            <p:oleObj spid="_x0000_s53252" name="CS ChemDraw Drawing" r:id="rId4" imgW="5295235" imgH="2088812" progId="ChemDraw.Document.6.0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25193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Синтетический подход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31" name="Рисунок 30" descr="клеточная-мембрана-модели-детальной-диаграммы-структуры-мембраны-147917171.jpg"/>
          <p:cNvPicPr>
            <a:picLocks noChangeAspect="1"/>
          </p:cNvPicPr>
          <p:nvPr/>
        </p:nvPicPr>
        <p:blipFill>
          <a:blip r:embed="rId5" cstate="print"/>
          <a:srcRect t="50000" b="12234"/>
          <a:stretch>
            <a:fillRect/>
          </a:stretch>
        </p:blipFill>
        <p:spPr>
          <a:xfrm rot="13393773" flipV="1">
            <a:off x="329611" y="4767772"/>
            <a:ext cx="2847908" cy="1566711"/>
          </a:xfrm>
          <a:prstGeom prst="rect">
            <a:avLst/>
          </a:prstGeom>
        </p:spPr>
      </p:pic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5792701"/>
              </p:ext>
            </p:extLst>
          </p:nvPr>
        </p:nvGraphicFramePr>
        <p:xfrm>
          <a:off x="1475656" y="2924944"/>
          <a:ext cx="3024946" cy="3016425"/>
        </p:xfrm>
        <a:graphic>
          <a:graphicData uri="http://schemas.openxmlformats.org/presentationml/2006/ole">
            <p:oleObj spid="_x0000_s53251" name="CS ChemDraw Drawing" r:id="rId6" imgW="1730742" imgH="1733940" progId="ChemDraw.Document.6.0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987824" y="6021288"/>
            <a:ext cx="2052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Бислойная</a:t>
            </a:r>
            <a:r>
              <a:rPr lang="ru-RU" sz="1400" dirty="0" smtClean="0">
                <a:latin typeface="Century Gothic" pitchFamily="34" charset="0"/>
              </a:rPr>
              <a:t> липидная мембрана клетки</a:t>
            </a:r>
            <a:endParaRPr lang="ru-RU" sz="1400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6381328"/>
            <a:ext cx="10801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Photo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© </a:t>
            </a:r>
            <a:r>
              <a:rPr lang="en-US" sz="7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Shutterstock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058488"/>
            <a:ext cx="3652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entury Gothic" pitchFamily="34" charset="0"/>
              </a:rPr>
              <a:t>Birin</a:t>
            </a:r>
            <a:r>
              <a:rPr lang="en-US" sz="1200" dirty="0" smtClean="0">
                <a:latin typeface="Century Gothic" pitchFamily="34" charset="0"/>
              </a:rPr>
              <a:t> K.P. et al. </a:t>
            </a:r>
            <a:r>
              <a:rPr lang="en-US" sz="1200" i="1" dirty="0" smtClean="0">
                <a:latin typeface="Century Gothic" pitchFamily="34" charset="0"/>
              </a:rPr>
              <a:t>Dyes </a:t>
            </a:r>
            <a:r>
              <a:rPr lang="en-US" sz="1200" i="1" dirty="0" err="1" smtClean="0">
                <a:latin typeface="Century Gothic" pitchFamily="34" charset="0"/>
              </a:rPr>
              <a:t>Pigm</a:t>
            </a:r>
            <a:r>
              <a:rPr lang="en-US" sz="1200" dirty="0" smtClean="0">
                <a:latin typeface="Century Gothic" pitchFamily="34" charset="0"/>
              </a:rPr>
              <a:t>. </a:t>
            </a:r>
            <a:r>
              <a:rPr lang="en-US" sz="1200" b="1" dirty="0" smtClean="0">
                <a:latin typeface="Century Gothic" pitchFamily="34" charset="0"/>
              </a:rPr>
              <a:t>2018</a:t>
            </a:r>
            <a:r>
              <a:rPr lang="en-US" sz="1200" dirty="0" smtClean="0">
                <a:latin typeface="Century Gothic" pitchFamily="34" charset="0"/>
              </a:rPr>
              <a:t>, 156, 243-249</a:t>
            </a:r>
          </a:p>
          <a:p>
            <a:endParaRPr lang="en-US" sz="1200" dirty="0" smtClean="0">
              <a:latin typeface="Century Gothic" pitchFamily="34" charset="0"/>
            </a:endParaRPr>
          </a:p>
          <a:p>
            <a:r>
              <a:rPr lang="en-US" sz="1200" dirty="0" err="1" smtClean="0">
                <a:latin typeface="Century Gothic" pitchFamily="34" charset="0"/>
              </a:rPr>
              <a:t>Abdulaeva</a:t>
            </a:r>
            <a:r>
              <a:rPr lang="en-US" sz="1200" dirty="0" smtClean="0">
                <a:latin typeface="Century Gothic" pitchFamily="34" charset="0"/>
              </a:rPr>
              <a:t>, I. A. et al. </a:t>
            </a:r>
            <a:r>
              <a:rPr lang="en-US" sz="1200" i="1" dirty="0" smtClean="0">
                <a:latin typeface="Century Gothic" pitchFamily="34" charset="0"/>
              </a:rPr>
              <a:t>RSC advances</a:t>
            </a:r>
            <a:r>
              <a:rPr lang="en-US" sz="1200" dirty="0" smtClean="0">
                <a:latin typeface="Century Gothic" pitchFamily="34" charset="0"/>
              </a:rPr>
              <a:t>, </a:t>
            </a:r>
            <a:r>
              <a:rPr lang="en-US" sz="1200" b="1" dirty="0" smtClean="0">
                <a:latin typeface="Century Gothic" pitchFamily="34" charset="0"/>
              </a:rPr>
              <a:t>2020</a:t>
            </a:r>
            <a:r>
              <a:rPr lang="en-US" sz="1200" dirty="0" smtClean="0">
                <a:latin typeface="Century Gothic" pitchFamily="34" charset="0"/>
              </a:rPr>
              <a:t>, </a:t>
            </a:r>
            <a:r>
              <a:rPr lang="en-US" sz="1200" i="1" dirty="0" smtClean="0">
                <a:latin typeface="Century Gothic" pitchFamily="34" charset="0"/>
              </a:rPr>
              <a:t>10</a:t>
            </a:r>
            <a:r>
              <a:rPr lang="en-US" sz="1200" dirty="0" smtClean="0">
                <a:latin typeface="Century Gothic" pitchFamily="34" charset="0"/>
              </a:rPr>
              <a:t>, 69, 42388-42399.</a:t>
            </a:r>
            <a:endParaRPr lang="ru-RU" sz="1200" dirty="0" smtClean="0">
              <a:latin typeface="Century Gothic" pitchFamily="34" charset="0"/>
            </a:endParaRPr>
          </a:p>
          <a:p>
            <a:endParaRPr lang="en-US" sz="1200" dirty="0" smtClean="0">
              <a:latin typeface="Century Gothic" pitchFamily="34" charset="0"/>
            </a:endParaRPr>
          </a:p>
          <a:p>
            <a:r>
              <a:rPr lang="en-US" sz="1200" dirty="0" err="1" smtClean="0">
                <a:latin typeface="Century Gothic" pitchFamily="34" charset="0"/>
              </a:rPr>
              <a:t>Abdulaeva</a:t>
            </a:r>
            <a:r>
              <a:rPr lang="en-US" sz="1200" dirty="0" smtClean="0">
                <a:latin typeface="Century Gothic" pitchFamily="34" charset="0"/>
              </a:rPr>
              <a:t>, I. A. et al. </a:t>
            </a:r>
            <a:r>
              <a:rPr lang="en-US" sz="1200" i="1" dirty="0" err="1" smtClean="0">
                <a:latin typeface="Century Gothic" pitchFamily="34" charset="0"/>
              </a:rPr>
              <a:t>Coord</a:t>
            </a:r>
            <a:r>
              <a:rPr lang="en-US" sz="1200" i="1" dirty="0" smtClean="0">
                <a:latin typeface="Century Gothic" pitchFamily="34" charset="0"/>
              </a:rPr>
              <a:t>. Chem. Rev.</a:t>
            </a:r>
            <a:r>
              <a:rPr lang="en-US" sz="1200" dirty="0" smtClean="0">
                <a:latin typeface="Century Gothic" pitchFamily="34" charset="0"/>
              </a:rPr>
              <a:t> </a:t>
            </a:r>
            <a:r>
              <a:rPr lang="en-US" sz="1200" b="1" dirty="0" smtClean="0">
                <a:latin typeface="Century Gothic" pitchFamily="34" charset="0"/>
              </a:rPr>
              <a:t>2020</a:t>
            </a:r>
            <a:r>
              <a:rPr lang="en-US" sz="1200" dirty="0" smtClean="0">
                <a:latin typeface="Century Gothic" pitchFamily="34" charset="0"/>
              </a:rPr>
              <a:t>, 407, 213108</a:t>
            </a:r>
            <a:endParaRPr lang="ru-RU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5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леточная-мембрана-модели-детальной-диаграммы-структуры-мембраны-147917171.jpg"/>
          <p:cNvPicPr>
            <a:picLocks noChangeAspect="1"/>
          </p:cNvPicPr>
          <p:nvPr/>
        </p:nvPicPr>
        <p:blipFill>
          <a:blip r:embed="rId3" cstate="print"/>
          <a:srcRect t="50000" b="12234"/>
          <a:stretch>
            <a:fillRect/>
          </a:stretch>
        </p:blipFill>
        <p:spPr>
          <a:xfrm rot="13393773" flipV="1">
            <a:off x="4301273" y="2232510"/>
            <a:ext cx="3060841" cy="16838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644008" cy="4005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67544" y="1529457"/>
            <a:ext cx="547359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Цель исследования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получение нового типа фотосенсибилизатора для </a:t>
            </a:r>
            <a:r>
              <a:rPr lang="ru-RU" dirty="0" err="1" smtClean="0">
                <a:latin typeface="Century Gothic" pitchFamily="34" charset="0"/>
              </a:rPr>
              <a:t>аФДТ</a:t>
            </a:r>
            <a:r>
              <a:rPr lang="ru-RU" dirty="0" smtClean="0">
                <a:latin typeface="Century Gothic" pitchFamily="34" charset="0"/>
              </a:rPr>
              <a:t> на основе катион-содержащих </a:t>
            </a:r>
            <a:r>
              <a:rPr lang="ru-RU" dirty="0" err="1" smtClean="0">
                <a:latin typeface="Century Gothic" pitchFamily="34" charset="0"/>
              </a:rPr>
              <a:t>пиразинопорфиринов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610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latin typeface="Century Gothic" pitchFamily="34" charset="0"/>
              </a:rPr>
              <a:t>Разработать подход к синтезу катион-содержащих </a:t>
            </a:r>
            <a:r>
              <a:rPr lang="ru-RU" sz="1400" dirty="0" err="1" smtClean="0">
                <a:latin typeface="Century Gothic" pitchFamily="34" charset="0"/>
              </a:rPr>
              <a:t>пиразинопорфиринов</a:t>
            </a:r>
            <a:r>
              <a:rPr lang="ru-RU" sz="1400" dirty="0" smtClean="0">
                <a:latin typeface="Century Gothic" pitchFamily="34" charset="0"/>
              </a:rPr>
              <a:t> и их металлокомплексов с </a:t>
            </a:r>
            <a:r>
              <a:rPr lang="en-US" sz="1400" b="1" dirty="0" smtClean="0">
                <a:latin typeface="Century Gothic" pitchFamily="34" charset="0"/>
              </a:rPr>
              <a:t>Ni</a:t>
            </a:r>
            <a:r>
              <a:rPr lang="ru-RU" sz="1400" b="1" dirty="0" smtClean="0">
                <a:latin typeface="Century Gothic" pitchFamily="34" charset="0"/>
              </a:rPr>
              <a:t>(</a:t>
            </a:r>
            <a:r>
              <a:rPr lang="en-US" sz="1400" b="1" dirty="0" smtClean="0">
                <a:latin typeface="Century Gothic" pitchFamily="34" charset="0"/>
              </a:rPr>
              <a:t>II)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</a:rPr>
              <a:t>и </a:t>
            </a:r>
            <a:r>
              <a:rPr lang="en-US" sz="1400" b="1" dirty="0" smtClean="0">
                <a:latin typeface="Century Gothic" pitchFamily="34" charset="0"/>
              </a:rPr>
              <a:t>Zn(II)</a:t>
            </a:r>
            <a:endParaRPr lang="ru-RU" sz="14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4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latin typeface="Century Gothic" pitchFamily="34" charset="0"/>
              </a:rPr>
              <a:t>Полностью охарактеризовать и проанализировать свойства полученных порфиринов в различных средах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400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latin typeface="Century Gothic" pitchFamily="34" charset="0"/>
              </a:rPr>
              <a:t>Исследовать фотодинамическую активность свободных порфиринов и </a:t>
            </a:r>
            <a:r>
              <a:rPr lang="ru-RU" sz="1400" dirty="0" err="1" smtClean="0">
                <a:latin typeface="Century Gothic" pitchFamily="34" charset="0"/>
              </a:rPr>
              <a:t>порфиринатов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en-US" sz="1400" dirty="0" smtClean="0">
                <a:latin typeface="Century Gothic" pitchFamily="34" charset="0"/>
              </a:rPr>
              <a:t>Zn(II)</a:t>
            </a:r>
            <a:r>
              <a:rPr lang="ru-RU" sz="1400" dirty="0" smtClean="0">
                <a:latin typeface="Century Gothic" pitchFamily="34" charset="0"/>
              </a:rPr>
              <a:t> в процессе окисления органического красителя на модельной </a:t>
            </a:r>
            <a:r>
              <a:rPr lang="ru-RU" sz="1400" dirty="0" err="1" smtClean="0">
                <a:latin typeface="Century Gothic" pitchFamily="34" charset="0"/>
              </a:rPr>
              <a:t>бислойной</a:t>
            </a:r>
            <a:r>
              <a:rPr lang="ru-RU" sz="1400" dirty="0" smtClean="0">
                <a:latin typeface="Century Gothic" pitchFamily="34" charset="0"/>
              </a:rPr>
              <a:t> липидной мембране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Century Gothic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5792701"/>
              </p:ext>
            </p:extLst>
          </p:nvPr>
        </p:nvGraphicFramePr>
        <p:xfrm>
          <a:off x="5498542" y="188641"/>
          <a:ext cx="3393937" cy="3384376"/>
        </p:xfrm>
        <a:graphic>
          <a:graphicData uri="http://schemas.openxmlformats.org/presentationml/2006/ole">
            <p:oleObj spid="_x0000_s64514" name="CS ChemDraw Drawing" r:id="rId4" imgW="1730742" imgH="1733940" progId="ChemDraw.Document.6.0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48264" y="3573016"/>
            <a:ext cx="2052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Бислойная</a:t>
            </a:r>
            <a:r>
              <a:rPr lang="ru-RU" sz="1400" dirty="0" smtClean="0">
                <a:latin typeface="Century Gothic" pitchFamily="34" charset="0"/>
              </a:rPr>
              <a:t> липидная мембрана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128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/>
          <p:cNvSpPr/>
          <p:nvPr/>
        </p:nvSpPr>
        <p:spPr>
          <a:xfrm rot="10800000">
            <a:off x="863588" y="3501008"/>
            <a:ext cx="741682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3588" y="251936"/>
            <a:ext cx="7416824" cy="3274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60747" y="2895167"/>
            <a:ext cx="23321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RSC Adv.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2020, 10, 69, 42388–42399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5332" y="4653136"/>
            <a:ext cx="745333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847328" y="3717032"/>
            <a:ext cx="7449344" cy="929640"/>
            <a:chOff x="11303000" y="12533947"/>
            <a:chExt cx="9067800" cy="929640"/>
          </a:xfrm>
        </p:grpSpPr>
        <p:sp>
          <p:nvSpPr>
            <p:cNvPr id="25" name="Прямоугольный треугольник 24"/>
            <p:cNvSpPr/>
            <p:nvPr/>
          </p:nvSpPr>
          <p:spPr>
            <a:xfrm>
              <a:off x="11303000" y="12533947"/>
              <a:ext cx="4648200" cy="92964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flipH="1">
              <a:off x="15722600" y="12549187"/>
              <a:ext cx="46482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3192614"/>
              </p:ext>
            </p:extLst>
          </p:nvPr>
        </p:nvGraphicFramePr>
        <p:xfrm>
          <a:off x="1387475" y="4854575"/>
          <a:ext cx="6340475" cy="1479550"/>
        </p:xfrm>
        <a:graphic>
          <a:graphicData uri="http://schemas.openxmlformats.org/presentationml/2006/ole">
            <p:oleObj spid="_x0000_s20513" name="CS ChemDraw Drawing" r:id="rId4" imgW="4878047" imgH="1147311" progId="ChemDraw.Document.6.0">
              <p:embed/>
            </p:oleObj>
          </a:graphicData>
        </a:graphic>
      </p:graphicFrame>
      <p:cxnSp>
        <p:nvCxnSpPr>
          <p:cNvPr id="16" name="Прямая соединительная линия 15"/>
          <p:cNvCxnSpPr>
            <a:stCxn id="25" idx="2"/>
            <a:endCxn id="26" idx="2"/>
          </p:cNvCxnSpPr>
          <p:nvPr/>
        </p:nvCxnSpPr>
        <p:spPr>
          <a:xfrm>
            <a:off x="847328" y="4646672"/>
            <a:ext cx="74493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5289098"/>
              </p:ext>
            </p:extLst>
          </p:nvPr>
        </p:nvGraphicFramePr>
        <p:xfrm>
          <a:off x="1617663" y="981075"/>
          <a:ext cx="5907087" cy="2982913"/>
        </p:xfrm>
        <a:graphic>
          <a:graphicData uri="http://schemas.openxmlformats.org/presentationml/2006/ole">
            <p:oleObj spid="_x0000_s20514" name="CS ChemDraw Drawing" r:id="rId5" imgW="6517678" imgH="3288429" progId="ChemDraw.Document.6.0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39552" y="25193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Подходы к </a:t>
            </a:r>
            <a:r>
              <a:rPr lang="ru-RU" sz="3200" dirty="0" err="1" smtClean="0">
                <a:latin typeface="Century Gothic" pitchFamily="34" charset="0"/>
              </a:rPr>
              <a:t>функционализации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2210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Введение алкильного линкера</a:t>
            </a:r>
            <a:endParaRPr lang="ru-RU" sz="1400" dirty="0">
              <a:latin typeface="Century Gothic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27584" y="3717032"/>
            <a:ext cx="7453336" cy="2736304"/>
            <a:chOff x="827584" y="3789040"/>
            <a:chExt cx="7453336" cy="273630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7584" y="4653136"/>
              <a:ext cx="7453336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827584" y="3789040"/>
              <a:ext cx="7449344" cy="929640"/>
              <a:chOff x="11303000" y="12533947"/>
              <a:chExt cx="9067800" cy="929640"/>
            </a:xfrm>
          </p:grpSpPr>
          <p:sp>
            <p:nvSpPr>
              <p:cNvPr id="22" name="Прямоугольный треугольник 21"/>
              <p:cNvSpPr/>
              <p:nvPr/>
            </p:nvSpPr>
            <p:spPr>
              <a:xfrm>
                <a:off x="11303000" y="12533947"/>
                <a:ext cx="4648200" cy="9296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ый треугольник 26"/>
              <p:cNvSpPr/>
              <p:nvPr/>
            </p:nvSpPr>
            <p:spPr>
              <a:xfrm flipH="1">
                <a:off x="15722600" y="12549187"/>
                <a:ext cx="46482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39552" y="260648"/>
            <a:ext cx="8147248" cy="547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800000">
            <a:off x="502994" y="5733256"/>
            <a:ext cx="8142629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8405410"/>
              </p:ext>
            </p:extLst>
          </p:nvPr>
        </p:nvGraphicFramePr>
        <p:xfrm>
          <a:off x="683568" y="1052736"/>
          <a:ext cx="7416824" cy="4535288"/>
        </p:xfrm>
        <a:graphic>
          <a:graphicData uri="http://schemas.openxmlformats.org/presentationml/2006/ole">
            <p:oleObj spid="_x0000_s41992" name="CS ChemDraw Drawing" r:id="rId3" imgW="6942957" imgH="4230360" progId="ChemDraw.Document.6.0">
              <p:embed/>
            </p:oleObj>
          </a:graphicData>
        </a:graphic>
      </p:graphicFrame>
      <p:sp>
        <p:nvSpPr>
          <p:cNvPr id="43" name="Rectangle 6"/>
          <p:cNvSpPr>
            <a:spLocks noChangeArrowheads="1"/>
          </p:cNvSpPr>
          <p:nvPr/>
        </p:nvSpPr>
        <p:spPr bwMode="auto">
          <a:xfrm rot="5400000">
            <a:off x="6750060" y="3245748"/>
            <a:ext cx="316835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Неразделимая смесь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4 : 1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4374772" y="2461929"/>
            <a:ext cx="4816814" cy="3702278"/>
          </a:xfrm>
          <a:prstGeom prst="homePlate">
            <a:avLst>
              <a:gd name="adj" fmla="val 37903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5193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Подходы к </a:t>
            </a:r>
            <a:r>
              <a:rPr lang="ru-RU" sz="3200" dirty="0" err="1" smtClean="0">
                <a:latin typeface="Century Gothic" pitchFamily="34" charset="0"/>
              </a:rPr>
              <a:t>функционализации</a:t>
            </a:r>
            <a:endParaRPr lang="ru-RU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1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0"/>
            <a:ext cx="9144000" cy="2466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9236265"/>
              </p:ext>
            </p:extLst>
          </p:nvPr>
        </p:nvGraphicFramePr>
        <p:xfrm>
          <a:off x="1385515" y="487648"/>
          <a:ext cx="7146925" cy="1320800"/>
        </p:xfrm>
        <a:graphic>
          <a:graphicData uri="http://schemas.openxmlformats.org/presentationml/2006/ole">
            <p:oleObj spid="_x0000_s37898" name="CS ChemDraw Drawing" r:id="rId3" imgW="8267419" imgH="1531170" progId="ChemDraw.Document.6.0">
              <p:embed/>
            </p:oleObj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5822672" cy="403244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2929" r="11485" b="4601"/>
          <a:stretch/>
        </p:blipFill>
        <p:spPr bwMode="auto">
          <a:xfrm>
            <a:off x="5724128" y="2276872"/>
            <a:ext cx="315563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172400" y="2636912"/>
            <a:ext cx="44999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172400" y="2564904"/>
            <a:ext cx="57216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Br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aseline="30000" dirty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NEt</a:t>
            </a:r>
            <a:r>
              <a:rPr kumimoji="0" lang="en-US" sz="1100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2636912"/>
            <a:ext cx="14359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aseline="30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H NMR (CDCl</a:t>
            </a:r>
            <a:r>
              <a:rPr lang="en-US" sz="1100" baseline="-25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100" i="0" u="none" strike="noStrike" cap="none" normalizeH="0" baseline="-2500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68144" y="2276872"/>
            <a:ext cx="14359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UV-Vis (CDCl</a:t>
            </a:r>
            <a:r>
              <a:rPr lang="en-US" sz="1100" baseline="-250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1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1100" i="0" u="none" strike="noStrike" cap="none" normalizeH="0" baseline="-2500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0752" y="873368"/>
            <a:ext cx="792088" cy="30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67542" y="663300"/>
            <a:ext cx="17823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Смесь </a:t>
            </a:r>
            <a:r>
              <a:rPr lang="ru-RU" sz="1200" b="1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дибром</a:t>
            </a:r>
            <a:r>
              <a:rPr lang="ru-RU" sz="12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и </a:t>
            </a:r>
            <a:r>
              <a:rPr lang="ru-RU" sz="1200" b="1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монобром</a:t>
            </a:r>
            <a:r>
              <a:rPr lang="ru-RU" sz="12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-замещенных порфиринов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4 : 1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107504" y="487647"/>
            <a:ext cx="2232248" cy="1213161"/>
          </a:xfrm>
          <a:prstGeom prst="homePlate">
            <a:avLst>
              <a:gd name="adj" fmla="val 37903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4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99080769"/>
              </p:ext>
            </p:extLst>
          </p:nvPr>
        </p:nvGraphicFramePr>
        <p:xfrm>
          <a:off x="1583668" y="1075889"/>
          <a:ext cx="5976664" cy="4706222"/>
        </p:xfrm>
        <a:graphic>
          <a:graphicData uri="http://schemas.openxmlformats.org/presentationml/2006/ole">
            <p:oleObj spid="_x0000_s23579" name="CS ChemDraw Drawing" r:id="rId3" imgW="5545559" imgH="4373460" progId="ChemDraw.Document.6.0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6368" y="188640"/>
            <a:ext cx="829126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Получение </a:t>
            </a:r>
            <a:r>
              <a:rPr lang="ru-RU" sz="3200" dirty="0" err="1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фотоактивных</a:t>
            </a:r>
            <a:r>
              <a:rPr lang="ru-RU" sz="32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 порфиринов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539</Words>
  <Application>Microsoft Office PowerPoint</Application>
  <PresentationFormat>Экран (4:3)</PresentationFormat>
  <Paragraphs>113</Paragraphs>
  <Slides>17</Slides>
  <Notes>5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CS ChemDraw Drawing</vt:lpstr>
      <vt:lpstr>НОВЫЕ ДИКАТИОННЫЕ ПОРФИРИНЫ ДЛЯ АНТИБАКТЕРИАЛЬНОЙ ФОТОДИНАМИЧЕСКОЙ ТЕРАПИИ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  <vt:lpstr>Слайд 14</vt:lpstr>
      <vt:lpstr>Слайд 15</vt:lpstr>
      <vt:lpstr>Слайд 16</vt:lpstr>
      <vt:lpstr>Фотоактивные b-имидазолилпорфирины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DICATIONIC PORPHYRINS FOR ANTIMICROBIAL PHOTODYNAMIC THERAPY</dc:title>
  <dc:creator>User</dc:creator>
  <cp:lastModifiedBy>Даша-Поливаша</cp:lastModifiedBy>
  <cp:revision>90</cp:revision>
  <dcterms:created xsi:type="dcterms:W3CDTF">2021-08-09T08:48:02Z</dcterms:created>
  <dcterms:modified xsi:type="dcterms:W3CDTF">2022-07-02T11:01:34Z</dcterms:modified>
</cp:coreProperties>
</file>