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4" r:id="rId4"/>
    <p:sldId id="285" r:id="rId5"/>
    <p:sldId id="286" r:id="rId6"/>
    <p:sldId id="275" r:id="rId7"/>
    <p:sldId id="276" r:id="rId8"/>
    <p:sldId id="277" r:id="rId9"/>
    <p:sldId id="290" r:id="rId10"/>
    <p:sldId id="293" r:id="rId11"/>
    <p:sldId id="278" r:id="rId12"/>
    <p:sldId id="291" r:id="rId13"/>
    <p:sldId id="280" r:id="rId14"/>
    <p:sldId id="310" r:id="rId15"/>
    <p:sldId id="295" r:id="rId16"/>
    <p:sldId id="311" r:id="rId17"/>
    <p:sldId id="299" r:id="rId18"/>
    <p:sldId id="281" r:id="rId19"/>
    <p:sldId id="282" r:id="rId20"/>
    <p:sldId id="287" r:id="rId21"/>
    <p:sldId id="288" r:id="rId22"/>
    <p:sldId id="289" r:id="rId23"/>
    <p:sldId id="292" r:id="rId24"/>
    <p:sldId id="25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>
        <p:scale>
          <a:sx n="66" d="100"/>
          <a:sy n="66" d="100"/>
        </p:scale>
        <p:origin x="636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8515E84-4D00-4370-883A-4FA11527F647}" type="datetimeFigureOut">
              <a:rPr lang="ru-RU" smtClean="0"/>
              <a:pPr/>
              <a:t>01.07.2022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4FEDBF1-3E83-48C7-86CB-1413A045C60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91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F74C7-28F8-E645-8E5D-483BC8C7155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F74C7-28F8-E645-8E5D-483BC8C7155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B31900-3759-4C7E-868C-87186D841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35B88D-7E0A-497C-832C-4DCC86487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6359C4-158B-4C53-AB6F-7ED0B34F2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6CE5-0DC7-4A07-A2EC-2B5871370EF2}" type="datetime1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958F38-15EB-4804-ABF5-02B821F52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B88959-0D3A-4459-A4C0-9CACCB17F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EBD8-BBB9-4089-83FC-2CE976111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263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D317EF-80E4-4C07-81EA-76771264A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D25A26-BCE3-4D6F-9E48-F13B0BA32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2F1D56-1E9F-4D46-A20B-37B0A38C1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35BF-CD98-4E3A-809B-6979F8FA985D}" type="datetime1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7DF20F-604D-4683-8829-C87FBD73A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72B83E-6EFC-4B2A-9A08-447E2D4B8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EBD8-BBB9-4089-83FC-2CE976111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77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2B24C88-5763-46A8-856E-9104137E9D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CC2AEF-EB78-4548-BEA5-E83C24E0F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9B6D4C-73B7-4A56-99BD-7D3E65877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36FF-6F6C-4298-9CC6-2B7A30822F54}" type="datetime1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D853EC-554A-4592-B6DA-C369EFBCF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EA42C2-65FE-4087-83DB-F4A16ACC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EBD8-BBB9-4089-83FC-2CE976111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29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6EA806-9D85-4D96-AC35-615D49CC4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EE4365-F1A4-43A1-B2C9-DF44C998B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6C5486-0CFC-4D69-A846-E13B50948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07F1-2AE2-49A9-8F3A-95E8199653D3}" type="datetime1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B6C3B5-B6EB-49CB-9997-B1DB23B9E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142418-77EF-48C4-A313-C770BF0B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EBD8-BBB9-4089-83FC-2CE976111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01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9FC2A8-96FF-4C5F-971B-B344A97A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2AB027-7E82-4899-9E03-FE42FADB2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8762A1-6C9B-42F2-87A7-396301A5B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B1633-6203-4061-9D7B-954ADF5E12D4}" type="datetime1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145E1-C4A6-42CA-BA8A-92F06C5BF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A6F9F0-F853-4B3F-9A80-A96866571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EBD8-BBB9-4089-83FC-2CE976111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66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32E90C-E0FA-4C28-A27A-7C4889CE3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2EB718-A7AC-4167-A21F-A8842AFE6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F710DD-8EA7-4AB3-8B85-870BEB40B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A0EA8F-2D97-4C74-B855-50DB44687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45B4-4799-4DFD-8AFB-61FEF4C87433}" type="datetime1">
              <a:rPr lang="ru-RU" smtClean="0"/>
              <a:t>01.07.2022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DD1FFF-B4D7-4313-8E94-3C933EC1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BC031C-E487-465D-9759-D1E1F08B0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EBD8-BBB9-4089-83FC-2CE976111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47294-4CD9-4EAE-BF69-964AFAF6D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8FD254-17DA-4DE3-85C7-F39F40C90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DADA0D-DC93-42DE-A8E3-C7A8A08ED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AF7A888-A396-4308-90E8-3C65D47C89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6342721-06E8-408C-A5CE-89E1136F99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51E81E-3FC2-46C2-BED8-43738EC60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BE3D-987A-4BA5-B439-8653CA12794A}" type="datetime1">
              <a:rPr lang="ru-RU" smtClean="0"/>
              <a:t>01.07.2022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ACD5731-9589-4CAC-9F91-4E97DFB8A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8BAF83-5BB8-409B-80E7-844D2EBCB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EBD8-BBB9-4089-83FC-2CE976111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1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E49B0-1008-49D1-8F48-1B52817B7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A966F7-BE66-40F9-9EFE-CB192F37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CF82-628C-4808-883E-05CE0352BF56}" type="datetime1">
              <a:rPr lang="ru-RU" smtClean="0"/>
              <a:t>01.07.2022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87D1C47-C8D2-486D-B17B-924185DD5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ECE909-2913-4A9D-94E5-782B104C3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EBD8-BBB9-4089-83FC-2CE976111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097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F8338A6-57EF-44AF-8775-5DAB6CA98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028D-32D5-48FC-8442-2F1F87F8C86B}" type="datetime1">
              <a:rPr lang="ru-RU" smtClean="0"/>
              <a:t>01.07.2022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7804D0A-48B1-4EE4-9A3A-2930B2B47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790168-01BF-4D84-93B9-7C7467582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EBD8-BBB9-4089-83FC-2CE976111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4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AADE7-3446-49A6-AC96-72E1C215B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F9F4F0-7E0A-4BBE-9110-EAD774058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27C98C-3FB3-4C91-BC45-B099BAFF2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B93582-22B6-4E01-800E-4AD36D834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85C9-BB55-4D86-9CDD-48DA4C5BF1CC}" type="datetime1">
              <a:rPr lang="ru-RU" smtClean="0"/>
              <a:t>01.07.2022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3537BA-8199-419B-AA2D-F6F9248A8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42BEEA-FFA3-4676-AFD3-03E410987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EBD8-BBB9-4089-83FC-2CE976111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56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659B6-DAF4-4CD9-86D1-BCCEAF177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A939E8-A4CC-4580-9A86-5241C54113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3F93D9-EE59-4735-8935-3F24CD856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37B920-7A2D-4229-B139-9E8406E69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6CDC-6A50-4080-9A1A-284C59D34177}" type="datetime1">
              <a:rPr lang="ru-RU" smtClean="0"/>
              <a:t>01.07.2022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470C02-C9D9-4396-933D-5EF5DA034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5A0B2E-FCB9-45F2-A90E-465BBA71F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EBD8-BBB9-4089-83FC-2CE976111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37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BC11C-4D33-40F3-8D19-681D06100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6FCF60-9A00-42A5-91FE-4F76E2034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53FFA3-C1AF-4AF3-82AB-DC6F390586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8C62582-D293-42E7-947A-8DE712AE2EE9}" type="datetime1">
              <a:rPr lang="ru-RU" smtClean="0"/>
              <a:pPr/>
              <a:t>01.07.2022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7BAE3C-2C4B-4780-BFF5-0DC41D0C0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7977A0-E7C2-44F6-A9C2-C0670D471C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FF2EBD8-BBB9-4089-83FC-2CE976111D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8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День открытых дверей Института тонких химических технологий имени М.В.  Ломоносова">
            <a:extLst>
              <a:ext uri="{FF2B5EF4-FFF2-40B4-BE49-F238E27FC236}">
                <a16:creationId xmlns:a16="http://schemas.microsoft.com/office/drawing/2014/main" id="{634FECAC-9B21-460A-AC62-26DF51DD6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06" y="102920"/>
            <a:ext cx="1838132" cy="119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B1863-AD4E-431D-9097-1AE9D23278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843" y="2921923"/>
            <a:ext cx="11052313" cy="101415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фотосенсибилизаторов на основе производных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природных хлоринов для комбинированной фотодинамической и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химиотерапии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003007-98AC-41CC-B6A0-12063EB3E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5458132"/>
            <a:ext cx="9144000" cy="565986"/>
          </a:xfrm>
        </p:spPr>
        <p:txBody>
          <a:bodyPr>
            <a:normAutofit fontScale="92500"/>
          </a:bodyPr>
          <a:lstStyle/>
          <a:p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Островерхов П.В.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Степанькова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С.Н.,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Ростиашвили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М.Г., Грин М.А.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E1F8A33-C1EC-4874-A9A2-B85972078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8C2709AB-BFEA-446E-B908-E3AA84D31F15}"/>
              </a:ext>
            </a:extLst>
          </p:cNvPr>
          <p:cNvSpPr txBox="1">
            <a:spLocks/>
          </p:cNvSpPr>
          <p:nvPr/>
        </p:nvSpPr>
        <p:spPr>
          <a:xfrm>
            <a:off x="1700508" y="441162"/>
            <a:ext cx="8790982" cy="1655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МИРЭА - Российский Технологический Университет, Институт тонких химических технологий им. М.В. Ломоносова, Кафедра химии и технологии биологически активных соединений, медицинской и органической химии имени Н.А. Преображенского</a:t>
            </a:r>
          </a:p>
        </p:txBody>
      </p:sp>
      <p:pic>
        <p:nvPicPr>
          <p:cNvPr id="1026" name="Picture 2" descr="Логотип">
            <a:extLst>
              <a:ext uri="{FF2B5EF4-FFF2-40B4-BE49-F238E27FC236}">
                <a16:creationId xmlns:a16="http://schemas.microsoft.com/office/drawing/2014/main" id="{69EAA166-E7BF-D725-8969-3C9259C57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0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973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7363" y="71852"/>
            <a:ext cx="7604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</a:rPr>
              <a:t>Результаты исследования устойчивости 4</a:t>
            </a:r>
            <a:r>
              <a:rPr lang="en-US" sz="2800" dirty="0">
                <a:latin typeface="Arial" panose="020B0604020202020204" pitchFamily="34" charset="0"/>
              </a:rPr>
              <a:t>Pt</a:t>
            </a:r>
            <a:r>
              <a:rPr lang="ru-RU" sz="2800" dirty="0"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374818"/>
              </p:ext>
            </p:extLst>
          </p:nvPr>
        </p:nvGraphicFramePr>
        <p:xfrm>
          <a:off x="2677090" y="1266824"/>
          <a:ext cx="5569852" cy="4274823"/>
        </p:xfrm>
        <a:graphic>
          <a:graphicData uri="http://schemas.openxmlformats.org/drawingml/2006/table">
            <a:tbl>
              <a:tblPr firstRow="1" firstCol="1" bandRow="1"/>
              <a:tblGrid>
                <a:gridCol w="1728852">
                  <a:extLst>
                    <a:ext uri="{9D8B030D-6E8A-4147-A177-3AD203B41FA5}">
                      <a16:colId xmlns:a16="http://schemas.microsoft.com/office/drawing/2014/main" val="1892864475"/>
                    </a:ext>
                  </a:extLst>
                </a:gridCol>
                <a:gridCol w="1920500">
                  <a:extLst>
                    <a:ext uri="{9D8B030D-6E8A-4147-A177-3AD203B41FA5}">
                      <a16:colId xmlns:a16="http://schemas.microsoft.com/office/drawing/2014/main" val="45435562"/>
                    </a:ext>
                  </a:extLst>
                </a:gridCol>
                <a:gridCol w="1920500">
                  <a:extLst>
                    <a:ext uri="{9D8B030D-6E8A-4147-A177-3AD203B41FA5}">
                      <a16:colId xmlns:a16="http://schemas.microsoft.com/office/drawing/2014/main" val="1356860166"/>
                    </a:ext>
                  </a:extLst>
                </a:gridCol>
              </a:tblGrid>
              <a:tr h="27148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Pt-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комплекс ФБ-4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668858"/>
                  </a:ext>
                </a:extLst>
              </a:tr>
              <a:tr h="271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час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часов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427554"/>
                  </a:ext>
                </a:extLst>
              </a:tr>
              <a:tr h="839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рН=7,4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Разрушение комплекса не выявлено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Разрушение комплекса не выявлено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378168"/>
                  </a:ext>
                </a:extLst>
              </a:tr>
              <a:tr h="839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рН=6,8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Разрушение комплекса не выявлено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Разрушение комплекса не выявлено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6900299"/>
                  </a:ext>
                </a:extLst>
              </a:tr>
              <a:tr h="839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рН=5,0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Разрушение комплекса не выявлено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Разрушение комплекса не выявлено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341071"/>
                  </a:ext>
                </a:extLst>
              </a:tr>
              <a:tr h="11237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рН=3,0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Наблюдали незначительное разрушение комплекса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Наблюдали незначительное разрушение комплекса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844624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4" t="21715" r="21461"/>
          <a:stretch/>
        </p:blipFill>
        <p:spPr>
          <a:xfrm>
            <a:off x="8962730" y="784271"/>
            <a:ext cx="2472049" cy="28058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37174" y="3560861"/>
            <a:ext cx="3523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</a:rPr>
              <a:t>Схематическое изображение ТСХ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EBD8-BBB9-4089-83FC-2CE976111D50}" type="slidenum">
              <a:rPr lang="ru-RU" smtClean="0"/>
              <a:t>10</a:t>
            </a:fld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4CAFCF8-18E1-DC68-DFC2-8E12A27AEEA4}"/>
              </a:ext>
            </a:extLst>
          </p:cNvPr>
          <p:cNvSpPr/>
          <p:nvPr/>
        </p:nvSpPr>
        <p:spPr>
          <a:xfrm rot="1252016">
            <a:off x="406400" y="1147276"/>
            <a:ext cx="362471" cy="2428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579BC635-C373-A0BE-CC5D-57FA79E7A8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841998"/>
              </p:ext>
            </p:extLst>
          </p:nvPr>
        </p:nvGraphicFramePr>
        <p:xfrm>
          <a:off x="65609" y="793324"/>
          <a:ext cx="2472049" cy="4908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863522" imgH="3700149" progId="ChemDraw.Document.6.0">
                  <p:embed/>
                </p:oleObj>
              </mc:Choice>
              <mc:Fallback>
                <p:oleObj name="CS ChemDraw Drawing" r:id="rId3" imgW="1863522" imgH="370014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609" y="793324"/>
                        <a:ext cx="2472049" cy="4908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D3BFD38-0BFE-39B9-3663-9DFC03913F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 bwMode="auto">
          <a:xfrm>
            <a:off x="8246942" y="4295920"/>
            <a:ext cx="3965868" cy="12625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6503CA-1619-60FD-E002-404CA8361D7D}"/>
              </a:ext>
            </a:extLst>
          </p:cNvPr>
          <p:cNvSpPr txBox="1"/>
          <p:nvPr/>
        </p:nvSpPr>
        <p:spPr>
          <a:xfrm>
            <a:off x="8437173" y="5479235"/>
            <a:ext cx="3523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</a:rPr>
              <a:t>Результаты масс-спектрометрии  после разрушения комплекса при </a:t>
            </a:r>
            <a:r>
              <a:rPr lang="en-US" dirty="0">
                <a:latin typeface="Arial" panose="020B0604020202020204" pitchFamily="34" charset="0"/>
              </a:rPr>
              <a:t>pH=3</a:t>
            </a:r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445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C44BF-218A-4031-BC54-9B15065BA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121" y="-309440"/>
            <a:ext cx="11159757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Моделирование взаимодействий ФС-</a:t>
            </a:r>
            <a:r>
              <a:rPr lang="en-US" sz="3200" dirty="0"/>
              <a:t>Pt </a:t>
            </a:r>
            <a:r>
              <a:rPr lang="ru-RU" sz="3200" dirty="0"/>
              <a:t>и ДНК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64EC0B-511E-40F8-B59D-466EF874B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FF2EBD8-BBB9-4089-83FC-2CE976111D50}" type="slidenum">
              <a:rPr lang="ru-RU" sz="1600" smtClean="0"/>
              <a:t>11</a:t>
            </a:fld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751870-95EB-45F8-BEC4-72834DB438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2"/>
          <a:stretch/>
        </p:blipFill>
        <p:spPr>
          <a:xfrm>
            <a:off x="472104" y="696453"/>
            <a:ext cx="3313840" cy="26480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B282A4-D7A8-40CA-842B-98DC89DA0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00" y="696453"/>
            <a:ext cx="3313840" cy="25824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E8DDF6C-C4A9-46D7-962E-DCC0FB8047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8"/>
          <a:stretch/>
        </p:blipFill>
        <p:spPr>
          <a:xfrm>
            <a:off x="3505900" y="3602905"/>
            <a:ext cx="2944369" cy="242055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9E0614A-99A5-4E65-85F1-269E2002BD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/>
          <a:stretch/>
        </p:blipFill>
        <p:spPr>
          <a:xfrm>
            <a:off x="403026" y="3564998"/>
            <a:ext cx="3013133" cy="2458457"/>
          </a:xfrm>
          <a:prstGeom prst="rect">
            <a:avLst/>
          </a:prstGeom>
        </p:spPr>
      </p:pic>
      <p:pic>
        <p:nvPicPr>
          <p:cNvPr id="19" name="Picture 3" descr="C:\Users\vonca\Desktop\n444.JPG">
            <a:extLst>
              <a:ext uri="{FF2B5EF4-FFF2-40B4-BE49-F238E27FC236}">
                <a16:creationId xmlns:a16="http://schemas.microsoft.com/office/drawing/2014/main" id="{95F8E01C-E22C-47E9-9BF6-6DE0E18D4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8163794" y="1340427"/>
            <a:ext cx="3581423" cy="2536808"/>
          </a:xfrm>
          <a:prstGeom prst="rect">
            <a:avLst/>
          </a:prstGeom>
          <a:noFill/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C092E38-0C4B-486D-82B4-932F754F9012}"/>
              </a:ext>
            </a:extLst>
          </p:cNvPr>
          <p:cNvSpPr txBox="1"/>
          <p:nvPr/>
        </p:nvSpPr>
        <p:spPr>
          <a:xfrm>
            <a:off x="6819740" y="5692343"/>
            <a:ext cx="51889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Молекула ДНК была подготовлена в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usfc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Chimera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докинг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был проведен в HEX 8.0.0; расчет и визуализация взаимодействий были сделаны в Discovery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studio</a:t>
            </a:r>
            <a:endParaRPr lang="ru-RU" sz="1600" dirty="0">
              <a:latin typeface="Arial" panose="020B0604020202020204" pitchFamily="34" charset="0"/>
            </a:endParaRPr>
          </a:p>
        </p:txBody>
      </p: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830618FF-174F-46AF-B4C6-B15A466DAA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747168"/>
              </p:ext>
            </p:extLst>
          </p:nvPr>
        </p:nvGraphicFramePr>
        <p:xfrm>
          <a:off x="8123964" y="4582995"/>
          <a:ext cx="3766831" cy="95825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779344">
                  <a:extLst>
                    <a:ext uri="{9D8B030D-6E8A-4147-A177-3AD203B41FA5}">
                      <a16:colId xmlns:a16="http://schemas.microsoft.com/office/drawing/2014/main" val="1959134816"/>
                    </a:ext>
                  </a:extLst>
                </a:gridCol>
                <a:gridCol w="662443">
                  <a:extLst>
                    <a:ext uri="{9D8B030D-6E8A-4147-A177-3AD203B41FA5}">
                      <a16:colId xmlns:a16="http://schemas.microsoft.com/office/drawing/2014/main" val="1491749488"/>
                    </a:ext>
                  </a:extLst>
                </a:gridCol>
                <a:gridCol w="662443">
                  <a:extLst>
                    <a:ext uri="{9D8B030D-6E8A-4147-A177-3AD203B41FA5}">
                      <a16:colId xmlns:a16="http://schemas.microsoft.com/office/drawing/2014/main" val="1647529570"/>
                    </a:ext>
                  </a:extLst>
                </a:gridCol>
                <a:gridCol w="662443">
                  <a:extLst>
                    <a:ext uri="{9D8B030D-6E8A-4147-A177-3AD203B41FA5}">
                      <a16:colId xmlns:a16="http://schemas.microsoft.com/office/drawing/2014/main" val="3636776659"/>
                    </a:ext>
                  </a:extLst>
                </a:gridCol>
                <a:gridCol w="1000158">
                  <a:extLst>
                    <a:ext uri="{9D8B030D-6E8A-4147-A177-3AD203B41FA5}">
                      <a16:colId xmlns:a16="http://schemas.microsoft.com/office/drawing/2014/main" val="2766129899"/>
                    </a:ext>
                  </a:extLst>
                </a:gridCol>
              </a:tblGrid>
              <a:tr h="19165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>
                          <a:effectLst/>
                          <a:latin typeface="Arial" panose="020B0604020202020204" pitchFamily="34" charset="0"/>
                        </a:rPr>
                        <a:t>Соедиение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</a:rPr>
                        <a:t>etotal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</a:rPr>
                        <a:t>eForce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</a:rPr>
                        <a:t>pose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</a:rPr>
                        <a:t>Положение </a:t>
                      </a:r>
                      <a:r>
                        <a:rPr lang="en-US" sz="1100" u="none" strike="noStrike" dirty="0">
                          <a:effectLst/>
                        </a:rPr>
                        <a:t>Pt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42745475"/>
                  </a:ext>
                </a:extLst>
              </a:tr>
              <a:tr h="1916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</a:rPr>
                        <a:t>1Pt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</a:rPr>
                        <a:t>-342,90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</a:rPr>
                        <a:t>-29,10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</a:rPr>
                        <a:t>non-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</a:rPr>
                        <a:t>pt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</a:rPr>
                        <a:t> in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</a:rPr>
                        <a:t>dna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00896071"/>
                  </a:ext>
                </a:extLst>
              </a:tr>
              <a:tr h="1916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</a:rPr>
                        <a:t>2Pt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</a:rPr>
                        <a:t>-284,20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</a:rPr>
                        <a:t>32,80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</a:rPr>
                        <a:t>pt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</a:rPr>
                        <a:t> in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</a:rPr>
                        <a:t>dna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69498082"/>
                  </a:ext>
                </a:extLst>
              </a:tr>
              <a:tr h="1916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</a:rPr>
                        <a:t>3Pt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</a:rPr>
                        <a:t>-333,20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</a:rPr>
                        <a:t>32,90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</a:rPr>
                        <a:t>pt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</a:rPr>
                        <a:t> in 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</a:rPr>
                        <a:t>dna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06121626"/>
                  </a:ext>
                </a:extLst>
              </a:tr>
              <a:tr h="1916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</a:rPr>
                        <a:t>4Pt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</a:rPr>
                        <a:t>-259,60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</a:rPr>
                        <a:t>36,30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</a:rPr>
                        <a:t>pt</a:t>
                      </a:r>
                      <a:r>
                        <a:rPr lang="en-US" sz="1100" u="none" strike="noStrike" dirty="0">
                          <a:effectLst/>
                        </a:rPr>
                        <a:t> in </a:t>
                      </a:r>
                      <a:r>
                        <a:rPr lang="en-US" sz="1100" u="none" strike="noStrike" dirty="0" err="1">
                          <a:effectLst/>
                        </a:rPr>
                        <a:t>dna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27563001"/>
                  </a:ext>
                </a:extLst>
              </a:tr>
            </a:tbl>
          </a:graphicData>
        </a:graphic>
      </p:graphicFrame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83B96829-6134-4DDD-90A0-1D33103B95E9}"/>
              </a:ext>
            </a:extLst>
          </p:cNvPr>
          <p:cNvSpPr txBox="1">
            <a:spLocks/>
          </p:cNvSpPr>
          <p:nvPr/>
        </p:nvSpPr>
        <p:spPr>
          <a:xfrm>
            <a:off x="516120" y="155337"/>
            <a:ext cx="111597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450AC8-0F23-2189-5ABC-31D855521B53}"/>
              </a:ext>
            </a:extLst>
          </p:cNvPr>
          <p:cNvSpPr txBox="1"/>
          <p:nvPr/>
        </p:nvSpPr>
        <p:spPr>
          <a:xfrm>
            <a:off x="549717" y="6354062"/>
            <a:ext cx="594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2D – </a:t>
            </a:r>
            <a:r>
              <a:rPr lang="ru-RU" dirty="0"/>
              <a:t>диаграммы взаимодействия соединений с мишенью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71866B-FBC6-1967-CB14-07CF1CD391E7}"/>
              </a:ext>
            </a:extLst>
          </p:cNvPr>
          <p:cNvSpPr txBox="1"/>
          <p:nvPr/>
        </p:nvSpPr>
        <p:spPr>
          <a:xfrm>
            <a:off x="675848" y="69913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1Pt</a:t>
            </a:r>
            <a:endParaRPr lang="ru-RU" b="1" dirty="0"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935ED4-47EF-9EC0-059B-E615B6F0DF4F}"/>
              </a:ext>
            </a:extLst>
          </p:cNvPr>
          <p:cNvSpPr txBox="1"/>
          <p:nvPr/>
        </p:nvSpPr>
        <p:spPr>
          <a:xfrm>
            <a:off x="4490609" y="69246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2Pt</a:t>
            </a:r>
            <a:endParaRPr lang="ru-RU" b="1" dirty="0"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20B120-9E3F-72B9-6CC0-BD18C34E7E01}"/>
              </a:ext>
            </a:extLst>
          </p:cNvPr>
          <p:cNvSpPr txBox="1"/>
          <p:nvPr/>
        </p:nvSpPr>
        <p:spPr>
          <a:xfrm>
            <a:off x="675847" y="336180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3Pt</a:t>
            </a:r>
            <a:endParaRPr lang="ru-RU" b="1" dirty="0"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EA0B32-8D30-2014-0B02-28DBE73F8740}"/>
              </a:ext>
            </a:extLst>
          </p:cNvPr>
          <p:cNvSpPr txBox="1"/>
          <p:nvPr/>
        </p:nvSpPr>
        <p:spPr>
          <a:xfrm>
            <a:off x="4389317" y="334910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4Pt</a:t>
            </a:r>
            <a:endParaRPr lang="ru-RU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867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76ECE273-E2DD-90DC-ADCA-D949F3147D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9897" y="-98084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Получение </a:t>
            </a:r>
            <a:r>
              <a:rPr lang="ru-RU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конъюгатов</a:t>
            </a:r>
            <a:r>
              <a:rPr lang="ru-RU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ФС-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DOX</a:t>
            </a:r>
            <a:endParaRPr lang="ru-RU" alt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Номер слайда 3">
            <a:extLst>
              <a:ext uri="{FF2B5EF4-FFF2-40B4-BE49-F238E27FC236}">
                <a16:creationId xmlns:a16="http://schemas.microsoft.com/office/drawing/2014/main" id="{C3AA0750-2BB6-8FBE-89A3-81C28B002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42530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2BBCB44-C146-6E41-8D61-175A271F3723}" type="slidenum">
              <a:rPr lang="ru-RU" altLang="ru-RU" sz="16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2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FC4DF82-5A09-254C-FA2A-8D7ACABD3AB5}"/>
              </a:ext>
            </a:extLst>
          </p:cNvPr>
          <p:cNvGrpSpPr/>
          <p:nvPr/>
        </p:nvGrpSpPr>
        <p:grpSpPr>
          <a:xfrm>
            <a:off x="921962" y="2047212"/>
            <a:ext cx="4685070" cy="2763576"/>
            <a:chOff x="1226762" y="1120439"/>
            <a:chExt cx="4685070" cy="2763576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EA1999DD-F5FA-B865-AF2C-51DEED6EF64C}"/>
                </a:ext>
              </a:extLst>
            </p:cNvPr>
            <p:cNvSpPr/>
            <p:nvPr/>
          </p:nvSpPr>
          <p:spPr>
            <a:xfrm>
              <a:off x="3832225" y="1614488"/>
              <a:ext cx="130175" cy="1063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292" name="Группа 16">
              <a:extLst>
                <a:ext uri="{FF2B5EF4-FFF2-40B4-BE49-F238E27FC236}">
                  <a16:creationId xmlns:a16="http://schemas.microsoft.com/office/drawing/2014/main" id="{D2432440-F8A0-B31B-970E-C765C5D3F8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6762" y="1120439"/>
              <a:ext cx="4685070" cy="2763576"/>
              <a:chOff x="674069" y="1449055"/>
              <a:chExt cx="4685316" cy="2764901"/>
            </a:xfrm>
          </p:grpSpPr>
          <p:pic>
            <p:nvPicPr>
              <p:cNvPr id="12301" name="Рисунок 7">
                <a:extLst>
                  <a:ext uri="{FF2B5EF4-FFF2-40B4-BE49-F238E27FC236}">
                    <a16:creationId xmlns:a16="http://schemas.microsoft.com/office/drawing/2014/main" id="{A283D6B3-11B2-AD69-6180-1708547208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9" t="8658" b="3426"/>
              <a:stretch>
                <a:fillRect/>
              </a:stretch>
            </p:blipFill>
            <p:spPr bwMode="auto">
              <a:xfrm>
                <a:off x="674069" y="1449055"/>
                <a:ext cx="3430768" cy="2435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02" name="TextBox 8">
                <a:extLst>
                  <a:ext uri="{FF2B5EF4-FFF2-40B4-BE49-F238E27FC236}">
                    <a16:creationId xmlns:a16="http://schemas.microsoft.com/office/drawing/2014/main" id="{A5B4B16B-84F0-3F44-C6E2-13B2029716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1794" y="3844447"/>
                <a:ext cx="4407591" cy="3695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Спектр поглощения </a:t>
                </a:r>
                <a:r>
                  <a:rPr lang="ru-RU" altLang="ru-RU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 </a:t>
                </a:r>
                <a:r>
                  <a:rPr lang="ru-RU" altLang="ru-RU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:r>
                  <a:rPr lang="ru-RU" altLang="ru-RU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Доксорубицина</a:t>
                </a:r>
                <a:endParaRPr lang="ru-RU" altLang="ru-RU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F14C546E-A1C8-E6E7-26B6-36FB120702A8}"/>
                </a:ext>
              </a:extLst>
            </p:cNvPr>
            <p:cNvSpPr/>
            <p:nvPr/>
          </p:nvSpPr>
          <p:spPr>
            <a:xfrm>
              <a:off x="2288527" y="2395990"/>
              <a:ext cx="319087" cy="774700"/>
            </a:xfrm>
            <a:prstGeom prst="roundRect">
              <a:avLst/>
            </a:prstGeom>
            <a:solidFill>
              <a:srgbClr val="FFC000">
                <a:alpha val="18000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98" name="TextBox 4">
              <a:extLst>
                <a:ext uri="{FF2B5EF4-FFF2-40B4-BE49-F238E27FC236}">
                  <a16:creationId xmlns:a16="http://schemas.microsoft.com/office/drawing/2014/main" id="{B5A10D68-48F5-158D-2096-6427541869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2503" y="1291554"/>
              <a:ext cx="79375" cy="246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ru-RU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altLang="ru-RU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06888B7-66E7-F1FF-E173-6BF82461A960}"/>
                  </a:ext>
                </a:extLst>
              </p:cNvPr>
              <p:cNvSpPr txBox="1"/>
              <p:nvPr/>
            </p:nvSpPr>
            <p:spPr>
              <a:xfrm>
                <a:off x="10019795" y="5630521"/>
                <a:ext cx="973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73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%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06888B7-66E7-F1FF-E173-6BF82461A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9795" y="5630521"/>
                <a:ext cx="973664" cy="369332"/>
              </a:xfrm>
              <a:prstGeom prst="rect">
                <a:avLst/>
              </a:prstGeom>
              <a:blipFill>
                <a:blip r:embed="rId3"/>
                <a:stretch>
                  <a:fillRect t="-10000" r="-503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97465D-827B-091A-8300-AE6F5C59A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373" y="1440195"/>
            <a:ext cx="5319497" cy="39776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EA25CA-6BCE-4F34-AE57-CD78687C8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1254" y="6356350"/>
            <a:ext cx="2743200" cy="365125"/>
          </a:xfrm>
        </p:spPr>
        <p:txBody>
          <a:bodyPr/>
          <a:lstStyle/>
          <a:p>
            <a:fld id="{8FF2EBD8-BBB9-4089-83FC-2CE976111D50}" type="slidenum">
              <a:rPr lang="ru-RU" sz="1600" smtClean="0"/>
              <a:t>13</a:t>
            </a:fld>
            <a:endParaRPr lang="ru-RU" sz="11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022100B-39A5-4A1F-80EC-594981C51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99" y="1403642"/>
            <a:ext cx="9377908" cy="495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999D3CC-6122-44E2-9F19-22AD5D9693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Arial" panose="020B0604020202020204" pitchFamily="34" charset="0"/>
              </a:rPr>
              <a:t>Моделирование взаимодействий </a:t>
            </a:r>
            <a:r>
              <a:rPr lang="ru-RU" sz="3600" b="1" dirty="0">
                <a:latin typeface="Arial" panose="020B0604020202020204" pitchFamily="34" charset="0"/>
              </a:rPr>
              <a:t>5</a:t>
            </a:r>
            <a:r>
              <a:rPr lang="ru-RU" sz="3600" dirty="0">
                <a:latin typeface="Arial" panose="020B0604020202020204" pitchFamily="34" charset="0"/>
              </a:rPr>
              <a:t> и ДНК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67BA02-82A9-5907-CEEB-AC674FF76653}"/>
              </a:ext>
            </a:extLst>
          </p:cNvPr>
          <p:cNvSpPr txBox="1"/>
          <p:nvPr/>
        </p:nvSpPr>
        <p:spPr>
          <a:xfrm>
            <a:off x="10075080" y="3695330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</a:rPr>
              <a:t>eTotal</a:t>
            </a:r>
            <a:r>
              <a:rPr lang="en-US" dirty="0">
                <a:latin typeface="Arial" panose="020B0604020202020204" pitchFamily="34" charset="0"/>
              </a:rPr>
              <a:t> = -342,2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47EA7-3393-6DDD-07F5-42018BE75AE6}"/>
              </a:ext>
            </a:extLst>
          </p:cNvPr>
          <p:cNvSpPr txBox="1"/>
          <p:nvPr/>
        </p:nvSpPr>
        <p:spPr>
          <a:xfrm>
            <a:off x="549717" y="6354062"/>
            <a:ext cx="609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2D – </a:t>
            </a:r>
            <a:r>
              <a:rPr lang="ru-RU" dirty="0"/>
              <a:t>диаграммы взаимодействия соединения </a:t>
            </a:r>
            <a:r>
              <a:rPr lang="ru-RU" b="1" dirty="0"/>
              <a:t>5</a:t>
            </a:r>
            <a:r>
              <a:rPr lang="ru-RU" dirty="0"/>
              <a:t> с мишенью </a:t>
            </a:r>
          </a:p>
        </p:txBody>
      </p:sp>
    </p:spTree>
    <p:extLst>
      <p:ext uri="{BB962C8B-B14F-4D97-AF65-F5344CB8AC3E}">
        <p14:creationId xmlns:p14="http://schemas.microsoft.com/office/powerpoint/2010/main" val="2556754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2103" y="700583"/>
            <a:ext cx="3175625" cy="7136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spc="-100" dirty="0"/>
              <a:t>Схема экспериментов</a:t>
            </a:r>
            <a:br>
              <a:rPr lang="ru-RU" sz="2800" dirty="0">
                <a:solidFill>
                  <a:srgbClr val="9A0000"/>
                </a:solidFill>
                <a:effectLst/>
              </a:rPr>
            </a:br>
            <a:endParaRPr lang="ru-RU" sz="2800" dirty="0">
              <a:solidFill>
                <a:srgbClr val="9A0000"/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67" y="0"/>
            <a:ext cx="945807" cy="1015166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81630"/>
              </p:ext>
            </p:extLst>
          </p:nvPr>
        </p:nvGraphicFramePr>
        <p:xfrm>
          <a:off x="245379" y="1057385"/>
          <a:ext cx="5464867" cy="5286397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17317">
                  <a:extLst>
                    <a:ext uri="{9D8B030D-6E8A-4147-A177-3AD203B41FA5}">
                      <a16:colId xmlns:a16="http://schemas.microsoft.com/office/drawing/2014/main" val="744151723"/>
                    </a:ext>
                  </a:extLst>
                </a:gridCol>
                <a:gridCol w="1190380">
                  <a:extLst>
                    <a:ext uri="{9D8B030D-6E8A-4147-A177-3AD203B41FA5}">
                      <a16:colId xmlns:a16="http://schemas.microsoft.com/office/drawing/2014/main" val="2566066464"/>
                    </a:ext>
                  </a:extLst>
                </a:gridCol>
                <a:gridCol w="1217745">
                  <a:extLst>
                    <a:ext uri="{9D8B030D-6E8A-4147-A177-3AD203B41FA5}">
                      <a16:colId xmlns:a16="http://schemas.microsoft.com/office/drawing/2014/main" val="165858640"/>
                    </a:ext>
                  </a:extLst>
                </a:gridCol>
                <a:gridCol w="2639425">
                  <a:extLst>
                    <a:ext uri="{9D8B030D-6E8A-4147-A177-3AD203B41FA5}">
                      <a16:colId xmlns:a16="http://schemas.microsoft.com/office/drawing/2014/main" val="1519799667"/>
                    </a:ext>
                  </a:extLst>
                </a:gridCol>
              </a:tblGrid>
              <a:tr h="45400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Препарат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Доза, мг/кг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Схема лечения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177005"/>
                  </a:ext>
                </a:extLst>
              </a:tr>
              <a:tr h="54590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DPBP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ФДТ</a:t>
                      </a:r>
                    </a:p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09483"/>
                  </a:ext>
                </a:extLst>
              </a:tr>
              <a:tr h="54590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DOX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ХТ</a:t>
                      </a:r>
                    </a:p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533558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конъюгат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DPBP-DOX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</a:p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(2,76+2,24)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Сочетанная ФДТ+ХТ с </a:t>
                      </a:r>
                      <a:r>
                        <a:rPr lang="ru-RU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конъюгатом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614356"/>
                  </a:ext>
                </a:extLst>
              </a:tr>
              <a:tr h="77575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DPBP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DOX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2,76</a:t>
                      </a:r>
                    </a:p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Сочетанная ФДТ+ХТ с одновременным в/в введением 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DPBP 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DOX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937132"/>
                  </a:ext>
                </a:extLst>
              </a:tr>
              <a:tr h="83631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DPBP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2,76</a:t>
                      </a:r>
                    </a:p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Комбинированная ФДТ с 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DPBP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через 3 </a:t>
                      </a:r>
                      <a:r>
                        <a:rPr lang="ru-RU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сут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ХТ с 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DOX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789301"/>
                  </a:ext>
                </a:extLst>
              </a:tr>
              <a:tr h="83631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DPBP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2,76</a:t>
                      </a:r>
                    </a:p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Комбинированная ХТ с DOX</a:t>
                      </a:r>
                    </a:p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через 3 </a:t>
                      </a:r>
                      <a:r>
                        <a:rPr lang="ru-RU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сут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ФДТ с DPBP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87416"/>
                  </a:ext>
                </a:extLst>
              </a:tr>
            </a:tbl>
          </a:graphicData>
        </a:graphic>
      </p:graphicFrame>
      <p:graphicFrame>
        <p:nvGraphicFramePr>
          <p:cNvPr id="6" name="Объект 4">
            <a:extLst>
              <a:ext uri="{FF2B5EF4-FFF2-40B4-BE49-F238E27FC236}">
                <a16:creationId xmlns:a16="http://schemas.microsoft.com/office/drawing/2014/main" id="{5EF1EC28-1B39-7F2D-E7F8-F521565DF8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146082"/>
              </p:ext>
            </p:extLst>
          </p:nvPr>
        </p:nvGraphicFramePr>
        <p:xfrm>
          <a:off x="5843374" y="1040818"/>
          <a:ext cx="5904125" cy="5361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92321">
                  <a:extLst>
                    <a:ext uri="{9D8B030D-6E8A-4147-A177-3AD203B41FA5}">
                      <a16:colId xmlns:a16="http://schemas.microsoft.com/office/drawing/2014/main" val="744151723"/>
                    </a:ext>
                  </a:extLst>
                </a:gridCol>
                <a:gridCol w="1206505">
                  <a:extLst>
                    <a:ext uri="{9D8B030D-6E8A-4147-A177-3AD203B41FA5}">
                      <a16:colId xmlns:a16="http://schemas.microsoft.com/office/drawing/2014/main" val="2566066464"/>
                    </a:ext>
                  </a:extLst>
                </a:gridCol>
                <a:gridCol w="2639538">
                  <a:extLst>
                    <a:ext uri="{9D8B030D-6E8A-4147-A177-3AD203B41FA5}">
                      <a16:colId xmlns:a16="http://schemas.microsoft.com/office/drawing/2014/main" val="165858640"/>
                    </a:ext>
                  </a:extLst>
                </a:gridCol>
                <a:gridCol w="1665761">
                  <a:extLst>
                    <a:ext uri="{9D8B030D-6E8A-4147-A177-3AD203B41FA5}">
                      <a16:colId xmlns:a16="http://schemas.microsoft.com/office/drawing/2014/main" val="1519799667"/>
                    </a:ext>
                  </a:extLst>
                </a:gridCol>
              </a:tblGrid>
              <a:tr h="91299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Препарат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Схема лечения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Полное излечение на 90 </a:t>
                      </a:r>
                      <a:r>
                        <a:rPr lang="ru-RU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сут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177005"/>
                  </a:ext>
                </a:extLst>
              </a:tr>
              <a:tr h="41141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DPBP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ФДТ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09483"/>
                  </a:ext>
                </a:extLst>
              </a:tr>
              <a:tr h="41141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DOX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533558"/>
                  </a:ext>
                </a:extLst>
              </a:tr>
              <a:tr h="79235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конъюгат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DPBP-DOX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Сочетанная ФДТ+ХТ с </a:t>
                      </a:r>
                      <a:r>
                        <a:rPr lang="ru-RU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конъюгатом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614356"/>
                  </a:ext>
                </a:extLst>
              </a:tr>
              <a:tr h="91299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DPBP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DOX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Сочетанная ФДТ+ХТ с одновременным в/в введением 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DPBP 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DOX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937132"/>
                  </a:ext>
                </a:extLst>
              </a:tr>
              <a:tr h="79235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DPBP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Комбинированная ФДТ с 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DPBP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через 3 </a:t>
                      </a:r>
                      <a:r>
                        <a:rPr lang="ru-RU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сут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ХТ с 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DOX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789301"/>
                  </a:ext>
                </a:extLst>
              </a:tr>
              <a:tr h="10271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DPBP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Комбинированная ХТ с DOX</a:t>
                      </a:r>
                    </a:p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через 3 </a:t>
                      </a:r>
                      <a:r>
                        <a:rPr lang="ru-RU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сут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ФДТ с DPBP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8741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9257B78-0808-E4D4-0C6F-9377A37134F4}"/>
              </a:ext>
            </a:extLst>
          </p:cNvPr>
          <p:cNvSpPr txBox="1"/>
          <p:nvPr/>
        </p:nvSpPr>
        <p:spPr>
          <a:xfrm>
            <a:off x="2424542" y="177362"/>
            <a:ext cx="8040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pc="-100" dirty="0">
                <a:latin typeface="Arial" panose="020B0604020202020204" pitchFamily="34" charset="0"/>
              </a:rPr>
              <a:t>Изучение противоопухолевой активности  </a:t>
            </a:r>
            <a:r>
              <a:rPr lang="ru-RU" sz="2800" b="1" i="1" spc="-100" dirty="0">
                <a:latin typeface="Arial" panose="020B0604020202020204" pitchFamily="34" charset="0"/>
              </a:rPr>
              <a:t>5 </a:t>
            </a:r>
            <a:r>
              <a:rPr lang="en-US" sz="2800" i="1" spc="-100" dirty="0">
                <a:latin typeface="Arial" panose="020B0604020202020204" pitchFamily="34" charset="0"/>
              </a:rPr>
              <a:t>in vivo</a:t>
            </a:r>
            <a:endParaRPr lang="ru-RU" sz="2800" dirty="0">
              <a:latin typeface="Arial" panose="020B0604020202020204" pitchFamily="34" charset="0"/>
            </a:endParaRP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E21D8F9D-BD0F-4F15-CC96-C7A8F2212842}"/>
              </a:ext>
            </a:extLst>
          </p:cNvPr>
          <p:cNvSpPr txBox="1">
            <a:spLocks/>
          </p:cNvSpPr>
          <p:nvPr/>
        </p:nvSpPr>
        <p:spPr>
          <a:xfrm>
            <a:off x="7289175" y="658363"/>
            <a:ext cx="3175625" cy="713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spc="-100" dirty="0">
                <a:latin typeface="Arial" panose="020B0604020202020204" pitchFamily="34" charset="0"/>
              </a:rPr>
              <a:t>Результаты на 90-е сутки</a:t>
            </a:r>
            <a:br>
              <a:rPr lang="ru-RU" sz="1800" dirty="0">
                <a:solidFill>
                  <a:srgbClr val="9A0000"/>
                </a:solidFill>
                <a:latin typeface="Arial" panose="020B0604020202020204" pitchFamily="34" charset="0"/>
              </a:rPr>
            </a:br>
            <a:endParaRPr lang="ru-RU" sz="1800" dirty="0">
              <a:solidFill>
                <a:srgbClr val="9A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0805A-8B03-6385-2C5C-43A8F2D0C15A}"/>
              </a:ext>
            </a:extLst>
          </p:cNvPr>
          <p:cNvSpPr txBox="1"/>
          <p:nvPr/>
        </p:nvSpPr>
        <p:spPr>
          <a:xfrm>
            <a:off x="0" y="6404998"/>
            <a:ext cx="1241397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>
                <a:latin typeface="Arial" panose="020B0604020202020204" pitchFamily="34" charset="0"/>
              </a:rPr>
              <a:t>*Исследование выполнено </a:t>
            </a:r>
            <a:r>
              <a:rPr lang="ru-RU" sz="1100" i="1" dirty="0">
                <a:latin typeface="Arial" panose="020B0604020202020204" pitchFamily="34" charset="0"/>
                <a:cs typeface="Arial" pitchFamily="34" charset="0"/>
              </a:rPr>
              <a:t>О.Б. Абрамовой в 1-Медицинском Радиологическом Научном Центре им. А.Ф. Цыба – филиале ФГБУ «НМИЦ радиологии» Минздрава России, </a:t>
            </a:r>
            <a:r>
              <a:rPr lang="ru-RU" sz="1100" i="1" dirty="0" err="1">
                <a:latin typeface="Arial" panose="020B0604020202020204" pitchFamily="34" charset="0"/>
                <a:cs typeface="Arial" pitchFamily="34" charset="0"/>
              </a:rPr>
              <a:t>г.Обнинск</a:t>
            </a:r>
            <a:endParaRPr lang="ru-RU" sz="1100" i="1" dirty="0">
              <a:latin typeface="Arial" panose="020B0604020202020204" pitchFamily="34" charset="0"/>
              <a:cs typeface="Arial" pitchFamily="34" charset="0"/>
            </a:endParaRPr>
          </a:p>
          <a:p>
            <a:endParaRPr lang="ru-RU" sz="2000" dirty="0">
              <a:latin typeface="Arial" panose="020B0604020202020204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4353E151-01A1-21B1-972F-B25BCE8C8A49}"/>
              </a:ext>
            </a:extLst>
          </p:cNvPr>
          <p:cNvSpPr/>
          <p:nvPr/>
        </p:nvSpPr>
        <p:spPr>
          <a:xfrm>
            <a:off x="10431895" y="2765722"/>
            <a:ext cx="981777" cy="458932"/>
          </a:xfrm>
          <a:prstGeom prst="ellipse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Arial" panose="020B060402020202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298F673-DA7D-6143-3A58-7DF988D35F2F}"/>
              </a:ext>
            </a:extLst>
          </p:cNvPr>
          <p:cNvSpPr/>
          <p:nvPr/>
        </p:nvSpPr>
        <p:spPr>
          <a:xfrm>
            <a:off x="10431895" y="4490626"/>
            <a:ext cx="981777" cy="458932"/>
          </a:xfrm>
          <a:prstGeom prst="ellipse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714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Средняя продолжительность жизни (СПЖ, </a:t>
            </a:r>
            <a:r>
              <a:rPr lang="ru-RU" sz="2400" dirty="0" err="1"/>
              <a:t>сут</a:t>
            </a:r>
            <a:r>
              <a:rPr lang="ru-RU" sz="2400" dirty="0"/>
              <a:t>.) и увеличение продолжительности жизни (УПЖ, %) при различных методах терапии с </a:t>
            </a:r>
            <a:r>
              <a:rPr lang="ru-RU" sz="2400" b="1" dirty="0"/>
              <a:t>5</a:t>
            </a:r>
            <a:r>
              <a:rPr lang="ru-RU" sz="2400" dirty="0"/>
              <a:t> саркомы М-1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6" y="0"/>
            <a:ext cx="882211" cy="946906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374236"/>
              </p:ext>
            </p:extLst>
          </p:nvPr>
        </p:nvGraphicFramePr>
        <p:xfrm>
          <a:off x="1094248" y="1272516"/>
          <a:ext cx="10259552" cy="517658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{7E9639D4-E3E2-4D34-9284-5A2195B3D0D7}</a:tableStyleId>
              </a:tblPr>
              <a:tblGrid>
                <a:gridCol w="415929">
                  <a:extLst>
                    <a:ext uri="{9D8B030D-6E8A-4147-A177-3AD203B41FA5}">
                      <a16:colId xmlns:a16="http://schemas.microsoft.com/office/drawing/2014/main" val="376450324"/>
                    </a:ext>
                  </a:extLst>
                </a:gridCol>
                <a:gridCol w="187640">
                  <a:extLst>
                    <a:ext uri="{9D8B030D-6E8A-4147-A177-3AD203B41FA5}">
                      <a16:colId xmlns:a16="http://schemas.microsoft.com/office/drawing/2014/main" val="3630996958"/>
                    </a:ext>
                  </a:extLst>
                </a:gridCol>
                <a:gridCol w="1810705">
                  <a:extLst>
                    <a:ext uri="{9D8B030D-6E8A-4147-A177-3AD203B41FA5}">
                      <a16:colId xmlns:a16="http://schemas.microsoft.com/office/drawing/2014/main" val="1375461118"/>
                    </a:ext>
                  </a:extLst>
                </a:gridCol>
                <a:gridCol w="2414277">
                  <a:extLst>
                    <a:ext uri="{9D8B030D-6E8A-4147-A177-3AD203B41FA5}">
                      <a16:colId xmlns:a16="http://schemas.microsoft.com/office/drawing/2014/main" val="4079899313"/>
                    </a:ext>
                  </a:extLst>
                </a:gridCol>
                <a:gridCol w="2816654">
                  <a:extLst>
                    <a:ext uri="{9D8B030D-6E8A-4147-A177-3AD203B41FA5}">
                      <a16:colId xmlns:a16="http://schemas.microsoft.com/office/drawing/2014/main" val="3903185561"/>
                    </a:ext>
                  </a:extLst>
                </a:gridCol>
                <a:gridCol w="2614347">
                  <a:extLst>
                    <a:ext uri="{9D8B030D-6E8A-4147-A177-3AD203B41FA5}">
                      <a16:colId xmlns:a16="http://schemas.microsoft.com/office/drawing/2014/main" val="1427679085"/>
                    </a:ext>
                  </a:extLst>
                </a:gridCol>
              </a:tblGrid>
              <a:tr h="41596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156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Доза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мг/кг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Препарат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СПЖ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УПЖ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/>
                </a:tc>
                <a:extLst>
                  <a:ext uri="{0D108BD9-81ED-4DB2-BD59-A6C34878D82A}">
                    <a16:rowId xmlns:a16="http://schemas.microsoft.com/office/drawing/2014/main" val="252729171"/>
                  </a:ext>
                </a:extLst>
              </a:tr>
              <a:tr h="413523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Монотерапия   ФДТ</a:t>
                      </a:r>
                      <a:r>
                        <a:rPr lang="ru-RU" sz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DPBP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867480"/>
                  </a:ext>
                </a:extLst>
              </a:tr>
              <a:tr h="20798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/>
                </a:tc>
                <a:tc rowSpan="2"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16,7% крыс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&gt;90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100% *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/>
                </a:tc>
                <a:extLst>
                  <a:ext uri="{0D108BD9-81ED-4DB2-BD59-A6C34878D82A}">
                    <a16:rowId xmlns:a16="http://schemas.microsoft.com/office/drawing/2014/main" val="1448343011"/>
                  </a:ext>
                </a:extLst>
              </a:tr>
              <a:tr h="20798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83,3% крыс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32,6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/>
                </a:tc>
                <a:extLst>
                  <a:ext uri="{0D108BD9-81ED-4DB2-BD59-A6C34878D82A}">
                    <a16:rowId xmlns:a16="http://schemas.microsoft.com/office/drawing/2014/main" val="2682201773"/>
                  </a:ext>
                </a:extLst>
              </a:tr>
              <a:tr h="207982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Монотерапия   ХТ  с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DOX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113907"/>
                  </a:ext>
                </a:extLst>
              </a:tr>
              <a:tr h="20798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/>
                </a:tc>
                <a:tc rowSpan="2"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33,2% крыс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&gt;90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100% *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/>
                </a:tc>
                <a:extLst>
                  <a:ext uri="{0D108BD9-81ED-4DB2-BD59-A6C34878D82A}">
                    <a16:rowId xmlns:a16="http://schemas.microsoft.com/office/drawing/2014/main" val="2606715963"/>
                  </a:ext>
                </a:extLst>
              </a:tr>
              <a:tr h="20798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66,8% крыс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42,5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7,4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30,4%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/>
                </a:tc>
                <a:extLst>
                  <a:ext uri="{0D108BD9-81ED-4DB2-BD59-A6C34878D82A}">
                    <a16:rowId xmlns:a16="http://schemas.microsoft.com/office/drawing/2014/main" val="2970259309"/>
                  </a:ext>
                </a:extLst>
              </a:tr>
              <a:tr h="241115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Сочетанная терапия ФДТ + ХТ с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конъюгатом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DPBP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DOX </a:t>
                      </a:r>
                      <a:r>
                        <a:rPr lang="ru-RU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117757"/>
                  </a:ext>
                </a:extLst>
              </a:tr>
              <a:tr h="20798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(2,76 + 2,24)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/>
                </a:tc>
                <a:tc rowSpan="2"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16,7% крыс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54,0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65,6 %*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/>
                </a:tc>
                <a:extLst>
                  <a:ext uri="{0D108BD9-81ED-4DB2-BD59-A6C34878D82A}">
                    <a16:rowId xmlns:a16="http://schemas.microsoft.com/office/drawing/2014/main" val="3594269365"/>
                  </a:ext>
                </a:extLst>
              </a:tr>
              <a:tr h="20798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83,3%  крыс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&gt;90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100% *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/>
                </a:tc>
                <a:extLst>
                  <a:ext uri="{0D108BD9-81ED-4DB2-BD59-A6C34878D82A}">
                    <a16:rowId xmlns:a16="http://schemas.microsoft.com/office/drawing/2014/main" val="2904572771"/>
                  </a:ext>
                </a:extLst>
              </a:tr>
              <a:tr h="207982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Сочетанная терапия ФДТ + ХТ с одновременным введением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DPBP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DOX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639246"/>
                  </a:ext>
                </a:extLst>
              </a:tr>
              <a:tr h="20798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(2,76 + 2,24)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/>
                </a:tc>
                <a:tc rowSpan="2"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16,7% крыс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&gt;90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100% *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/>
                </a:tc>
                <a:extLst>
                  <a:ext uri="{0D108BD9-81ED-4DB2-BD59-A6C34878D82A}">
                    <a16:rowId xmlns:a16="http://schemas.microsoft.com/office/drawing/2014/main" val="3768179091"/>
                  </a:ext>
                </a:extLst>
              </a:tr>
              <a:tr h="20798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83,3%  крыс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39,4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20,8%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/>
                </a:tc>
                <a:extLst>
                  <a:ext uri="{0D108BD9-81ED-4DB2-BD59-A6C34878D82A}">
                    <a16:rowId xmlns:a16="http://schemas.microsoft.com/office/drawing/2014/main" val="2575467223"/>
                  </a:ext>
                </a:extLst>
              </a:tr>
              <a:tr h="254743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Комбинированная терапия ФДТ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DPBP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через 3 суток ХТ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DOX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604984"/>
                  </a:ext>
                </a:extLst>
              </a:tr>
              <a:tr h="20798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(2,76 + 2,24)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/>
                </a:tc>
                <a:tc rowSpan="2"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20 % крыс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21,0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/>
                </a:tc>
                <a:extLst>
                  <a:ext uri="{0D108BD9-81ED-4DB2-BD59-A6C34878D82A}">
                    <a16:rowId xmlns:a16="http://schemas.microsoft.com/office/drawing/2014/main" val="1422977866"/>
                  </a:ext>
                </a:extLst>
              </a:tr>
              <a:tr h="20798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  крыс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&gt;90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100% *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/>
                </a:tc>
                <a:extLst>
                  <a:ext uri="{0D108BD9-81ED-4DB2-BD59-A6C34878D82A}">
                    <a16:rowId xmlns:a16="http://schemas.microsoft.com/office/drawing/2014/main" val="4021940239"/>
                  </a:ext>
                </a:extLst>
              </a:tr>
              <a:tr h="207982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Комбинированная терапия ХТ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DOX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и через 3 суток ФДТ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DPBP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198534"/>
                  </a:ext>
                </a:extLst>
              </a:tr>
              <a:tr h="415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(2,24 + 2,76)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 крыс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48,6 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49,1%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/>
                </a:tc>
                <a:extLst>
                  <a:ext uri="{0D108BD9-81ED-4DB2-BD59-A6C34878D82A}">
                    <a16:rowId xmlns:a16="http://schemas.microsoft.com/office/drawing/2014/main" val="183341628"/>
                  </a:ext>
                </a:extLst>
              </a:tr>
              <a:tr h="415962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715936"/>
                  </a:ext>
                </a:extLst>
              </a:tr>
              <a:tr h="207982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32,6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278" marR="65278" marT="0" marB="0"/>
                </a:tc>
                <a:extLst>
                  <a:ext uri="{0D108BD9-81ED-4DB2-BD59-A6C34878D82A}">
                    <a16:rowId xmlns:a16="http://schemas.microsoft.com/office/drawing/2014/main" val="4076200695"/>
                  </a:ext>
                </a:extLst>
              </a:tr>
            </a:tbl>
          </a:graphicData>
        </a:graphic>
      </p:graphicFrame>
      <p:sp>
        <p:nvSpPr>
          <p:cNvPr id="10" name="Овал 9"/>
          <p:cNvSpPr/>
          <p:nvPr/>
        </p:nvSpPr>
        <p:spPr>
          <a:xfrm>
            <a:off x="6224024" y="3429000"/>
            <a:ext cx="4621776" cy="475865"/>
          </a:xfrm>
          <a:prstGeom prst="ellipse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024" y="4735862"/>
            <a:ext cx="4859878" cy="4372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F0DC3B-C050-5C50-6DAA-560BE3D617B3}"/>
              </a:ext>
            </a:extLst>
          </p:cNvPr>
          <p:cNvSpPr txBox="1"/>
          <p:nvPr/>
        </p:nvSpPr>
        <p:spPr>
          <a:xfrm>
            <a:off x="212036" y="6449097"/>
            <a:ext cx="11761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latin typeface="Arial" panose="020B0604020202020204" pitchFamily="34" charset="0"/>
              </a:rPr>
              <a:t>*Исследование выполнено </a:t>
            </a:r>
            <a:r>
              <a:rPr lang="ru-RU" sz="1200" i="1" dirty="0">
                <a:latin typeface="Arial" panose="020B0604020202020204" pitchFamily="34" charset="0"/>
                <a:cs typeface="Arial" pitchFamily="34" charset="0"/>
              </a:rPr>
              <a:t>О.Б. Абрамовой в 1-Медицинском Радиологическом Научном Центре им. А.Ф. Цыба – филиале ФГБУ «НМИЦ радиологии» Минздрава России, </a:t>
            </a:r>
            <a:r>
              <a:rPr lang="ru-RU" sz="1200" i="1" dirty="0" err="1">
                <a:latin typeface="Arial" panose="020B0604020202020204" pitchFamily="34" charset="0"/>
                <a:cs typeface="Arial" pitchFamily="34" charset="0"/>
              </a:rPr>
              <a:t>г.Обнинск</a:t>
            </a:r>
            <a:endParaRPr lang="ru-RU" sz="1200" i="1" dirty="0">
              <a:latin typeface="Arial" panose="020B0604020202020204" pitchFamily="34" charset="0"/>
              <a:cs typeface="Arial" pitchFamily="34" charset="0"/>
            </a:endParaRPr>
          </a:p>
          <a:p>
            <a:endParaRPr lang="ru-RU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76ECE273-E2DD-90DC-ADCA-D949F3147D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9897" y="-98084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Получение </a:t>
            </a:r>
            <a:r>
              <a:rPr lang="ru-R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конъюгатов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ФС-</a:t>
            </a:r>
            <a:r>
              <a:rPr lang="en-US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DOX</a:t>
            </a:r>
            <a:endParaRPr lang="ru-RU" alt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Номер слайда 3">
            <a:extLst>
              <a:ext uri="{FF2B5EF4-FFF2-40B4-BE49-F238E27FC236}">
                <a16:creationId xmlns:a16="http://schemas.microsoft.com/office/drawing/2014/main" id="{C3AA0750-2BB6-8FBE-89A3-81C28B002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42530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2BBCB44-C146-6E41-8D61-175A271F3723}" type="slidenum">
              <a:rPr lang="ru-RU" altLang="ru-RU" sz="16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2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06888B7-66E7-F1FF-E173-6BF82461A960}"/>
                  </a:ext>
                </a:extLst>
              </p:cNvPr>
              <p:cNvSpPr txBox="1"/>
              <p:nvPr/>
            </p:nvSpPr>
            <p:spPr>
              <a:xfrm>
                <a:off x="6205410" y="5117400"/>
                <a:ext cx="973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34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%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06888B7-66E7-F1FF-E173-6BF82461A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410" y="5117400"/>
                <a:ext cx="973664" cy="369332"/>
              </a:xfrm>
              <a:prstGeom prst="rect">
                <a:avLst/>
              </a:prstGeom>
              <a:blipFill>
                <a:blip r:embed="rId2"/>
                <a:stretch>
                  <a:fillRect t="-8197" r="-437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494C1D-2F0A-5941-B1F6-B835E75C6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83" y="1401389"/>
            <a:ext cx="7019815" cy="3766434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C9E8E8D-F883-551C-AFAA-140821ECB6DD}"/>
              </a:ext>
            </a:extLst>
          </p:cNvPr>
          <p:cNvGrpSpPr/>
          <p:nvPr/>
        </p:nvGrpSpPr>
        <p:grpSpPr>
          <a:xfrm>
            <a:off x="8067130" y="395132"/>
            <a:ext cx="3523533" cy="2696145"/>
            <a:chOff x="8290561" y="879882"/>
            <a:chExt cx="3523533" cy="2696145"/>
          </a:xfrm>
        </p:grpSpPr>
        <p:graphicFrame>
          <p:nvGraphicFramePr>
            <p:cNvPr id="20" name="Объект 19">
              <a:extLst>
                <a:ext uri="{FF2B5EF4-FFF2-40B4-BE49-F238E27FC236}">
                  <a16:creationId xmlns:a16="http://schemas.microsoft.com/office/drawing/2014/main" id="{D5A4CB0B-1301-056E-A60C-6EE0B138310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3618953"/>
                </p:ext>
              </p:extLst>
            </p:nvPr>
          </p:nvGraphicFramePr>
          <p:xfrm>
            <a:off x="8290561" y="879882"/>
            <a:ext cx="3523533" cy="26961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aph" r:id="rId4" imgW="3920760" imgH="3000960" progId="Origin95.Graph">
                    <p:embed/>
                  </p:oleObj>
                </mc:Choice>
                <mc:Fallback>
                  <p:oleObj name="Graph" r:id="rId4" imgW="3920760" imgH="3000960" progId="Origin95.Graph">
                    <p:embed/>
                    <p:pic>
                      <p:nvPicPr>
                        <p:cNvPr id="23" name="Объект 22">
                          <a:extLst>
                            <a:ext uri="{FF2B5EF4-FFF2-40B4-BE49-F238E27FC236}">
                              <a16:creationId xmlns:a16="http://schemas.microsoft.com/office/drawing/2014/main" id="{BDF5ACD2-B047-2333-9B17-79DAA279300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290561" y="879882"/>
                          <a:ext cx="3523533" cy="269614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Прямоугольник: скругленные углы 17">
              <a:extLst>
                <a:ext uri="{FF2B5EF4-FFF2-40B4-BE49-F238E27FC236}">
                  <a16:creationId xmlns:a16="http://schemas.microsoft.com/office/drawing/2014/main" id="{4B5E2E67-EE33-32DC-6D59-11B1E83239EB}"/>
                </a:ext>
              </a:extLst>
            </p:cNvPr>
            <p:cNvSpPr/>
            <p:nvPr/>
          </p:nvSpPr>
          <p:spPr>
            <a:xfrm>
              <a:off x="9509811" y="2342435"/>
              <a:ext cx="319087" cy="774700"/>
            </a:xfrm>
            <a:prstGeom prst="roundRect">
              <a:avLst/>
            </a:prstGeom>
            <a:solidFill>
              <a:srgbClr val="FFC000">
                <a:alpha val="18000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FF1E15A6-C548-D787-BD73-B1D59BD89281}"/>
                </a:ext>
              </a:extLst>
            </p:cNvPr>
            <p:cNvSpPr/>
            <p:nvPr/>
          </p:nvSpPr>
          <p:spPr>
            <a:xfrm>
              <a:off x="11487150" y="1299789"/>
              <a:ext cx="193675" cy="101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A24955D-C749-0374-66C0-6FECDF130338}"/>
                </a:ext>
              </a:extLst>
            </p:cNvPr>
            <p:cNvSpPr txBox="1"/>
            <p:nvPr/>
          </p:nvSpPr>
          <p:spPr>
            <a:xfrm>
              <a:off x="11418188" y="1227479"/>
              <a:ext cx="2632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</a:rPr>
                <a:t>8</a:t>
              </a:r>
              <a:endParaRPr lang="ru-RU" sz="1200" dirty="0">
                <a:latin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7613F59-8FEF-E7A9-0FDF-321B2D53A50F}"/>
              </a:ext>
            </a:extLst>
          </p:cNvPr>
          <p:cNvSpPr txBox="1"/>
          <p:nvPr/>
        </p:nvSpPr>
        <p:spPr>
          <a:xfrm>
            <a:off x="4649002" y="372650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*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BA67AC-D49E-F797-B57A-24AF8BD52F3D}"/>
              </a:ext>
            </a:extLst>
          </p:cNvPr>
          <p:cNvSpPr txBox="1"/>
          <p:nvPr/>
        </p:nvSpPr>
        <p:spPr>
          <a:xfrm>
            <a:off x="145011" y="6432673"/>
            <a:ext cx="1029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</a:rPr>
              <a:t>* </a:t>
            </a:r>
            <a:r>
              <a:rPr lang="ru-RU" sz="1400" dirty="0">
                <a:latin typeface="Arial" panose="020B0604020202020204" pitchFamily="34" charset="0"/>
              </a:rPr>
              <a:t>Синтез проведен по методу описанному в: </a:t>
            </a:r>
            <a:r>
              <a:rPr lang="en-US" sz="1400" dirty="0">
                <a:latin typeface="Arial" panose="020B0604020202020204" pitchFamily="34" charset="0"/>
              </a:rPr>
              <a:t>J. Mater. Chem. B, 2015,3, 8949-8962, https://doi.org/10.1039/C5TB01851J</a:t>
            </a:r>
            <a:endParaRPr lang="ru-RU" sz="1400" dirty="0">
              <a:latin typeface="Arial" panose="020B0604020202020204" pitchFamily="34" charset="0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9191EF43-414E-4B9D-B056-E0BE23230642}"/>
              </a:ext>
            </a:extLst>
          </p:cNvPr>
          <p:cNvGrpSpPr/>
          <p:nvPr/>
        </p:nvGrpSpPr>
        <p:grpSpPr>
          <a:xfrm>
            <a:off x="7607057" y="3602646"/>
            <a:ext cx="4443681" cy="2280056"/>
            <a:chOff x="0" y="946064"/>
            <a:chExt cx="12192000" cy="4723638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ABEB395F-8D82-A32D-716E-9B66845E6A40}"/>
                </a:ext>
              </a:extLst>
            </p:cNvPr>
            <p:cNvGrpSpPr/>
            <p:nvPr/>
          </p:nvGrpSpPr>
          <p:grpSpPr>
            <a:xfrm>
              <a:off x="0" y="946064"/>
              <a:ext cx="12192000" cy="4723638"/>
              <a:chOff x="-996950" y="686181"/>
              <a:chExt cx="12192000" cy="4723638"/>
            </a:xfrm>
          </p:grpSpPr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6118DAD7-1E1C-E0D9-514A-F07E343F12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96950" y="686181"/>
                <a:ext cx="12192000" cy="4723638"/>
              </a:xfrm>
              <a:prstGeom prst="rect">
                <a:avLst/>
              </a:prstGeom>
            </p:spPr>
          </p:pic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31F80484-9267-CAF2-928D-87C3AE6208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559" r="67909" b="10097"/>
              <a:stretch/>
            </p:blipFill>
            <p:spPr>
              <a:xfrm>
                <a:off x="8950046" y="686181"/>
                <a:ext cx="64837" cy="4246733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7F5857C-CE6F-ABCD-FCB5-47DD79A21C0D}"/>
                  </a:ext>
                </a:extLst>
              </p:cNvPr>
              <p:cNvSpPr txBox="1"/>
              <p:nvPr/>
            </p:nvSpPr>
            <p:spPr>
              <a:xfrm>
                <a:off x="8517861" y="1845673"/>
                <a:ext cx="1984429" cy="446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1412,5 (M</a:t>
                </a:r>
                <a:r>
                  <a:rPr lang="en-US" sz="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ru-RU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66C738C0-171E-F813-1ADA-F7D73236F5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009" r="73458" b="10097"/>
              <a:stretch/>
            </p:blipFill>
            <p:spPr>
              <a:xfrm>
                <a:off x="3499246" y="686181"/>
                <a:ext cx="64837" cy="4246733"/>
              </a:xfrm>
              <a:prstGeom prst="rect">
                <a:avLst/>
              </a:prstGeom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027A3E5-F48C-7E82-29D3-EFE39BD1429F}"/>
                  </a:ext>
                </a:extLst>
              </p:cNvPr>
              <p:cNvSpPr txBox="1"/>
              <p:nvPr/>
            </p:nvSpPr>
            <p:spPr>
              <a:xfrm>
                <a:off x="2842593" y="1427834"/>
                <a:ext cx="3145531" cy="446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814,1 (M</a:t>
                </a:r>
                <a:r>
                  <a:rPr lang="en-US" sz="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-RUBTGA)</a:t>
                </a:r>
                <a:endParaRPr lang="ru-RU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7" name="Рисунок 36">
                <a:extLst>
                  <a:ext uri="{FF2B5EF4-FFF2-40B4-BE49-F238E27FC236}">
                    <a16:creationId xmlns:a16="http://schemas.microsoft.com/office/drawing/2014/main" id="{B7DC4A97-7EAC-5395-9317-CA914423B6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560" t="37453" r="67909" b="10096"/>
              <a:stretch/>
            </p:blipFill>
            <p:spPr>
              <a:xfrm>
                <a:off x="2943792" y="2455333"/>
                <a:ext cx="64837" cy="2477580"/>
              </a:xfrm>
              <a:prstGeom prst="rect">
                <a:avLst/>
              </a:prstGeom>
            </p:spPr>
          </p:pic>
          <p:pic>
            <p:nvPicPr>
              <p:cNvPr id="38" name="Рисунок 37">
                <a:extLst>
                  <a:ext uri="{FF2B5EF4-FFF2-40B4-BE49-F238E27FC236}">
                    <a16:creationId xmlns:a16="http://schemas.microsoft.com/office/drawing/2014/main" id="{F4EBAA68-F40C-BAFD-6FD3-00F90AE10C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082" t="18633" r="68386" b="10097"/>
              <a:stretch/>
            </p:blipFill>
            <p:spPr>
              <a:xfrm>
                <a:off x="2849750" y="1566333"/>
                <a:ext cx="64837" cy="3366580"/>
              </a:xfrm>
              <a:prstGeom prst="rect">
                <a:avLst/>
              </a:prstGeom>
            </p:spPr>
          </p:pic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57CF5766-9260-D0E3-2B0B-8A30DD20D3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88" t="37453" r="78038" b="10096"/>
              <a:stretch/>
            </p:blipFill>
            <p:spPr>
              <a:xfrm>
                <a:off x="2414292" y="2455333"/>
                <a:ext cx="45719" cy="2477580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FDFB9229-3F96-0166-515D-C72208508C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20" t="21610" r="84258" b="10095"/>
              <a:stretch/>
            </p:blipFill>
            <p:spPr>
              <a:xfrm>
                <a:off x="2133026" y="1704832"/>
                <a:ext cx="124928" cy="3226001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9F89C11-FFF2-1A6C-2112-CAFFDD073AE0}"/>
                  </a:ext>
                </a:extLst>
              </p:cNvPr>
              <p:cNvSpPr txBox="1"/>
              <p:nvPr/>
            </p:nvSpPr>
            <p:spPr>
              <a:xfrm>
                <a:off x="1315998" y="1924419"/>
                <a:ext cx="3132337" cy="7013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755,8 (M</a:t>
                </a:r>
                <a:r>
                  <a:rPr lang="en-US" sz="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-RUBTGA,</a:t>
                </a:r>
              </a:p>
              <a:p>
                <a:pPr algn="ctr"/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 - OC</a:t>
                </a:r>
                <a:r>
                  <a:rPr lang="ru-RU" sz="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ru-RU" sz="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ru-RU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9810595-E626-C060-9919-580F93317637}"/>
                  </a:ext>
                </a:extLst>
              </p:cNvPr>
              <p:cNvSpPr txBox="1"/>
              <p:nvPr/>
            </p:nvSpPr>
            <p:spPr>
              <a:xfrm>
                <a:off x="781479" y="3694124"/>
                <a:ext cx="3132337" cy="7013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697,8 (M</a:t>
                </a:r>
                <a:r>
                  <a:rPr lang="en-US" sz="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-RUBTGA,</a:t>
                </a:r>
              </a:p>
              <a:p>
                <a:pPr algn="ctr"/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 -2 OC</a:t>
                </a:r>
                <a:r>
                  <a:rPr lang="ru-RU" sz="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ru-RU" sz="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ru-RU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3" name="Рисунок 42">
                <a:extLst>
                  <a:ext uri="{FF2B5EF4-FFF2-40B4-BE49-F238E27FC236}">
                    <a16:creationId xmlns:a16="http://schemas.microsoft.com/office/drawing/2014/main" id="{4FF93745-D3F9-A925-4DE5-05D36F1DE8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16" t="59119" r="67909" b="10096"/>
              <a:stretch/>
            </p:blipFill>
            <p:spPr>
              <a:xfrm>
                <a:off x="8461982" y="3479800"/>
                <a:ext cx="45719" cy="1454208"/>
              </a:xfrm>
              <a:prstGeom prst="rect">
                <a:avLst/>
              </a:prstGeom>
            </p:spPr>
          </p:pic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E30F4778-DDB4-8589-589C-DFA269C1D2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24" t="27370" r="73459" b="10096"/>
              <a:stretch/>
            </p:blipFill>
            <p:spPr>
              <a:xfrm>
                <a:off x="7805349" y="1976967"/>
                <a:ext cx="123729" cy="2953866"/>
              </a:xfrm>
              <a:prstGeom prst="rect">
                <a:avLst/>
              </a:prstGeom>
            </p:spPr>
          </p:pic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F7450A8-2D78-F052-96E7-E28A61AC34D4}"/>
                  </a:ext>
                </a:extLst>
              </p:cNvPr>
              <p:cNvSpPr txBox="1"/>
              <p:nvPr/>
            </p:nvSpPr>
            <p:spPr>
              <a:xfrm>
                <a:off x="7807412" y="3111123"/>
                <a:ext cx="2947617" cy="446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1355,5 (M</a:t>
                </a:r>
                <a:r>
                  <a:rPr lang="en-US" sz="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-OC</a:t>
                </a:r>
                <a:r>
                  <a:rPr lang="ru-RU" sz="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ru-RU" sz="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ru-RU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99DAD3D-3FB5-A9D9-CF44-AB86C15D5D08}"/>
                  </a:ext>
                </a:extLst>
              </p:cNvPr>
              <p:cNvSpPr txBox="1"/>
              <p:nvPr/>
            </p:nvSpPr>
            <p:spPr>
              <a:xfrm>
                <a:off x="7163003" y="1654128"/>
                <a:ext cx="3185114" cy="446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1297,4 (M</a:t>
                </a:r>
                <a:r>
                  <a:rPr lang="en-US" sz="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-2 OC</a:t>
                </a:r>
                <a:r>
                  <a:rPr lang="ru-RU" sz="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ru-RU" sz="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ru-RU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B83F907F-837D-24D6-5A7B-D56E5BC75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1632" y="1410716"/>
              <a:ext cx="2337432" cy="3639743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891FA921-208C-54D9-6078-39F687A09F3A}"/>
              </a:ext>
            </a:extLst>
          </p:cNvPr>
          <p:cNvSpPr txBox="1"/>
          <p:nvPr/>
        </p:nvSpPr>
        <p:spPr>
          <a:xfrm>
            <a:off x="8255250" y="2966765"/>
            <a:ext cx="36678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Спектр поглощения </a:t>
            </a:r>
            <a:r>
              <a:rPr lang="en-US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Даунорубомицина</a:t>
            </a:r>
            <a:endParaRPr lang="ru-RU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F4EB0C-4737-F9E1-7BBB-5141082F4419}"/>
              </a:ext>
            </a:extLst>
          </p:cNvPr>
          <p:cNvSpPr txBox="1"/>
          <p:nvPr/>
        </p:nvSpPr>
        <p:spPr>
          <a:xfrm>
            <a:off x="8507707" y="5901053"/>
            <a:ext cx="3143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Масс-спектр (</a:t>
            </a:r>
            <a:r>
              <a:rPr lang="en-US" dirty="0">
                <a:latin typeface="Arial" panose="020B0604020202020204" pitchFamily="34" charset="0"/>
              </a:rPr>
              <a:t>MALDI TOF) </a:t>
            </a:r>
            <a:r>
              <a:rPr lang="en-US" b="1" dirty="0">
                <a:latin typeface="Arial" panose="020B0604020202020204" pitchFamily="34" charset="0"/>
              </a:rPr>
              <a:t>8</a:t>
            </a:r>
            <a:endParaRPr lang="ru-RU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656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5B94DA-6A56-860B-00B3-769FCA4E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8176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/>
              <a:t>Молекулярный </a:t>
            </a:r>
            <a:r>
              <a:rPr lang="ru-RU" sz="3600" dirty="0" err="1"/>
              <a:t>докинг</a:t>
            </a:r>
            <a:r>
              <a:rPr lang="ru-RU" sz="3600" dirty="0"/>
              <a:t> соединения</a:t>
            </a:r>
            <a:r>
              <a:rPr lang="en-US" sz="3600" dirty="0"/>
              <a:t> </a:t>
            </a:r>
            <a:r>
              <a:rPr lang="en-US" sz="3600" b="1" dirty="0"/>
              <a:t>7</a:t>
            </a:r>
            <a:r>
              <a:rPr lang="en-US" sz="3600" dirty="0"/>
              <a:t> </a:t>
            </a:r>
            <a:r>
              <a:rPr lang="ru-RU" sz="3600" dirty="0"/>
              <a:t>и </a:t>
            </a:r>
            <a:r>
              <a:rPr lang="en-US" sz="3600" b="1" dirty="0"/>
              <a:t>8</a:t>
            </a:r>
            <a:endParaRPr lang="ru-RU" sz="36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ACE288-769B-2E70-DBF1-3D165B2032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55" y="1701525"/>
            <a:ext cx="5198167" cy="30108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14ED8C-6724-862B-02B9-46047D2999D5}"/>
              </a:ext>
            </a:extLst>
          </p:cNvPr>
          <p:cNvSpPr txBox="1"/>
          <p:nvPr/>
        </p:nvSpPr>
        <p:spPr>
          <a:xfrm>
            <a:off x="547735" y="5428783"/>
            <a:ext cx="10515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</a:rPr>
              <a:t>Визуализация взаимодействий тиол-содержащего производного </a:t>
            </a:r>
            <a:r>
              <a:rPr lang="ru-RU" sz="2400" dirty="0" err="1">
                <a:latin typeface="Arial" panose="020B0604020202020204" pitchFamily="34" charset="0"/>
              </a:rPr>
              <a:t>даунорубицина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</a:rPr>
              <a:t>7 </a:t>
            </a:r>
            <a:r>
              <a:rPr lang="ru-RU" sz="2400" dirty="0">
                <a:latin typeface="Arial" panose="020B0604020202020204" pitchFamily="34" charset="0"/>
              </a:rPr>
              <a:t> и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конъюгата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</a:rPr>
              <a:t>8 </a:t>
            </a:r>
            <a:r>
              <a:rPr lang="ru-RU" sz="2400" dirty="0">
                <a:latin typeface="Arial" panose="020B0604020202020204" pitchFamily="34" charset="0"/>
              </a:rPr>
              <a:t>с </a:t>
            </a:r>
            <a:r>
              <a:rPr lang="ru-RU" sz="2400" dirty="0" err="1">
                <a:latin typeface="Arial" panose="020B0604020202020204" pitchFamily="34" charset="0"/>
              </a:rPr>
              <a:t>додекамерным</a:t>
            </a:r>
            <a:r>
              <a:rPr lang="ru-RU" sz="2400" dirty="0">
                <a:latin typeface="Arial" panose="020B0604020202020204" pitchFamily="34" charset="0"/>
              </a:rPr>
              <a:t> дуплексом ДНК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</a:rPr>
              <a:t>в виде </a:t>
            </a:r>
            <a:r>
              <a:rPr lang="en-US" sz="2400" dirty="0">
                <a:latin typeface="Arial" panose="020B0604020202020204" pitchFamily="34" charset="0"/>
              </a:rPr>
              <a:t>2D – </a:t>
            </a:r>
            <a:r>
              <a:rPr lang="ru-RU" sz="2400" dirty="0">
                <a:latin typeface="Arial" panose="020B0604020202020204" pitchFamily="34" charset="0"/>
              </a:rPr>
              <a:t>диаграммы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FBF6C8-355D-4A64-E78D-CADF4E39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CF8D477-3176-F14B-86F9-34E6D783ACE5}" type="slidenum">
              <a:rPr lang="ru-RU" altLang="ru-RU" sz="1800" smtClean="0"/>
              <a:pPr/>
              <a:t>17</a:t>
            </a:fld>
            <a:endParaRPr lang="ru-RU" altLang="ru-RU" sz="1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A0821E-2B69-A99D-77ED-B64F05959A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950" y="1701799"/>
            <a:ext cx="5612295" cy="2969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384423-A9EA-5779-80F6-EB4CA9C378A0}"/>
              </a:ext>
            </a:extLst>
          </p:cNvPr>
          <p:cNvSpPr txBox="1"/>
          <p:nvPr/>
        </p:nvSpPr>
        <p:spPr>
          <a:xfrm>
            <a:off x="2161237" y="1232687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</a:rPr>
              <a:t>eTotal</a:t>
            </a:r>
            <a:r>
              <a:rPr lang="en-US" dirty="0">
                <a:latin typeface="Arial" panose="020B0604020202020204" pitchFamily="34" charset="0"/>
              </a:rPr>
              <a:t> = -310,4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01B6DE-50F7-4224-D60B-32AD3F131CF9}"/>
              </a:ext>
            </a:extLst>
          </p:cNvPr>
          <p:cNvSpPr txBox="1"/>
          <p:nvPr/>
        </p:nvSpPr>
        <p:spPr>
          <a:xfrm>
            <a:off x="8407250" y="1278853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</a:rPr>
              <a:t>eTotal</a:t>
            </a:r>
            <a:r>
              <a:rPr lang="en-US" dirty="0">
                <a:latin typeface="Arial" panose="020B0604020202020204" pitchFamily="34" charset="0"/>
              </a:rPr>
              <a:t> = -346,6</a:t>
            </a:r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385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3BF99-644F-4F7B-AEEC-97B8AF63A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1AC7FF-70F6-40B5-9DA5-57BF951AC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0114" y="6367656"/>
            <a:ext cx="2743200" cy="365125"/>
          </a:xfrm>
        </p:spPr>
        <p:txBody>
          <a:bodyPr/>
          <a:lstStyle/>
          <a:p>
            <a:fld id="{8FF2EBD8-BBB9-4089-83FC-2CE976111D50}" type="slidenum">
              <a:rPr lang="ru-RU" sz="1600" smtClean="0"/>
              <a:t>18</a:t>
            </a:fld>
            <a:endParaRPr lang="ru-RU" sz="160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520B2F-5203-46E5-9820-D43FF3A20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48" y="1200344"/>
            <a:ext cx="4916966" cy="51673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8E84D0-9B23-4794-91CD-F25C41B9C9BA}"/>
              </a:ext>
            </a:extLst>
          </p:cNvPr>
          <p:cNvSpPr txBox="1"/>
          <p:nvPr/>
        </p:nvSpPr>
        <p:spPr>
          <a:xfrm>
            <a:off x="423839" y="1526243"/>
            <a:ext cx="601299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</a:rPr>
              <a:t>Был получен ряд</a:t>
            </a:r>
            <a:r>
              <a:rPr lang="en-US" sz="2400" dirty="0">
                <a:latin typeface="Arial" panose="020B0604020202020204" pitchFamily="34" charset="0"/>
              </a:rPr>
              <a:t> Pt-</a:t>
            </a:r>
            <a:r>
              <a:rPr lang="ru-RU" sz="2400" dirty="0">
                <a:latin typeface="Arial" panose="020B0604020202020204" pitchFamily="34" charset="0"/>
              </a:rPr>
              <a:t>содержащих фотосенсибилизаторов на основе природных хлоринов и </a:t>
            </a:r>
            <a:r>
              <a:rPr lang="ru-RU" sz="2400" dirty="0" err="1">
                <a:latin typeface="Arial" panose="020B0604020202020204" pitchFamily="34" charset="0"/>
              </a:rPr>
              <a:t>бактериохлоринов</a:t>
            </a:r>
            <a:r>
              <a:rPr lang="en-US" sz="2400" dirty="0">
                <a:latin typeface="Arial" panose="020B0604020202020204" pitchFamily="34" charset="0"/>
              </a:rPr>
              <a:t>;</a:t>
            </a:r>
            <a:endParaRPr lang="ru-RU" sz="2400" dirty="0"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</a:rPr>
              <a:t>Были разработаны подходы к получению </a:t>
            </a:r>
            <a:r>
              <a:rPr lang="ru-RU" sz="2400" dirty="0" err="1">
                <a:latin typeface="Arial" panose="020B0604020202020204" pitchFamily="34" charset="0"/>
              </a:rPr>
              <a:t>конъюгатов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</a:rPr>
              <a:t>строения </a:t>
            </a:r>
            <a:r>
              <a:rPr lang="en-US" sz="2400" dirty="0">
                <a:latin typeface="Arial" panose="020B0604020202020204" pitchFamily="34" charset="0"/>
              </a:rPr>
              <a:t>DOX-</a:t>
            </a:r>
            <a:r>
              <a:rPr lang="ru-RU" sz="2400" dirty="0">
                <a:latin typeface="Arial" panose="020B0604020202020204" pitchFamily="34" charset="0"/>
              </a:rPr>
              <a:t>ФС и</a:t>
            </a:r>
            <a:r>
              <a:rPr lang="en-US" sz="2400" dirty="0">
                <a:latin typeface="Arial" panose="020B0604020202020204" pitchFamily="34" charset="0"/>
              </a:rPr>
              <a:t> DOX-linker-</a:t>
            </a:r>
            <a:r>
              <a:rPr lang="ru-RU" sz="2400" dirty="0">
                <a:latin typeface="Arial" panose="020B0604020202020204" pitchFamily="34" charset="0"/>
              </a:rPr>
              <a:t>ФС</a:t>
            </a:r>
            <a:r>
              <a:rPr lang="en-US" sz="2400" dirty="0">
                <a:latin typeface="Arial" panose="020B0604020202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</a:rPr>
              <a:t>Проведено моделирование взаимодействий полученных соединений  с молекулярными мишенями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i="1" dirty="0">
                <a:latin typeface="Arial" panose="020B0604020202020204" pitchFamily="34" charset="0"/>
              </a:rPr>
              <a:t>in silico</a:t>
            </a:r>
            <a:r>
              <a:rPr lang="en-US" sz="2400" dirty="0">
                <a:latin typeface="Arial" panose="020B0604020202020204" pitchFamily="34" charset="0"/>
              </a:rPr>
              <a:t>;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</a:rPr>
              <a:t>На данном этапе проводятся оценка </a:t>
            </a:r>
            <a:r>
              <a:rPr lang="ru-RU" sz="2400" dirty="0" err="1">
                <a:latin typeface="Arial" panose="020B0604020202020204" pitchFamily="34" charset="0"/>
              </a:rPr>
              <a:t>темновой</a:t>
            </a:r>
            <a:r>
              <a:rPr lang="ru-RU" sz="2400" dirty="0">
                <a:latin typeface="Arial" panose="020B0604020202020204" pitchFamily="34" charset="0"/>
              </a:rPr>
              <a:t> и фотоиндуцированной цитотоксичности </a:t>
            </a:r>
            <a:r>
              <a:rPr lang="en-US" sz="2400" i="1" dirty="0">
                <a:latin typeface="Arial" panose="020B0604020202020204" pitchFamily="34" charset="0"/>
              </a:rPr>
              <a:t>in vitro </a:t>
            </a:r>
            <a:r>
              <a:rPr lang="ru-RU" sz="2400" dirty="0">
                <a:latin typeface="Arial" panose="020B0604020202020204" pitchFamily="34" charset="0"/>
              </a:rPr>
              <a:t>и </a:t>
            </a:r>
            <a:r>
              <a:rPr lang="en-US" sz="2400" i="1" dirty="0">
                <a:latin typeface="Arial" panose="020B0604020202020204" pitchFamily="34" charset="0"/>
              </a:rPr>
              <a:t>in vivo.</a:t>
            </a:r>
            <a:endParaRPr lang="ru-RU" sz="24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068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/evangelionmemes - Someone created a Powerpoint Template based on Evangelion">
            <a:extLst>
              <a:ext uri="{FF2B5EF4-FFF2-40B4-BE49-F238E27FC236}">
                <a16:creationId xmlns:a16="http://schemas.microsoft.com/office/drawing/2014/main" id="{6A37ECD5-C888-4B80-24D1-F9373E801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E615EF-EA1A-44D9-9761-0D514E6B4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60" y="5017852"/>
            <a:ext cx="10515600" cy="132556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!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73BBC-42F3-4FF7-981C-CC6DBCC357F5}"/>
              </a:ext>
            </a:extLst>
          </p:cNvPr>
          <p:cNvSpPr txBox="1"/>
          <p:nvPr/>
        </p:nvSpPr>
        <p:spPr>
          <a:xfrm>
            <a:off x="8322543" y="6343415"/>
            <a:ext cx="4144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email: ostroverhov@mirea.ru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285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1B0ECE1-CEE6-46D7-8D43-D03F5EA7AC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" b="8172"/>
          <a:stretch/>
        </p:blipFill>
        <p:spPr>
          <a:xfrm>
            <a:off x="319326" y="1231954"/>
            <a:ext cx="7593354" cy="497085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1F152-F27A-40C4-B91A-598204FE7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869"/>
            <a:ext cx="10515600" cy="5672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Фотодинамическая терапия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E16CFD6A-E26D-482C-AA4C-A436DA0D4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4219" y="6408318"/>
            <a:ext cx="2743200" cy="365125"/>
          </a:xfrm>
        </p:spPr>
        <p:txBody>
          <a:bodyPr/>
          <a:lstStyle/>
          <a:p>
            <a:fld id="{8FF2EBD8-BBB9-4089-83FC-2CE976111D50}" type="slidenum">
              <a:rPr lang="ru-RU" sz="1600" smtClean="0"/>
              <a:t>2</a:t>
            </a:fld>
            <a:endParaRPr lang="ru-RU" sz="1100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A6743E55-AAD7-41EE-A087-461D29867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015" y="1054852"/>
            <a:ext cx="3246577" cy="304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7FB4B8-90ED-3AF3-7B07-879293C9A7D9}"/>
              </a:ext>
            </a:extLst>
          </p:cNvPr>
          <p:cNvSpPr txBox="1"/>
          <p:nvPr/>
        </p:nvSpPr>
        <p:spPr>
          <a:xfrm>
            <a:off x="8246015" y="4279807"/>
            <a:ext cx="33780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Ограничения метода:</a:t>
            </a:r>
          </a:p>
          <a:p>
            <a:pPr marL="342900" indent="-342900" algn="just">
              <a:buAutoNum type="arabicParenR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Локализация и морфология новообразования;</a:t>
            </a:r>
          </a:p>
          <a:p>
            <a:pPr marL="342900" indent="-342900" algn="just">
              <a:buAutoNum type="arabicParenR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Глубина проникновения света в ткани;</a:t>
            </a:r>
          </a:p>
          <a:p>
            <a:pPr marL="342900" indent="-342900" algn="just">
              <a:buAutoNum type="arabicParenR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Накопление ФС в зоне интереса</a:t>
            </a:r>
          </a:p>
          <a:p>
            <a:pPr marL="342900" indent="-342900" algn="just">
              <a:buAutoNum type="arabicParenR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414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AAC44BF-218A-4031-BC54-9B15065BAD3F}"/>
              </a:ext>
            </a:extLst>
          </p:cNvPr>
          <p:cNvSpPr txBox="1">
            <a:spLocks/>
          </p:cNvSpPr>
          <p:nvPr/>
        </p:nvSpPr>
        <p:spPr>
          <a:xfrm>
            <a:off x="516121" y="63635"/>
            <a:ext cx="1115975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Arial" panose="020B0604020202020204" pitchFamily="34" charset="0"/>
              </a:rPr>
              <a:t>Анализ структуры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</a:rPr>
              <a:t>пиридилсодержащих</a:t>
            </a:r>
            <a:r>
              <a:rPr lang="ru-RU" sz="2800" b="1" dirty="0">
                <a:latin typeface="Arial" panose="020B0604020202020204" pitchFamily="34" charset="0"/>
              </a:rPr>
              <a:t> ФС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5105" y="6195845"/>
            <a:ext cx="11254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Анализ полученных соединений проводили с использованием хромато-масс-спектрометрии высокого разрешения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23" y="621014"/>
            <a:ext cx="4881786" cy="28737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05" y="589721"/>
            <a:ext cx="4961910" cy="28197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808" y="3297090"/>
            <a:ext cx="5036418" cy="29687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72" y="3558435"/>
            <a:ext cx="5280028" cy="270736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47718" y="6729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1</a:t>
            </a:r>
            <a:endParaRPr lang="ru-RU" b="1" dirty="0"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7181" y="6210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2</a:t>
            </a:r>
            <a:endParaRPr lang="ru-RU" b="1" dirty="0"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7718" y="33250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3</a:t>
            </a:r>
            <a:endParaRPr lang="ru-RU" b="1" dirty="0"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7543" y="33220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4</a:t>
            </a:r>
            <a:endParaRPr lang="ru-RU" b="1" dirty="0">
              <a:latin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144000" y="6393552"/>
            <a:ext cx="2743200" cy="365125"/>
          </a:xfrm>
        </p:spPr>
        <p:txBody>
          <a:bodyPr/>
          <a:lstStyle/>
          <a:p>
            <a:fld id="{8FF2EBD8-BBB9-4089-83FC-2CE976111D50}" type="slidenum">
              <a:rPr lang="ru-RU" sz="1600" smtClean="0"/>
              <a:t>20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17617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D9252B7-DB51-165D-17E1-5CC1EF60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1800" y="6356350"/>
            <a:ext cx="2743200" cy="365125"/>
          </a:xfrm>
        </p:spPr>
        <p:txBody>
          <a:bodyPr/>
          <a:lstStyle/>
          <a:p>
            <a:fld id="{8FF2EBD8-BBB9-4089-83FC-2CE976111D50}" type="slidenum">
              <a:rPr lang="ru-RU" sz="1600" smtClean="0"/>
              <a:t>21</a:t>
            </a:fld>
            <a:endParaRPr lang="ru-RU" sz="1600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5813674F-A16E-052D-BD2B-87B0BCF80C70}"/>
              </a:ext>
            </a:extLst>
          </p:cNvPr>
          <p:cNvGrpSpPr/>
          <p:nvPr/>
        </p:nvGrpSpPr>
        <p:grpSpPr>
          <a:xfrm>
            <a:off x="1030833" y="364566"/>
            <a:ext cx="4394861" cy="3064434"/>
            <a:chOff x="996988" y="129117"/>
            <a:chExt cx="4394861" cy="3064434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23C78411-F7EE-B66B-28D5-D4D53C19A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9141" y="136525"/>
              <a:ext cx="4372708" cy="305702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9D9F03E-4000-9C8A-7F79-0808FF6215DE}"/>
                </a:ext>
              </a:extLst>
            </p:cNvPr>
            <p:cNvSpPr txBox="1"/>
            <p:nvPr/>
          </p:nvSpPr>
          <p:spPr>
            <a:xfrm>
              <a:off x="996988" y="12911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1</a:t>
              </a:r>
              <a:endParaRPr lang="ru-RU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8504417-3DE8-1627-1185-81B8C37E0751}"/>
              </a:ext>
            </a:extLst>
          </p:cNvPr>
          <p:cNvGrpSpPr/>
          <p:nvPr/>
        </p:nvGrpSpPr>
        <p:grpSpPr>
          <a:xfrm>
            <a:off x="6765140" y="392541"/>
            <a:ext cx="4183170" cy="2936263"/>
            <a:chOff x="7250481" y="137357"/>
            <a:chExt cx="4372708" cy="305619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64BD4D6D-7D23-7262-8533-8357DA5BD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50481" y="137357"/>
              <a:ext cx="4372708" cy="305619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88D291-3FD8-CD39-7416-51A805BA5E16}"/>
                </a:ext>
              </a:extLst>
            </p:cNvPr>
            <p:cNvSpPr txBox="1"/>
            <p:nvPr/>
          </p:nvSpPr>
          <p:spPr>
            <a:xfrm>
              <a:off x="7250481" y="137357"/>
              <a:ext cx="327084" cy="384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2</a:t>
              </a:r>
              <a:endParaRPr lang="ru-RU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571A805-DE70-9A8C-BB3B-8FD7D4B15709}"/>
              </a:ext>
            </a:extLst>
          </p:cNvPr>
          <p:cNvGrpSpPr/>
          <p:nvPr/>
        </p:nvGrpSpPr>
        <p:grpSpPr>
          <a:xfrm>
            <a:off x="1052986" y="3436408"/>
            <a:ext cx="4372708" cy="3028479"/>
            <a:chOff x="1019141" y="3510433"/>
            <a:chExt cx="4372708" cy="3028479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B6A668EF-6583-0245-A4D9-E77469527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9141" y="3542016"/>
              <a:ext cx="4372708" cy="299689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D7D62B-80B5-6D1F-D8C0-1A37BB6B76D0}"/>
                </a:ext>
              </a:extLst>
            </p:cNvPr>
            <p:cNvSpPr txBox="1"/>
            <p:nvPr/>
          </p:nvSpPr>
          <p:spPr>
            <a:xfrm>
              <a:off x="1056540" y="3510433"/>
              <a:ext cx="182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3</a:t>
              </a:r>
              <a:endParaRPr lang="ru-RU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CB49093F-FA26-BA20-0DCF-5FCD663535B4}"/>
              </a:ext>
            </a:extLst>
          </p:cNvPr>
          <p:cNvGrpSpPr/>
          <p:nvPr/>
        </p:nvGrpSpPr>
        <p:grpSpPr>
          <a:xfrm>
            <a:off x="6728906" y="3429000"/>
            <a:ext cx="4372709" cy="3056194"/>
            <a:chOff x="6800151" y="3479784"/>
            <a:chExt cx="4398415" cy="3059128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080CA07-6BFF-1545-2F99-6A63947A0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00151" y="3482718"/>
              <a:ext cx="4398415" cy="305619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DE0051-1DC4-56F1-9FAC-8C8BDC92BC4E}"/>
                </a:ext>
              </a:extLst>
            </p:cNvPr>
            <p:cNvSpPr txBox="1"/>
            <p:nvPr/>
          </p:nvSpPr>
          <p:spPr>
            <a:xfrm>
              <a:off x="6800151" y="3479784"/>
              <a:ext cx="314745" cy="369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4</a:t>
              </a:r>
              <a:endParaRPr lang="ru-RU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0646275-0D14-0831-BFA9-A89C9C9A05A8}"/>
              </a:ext>
            </a:extLst>
          </p:cNvPr>
          <p:cNvSpPr txBox="1"/>
          <p:nvPr/>
        </p:nvSpPr>
        <p:spPr>
          <a:xfrm>
            <a:off x="1090385" y="6486026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aseline="30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 ЯМР - спектры соединений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1-4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растворитель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CDCl</a:t>
            </a:r>
            <a:r>
              <a:rPr lang="en-US" baseline="-25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ru-RU" baseline="-25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213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E04BFD1-14BC-2A37-FADF-1F2A3049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8300" y="6385081"/>
            <a:ext cx="2743200" cy="365125"/>
          </a:xfrm>
        </p:spPr>
        <p:txBody>
          <a:bodyPr/>
          <a:lstStyle/>
          <a:p>
            <a:fld id="{8FF2EBD8-BBB9-4089-83FC-2CE976111D50}" type="slidenum">
              <a:rPr lang="ru-RU" smtClean="0"/>
              <a:t>22</a:t>
            </a:fld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E93DE82-5C89-CA90-FF7B-611AEC2BC353}"/>
              </a:ext>
            </a:extLst>
          </p:cNvPr>
          <p:cNvGrpSpPr/>
          <p:nvPr/>
        </p:nvGrpSpPr>
        <p:grpSpPr>
          <a:xfrm>
            <a:off x="929685" y="221546"/>
            <a:ext cx="4356100" cy="3031506"/>
            <a:chOff x="705265" y="466020"/>
            <a:chExt cx="4716359" cy="3207454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75106C4E-15E0-7CDC-A77B-2264F69DF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265" y="466020"/>
              <a:ext cx="4716359" cy="320745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66C6563-88D1-CB93-E15B-A7C513956DD4}"/>
                </a:ext>
              </a:extLst>
            </p:cNvPr>
            <p:cNvSpPr txBox="1"/>
            <p:nvPr/>
          </p:nvSpPr>
          <p:spPr>
            <a:xfrm>
              <a:off x="705265" y="466020"/>
              <a:ext cx="338784" cy="390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1</a:t>
              </a:r>
              <a:endParaRPr lang="ru-RU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803D12A-3AD5-F016-B084-58605D3B22C9}"/>
              </a:ext>
            </a:extLst>
          </p:cNvPr>
          <p:cNvGrpSpPr/>
          <p:nvPr/>
        </p:nvGrpSpPr>
        <p:grpSpPr>
          <a:xfrm>
            <a:off x="6870701" y="221546"/>
            <a:ext cx="4356100" cy="3031506"/>
            <a:chOff x="7124700" y="466020"/>
            <a:chExt cx="4626183" cy="3200555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E0E2EF47-5559-C505-CD27-F535DBB44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24700" y="466020"/>
              <a:ext cx="4626183" cy="320055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BE4DEA-FE3A-4769-9347-9942559CD7DC}"/>
                </a:ext>
              </a:extLst>
            </p:cNvPr>
            <p:cNvSpPr txBox="1"/>
            <p:nvPr/>
          </p:nvSpPr>
          <p:spPr>
            <a:xfrm>
              <a:off x="7176431" y="509127"/>
              <a:ext cx="332307" cy="389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2</a:t>
              </a:r>
              <a:endParaRPr lang="ru-RU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27421D2-27FB-9F13-C4A7-8311BB8E820B}"/>
              </a:ext>
            </a:extLst>
          </p:cNvPr>
          <p:cNvGrpSpPr/>
          <p:nvPr/>
        </p:nvGrpSpPr>
        <p:grpSpPr>
          <a:xfrm>
            <a:off x="929685" y="3353575"/>
            <a:ext cx="4356100" cy="2920225"/>
            <a:chOff x="795441" y="3718700"/>
            <a:chExt cx="4356100" cy="3031506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5F4EDAD6-FF04-C11C-6C08-B40F16209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5441" y="3718700"/>
              <a:ext cx="4356100" cy="303150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CF3468F-9AE3-DBDB-BAB3-7AB945CD9FBC}"/>
                </a:ext>
              </a:extLst>
            </p:cNvPr>
            <p:cNvSpPr txBox="1"/>
            <p:nvPr/>
          </p:nvSpPr>
          <p:spPr>
            <a:xfrm>
              <a:off x="795441" y="3723169"/>
              <a:ext cx="312906" cy="383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3</a:t>
              </a:r>
              <a:endParaRPr lang="ru-RU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2AACD76-38CE-EB72-9439-2D23EEFE500E}"/>
              </a:ext>
            </a:extLst>
          </p:cNvPr>
          <p:cNvGrpSpPr/>
          <p:nvPr/>
        </p:nvGrpSpPr>
        <p:grpSpPr>
          <a:xfrm>
            <a:off x="6919412" y="3429000"/>
            <a:ext cx="4356100" cy="3009738"/>
            <a:chOff x="7124700" y="3723169"/>
            <a:chExt cx="4371630" cy="305925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18666F8-9682-A2F0-FD2B-DA67D5198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24700" y="3750913"/>
              <a:ext cx="4371630" cy="303150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3851FC2-5100-D1A3-F56C-C48BBF240603}"/>
                </a:ext>
              </a:extLst>
            </p:cNvPr>
            <p:cNvSpPr txBox="1"/>
            <p:nvPr/>
          </p:nvSpPr>
          <p:spPr>
            <a:xfrm>
              <a:off x="7124700" y="3723169"/>
              <a:ext cx="314022" cy="3754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4</a:t>
              </a:r>
              <a:endParaRPr lang="ru-RU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CE92D28-A2B0-E000-FA03-87105B7C048F}"/>
              </a:ext>
            </a:extLst>
          </p:cNvPr>
          <p:cNvSpPr txBox="1"/>
          <p:nvPr/>
        </p:nvSpPr>
        <p:spPr>
          <a:xfrm>
            <a:off x="916488" y="6409806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aseline="30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ЯМР - спектры соединений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1-4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растворитель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CDCl</a:t>
            </a:r>
            <a:r>
              <a:rPr lang="en-US" baseline="-25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ru-RU" baseline="-25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56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E7B083F-BBF3-49D9-EB68-EE4FC739D988}"/>
              </a:ext>
            </a:extLst>
          </p:cNvPr>
          <p:cNvGrpSpPr/>
          <p:nvPr/>
        </p:nvGrpSpPr>
        <p:grpSpPr>
          <a:xfrm>
            <a:off x="451364" y="1335673"/>
            <a:ext cx="7329313" cy="4664055"/>
            <a:chOff x="1143000" y="0"/>
            <a:chExt cx="9906000" cy="685800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16DC15C9-BCCF-5E56-12B5-15BEA2911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0" y="0"/>
              <a:ext cx="9906000" cy="685800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5ED893D-69A6-3996-8054-180AB2ADB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019" y="129209"/>
              <a:ext cx="2393608" cy="4126910"/>
            </a:xfrm>
            <a:prstGeom prst="rect">
              <a:avLst/>
            </a:prstGeom>
          </p:spPr>
        </p:pic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964DAB39-39CA-CB1B-BAA5-3C4C6A48AC13}"/>
                </a:ext>
              </a:extLst>
            </p:cNvPr>
            <p:cNvSpPr/>
            <p:nvPr/>
          </p:nvSpPr>
          <p:spPr>
            <a:xfrm>
              <a:off x="1303867" y="5715000"/>
              <a:ext cx="660400" cy="2794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46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32E2475C-77C7-B045-9D41-F2E0BAF51B65}"/>
                </a:ext>
              </a:extLst>
            </p:cNvPr>
            <p:cNvSpPr/>
            <p:nvPr/>
          </p:nvSpPr>
          <p:spPr>
            <a:xfrm>
              <a:off x="5329767" y="5803900"/>
              <a:ext cx="215900" cy="2794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46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F20D278D-D612-9055-817E-9933178EA4D2}"/>
                </a:ext>
              </a:extLst>
            </p:cNvPr>
            <p:cNvSpPr/>
            <p:nvPr/>
          </p:nvSpPr>
          <p:spPr>
            <a:xfrm>
              <a:off x="5727700" y="5803900"/>
              <a:ext cx="93133" cy="2794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46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8933200F-6B41-9627-1BFC-5B01FC736A80}"/>
                </a:ext>
              </a:extLst>
            </p:cNvPr>
            <p:cNvSpPr/>
            <p:nvPr/>
          </p:nvSpPr>
          <p:spPr>
            <a:xfrm>
              <a:off x="7053792" y="5676900"/>
              <a:ext cx="468841" cy="37147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46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35673129-9216-C4EC-D299-2C5ED38773A6}"/>
                </a:ext>
              </a:extLst>
            </p:cNvPr>
            <p:cNvSpPr/>
            <p:nvPr/>
          </p:nvSpPr>
          <p:spPr>
            <a:xfrm>
              <a:off x="7633230" y="5676900"/>
              <a:ext cx="151870" cy="37147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46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F61AC73D-A8B8-ED79-AB60-1EC65074ADE7}"/>
                </a:ext>
              </a:extLst>
            </p:cNvPr>
            <p:cNvSpPr/>
            <p:nvPr/>
          </p:nvSpPr>
          <p:spPr>
            <a:xfrm>
              <a:off x="4941490" y="5802352"/>
              <a:ext cx="368035" cy="279400"/>
            </a:xfrm>
            <a:prstGeom prst="roundRect">
              <a:avLst/>
            </a:prstGeom>
            <a:solidFill>
              <a:srgbClr val="EED6FC">
                <a:alpha val="45882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C8FCD456-4FD7-1F4F-6C72-639BEC0738A9}"/>
                </a:ext>
              </a:extLst>
            </p:cNvPr>
            <p:cNvSpPr/>
            <p:nvPr/>
          </p:nvSpPr>
          <p:spPr>
            <a:xfrm>
              <a:off x="5617103" y="5802352"/>
              <a:ext cx="93133" cy="279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  <a:alpha val="46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DC5FAEB6-A956-1D88-734B-F611961C8AAE}"/>
                </a:ext>
              </a:extLst>
            </p:cNvPr>
            <p:cNvSpPr/>
            <p:nvPr/>
          </p:nvSpPr>
          <p:spPr>
            <a:xfrm>
              <a:off x="7522633" y="5676900"/>
              <a:ext cx="99884" cy="371475"/>
            </a:xfrm>
            <a:prstGeom prst="roundRect">
              <a:avLst/>
            </a:prstGeom>
            <a:solidFill>
              <a:srgbClr val="EED6FC">
                <a:alpha val="45882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313C39E7-C9B5-BB04-E607-10445461DCC2}"/>
                </a:ext>
              </a:extLst>
            </p:cNvPr>
            <p:cNvSpPr/>
            <p:nvPr/>
          </p:nvSpPr>
          <p:spPr>
            <a:xfrm>
              <a:off x="7795814" y="5676900"/>
              <a:ext cx="340654" cy="371475"/>
            </a:xfrm>
            <a:prstGeom prst="roundRect">
              <a:avLst/>
            </a:prstGeom>
            <a:solidFill>
              <a:srgbClr val="EED6FC">
                <a:alpha val="45882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A5C5D4AE-E859-302D-53F1-9707303857C1}"/>
                </a:ext>
              </a:extLst>
            </p:cNvPr>
            <p:cNvSpPr/>
            <p:nvPr/>
          </p:nvSpPr>
          <p:spPr>
            <a:xfrm>
              <a:off x="8147182" y="5482167"/>
              <a:ext cx="139566" cy="56620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46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621C1DBE-E30C-F56A-EDD6-924F96A1449F}"/>
                </a:ext>
              </a:extLst>
            </p:cNvPr>
            <p:cNvSpPr/>
            <p:nvPr/>
          </p:nvSpPr>
          <p:spPr>
            <a:xfrm>
              <a:off x="8297462" y="5482167"/>
              <a:ext cx="468842" cy="570441"/>
            </a:xfrm>
            <a:prstGeom prst="roundRect">
              <a:avLst/>
            </a:prstGeom>
            <a:solidFill>
              <a:srgbClr val="EED6FC">
                <a:alpha val="45882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AAE58DC5-583A-2779-6652-E87E220ABAD3}"/>
                </a:ext>
              </a:extLst>
            </p:cNvPr>
            <p:cNvSpPr/>
            <p:nvPr/>
          </p:nvSpPr>
          <p:spPr>
            <a:xfrm>
              <a:off x="8780456" y="5478992"/>
              <a:ext cx="146842" cy="56620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46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34BE0869-432D-9D10-DC6C-ECB78BE7FA50}"/>
                </a:ext>
              </a:extLst>
            </p:cNvPr>
            <p:cNvSpPr/>
            <p:nvPr/>
          </p:nvSpPr>
          <p:spPr>
            <a:xfrm>
              <a:off x="8947930" y="5445125"/>
              <a:ext cx="970769" cy="611717"/>
            </a:xfrm>
            <a:prstGeom prst="roundRect">
              <a:avLst/>
            </a:prstGeom>
            <a:solidFill>
              <a:srgbClr val="EED6FC">
                <a:alpha val="45882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124BC40F-983F-8916-EF9E-B504ADD15187}"/>
                </a:ext>
              </a:extLst>
            </p:cNvPr>
            <p:cNvSpPr/>
            <p:nvPr/>
          </p:nvSpPr>
          <p:spPr>
            <a:xfrm>
              <a:off x="10263586" y="4950354"/>
              <a:ext cx="146842" cy="110225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46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F7A2B76F-D90D-1896-E3F5-C8DC91391666}"/>
                </a:ext>
              </a:extLst>
            </p:cNvPr>
            <p:cNvSpPr/>
            <p:nvPr/>
          </p:nvSpPr>
          <p:spPr>
            <a:xfrm>
              <a:off x="9939330" y="6052607"/>
              <a:ext cx="285757" cy="371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3F3CAD3-F23E-EB75-1677-1FDF042A7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313" y="1011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Анализ соединения </a:t>
            </a:r>
            <a:r>
              <a:rPr lang="ru-RU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ru-RU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при помощи </a:t>
            </a:r>
            <a:r>
              <a:rPr lang="ru-RU" sz="32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 ЯМР-спектроскопии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A64558-7818-DE74-9A23-A29239C31418}"/>
              </a:ext>
            </a:extLst>
          </p:cNvPr>
          <p:cNvSpPr txBox="1"/>
          <p:nvPr/>
        </p:nvSpPr>
        <p:spPr>
          <a:xfrm>
            <a:off x="569557" y="5978098"/>
            <a:ext cx="7635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altLang="ru-R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</a:t>
            </a:r>
            <a:r>
              <a:rPr lang="en-US" altLang="ru-R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ЯМР – спектр соединения</a:t>
            </a:r>
            <a:r>
              <a:rPr lang="en-US" altLang="ru-R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endParaRPr lang="ru-RU" altLang="ru-RU" sz="1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D73F71-E093-2C40-A91F-B9A306F92AD9}"/>
              </a:ext>
            </a:extLst>
          </p:cNvPr>
          <p:cNvSpPr txBox="1"/>
          <p:nvPr/>
        </p:nvSpPr>
        <p:spPr>
          <a:xfrm>
            <a:off x="1886731" y="422578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5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0" name="Номер слайда 3">
            <a:extLst>
              <a:ext uri="{FF2B5EF4-FFF2-40B4-BE49-F238E27FC236}">
                <a16:creationId xmlns:a16="http://schemas.microsoft.com/office/drawing/2014/main" id="{200EDB33-155F-785C-F4AA-06DC066C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06339" y="6325801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grpSp>
        <p:nvGrpSpPr>
          <p:cNvPr id="31" name="Группа 13">
            <a:extLst>
              <a:ext uri="{FF2B5EF4-FFF2-40B4-BE49-F238E27FC236}">
                <a16:creationId xmlns:a16="http://schemas.microsoft.com/office/drawing/2014/main" id="{460E51D2-9374-F66B-A97D-78969B907251}"/>
              </a:ext>
            </a:extLst>
          </p:cNvPr>
          <p:cNvGrpSpPr>
            <a:grpSpLocks/>
          </p:cNvGrpSpPr>
          <p:nvPr/>
        </p:nvGrpSpPr>
        <p:grpSpPr bwMode="auto">
          <a:xfrm>
            <a:off x="8258982" y="2490764"/>
            <a:ext cx="3481654" cy="1166121"/>
            <a:chOff x="113245" y="4556386"/>
            <a:chExt cx="5296955" cy="1579317"/>
          </a:xfrm>
        </p:grpSpPr>
        <p:pic>
          <p:nvPicPr>
            <p:cNvPr id="32" name="Рисунок 10">
              <a:extLst>
                <a:ext uri="{FF2B5EF4-FFF2-40B4-BE49-F238E27FC236}">
                  <a16:creationId xmlns:a16="http://schemas.microsoft.com/office/drawing/2014/main" id="{E7F28D54-8601-50DF-6AC6-49B679F4C2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45" y="4556386"/>
              <a:ext cx="5296955" cy="1579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Рисунок 12">
              <a:extLst>
                <a:ext uri="{FF2B5EF4-FFF2-40B4-BE49-F238E27FC236}">
                  <a16:creationId xmlns:a16="http://schemas.microsoft.com/office/drawing/2014/main" id="{15BB2693-D04E-3B73-BCDD-98222E7CDF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7521" y="4583131"/>
              <a:ext cx="815115" cy="152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Box 15">
            <a:extLst>
              <a:ext uri="{FF2B5EF4-FFF2-40B4-BE49-F238E27FC236}">
                <a16:creationId xmlns:a16="http://schemas.microsoft.com/office/drawing/2014/main" id="{006599ED-08F2-A216-7FD0-5DFDEAFBD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4262" y="3819784"/>
            <a:ext cx="38552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Анализ соединения</a:t>
            </a:r>
            <a:r>
              <a:rPr lang="ru-RU" altLang="ru-RU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ru-RU" altLang="ru-RU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проводили с использованием масс-спектрометрии высокого разрешения</a:t>
            </a:r>
          </a:p>
        </p:txBody>
      </p:sp>
    </p:spTree>
    <p:extLst>
      <p:ext uri="{BB962C8B-B14F-4D97-AF65-F5344CB8AC3E}">
        <p14:creationId xmlns:p14="http://schemas.microsoft.com/office/powerpoint/2010/main" val="623254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DC4618-7C01-48D6-B84A-EC4AC92E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10311"/>
            <a:ext cx="2743200" cy="365125"/>
          </a:xfrm>
        </p:spPr>
        <p:txBody>
          <a:bodyPr/>
          <a:lstStyle/>
          <a:p>
            <a:fld id="{8FF2EBD8-BBB9-4089-83FC-2CE976111D50}" type="slidenum">
              <a:rPr lang="ru-RU" sz="1600" smtClean="0"/>
              <a:t>24</a:t>
            </a:fld>
            <a:endParaRPr lang="ru-RU" sz="1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652073-A7A7-AA65-FEC3-8FC9B34D8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20" y="81882"/>
            <a:ext cx="10638960" cy="32576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F1BB5C-A842-A2EF-C02C-E94C71596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20" y="3459450"/>
            <a:ext cx="5757642" cy="29679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C6B817-2F46-4B91-A5AE-D1F3A5841B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069" y="3211440"/>
            <a:ext cx="4618661" cy="346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1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2769" y="164671"/>
            <a:ext cx="6746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Химиотерапия. Препараты платины.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8054035" y="3408883"/>
            <a:ext cx="0" cy="409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329791" y="6425993"/>
            <a:ext cx="2743200" cy="365125"/>
          </a:xfrm>
        </p:spPr>
        <p:txBody>
          <a:bodyPr/>
          <a:lstStyle/>
          <a:p>
            <a:fld id="{8FF2EBD8-BBB9-4089-83FC-2CE976111D50}" type="slidenum">
              <a:rPr lang="ru-RU" sz="1600" smtClean="0"/>
              <a:t>3</a:t>
            </a:fld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109" y="852755"/>
            <a:ext cx="6496376" cy="5734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8412481" y="2916936"/>
            <a:ext cx="649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</a:rPr>
              <a:t>(</a:t>
            </a:r>
            <a:r>
              <a:rPr lang="en-US" sz="1400" dirty="0">
                <a:latin typeface="Arial" panose="020B0604020202020204" pitchFamily="34" charset="0"/>
              </a:rPr>
              <a:t>II)</a:t>
            </a:r>
            <a:endParaRPr lang="ru-RU" sz="1400" dirty="0"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63" y="1175284"/>
            <a:ext cx="4923740" cy="37910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10CBB8-FA99-A984-927A-3D575C763681}"/>
              </a:ext>
            </a:extLst>
          </p:cNvPr>
          <p:cNvSpPr txBox="1"/>
          <p:nvPr/>
        </p:nvSpPr>
        <p:spPr>
          <a:xfrm>
            <a:off x="275871" y="4977339"/>
            <a:ext cx="44913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Ограничения метода:</a:t>
            </a:r>
          </a:p>
          <a:p>
            <a:pPr marL="342900" indent="-342900" algn="just">
              <a:buAutoNum type="arabicParenR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Высокая системная токсичность (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нефротоксичность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342900" indent="-342900" algn="just">
              <a:buAutoNum type="arabicParenR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Резистентность;</a:t>
            </a:r>
          </a:p>
          <a:p>
            <a:pPr marL="342900" indent="-342900" algn="just">
              <a:buAutoNum type="arabicParenR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 специфичность 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1166360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B032311F-158C-3120-46C6-C90F0A9075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-55740"/>
            <a:ext cx="105156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Химиотерапия с </a:t>
            </a:r>
            <a:r>
              <a:rPr lang="ru-RU" alt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антрациклиновыми</a:t>
            </a: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антибиотиками</a:t>
            </a:r>
          </a:p>
        </p:txBody>
      </p:sp>
      <p:pic>
        <p:nvPicPr>
          <p:cNvPr id="6147" name="Объект 13">
            <a:extLst>
              <a:ext uri="{FF2B5EF4-FFF2-40B4-BE49-F238E27FC236}">
                <a16:creationId xmlns:a16="http://schemas.microsoft.com/office/drawing/2014/main" id="{7230FC59-0A9B-B692-6247-45FB82E2D0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49" y="1519338"/>
            <a:ext cx="4200990" cy="2775933"/>
          </a:xfrm>
        </p:spPr>
      </p:pic>
      <p:sp>
        <p:nvSpPr>
          <p:cNvPr id="6148" name="Прямоугольник 1">
            <a:extLst>
              <a:ext uri="{FF2B5EF4-FFF2-40B4-BE49-F238E27FC236}">
                <a16:creationId xmlns:a16="http://schemas.microsoft.com/office/drawing/2014/main" id="{124BD72E-4F46-E3AE-B941-1405D3F42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9356" y="5845512"/>
            <a:ext cx="7972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Sritharan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 S., </a:t>
            </a:r>
            <a:r>
              <a:rPr lang="en-US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Sivalingam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 N. A comprehensive review on time-tested anticancer drug doxorubicin //Life sciences. – 2021. – Т. 278. – С. 119527.</a:t>
            </a:r>
          </a:p>
        </p:txBody>
      </p:sp>
      <p:grpSp>
        <p:nvGrpSpPr>
          <p:cNvPr id="6149" name="Группа 5">
            <a:extLst>
              <a:ext uri="{FF2B5EF4-FFF2-40B4-BE49-F238E27FC236}">
                <a16:creationId xmlns:a16="http://schemas.microsoft.com/office/drawing/2014/main" id="{346EFC14-87A1-BE77-7598-9B7EBA9065FD}"/>
              </a:ext>
            </a:extLst>
          </p:cNvPr>
          <p:cNvGrpSpPr>
            <a:grpSpLocks/>
          </p:cNvGrpSpPr>
          <p:nvPr/>
        </p:nvGrpSpPr>
        <p:grpSpPr bwMode="auto">
          <a:xfrm>
            <a:off x="4105047" y="1483712"/>
            <a:ext cx="8081962" cy="4410810"/>
            <a:chOff x="3648133" y="2447457"/>
            <a:chExt cx="11004946" cy="7154230"/>
          </a:xfrm>
        </p:grpSpPr>
        <p:grpSp>
          <p:nvGrpSpPr>
            <p:cNvPr id="6151" name="Группа 4">
              <a:extLst>
                <a:ext uri="{FF2B5EF4-FFF2-40B4-BE49-F238E27FC236}">
                  <a16:creationId xmlns:a16="http://schemas.microsoft.com/office/drawing/2014/main" id="{D064A133-E8D7-9019-6FCA-FB3F448AA5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133" y="2447457"/>
              <a:ext cx="10855267" cy="7154230"/>
              <a:chOff x="2225733" y="1027906"/>
              <a:chExt cx="10855267" cy="7154230"/>
            </a:xfrm>
          </p:grpSpPr>
          <p:pic>
            <p:nvPicPr>
              <p:cNvPr id="6161" name="Рисунок 2">
                <a:extLst>
                  <a:ext uri="{FF2B5EF4-FFF2-40B4-BE49-F238E27FC236}">
                    <a16:creationId xmlns:a16="http://schemas.microsoft.com/office/drawing/2014/main" id="{4EAFDB72-2CFC-1CF4-693D-3DEC6ECD0D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5733" y="1027906"/>
                <a:ext cx="10855267" cy="6841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62" name="TextBox 3">
                <a:extLst>
                  <a:ext uri="{FF2B5EF4-FFF2-40B4-BE49-F238E27FC236}">
                    <a16:creationId xmlns:a16="http://schemas.microsoft.com/office/drawing/2014/main" id="{3D2E51D8-246D-559B-E8A9-C8EE97C0BD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75998" y="1601787"/>
                <a:ext cx="1727200" cy="549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ru-RU" altLang="ru-RU" sz="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Химиорезистентность</a:t>
                </a:r>
                <a:endParaRPr lang="ru-RU" altLang="ru-RU" sz="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63" name="TextBox 7">
                <a:extLst>
                  <a:ext uri="{FF2B5EF4-FFF2-40B4-BE49-F238E27FC236}">
                    <a16:creationId xmlns:a16="http://schemas.microsoft.com/office/drawing/2014/main" id="{35F48D6A-9979-FC05-1C0C-6A02F6A536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9500" y="1601788"/>
                <a:ext cx="1727200" cy="399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ru-RU" altLang="ru-RU" sz="1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Доксорубицин</a:t>
                </a:r>
                <a:endParaRPr lang="ru-RU" altLang="ru-RU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64" name="TextBox 8">
                <a:extLst>
                  <a:ext uri="{FF2B5EF4-FFF2-40B4-BE49-F238E27FC236}">
                    <a16:creationId xmlns:a16="http://schemas.microsoft.com/office/drawing/2014/main" id="{57D9DC8F-03BD-F8E7-B947-A8D686418A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67877" y="3099479"/>
                <a:ext cx="1727200" cy="648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ru-RU" altLang="ru-RU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Пассивный транспорт</a:t>
                </a:r>
              </a:p>
            </p:txBody>
          </p:sp>
          <p:sp>
            <p:nvSpPr>
              <p:cNvPr id="6165" name="TextBox 10">
                <a:extLst>
                  <a:ext uri="{FF2B5EF4-FFF2-40B4-BE49-F238E27FC236}">
                    <a16:creationId xmlns:a16="http://schemas.microsoft.com/office/drawing/2014/main" id="{314D5D6E-7CD4-6494-32FE-778C26317A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0988" y="3760909"/>
                <a:ext cx="1501423" cy="499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r>
                  <a:rPr lang="ru-RU" altLang="ru-RU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Комплекс </a:t>
                </a:r>
              </a:p>
              <a:p>
                <a:pPr algn="ctr"/>
                <a:r>
                  <a:rPr lang="ru-RU" altLang="ru-RU" sz="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доксорубицин</a:t>
                </a:r>
                <a:r>
                  <a:rPr lang="ru-RU" altLang="ru-RU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-железо</a:t>
                </a:r>
              </a:p>
            </p:txBody>
          </p:sp>
          <p:sp>
            <p:nvSpPr>
              <p:cNvPr id="6166" name="TextBox 11">
                <a:extLst>
                  <a:ext uri="{FF2B5EF4-FFF2-40B4-BE49-F238E27FC236}">
                    <a16:creationId xmlns:a16="http://schemas.microsoft.com/office/drawing/2014/main" id="{F52105FC-7FFE-58AB-D6B1-8C4EC05760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6160" y="3699353"/>
                <a:ext cx="1727200" cy="374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ru-RU" altLang="ru-RU" sz="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Семихинон</a:t>
                </a:r>
                <a:endParaRPr lang="ru-RU" altLang="ru-RU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67" name="TextBox 12">
                <a:extLst>
                  <a:ext uri="{FF2B5EF4-FFF2-40B4-BE49-F238E27FC236}">
                    <a16:creationId xmlns:a16="http://schemas.microsoft.com/office/drawing/2014/main" id="{0AB80E2D-C27F-3314-A24C-047E1D6D52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8668" y="5778427"/>
                <a:ext cx="1727200" cy="549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ru-RU" altLang="ru-RU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Синтез</a:t>
                </a:r>
              </a:p>
              <a:p>
                <a:r>
                  <a:rPr lang="ru-RU" altLang="ru-RU" sz="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церамида</a:t>
                </a:r>
                <a:endParaRPr lang="ru-RU" altLang="ru-RU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87FE71-4C97-6E0D-0EC2-D6B2D14A76BB}"/>
                  </a:ext>
                </a:extLst>
              </p:cNvPr>
              <p:cNvSpPr txBox="1"/>
              <p:nvPr/>
            </p:nvSpPr>
            <p:spPr>
              <a:xfrm>
                <a:off x="2718589" y="6834278"/>
                <a:ext cx="1727155" cy="134785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Смерть клетки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  <a:defRPr/>
                </a:pPr>
                <a:r>
                  <a:rPr lang="ru-RU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Апоптоз</a:t>
                </a:r>
                <a:endParaRPr lang="ru-RU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  <a:defRPr/>
                </a:pPr>
                <a:r>
                  <a:rPr lang="ru-RU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Аутофагия</a:t>
                </a:r>
                <a:endParaRPr lang="ru-RU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69" name="TextBox 14">
                <a:extLst>
                  <a:ext uri="{FF2B5EF4-FFF2-40B4-BE49-F238E27FC236}">
                    <a16:creationId xmlns:a16="http://schemas.microsoft.com/office/drawing/2014/main" id="{469F6BE3-ABDB-8506-7916-5AAAF79096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98862" y="4456906"/>
                <a:ext cx="901700" cy="59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ru-RU" altLang="ru-RU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Регуляция </a:t>
                </a:r>
                <a:endParaRPr lang="en-US" altLang="ru-RU" sz="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altLang="ru-RU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70" name="TextBox 15">
                <a:extLst>
                  <a:ext uri="{FF2B5EF4-FFF2-40B4-BE49-F238E27FC236}">
                    <a16:creationId xmlns:a16="http://schemas.microsoft.com/office/drawing/2014/main" id="{944B6E83-4330-017B-B05A-2D4E910742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9760" y="5413469"/>
                <a:ext cx="1727200" cy="349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ru-RU" altLang="ru-RU" sz="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Оксидативный</a:t>
                </a:r>
                <a:r>
                  <a:rPr lang="ru-RU" altLang="ru-RU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 стресс</a:t>
                </a:r>
              </a:p>
            </p:txBody>
          </p:sp>
          <p:sp>
            <p:nvSpPr>
              <p:cNvPr id="6171" name="TextBox 16">
                <a:extLst>
                  <a:ext uri="{FF2B5EF4-FFF2-40B4-BE49-F238E27FC236}">
                    <a16:creationId xmlns:a16="http://schemas.microsoft.com/office/drawing/2014/main" id="{1EE0D991-9A4C-5B66-5DFB-4DDBE95192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1860" y="6031423"/>
                <a:ext cx="1727200" cy="349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ru-RU" altLang="ru-RU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Повреждение ДНК</a:t>
                </a:r>
              </a:p>
            </p:txBody>
          </p:sp>
          <p:sp>
            <p:nvSpPr>
              <p:cNvPr id="6172" name="TextBox 17">
                <a:extLst>
                  <a:ext uri="{FF2B5EF4-FFF2-40B4-BE49-F238E27FC236}">
                    <a16:creationId xmlns:a16="http://schemas.microsoft.com/office/drawing/2014/main" id="{7532AAFB-958D-A010-DE75-6A9BEDADC9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349714">
                <a:off x="3567084" y="2855455"/>
                <a:ext cx="2863556" cy="748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ru-RU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NADH</a:t>
                </a:r>
                <a:r>
                  <a:rPr lang="ru-RU" altLang="ru-RU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-дегидрогеназа, Цитохром </a:t>
                </a:r>
                <a:r>
                  <a:rPr lang="en-US" altLang="ru-RU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P-450</a:t>
                </a:r>
                <a:r>
                  <a:rPr lang="ru-RU" altLang="ru-RU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-редуктаза, </a:t>
                </a:r>
                <a:r>
                  <a:rPr lang="en-US" altLang="ru-RU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NO</a:t>
                </a:r>
                <a:r>
                  <a:rPr lang="ru-RU" altLang="ru-RU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ru-RU" altLang="ru-RU" sz="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синтазы</a:t>
                </a:r>
                <a:r>
                  <a:rPr lang="ru-RU" altLang="ru-RU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altLang="ru-RU" sz="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ксантиноксидаза</a:t>
                </a:r>
                <a:endParaRPr lang="ru-RU" altLang="ru-RU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52" name="TextBox 19">
              <a:extLst>
                <a:ext uri="{FF2B5EF4-FFF2-40B4-BE49-F238E27FC236}">
                  <a16:creationId xmlns:a16="http://schemas.microsoft.com/office/drawing/2014/main" id="{12302E1D-5C92-AA82-EF0B-3392DD5A89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72777" y="6062803"/>
              <a:ext cx="1727200" cy="549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Связывание</a:t>
              </a:r>
              <a:r>
                <a:rPr lang="ru-RU" altLang="ru-RU" sz="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с 26</a:t>
              </a:r>
              <a:r>
                <a:rPr lang="en-US" alt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ru-RU" alt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- протеасомой </a:t>
              </a:r>
            </a:p>
          </p:txBody>
        </p:sp>
        <p:sp>
          <p:nvSpPr>
            <p:cNvPr id="6153" name="TextBox 20">
              <a:extLst>
                <a:ext uri="{FF2B5EF4-FFF2-40B4-BE49-F238E27FC236}">
                  <a16:creationId xmlns:a16="http://schemas.microsoft.com/office/drawing/2014/main" id="{62EF031F-1420-4B9B-67BE-7EFBC7AF2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70901" y="7791243"/>
              <a:ext cx="1727200" cy="114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Нуклеосомная</a:t>
              </a:r>
              <a:r>
                <a:rPr lang="ru-RU" alt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 нестабильность</a:t>
              </a:r>
            </a:p>
            <a:p>
              <a:r>
                <a:rPr lang="ru-RU" alt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Н2А/Н2В</a:t>
              </a:r>
            </a:p>
            <a:p>
              <a:r>
                <a:rPr lang="ru-RU" alt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комплексная диссоциация</a:t>
              </a:r>
            </a:p>
          </p:txBody>
        </p:sp>
        <p:sp>
          <p:nvSpPr>
            <p:cNvPr id="6154" name="TextBox 21">
              <a:extLst>
                <a:ext uri="{FF2B5EF4-FFF2-40B4-BE49-F238E27FC236}">
                  <a16:creationId xmlns:a16="http://schemas.microsoft.com/office/drawing/2014/main" id="{64670AC0-5A86-0292-7C97-19633DCBE4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6701" y="8668405"/>
              <a:ext cx="2057399" cy="549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Связывание с нуклеотидами</a:t>
              </a:r>
            </a:p>
          </p:txBody>
        </p:sp>
        <p:sp>
          <p:nvSpPr>
            <p:cNvPr id="6155" name="TextBox 22">
              <a:extLst>
                <a:ext uri="{FF2B5EF4-FFF2-40B4-BE49-F238E27FC236}">
                  <a16:creationId xmlns:a16="http://schemas.microsoft.com/office/drawing/2014/main" id="{9CDE0CEE-6F41-1BE0-C917-13E51D5F18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0084" y="7852752"/>
              <a:ext cx="2378133" cy="549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Ингибирование </a:t>
              </a:r>
              <a:r>
                <a:rPr lang="ru-RU" altLang="ru-RU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топоизомеразы</a:t>
              </a:r>
              <a:r>
                <a:rPr lang="ru-RU" alt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ru-RU" alt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6" name="TextBox 23">
              <a:extLst>
                <a:ext uri="{FF2B5EF4-FFF2-40B4-BE49-F238E27FC236}">
                  <a16:creationId xmlns:a16="http://schemas.microsoft.com/office/drawing/2014/main" id="{760ED480-5240-BE40-1A3A-6D5C81791F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73574" y="4841905"/>
              <a:ext cx="560449" cy="349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АТФ</a:t>
              </a:r>
            </a:p>
          </p:txBody>
        </p:sp>
        <p:sp>
          <p:nvSpPr>
            <p:cNvPr id="6157" name="TextBox 24">
              <a:extLst>
                <a:ext uri="{FF2B5EF4-FFF2-40B4-BE49-F238E27FC236}">
                  <a16:creationId xmlns:a16="http://schemas.microsoft.com/office/drawing/2014/main" id="{B0E10E5F-FEDD-598F-F318-C46010AA09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61800" y="5118904"/>
              <a:ext cx="1727200" cy="349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ru-RU" alt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-гликопротеин</a:t>
              </a:r>
            </a:p>
          </p:txBody>
        </p:sp>
        <p:sp>
          <p:nvSpPr>
            <p:cNvPr id="6158" name="TextBox 25">
              <a:extLst>
                <a:ext uri="{FF2B5EF4-FFF2-40B4-BE49-F238E27FC236}">
                  <a16:creationId xmlns:a16="http://schemas.microsoft.com/office/drawing/2014/main" id="{C08789B3-56DD-7EA0-A4A0-67398E6EC9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25879" y="5293624"/>
              <a:ext cx="1727200" cy="349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АВС-транспортеры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1F727CB-E675-1B55-CDC2-0EC1B743D0FF}"/>
                </a:ext>
              </a:extLst>
            </p:cNvPr>
            <p:cNvSpPr txBox="1"/>
            <p:nvPr/>
          </p:nvSpPr>
          <p:spPr>
            <a:xfrm>
              <a:off x="12145568" y="6188770"/>
              <a:ext cx="2085990" cy="28454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Пути задействуют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Трансформирующий фактор роста бета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Транскрипционный фактор 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NF-kB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Сигнальный путь 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PI3K/AKT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Рецептор </a:t>
              </a:r>
              <a:r>
                <a:rPr lang="ru-RU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эпидермального</a:t>
              </a: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 фактора роста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Сигнальный путь 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ERK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0" name="TextBox 27">
              <a:extLst>
                <a:ext uri="{FF2B5EF4-FFF2-40B4-BE49-F238E27FC236}">
                  <a16:creationId xmlns:a16="http://schemas.microsoft.com/office/drawing/2014/main" id="{56B7B152-5B24-3778-9679-4AD0D606B2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17063" y="5953400"/>
              <a:ext cx="2687666" cy="449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Иммунный ответ</a:t>
              </a:r>
            </a:p>
          </p:txBody>
        </p:sp>
      </p:grpSp>
      <p:sp>
        <p:nvSpPr>
          <p:cNvPr id="6150" name="Номер слайда 3">
            <a:extLst>
              <a:ext uri="{FF2B5EF4-FFF2-40B4-BE49-F238E27FC236}">
                <a16:creationId xmlns:a16="http://schemas.microsoft.com/office/drawing/2014/main" id="{453D2831-6DC9-D8EF-087F-47FCD74C3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296400" y="631031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E2BCBF-FA99-D9EE-759D-9445A29FDE2C}"/>
              </a:ext>
            </a:extLst>
          </p:cNvPr>
          <p:cNvSpPr txBox="1"/>
          <p:nvPr/>
        </p:nvSpPr>
        <p:spPr>
          <a:xfrm>
            <a:off x="373824" y="4829849"/>
            <a:ext cx="33780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Ограничения метода:</a:t>
            </a:r>
          </a:p>
          <a:p>
            <a:pPr marL="342900" indent="-342900" algn="just">
              <a:buAutoNum type="arabicParenR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Высокая системная токсичность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кардиотоксичность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342900" indent="-342900" algn="just">
              <a:buAutoNum type="arabicParenR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Резистентность;</a:t>
            </a:r>
          </a:p>
          <a:p>
            <a:pPr marL="342900" indent="-342900" algn="just">
              <a:buAutoNum type="arabicParenR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специфичность действия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1267E3-0C3F-99D2-D759-588A61EAF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8966200" algn="l"/>
              </a:tabLst>
            </a:pPr>
            <a:r>
              <a:rPr lang="ru-RU" sz="3600" b="1" dirty="0"/>
              <a:t>Цель и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5CFCBD-819C-BB58-ED40-3A434C438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b="1" dirty="0"/>
              <a:t>Цель работы: </a:t>
            </a:r>
            <a:r>
              <a:rPr lang="ru-RU" dirty="0"/>
              <a:t>разработка подходов к получению препаратов на основе природных хлоринов и </a:t>
            </a:r>
            <a:r>
              <a:rPr lang="ru-RU" dirty="0" err="1"/>
              <a:t>бактериохлоринов</a:t>
            </a:r>
            <a:r>
              <a:rPr lang="ru-RU" dirty="0"/>
              <a:t> для комбинированной ФДТ и химиотерапии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b="1" dirty="0"/>
              <a:t>Задачи:</a:t>
            </a:r>
            <a:endParaRPr lang="ru-RU" dirty="0"/>
          </a:p>
          <a:p>
            <a:pPr marL="0" indent="0" algn="just">
              <a:lnSpc>
                <a:spcPct val="110000"/>
              </a:lnSpc>
              <a:buNone/>
            </a:pPr>
            <a:r>
              <a:rPr lang="ru-RU" dirty="0"/>
              <a:t>1) Получение </a:t>
            </a:r>
            <a:r>
              <a:rPr lang="en-US" dirty="0"/>
              <a:t>Pt-</a:t>
            </a:r>
            <a:r>
              <a:rPr lang="ru-RU" dirty="0"/>
              <a:t>содержащих производных хлоринов и </a:t>
            </a:r>
            <a:r>
              <a:rPr lang="ru-RU" dirty="0" err="1"/>
              <a:t>бактериохлоринов</a:t>
            </a:r>
            <a:r>
              <a:rPr lang="ru-RU" dirty="0"/>
              <a:t>;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dirty="0"/>
              <a:t>2) Получение </a:t>
            </a:r>
            <a:r>
              <a:rPr lang="ru-RU" dirty="0" err="1"/>
              <a:t>конъюгатов</a:t>
            </a:r>
            <a:r>
              <a:rPr lang="ru-RU" dirty="0"/>
              <a:t> природных хлоринов с препаратами </a:t>
            </a:r>
            <a:r>
              <a:rPr lang="ru-RU" dirty="0" err="1"/>
              <a:t>антрациклинового</a:t>
            </a:r>
            <a:r>
              <a:rPr lang="ru-RU" dirty="0"/>
              <a:t> ряда;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dirty="0"/>
              <a:t>3) Изучение противоопухолевой активности полученных соединений.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9D4CDF-F22B-D5C0-F5DF-772028F5C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4067" y="6311900"/>
            <a:ext cx="2743200" cy="365125"/>
          </a:xfrm>
        </p:spPr>
        <p:txBody>
          <a:bodyPr/>
          <a:lstStyle/>
          <a:p>
            <a:fld id="{8FF2EBD8-BBB9-4089-83FC-2CE976111D50}" type="slidenum">
              <a:rPr lang="ru-RU" sz="1600" smtClean="0"/>
              <a:t>5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48581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F89DE3-4C2F-4104-9B1F-40B10604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1800" y="6311900"/>
            <a:ext cx="2743200" cy="365125"/>
          </a:xfrm>
        </p:spPr>
        <p:txBody>
          <a:bodyPr/>
          <a:lstStyle/>
          <a:p>
            <a:fld id="{8FF2EBD8-BBB9-4089-83FC-2CE976111D50}" type="slidenum">
              <a:rPr lang="ru-RU" sz="1600" smtClean="0"/>
              <a:t>6</a:t>
            </a:fld>
            <a:endParaRPr lang="ru-RU" sz="1600" dirty="0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73A6BBA5-6606-42BB-BB3E-15402029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42" y="88900"/>
            <a:ext cx="3734297" cy="1325563"/>
          </a:xfrm>
        </p:spPr>
        <p:txBody>
          <a:bodyPr>
            <a:normAutofit/>
          </a:bodyPr>
          <a:lstStyle/>
          <a:p>
            <a:r>
              <a:rPr lang="ru-RU" sz="2400" b="1" dirty="0"/>
              <a:t>Синтез </a:t>
            </a:r>
            <a:r>
              <a:rPr lang="ru-RU" sz="2400" b="1" dirty="0" err="1"/>
              <a:t>пиридилсодержащих</a:t>
            </a:r>
            <a:r>
              <a:rPr lang="ru-RU" sz="2400" b="1" dirty="0"/>
              <a:t> ФС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222377-6F81-1944-8870-B83FAE3441A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470" y="1797035"/>
            <a:ext cx="3773530" cy="28876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A08B1E-DEE4-FA91-5F4D-8859B7D3A482}"/>
              </a:ext>
            </a:extLst>
          </p:cNvPr>
          <p:cNvSpPr txBox="1"/>
          <p:nvPr/>
        </p:nvSpPr>
        <p:spPr>
          <a:xfrm>
            <a:off x="8823188" y="4694458"/>
            <a:ext cx="2964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</a:rPr>
              <a:t>Схемы получения и спектр поглощения </a:t>
            </a:r>
            <a:r>
              <a:rPr lang="ru-RU" sz="1600" dirty="0" err="1">
                <a:latin typeface="Arial" panose="020B0604020202020204" pitchFamily="34" charset="0"/>
              </a:rPr>
              <a:t>пиридилсодержащих</a:t>
            </a:r>
            <a:r>
              <a:rPr lang="ru-RU" sz="1600" dirty="0">
                <a:latin typeface="Arial" panose="020B0604020202020204" pitchFamily="34" charset="0"/>
              </a:rPr>
              <a:t> хлорина и </a:t>
            </a:r>
            <a:r>
              <a:rPr lang="ru-RU" sz="1600" dirty="0" err="1">
                <a:latin typeface="Arial" panose="020B0604020202020204" pitchFamily="34" charset="0"/>
              </a:rPr>
              <a:t>бактериохлоринов</a:t>
            </a:r>
            <a:endParaRPr lang="ru-RU" sz="1600" dirty="0">
              <a:latin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ADCEBF-668A-D8F9-FC89-741C9C32A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8" y="2295594"/>
            <a:ext cx="3583031" cy="25772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B54F67-DF37-7E79-A156-514998654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639" y="309740"/>
            <a:ext cx="4784589" cy="65489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236FB43-4DDA-8DE0-F61F-621EDD3E8786}"/>
              </a:ext>
            </a:extLst>
          </p:cNvPr>
          <p:cNvSpPr/>
          <p:nvPr/>
        </p:nvSpPr>
        <p:spPr>
          <a:xfrm>
            <a:off x="25692" y="5015287"/>
            <a:ext cx="36846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Анализ полученных соединений проводили с использованием хромато-масс-спектрометрии высокого разрешения и </a:t>
            </a:r>
            <a:r>
              <a:rPr lang="ru-RU" baseline="30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 и </a:t>
            </a:r>
            <a:r>
              <a:rPr lang="ru-RU" baseline="30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ЯМР – спектроскопии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14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DC4CCE-561B-4E7A-B790-E2CD03A09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20"/>
            <a:ext cx="10515600" cy="1060633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Получение </a:t>
            </a:r>
            <a:r>
              <a:rPr lang="en-US" sz="3600" dirty="0"/>
              <a:t>Pt-</a:t>
            </a:r>
            <a:r>
              <a:rPr lang="ru-RU" sz="3600" dirty="0"/>
              <a:t>комплексов ФС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41D65B-2091-4FD1-874C-0DE0C305D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2100" y="6311900"/>
            <a:ext cx="2743200" cy="365125"/>
          </a:xfrm>
        </p:spPr>
        <p:txBody>
          <a:bodyPr/>
          <a:lstStyle/>
          <a:p>
            <a:fld id="{8FF2EBD8-BBB9-4089-83FC-2CE976111D50}" type="slidenum">
              <a:rPr lang="ru-RU" sz="1600" smtClean="0"/>
              <a:t>7</a:t>
            </a:fld>
            <a:endParaRPr lang="ru-RU" sz="16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97884C0-CCFB-483C-88E5-1955837A8F46}"/>
              </a:ext>
            </a:extLst>
          </p:cNvPr>
          <p:cNvGrpSpPr/>
          <p:nvPr/>
        </p:nvGrpSpPr>
        <p:grpSpPr>
          <a:xfrm>
            <a:off x="330200" y="3360737"/>
            <a:ext cx="3856539" cy="3395334"/>
            <a:chOff x="241300" y="3382394"/>
            <a:chExt cx="3856539" cy="3395334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F8E7020E-A241-48C8-836B-48C9153B8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300" y="3382394"/>
              <a:ext cx="3856539" cy="295116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2CCE211-267A-4072-BC0D-11248FFC2EAB}"/>
                </a:ext>
              </a:extLst>
            </p:cNvPr>
            <p:cNvSpPr txBox="1"/>
            <p:nvPr/>
          </p:nvSpPr>
          <p:spPr>
            <a:xfrm>
              <a:off x="988469" y="6192953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Arial" panose="020B0604020202020204" pitchFamily="34" charset="0"/>
                </a:rPr>
                <a:t>Спектры поглощение</a:t>
              </a:r>
              <a:r>
                <a:rPr lang="en-US" sz="1600" dirty="0">
                  <a:latin typeface="Arial" panose="020B0604020202020204" pitchFamily="34" charset="0"/>
                </a:rPr>
                <a:t> </a:t>
              </a:r>
              <a:r>
                <a:rPr lang="en-US" sz="1600" b="1" dirty="0">
                  <a:latin typeface="Arial" panose="020B0604020202020204" pitchFamily="34" charset="0"/>
                </a:rPr>
                <a:t>1Pt, 2Pt, 3Pt, 4Pt</a:t>
              </a:r>
              <a:endParaRPr lang="ru-RU" sz="16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9511FCC-4B5D-46AD-BBAB-613EE0728FBB}"/>
              </a:ext>
            </a:extLst>
          </p:cNvPr>
          <p:cNvSpPr/>
          <p:nvPr/>
        </p:nvSpPr>
        <p:spPr>
          <a:xfrm>
            <a:off x="2442633" y="5014947"/>
            <a:ext cx="1117600" cy="774700"/>
          </a:xfrm>
          <a:prstGeom prst="roundRect">
            <a:avLst/>
          </a:prstGeom>
          <a:solidFill>
            <a:srgbClr val="FFC000">
              <a:alpha val="18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D61A41-0D5E-42E7-805A-AC5A8BB6DD5E}"/>
              </a:ext>
            </a:extLst>
          </p:cNvPr>
          <p:cNvSpPr txBox="1"/>
          <p:nvPr/>
        </p:nvSpPr>
        <p:spPr>
          <a:xfrm>
            <a:off x="4502862" y="5663464"/>
            <a:ext cx="7358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Ngoc An Le, Vipin Babu, Martina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Kalt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Lukas Schneider, Frank Schumer, and Bernhard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Spingler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Journal of Medicinal Chemistry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2021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64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(10), 6792-6801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DOI: 10.1021/acs.jmedchem.1c00052</a:t>
            </a:r>
            <a:endParaRPr lang="ru-RU" sz="1600" dirty="0"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7F61EA-B299-6170-59DF-10ED7EE12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90268"/>
            <a:ext cx="11650133" cy="41004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188293-2443-5324-3133-A22ADD66EDCA}"/>
                  </a:ext>
                </a:extLst>
              </p:cNvPr>
              <p:cNvSpPr txBox="1"/>
              <p:nvPr/>
            </p:nvSpPr>
            <p:spPr>
              <a:xfrm>
                <a:off x="7436924" y="4903229"/>
                <a:ext cx="131337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>
                    <a:latin typeface="Arial" panose="020B0604020202020204" pitchFamily="34" charset="0"/>
                  </a:rPr>
                  <a:t>≈</a:t>
                </a:r>
                <a:r>
                  <a:rPr lang="en-US" dirty="0">
                    <a:latin typeface="Arial" panose="020B0604020202020204" pitchFamily="34" charset="0"/>
                  </a:rPr>
                  <a:t> 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80 %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188293-2443-5324-3133-A22ADD66E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924" y="4903229"/>
                <a:ext cx="1313375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9258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C44BF-218A-4031-BC54-9B15065BA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121" y="-309440"/>
            <a:ext cx="11159757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Анализ структуры</a:t>
            </a:r>
            <a:r>
              <a:rPr lang="en-US" sz="3600" b="1" dirty="0"/>
              <a:t> Pt-</a:t>
            </a:r>
            <a:r>
              <a:rPr lang="ru-RU" sz="3600" b="1" dirty="0"/>
              <a:t>комплексов ФС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64EC0B-511E-40F8-B59D-466EF874B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FF2EBD8-BBB9-4089-83FC-2CE976111D50}" type="slidenum">
              <a:rPr lang="ru-RU" sz="1600" smtClean="0"/>
              <a:t>8</a:t>
            </a:fld>
            <a:endParaRPr lang="ru-RU" sz="16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4758DEC-B3E8-4BAB-BECA-A9DCCF5CF3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66"/>
          <a:stretch/>
        </p:blipFill>
        <p:spPr>
          <a:xfrm>
            <a:off x="6448396" y="740836"/>
            <a:ext cx="4628935" cy="264714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4440FCB-81AE-4B7B-8D8C-320B5BA5CB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84"/>
          <a:stretch/>
        </p:blipFill>
        <p:spPr>
          <a:xfrm>
            <a:off x="809777" y="3387980"/>
            <a:ext cx="4346423" cy="284974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A46DF99-E2CD-446E-91D7-7F9673C6E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96" y="3387980"/>
            <a:ext cx="4146158" cy="294190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AA7517C-D6E7-4D71-B177-5403CF5EAC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1" y="699817"/>
            <a:ext cx="4628935" cy="27291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1E6107E-87B3-4236-BC2D-516FBFA784FB}"/>
              </a:ext>
            </a:extLst>
          </p:cNvPr>
          <p:cNvSpPr txBox="1"/>
          <p:nvPr/>
        </p:nvSpPr>
        <p:spPr>
          <a:xfrm>
            <a:off x="809777" y="6211669"/>
            <a:ext cx="10572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Анализ полученных соединений проводили с использованием хромато-масс-спектрометрии высокого разрешения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538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156762-2B2C-17A2-61C3-2DAF8955D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7360" y="6338486"/>
            <a:ext cx="2743200" cy="365125"/>
          </a:xfrm>
        </p:spPr>
        <p:txBody>
          <a:bodyPr/>
          <a:lstStyle/>
          <a:p>
            <a:fld id="{8FF2EBD8-BBB9-4089-83FC-2CE976111D50}" type="slidenum">
              <a:rPr lang="ru-RU" sz="1600" smtClean="0"/>
              <a:t>9</a:t>
            </a:fld>
            <a:endParaRPr lang="ru-RU" sz="1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2EA2D7-26B3-D4E5-1B7C-35ADF51E4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016" y="500400"/>
            <a:ext cx="3941784" cy="2700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9BB9AEF-12FC-A695-5E08-DA399AE07545}"/>
              </a:ext>
            </a:extLst>
          </p:cNvPr>
          <p:cNvSpPr/>
          <p:nvPr/>
        </p:nvSpPr>
        <p:spPr>
          <a:xfrm>
            <a:off x="7412016" y="3305187"/>
            <a:ext cx="477092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Фрагмент спектра ЯМР </a:t>
            </a:r>
            <a:r>
              <a:rPr lang="ru-RU" baseline="30000" dirty="0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Н соединения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Pt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A9249C-F859-61B0-759D-78D4E45096F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262" y="3685834"/>
            <a:ext cx="3860273" cy="2700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900BD4C-D5F8-2983-AC3A-9742CB68D4CB}"/>
              </a:ext>
            </a:extLst>
          </p:cNvPr>
          <p:cNvSpPr/>
          <p:nvPr/>
        </p:nvSpPr>
        <p:spPr>
          <a:xfrm>
            <a:off x="5908136" y="6407368"/>
            <a:ext cx="642522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Спектр ЯМР </a:t>
            </a:r>
            <a:r>
              <a:rPr lang="ru-RU" baseline="30000" dirty="0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</a:rPr>
              <a:t>95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Pt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  соединения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Pt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растворитель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CD</a:t>
            </a:r>
            <a:r>
              <a:rPr lang="ru-RU" baseline="-25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0B02E9-8803-A915-32DF-EF43F2FADD5A}"/>
              </a:ext>
            </a:extLst>
          </p:cNvPr>
          <p:cNvSpPr txBox="1"/>
          <p:nvPr/>
        </p:nvSpPr>
        <p:spPr>
          <a:xfrm>
            <a:off x="10424001" y="4399909"/>
            <a:ext cx="1349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Цисплатин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2CC66F-C342-6C4F-A0FC-D0FABC154F71}"/>
              </a:ext>
            </a:extLst>
          </p:cNvPr>
          <p:cNvSpPr txBox="1"/>
          <p:nvPr/>
        </p:nvSpPr>
        <p:spPr>
          <a:xfrm flipH="1">
            <a:off x="10033024" y="5668386"/>
            <a:ext cx="2279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Соединение </a:t>
            </a:r>
            <a:r>
              <a:rPr lang="ru-RU" b="1" dirty="0">
                <a:latin typeface="Arial" panose="020B0604020202020204" pitchFamily="34" charset="0"/>
              </a:rPr>
              <a:t>4</a:t>
            </a:r>
            <a:r>
              <a:rPr lang="en-US" b="1" dirty="0">
                <a:latin typeface="Arial" panose="020B0604020202020204" pitchFamily="34" charset="0"/>
              </a:rPr>
              <a:t>Pt</a:t>
            </a:r>
            <a:endParaRPr lang="ru-RU" b="1" dirty="0"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5C8C3B-5D21-EA3D-A92C-4EB7CEE910B0}"/>
              </a:ext>
            </a:extLst>
          </p:cNvPr>
          <p:cNvSpPr txBox="1"/>
          <p:nvPr/>
        </p:nvSpPr>
        <p:spPr>
          <a:xfrm>
            <a:off x="418884" y="4653861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Спектр ЯМР </a:t>
            </a:r>
            <a:r>
              <a:rPr lang="ru-RU" baseline="30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 соединения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Pt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растворитель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CD</a:t>
            </a:r>
            <a:r>
              <a:rPr lang="ru-RU" baseline="-25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</a:t>
            </a:r>
            <a:endParaRPr lang="ru-RU" dirty="0">
              <a:latin typeface="Arial" panose="020B0604020202020204" pitchFamily="34" charset="0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E0A3096B-7616-39D4-D813-B3D3C76B4C5D}"/>
              </a:ext>
            </a:extLst>
          </p:cNvPr>
          <p:cNvGrpSpPr/>
          <p:nvPr/>
        </p:nvGrpSpPr>
        <p:grpSpPr>
          <a:xfrm>
            <a:off x="302076" y="288235"/>
            <a:ext cx="6331272" cy="4365626"/>
            <a:chOff x="302076" y="288235"/>
            <a:chExt cx="6331272" cy="4365626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89207593-2513-7FA3-2EC2-59FAE2BE7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2076" y="288235"/>
              <a:ext cx="6331272" cy="4365626"/>
            </a:xfrm>
            <a:prstGeom prst="rect">
              <a:avLst/>
            </a:prstGeom>
          </p:spPr>
        </p:pic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B7B48B0C-EABD-6AC8-B6F8-AFC3A399D716}"/>
                </a:ext>
              </a:extLst>
            </p:cNvPr>
            <p:cNvSpPr/>
            <p:nvPr/>
          </p:nvSpPr>
          <p:spPr>
            <a:xfrm>
              <a:off x="380990" y="3337965"/>
              <a:ext cx="1188794" cy="695739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51217BC-51A9-A997-332A-80897B874998}"/>
                </a:ext>
              </a:extLst>
            </p:cNvPr>
            <p:cNvSpPr txBox="1"/>
            <p:nvPr/>
          </p:nvSpPr>
          <p:spPr>
            <a:xfrm>
              <a:off x="302076" y="288235"/>
              <a:ext cx="765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4Pt</a:t>
              </a:r>
              <a:endParaRPr lang="ru-RU" b="1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05136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4266</TotalTime>
  <Words>1356</Words>
  <Application>Microsoft Office PowerPoint</Application>
  <PresentationFormat>Широкоэкранный</PresentationFormat>
  <Paragraphs>341</Paragraphs>
  <Slides>24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Arial Rounded MT Bold</vt:lpstr>
      <vt:lpstr>Calibri</vt:lpstr>
      <vt:lpstr>Cambria Math</vt:lpstr>
      <vt:lpstr>Times New Roman</vt:lpstr>
      <vt:lpstr>Тема Office</vt:lpstr>
      <vt:lpstr>CS ChemDraw Drawing</vt:lpstr>
      <vt:lpstr>Graph</vt:lpstr>
      <vt:lpstr>Разработка фотосенсибилизаторов на основе производных природных хлоринов для комбинированной фотодинамической и химиотерапии</vt:lpstr>
      <vt:lpstr>Фотодинамическая терапия</vt:lpstr>
      <vt:lpstr>Презентация PowerPoint</vt:lpstr>
      <vt:lpstr>Химиотерапия с антрациклиновыми антибиотиками</vt:lpstr>
      <vt:lpstr>Цель и задачи</vt:lpstr>
      <vt:lpstr>Синтез пиридилсодержащих ФС</vt:lpstr>
      <vt:lpstr>Получение Pt-комплексов ФС</vt:lpstr>
      <vt:lpstr>Анализ структуры Pt-комплексов ФС</vt:lpstr>
      <vt:lpstr>Презентация PowerPoint</vt:lpstr>
      <vt:lpstr>Презентация PowerPoint</vt:lpstr>
      <vt:lpstr>Моделирование взаимодействий ФС-Pt и ДНК</vt:lpstr>
      <vt:lpstr>Получение конъюгатов ФС-DOX</vt:lpstr>
      <vt:lpstr>Моделирование взаимодействий 5 и ДНК</vt:lpstr>
      <vt:lpstr>Схема экспериментов </vt:lpstr>
      <vt:lpstr>Средняя продолжительность жизни (СПЖ, сут.) и увеличение продолжительности жизни (УПЖ, %) при различных методах терапии с 5 саркомы М-1</vt:lpstr>
      <vt:lpstr>Получение конъюгатов ФС-DOX</vt:lpstr>
      <vt:lpstr>Молекулярный докинг соединения 7 и 8</vt:lpstr>
      <vt:lpstr>Выводы</vt:lpstr>
      <vt:lpstr>Спасибо за внимание!</vt:lpstr>
      <vt:lpstr>Презентация PowerPoint</vt:lpstr>
      <vt:lpstr>Презентация PowerPoint</vt:lpstr>
      <vt:lpstr>Презентация PowerPoint</vt:lpstr>
      <vt:lpstr>Анализ соединения 5 при помощи 1Н ЯМР-спектроскопии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drugs for combined chemotherapy and photodynamic therapy in oncology based on bacteriochlorins  Новые препараты для комбинированной химиотерапии и фотодинамической терапии в онкологии на основе бактериохлоринов</dc:title>
  <dc:creator>Петр Островерхов</dc:creator>
  <cp:lastModifiedBy>Петр Островерхов</cp:lastModifiedBy>
  <cp:revision>16</cp:revision>
  <dcterms:created xsi:type="dcterms:W3CDTF">2022-04-19T21:26:19Z</dcterms:created>
  <dcterms:modified xsi:type="dcterms:W3CDTF">2022-07-01T13:04:43Z</dcterms:modified>
</cp:coreProperties>
</file>