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3" r:id="rId1"/>
  </p:sldMasterIdLst>
  <p:notesMasterIdLst>
    <p:notesMasterId r:id="rId93"/>
  </p:notesMasterIdLst>
  <p:handoutMasterIdLst>
    <p:handoutMasterId r:id="rId94"/>
  </p:handoutMasterIdLst>
  <p:sldIdLst>
    <p:sldId id="322" r:id="rId2"/>
    <p:sldId id="1114" r:id="rId3"/>
    <p:sldId id="1117" r:id="rId4"/>
    <p:sldId id="1121" r:id="rId5"/>
    <p:sldId id="1120" r:id="rId6"/>
    <p:sldId id="1118" r:id="rId7"/>
    <p:sldId id="1119" r:id="rId8"/>
    <p:sldId id="1183" r:id="rId9"/>
    <p:sldId id="419" r:id="rId10"/>
    <p:sldId id="1122" r:id="rId11"/>
    <p:sldId id="408" r:id="rId12"/>
    <p:sldId id="1133" r:id="rId13"/>
    <p:sldId id="1134" r:id="rId14"/>
    <p:sldId id="435" r:id="rId15"/>
    <p:sldId id="405" r:id="rId16"/>
    <p:sldId id="406" r:id="rId17"/>
    <p:sldId id="437" r:id="rId18"/>
    <p:sldId id="1184" r:id="rId19"/>
    <p:sldId id="350" r:id="rId20"/>
    <p:sldId id="351" r:id="rId21"/>
    <p:sldId id="352" r:id="rId22"/>
    <p:sldId id="354" r:id="rId23"/>
    <p:sldId id="355" r:id="rId24"/>
    <p:sldId id="366" r:id="rId25"/>
    <p:sldId id="268" r:id="rId26"/>
    <p:sldId id="438" r:id="rId27"/>
    <p:sldId id="439" r:id="rId28"/>
    <p:sldId id="440" r:id="rId29"/>
    <p:sldId id="267" r:id="rId30"/>
    <p:sldId id="441" r:id="rId31"/>
    <p:sldId id="1123" r:id="rId32"/>
    <p:sldId id="1124" r:id="rId33"/>
    <p:sldId id="444" r:id="rId34"/>
    <p:sldId id="1113" r:id="rId35"/>
    <p:sldId id="1203" r:id="rId36"/>
    <p:sldId id="1135" r:id="rId37"/>
    <p:sldId id="1125" r:id="rId38"/>
    <p:sldId id="367" r:id="rId39"/>
    <p:sldId id="1126" r:id="rId40"/>
    <p:sldId id="370" r:id="rId41"/>
    <p:sldId id="1130" r:id="rId42"/>
    <p:sldId id="1128" r:id="rId43"/>
    <p:sldId id="1129" r:id="rId44"/>
    <p:sldId id="372" r:id="rId45"/>
    <p:sldId id="373" r:id="rId46"/>
    <p:sldId id="1186" r:id="rId47"/>
    <p:sldId id="1187" r:id="rId48"/>
    <p:sldId id="1190" r:id="rId49"/>
    <p:sldId id="1188" r:id="rId50"/>
    <p:sldId id="1189" r:id="rId51"/>
    <p:sldId id="378" r:id="rId52"/>
    <p:sldId id="1191" r:id="rId53"/>
    <p:sldId id="467" r:id="rId54"/>
    <p:sldId id="468" r:id="rId55"/>
    <p:sldId id="471" r:id="rId56"/>
    <p:sldId id="1170" r:id="rId57"/>
    <p:sldId id="1171" r:id="rId58"/>
    <p:sldId id="474" r:id="rId59"/>
    <p:sldId id="1193" r:id="rId60"/>
    <p:sldId id="1194" r:id="rId61"/>
    <p:sldId id="475" r:id="rId62"/>
    <p:sldId id="1175" r:id="rId63"/>
    <p:sldId id="1176" r:id="rId64"/>
    <p:sldId id="400" r:id="rId65"/>
    <p:sldId id="1173" r:id="rId66"/>
    <p:sldId id="1197" r:id="rId67"/>
    <p:sldId id="1199" r:id="rId68"/>
    <p:sldId id="1200" r:id="rId69"/>
    <p:sldId id="1201" r:id="rId70"/>
    <p:sldId id="1198" r:id="rId71"/>
    <p:sldId id="1174" r:id="rId72"/>
    <p:sldId id="381" r:id="rId73"/>
    <p:sldId id="383" r:id="rId74"/>
    <p:sldId id="1155" r:id="rId75"/>
    <p:sldId id="1154" r:id="rId76"/>
    <p:sldId id="385" r:id="rId77"/>
    <p:sldId id="1149" r:id="rId78"/>
    <p:sldId id="1153" r:id="rId79"/>
    <p:sldId id="1152" r:id="rId80"/>
    <p:sldId id="1151" r:id="rId81"/>
    <p:sldId id="1150" r:id="rId82"/>
    <p:sldId id="1148" r:id="rId83"/>
    <p:sldId id="1108" r:id="rId84"/>
    <p:sldId id="1195" r:id="rId85"/>
    <p:sldId id="1202" r:id="rId86"/>
    <p:sldId id="349" r:id="rId87"/>
    <p:sldId id="481" r:id="rId88"/>
    <p:sldId id="1181" r:id="rId89"/>
    <p:sldId id="1177" r:id="rId90"/>
    <p:sldId id="1180" r:id="rId91"/>
    <p:sldId id="413" r:id="rId9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9F9F9"/>
    <a:srgbClr val="008080"/>
    <a:srgbClr val="FFFFFF"/>
    <a:srgbClr val="AD1390"/>
    <a:srgbClr val="F3B211"/>
    <a:srgbClr val="DFA068"/>
    <a:srgbClr val="D37E30"/>
    <a:srgbClr val="36A1B6"/>
    <a:srgbClr val="E9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3735" autoAdjust="0"/>
  </p:normalViewPr>
  <p:slideViewPr>
    <p:cSldViewPr>
      <p:cViewPr varScale="1">
        <p:scale>
          <a:sx n="82" d="100"/>
          <a:sy n="82" d="100"/>
        </p:scale>
        <p:origin x="61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C16027-1872-44CB-83C8-CC17BE0AD37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99941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FC0102-A4E4-499E-9264-AFF1A91DC2DE}" type="datetimeFigureOut">
              <a:rPr lang="ru-RU"/>
              <a:pPr>
                <a:defRPr/>
              </a:pPr>
              <a:t>02.07.2022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B97C37-6409-45FA-B784-9CE675D3C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28009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514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158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74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616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47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36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43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234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0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599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4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63A8C-DB4B-4505-9092-A6C04D229128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140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B5702-E429-4949-AF82-15826EB41E75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1356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E5CDA-2188-47A2-BD4E-BFB1E25FEC76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602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47AC5-40D8-4C44-A694-BA8674CA679D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39097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87388-C21C-424A-B589-02548E5C463A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82603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CC0EC-EEAF-4016-89B6-51DCC9189632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84204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93A9C-709E-4AB6-8E71-8B42F7366633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9406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91B1F-C475-4D2A-86D8-D4FB1BD44AE9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7441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F211F6-34F8-4036-9605-B36BC6234790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937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8F77C-F6B4-4FCA-BCF8-806211FEBA08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4900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4BA5E-02BC-43E7-A9EF-055F3469FBCB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1933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AA87AE-EDE1-4FAC-BBC7-1A89ACC142D9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7423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68.png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4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7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7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7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7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79.emf"/><Relationship Id="rId4" Type="http://schemas.openxmlformats.org/officeDocument/2006/relationships/image" Target="../media/image76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53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85.png"/><Relationship Id="rId5" Type="http://schemas.openxmlformats.org/officeDocument/2006/relationships/image" Target="../media/image76.emf"/><Relationship Id="rId4" Type="http://schemas.openxmlformats.org/officeDocument/2006/relationships/oleObject" Target="../embeddings/oleObject55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84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57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58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9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9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9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9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9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9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98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>
          <a:xfrm>
            <a:off x="119336" y="980728"/>
            <a:ext cx="11953328" cy="568863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А.В. Нючев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В.Ф</a:t>
            </a:r>
            <a:r>
              <a:rPr lang="ru-RU" altLang="ru-RU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Отвагин, Н.С. Кузьмина, П. Янкович, Е.А. Федотова, А.Ю. Федоров</a:t>
            </a:r>
            <a:endParaRPr lang="en-US" altLang="ru-RU" sz="6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en-US" altLang="ru-RU" sz="1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en-US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en-US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9800" b="1" dirty="0"/>
              <a:t>Разработка водорастворимых конъюгатов </a:t>
            </a:r>
            <a:endParaRPr lang="ru-RU" sz="9800" b="1" dirty="0" smtClean="0"/>
          </a:p>
          <a:p>
            <a:pPr marL="0" indent="0" algn="ctr">
              <a:buNone/>
            </a:pPr>
            <a:r>
              <a:rPr lang="ru-RU" sz="9800" b="1" dirty="0" smtClean="0"/>
              <a:t>для </a:t>
            </a:r>
            <a:r>
              <a:rPr lang="ru-RU" sz="9800" b="1" dirty="0"/>
              <a:t>комбинированной </a:t>
            </a:r>
            <a:r>
              <a:rPr lang="ru-RU" sz="9800" b="1" dirty="0" smtClean="0"/>
              <a:t>фотодинамической </a:t>
            </a:r>
            <a:r>
              <a:rPr lang="ru-RU" sz="9800" b="1" dirty="0"/>
              <a:t>и таргетной терапии </a:t>
            </a:r>
            <a:r>
              <a:rPr lang="ru-RU" dirty="0"/>
              <a:t>	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altLang="ru-RU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ru-RU" altLang="ru-RU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en-US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en-US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ru-RU" altLang="ru-RU" sz="8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r>
              <a:rPr lang="ru-RU" alt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altLang="ru-RU" sz="8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</a:t>
            </a:r>
          </a:p>
          <a:p>
            <a:pPr marL="457200" lvl="1" indent="0" algn="ctr">
              <a:lnSpc>
                <a:spcPct val="80000"/>
              </a:lnSpc>
              <a:buNone/>
            </a:pPr>
            <a:r>
              <a:rPr lang="ru-RU" altLang="ru-RU" sz="8600" dirty="0">
                <a:latin typeface="Arial" panose="020B0604020202020204" pitchFamily="34" charset="0"/>
                <a:cs typeface="Arial" panose="020B0604020202020204" pitchFamily="34" charset="0"/>
              </a:rPr>
              <a:t>«Синтез и применение порфиринов и их аналогов</a:t>
            </a:r>
            <a:r>
              <a:rPr lang="ru-RU" alt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altLang="ru-RU" sz="8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en-US" altLang="ru-RU" sz="8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endParaRPr lang="ru-RU" altLang="ru-RU" sz="8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80000"/>
              </a:lnSpc>
              <a:buNone/>
            </a:pPr>
            <a:r>
              <a:rPr lang="ru-RU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июля</a:t>
            </a:r>
            <a:r>
              <a:rPr lang="en-US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ru-RU" sz="6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6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ru-RU" sz="6200" dirty="0"/>
          </a:p>
        </p:txBody>
      </p:sp>
      <p:pic>
        <p:nvPicPr>
          <p:cNvPr id="4" name="Shape 1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05350" y="313334"/>
            <a:ext cx="2181300" cy="66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54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582390"/>
            <a:ext cx="9046468" cy="62309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929" y="6444044"/>
            <a:ext cx="2570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Coord</a:t>
            </a:r>
            <a:r>
              <a:rPr lang="en-US" sz="1400" i="1" dirty="0"/>
              <a:t>.</a:t>
            </a:r>
            <a:r>
              <a:rPr lang="en-US" sz="1400" i="1" dirty="0" smtClean="0"/>
              <a:t> Chem. Rev. </a:t>
            </a:r>
            <a:r>
              <a:rPr lang="en-US" sz="1400" b="1" dirty="0" smtClean="0"/>
              <a:t>2016</a:t>
            </a:r>
            <a:r>
              <a:rPr lang="en-US" sz="1400" dirty="0" smtClean="0"/>
              <a:t>, </a:t>
            </a:r>
            <a:r>
              <a:rPr lang="en-US" sz="1400" i="1" dirty="0" smtClean="0"/>
              <a:t>325</a:t>
            </a:r>
            <a:r>
              <a:rPr lang="en-US" sz="1400" dirty="0" smtClean="0"/>
              <a:t>, 67.</a:t>
            </a:r>
            <a:endParaRPr lang="ru-RU" sz="14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543484" y="14858"/>
            <a:ext cx="8992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Phototherapeutic window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7755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620688"/>
            <a:ext cx="8410575" cy="6162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0176" y="836712"/>
            <a:ext cx="329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size of the π system affects</a:t>
            </a:r>
          </a:p>
          <a:p>
            <a:pPr algn="ctr"/>
            <a:r>
              <a:rPr lang="en-US" b="1" dirty="0"/>
              <a:t>photophysical </a:t>
            </a:r>
            <a:r>
              <a:rPr lang="en-US" b="1" dirty="0" smtClean="0"/>
              <a:t>properties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51784" y="415808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Porphyrin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7848" y="15328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Chlorin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0096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Bacteriochlorin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6929" y="6444044"/>
            <a:ext cx="2570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Coord</a:t>
            </a:r>
            <a:r>
              <a:rPr lang="en-US" sz="1400" i="1" dirty="0"/>
              <a:t>.</a:t>
            </a:r>
            <a:r>
              <a:rPr lang="en-US" sz="1400" i="1" dirty="0" smtClean="0"/>
              <a:t> Chem. Rev. </a:t>
            </a:r>
            <a:r>
              <a:rPr lang="en-US" sz="1400" b="1" dirty="0" smtClean="0"/>
              <a:t>2016</a:t>
            </a:r>
            <a:r>
              <a:rPr lang="en-US" sz="1400" dirty="0" smtClean="0"/>
              <a:t>, </a:t>
            </a:r>
            <a:r>
              <a:rPr lang="en-US" sz="1400" i="1" dirty="0" smtClean="0"/>
              <a:t>325</a:t>
            </a:r>
            <a:r>
              <a:rPr lang="en-US" sz="1400" dirty="0" smtClean="0"/>
              <a:t>, 67.</a:t>
            </a:r>
            <a:endParaRPr lang="ru-RU" sz="1400" dirty="0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543484" y="14858"/>
            <a:ext cx="8992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Absorbance spectra of different PSs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0002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116450" y="2276873"/>
            <a:ext cx="1771639" cy="46166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87888" y="2276873"/>
            <a:ext cx="1640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I </a:t>
            </a:r>
            <a:r>
              <a:rPr lang="en-US" sz="2200" b="1" dirty="0"/>
              <a:t>Generation</a:t>
            </a:r>
            <a:endParaRPr lang="ru-RU" sz="2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51" y="2403236"/>
            <a:ext cx="2036927" cy="23365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1937" y="5322694"/>
            <a:ext cx="250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(the mixture of porphyrins)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5" b="6714"/>
          <a:stretch/>
        </p:blipFill>
        <p:spPr>
          <a:xfrm>
            <a:off x="8100594" y="2435012"/>
            <a:ext cx="2645807" cy="24377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77834" y="4828982"/>
            <a:ext cx="99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Photofrin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43944" y="6093297"/>
            <a:ext cx="2859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AdvTimes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Long photosensitivity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Low extinction coefficients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626967" y="6123657"/>
            <a:ext cx="660182" cy="585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9384" y="6093297"/>
            <a:ext cx="335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96448" y="5785103"/>
            <a:ext cx="2284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Approved for clinical use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899499" y="4797153"/>
            <a:ext cx="18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Hematoporphyrin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HpD</a:t>
            </a:r>
            <a:r>
              <a:rPr lang="en-US" b="1" dirty="0"/>
              <a:t>)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677407" y="5207279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630 nm 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721405" y="5486406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̴ </a:t>
            </a:r>
            <a:r>
              <a:rPr lang="ru-RU" sz="1600" b="1" dirty="0"/>
              <a:t>10</a:t>
            </a:r>
            <a:r>
              <a:rPr lang="ru-RU" sz="1600" b="1" baseline="30000" dirty="0"/>
              <a:t>3</a:t>
            </a:r>
            <a:r>
              <a:rPr lang="ru-RU" sz="1600" b="1" dirty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461316"/>
              </p:ext>
            </p:extLst>
          </p:nvPr>
        </p:nvGraphicFramePr>
        <p:xfrm>
          <a:off x="4306889" y="465139"/>
          <a:ext cx="3552825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3" name="CS ChemDraw Drawing" r:id="rId5" imgW="3032831" imgH="1476638" progId="ChemDraw.Document.6.0">
                  <p:embed/>
                </p:oleObj>
              </mc:Choice>
              <mc:Fallback>
                <p:oleObj name="CS ChemDraw Drawing" r:id="rId5" imgW="3032831" imgH="1476638" progId="ChemDraw.Document.6.0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6889" y="465139"/>
                        <a:ext cx="3552825" cy="173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703513" y="971436"/>
            <a:ext cx="168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Chemical purity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03513" y="1377643"/>
            <a:ext cx="221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Presence/absence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dark toxicity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44223" y="899428"/>
            <a:ext cx="25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Accumulation selectivity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43426" y="1259468"/>
            <a:ext cx="25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Photophysical properties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4914" y="1628800"/>
            <a:ext cx="172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Photosensitivity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Photosensitizers for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1424" y="2195514"/>
            <a:ext cx="10441160" cy="4544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97755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116450" y="2276873"/>
            <a:ext cx="1771639" cy="46166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87888" y="2276873"/>
            <a:ext cx="1640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I </a:t>
            </a:r>
            <a:r>
              <a:rPr lang="en-US" sz="2200" b="1" dirty="0"/>
              <a:t>Generation</a:t>
            </a:r>
            <a:endParaRPr lang="ru-RU" sz="2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51" y="2403236"/>
            <a:ext cx="2036927" cy="23365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1937" y="5322694"/>
            <a:ext cx="250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(the mixture of porphyrins)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5" b="6714"/>
          <a:stretch/>
        </p:blipFill>
        <p:spPr>
          <a:xfrm>
            <a:off x="8100594" y="2435012"/>
            <a:ext cx="2645807" cy="24377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77834" y="4828982"/>
            <a:ext cx="99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Photofrin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43944" y="6093297"/>
            <a:ext cx="2859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AdvTimes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Long photosensitivity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Low extinction coefficients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96448" y="5785103"/>
            <a:ext cx="2284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Approved for clinical use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899499" y="4797153"/>
            <a:ext cx="18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Hematoporphyrin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HpD</a:t>
            </a:r>
            <a:r>
              <a:rPr lang="en-US" b="1" dirty="0"/>
              <a:t>)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677407" y="5207279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630 nm 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721405" y="5486406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̴ </a:t>
            </a:r>
            <a:r>
              <a:rPr lang="ru-RU" sz="1600" b="1" dirty="0"/>
              <a:t>10</a:t>
            </a:r>
            <a:r>
              <a:rPr lang="ru-RU" sz="1600" b="1" baseline="30000" dirty="0"/>
              <a:t>3</a:t>
            </a:r>
            <a:r>
              <a:rPr lang="ru-RU" sz="1600" b="1" dirty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461316"/>
              </p:ext>
            </p:extLst>
          </p:nvPr>
        </p:nvGraphicFramePr>
        <p:xfrm>
          <a:off x="4306889" y="465139"/>
          <a:ext cx="3552825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28" name="CS ChemDraw Drawing" r:id="rId5" imgW="3032831" imgH="1476638" progId="ChemDraw.Document.6.0">
                  <p:embed/>
                </p:oleObj>
              </mc:Choice>
              <mc:Fallback>
                <p:oleObj name="CS ChemDraw Drawing" r:id="rId5" imgW="3032831" imgH="1476638" progId="ChemDraw.Document.6.0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6889" y="465139"/>
                        <a:ext cx="3552825" cy="173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703513" y="971436"/>
            <a:ext cx="168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Chemical purity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03513" y="1377643"/>
            <a:ext cx="221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Presence/absence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dark toxicity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44223" y="899428"/>
            <a:ext cx="25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Accumulation selectivity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43426" y="1259468"/>
            <a:ext cx="25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Photophysical properties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4914" y="1628800"/>
            <a:ext cx="172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Photosensitivity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Photosensitizers for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348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524000" y="2132856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 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116450" y="2276873"/>
            <a:ext cx="1771639" cy="46166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87888" y="2276873"/>
            <a:ext cx="1640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I </a:t>
            </a:r>
            <a:r>
              <a:rPr lang="en-US" sz="2200" b="1" dirty="0"/>
              <a:t>Generation</a:t>
            </a:r>
            <a:endParaRPr lang="ru-RU" sz="2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51" y="2403236"/>
            <a:ext cx="2036927" cy="23365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1937" y="5322694"/>
            <a:ext cx="250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(the mixture of porphyrins)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5" b="6714"/>
          <a:stretch/>
        </p:blipFill>
        <p:spPr>
          <a:xfrm>
            <a:off x="8100594" y="2435012"/>
            <a:ext cx="2645807" cy="24377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77834" y="4828982"/>
            <a:ext cx="99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Photofrin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43944" y="6093297"/>
            <a:ext cx="2859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AdvTimes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Long photosensitivity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Low extinction coefficients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9499" y="4797153"/>
            <a:ext cx="18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Hematoporphyrin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HpD</a:t>
            </a:r>
            <a:r>
              <a:rPr lang="en-US" b="1" dirty="0"/>
              <a:t>)</a:t>
            </a:r>
            <a:endParaRPr lang="ru-RU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86" y="2849145"/>
            <a:ext cx="3513224" cy="251546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12262" y="5066970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1912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en-US" dirty="0"/>
              <a:t>Dr. Friedrich Meyer Betz first </a:t>
            </a:r>
          </a:p>
          <a:p>
            <a:pPr algn="ctr"/>
            <a:r>
              <a:rPr lang="en-US" dirty="0"/>
              <a:t>applied </a:t>
            </a:r>
            <a:r>
              <a:rPr lang="en-US" b="1" dirty="0" err="1"/>
              <a:t>HpD</a:t>
            </a:r>
            <a:r>
              <a:rPr lang="en-US" dirty="0"/>
              <a:t> on himself</a:t>
            </a:r>
            <a:endParaRPr lang="ru-RU" b="1" dirty="0"/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461316"/>
              </p:ext>
            </p:extLst>
          </p:nvPr>
        </p:nvGraphicFramePr>
        <p:xfrm>
          <a:off x="4306889" y="465139"/>
          <a:ext cx="3552825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00" name="CS ChemDraw Drawing" r:id="rId6" imgW="3032831" imgH="1476638" progId="ChemDraw.Document.6.0">
                  <p:embed/>
                </p:oleObj>
              </mc:Choice>
              <mc:Fallback>
                <p:oleObj name="CS ChemDraw Drawing" r:id="rId6" imgW="3032831" imgH="1476638" progId="ChemDraw.Document.6.0">
                  <p:embed/>
                  <p:pic>
                    <p:nvPicPr>
                      <p:cNvPr id="25" name="Объект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6889" y="465139"/>
                        <a:ext cx="3552825" cy="173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03513" y="971436"/>
            <a:ext cx="168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Chemical purity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03513" y="1377643"/>
            <a:ext cx="221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Presence/absence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dark toxicity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4223" y="899428"/>
            <a:ext cx="25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Accumulation selectivity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43426" y="1259468"/>
            <a:ext cx="25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Photophysical properties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44914" y="1628800"/>
            <a:ext cx="172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Photosensitivity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96448" y="5785103"/>
            <a:ext cx="2284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Approved for clinical use</a:t>
            </a:r>
            <a:endParaRPr lang="ru-RU" sz="1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677407" y="5207279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630 nm </a:t>
            </a:r>
            <a:endParaRPr lang="ru-RU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721405" y="5486406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̴ </a:t>
            </a:r>
            <a:r>
              <a:rPr lang="ru-RU" sz="1600" b="1" dirty="0"/>
              <a:t>10</a:t>
            </a:r>
            <a:r>
              <a:rPr lang="ru-RU" sz="1600" b="1" baseline="30000" dirty="0"/>
              <a:t>3</a:t>
            </a:r>
            <a:r>
              <a:rPr lang="ru-RU" sz="1600" b="1" dirty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Photosensitizers for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9161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5049574" y="908721"/>
            <a:ext cx="1982530" cy="46166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362794" y="956132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II</a:t>
            </a:r>
            <a:r>
              <a:rPr lang="en-US" sz="1600" b="1" dirty="0"/>
              <a:t> Generation</a:t>
            </a:r>
            <a:r>
              <a:rPr lang="ru-RU" sz="1600" b="1" dirty="0"/>
              <a:t> </a:t>
            </a:r>
            <a:endParaRPr lang="ru-RU" sz="16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514603"/>
              </p:ext>
            </p:extLst>
          </p:nvPr>
        </p:nvGraphicFramePr>
        <p:xfrm>
          <a:off x="1804617" y="1104523"/>
          <a:ext cx="2233612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350" name="CS ChemDraw Drawing" r:id="rId3" imgW="1490231" imgH="1823898" progId="ChemDraw.Document.6.0">
                  <p:embed/>
                </p:oleObj>
              </mc:Choice>
              <mc:Fallback>
                <p:oleObj name="CS ChemDraw Drawing" r:id="rId3" imgW="1490231" imgH="1823898" progId="ChemDraw.Document.6.0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4617" y="1104523"/>
                        <a:ext cx="2233612" cy="273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262096"/>
              </p:ext>
            </p:extLst>
          </p:nvPr>
        </p:nvGraphicFramePr>
        <p:xfrm>
          <a:off x="4799856" y="4564483"/>
          <a:ext cx="1961272" cy="2309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351" name="CS ChemDraw Drawing" r:id="rId5" imgW="1438413" imgH="1694185" progId="ChemDraw.Document.6.0">
                  <p:embed/>
                </p:oleObj>
              </mc:Choice>
              <mc:Fallback>
                <p:oleObj name="CS ChemDraw Drawing" r:id="rId5" imgW="1438413" imgH="1694185" progId="ChemDraw.Document.6.0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9856" y="4564483"/>
                        <a:ext cx="1961272" cy="2309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671665"/>
              </p:ext>
            </p:extLst>
          </p:nvPr>
        </p:nvGraphicFramePr>
        <p:xfrm>
          <a:off x="8328249" y="775715"/>
          <a:ext cx="2054225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352" name="CS ChemDraw Drawing" r:id="rId7" imgW="1465646" imgH="2157607" progId="ChemDraw.Document.6.0">
                  <p:embed/>
                </p:oleObj>
              </mc:Choice>
              <mc:Fallback>
                <p:oleObj name="CS ChemDraw Drawing" r:id="rId7" imgW="1465646" imgH="2157607" progId="ChemDraw.Document.6.0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8249" y="775715"/>
                        <a:ext cx="2054225" cy="302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трелка влево 9"/>
          <p:cNvSpPr/>
          <p:nvPr/>
        </p:nvSpPr>
        <p:spPr>
          <a:xfrm rot="2034156">
            <a:off x="4210614" y="1724274"/>
            <a:ext cx="720080" cy="512694"/>
          </a:xfrm>
          <a:prstGeom prst="leftArrow">
            <a:avLst/>
          </a:prstGeom>
          <a:solidFill>
            <a:srgbClr val="03BD07"/>
          </a:solidFill>
          <a:ln>
            <a:solidFill>
              <a:srgbClr val="00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Стрелка влево 10"/>
          <p:cNvSpPr/>
          <p:nvPr/>
        </p:nvSpPr>
        <p:spPr>
          <a:xfrm rot="9127247">
            <a:off x="7362286" y="1742911"/>
            <a:ext cx="720080" cy="512694"/>
          </a:xfrm>
          <a:prstGeom prst="leftArrow">
            <a:avLst/>
          </a:prstGeom>
          <a:solidFill>
            <a:srgbClr val="03BD07"/>
          </a:solidFill>
          <a:ln>
            <a:solidFill>
              <a:srgbClr val="0066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Стрелка влево 11"/>
          <p:cNvSpPr/>
          <p:nvPr/>
        </p:nvSpPr>
        <p:spPr>
          <a:xfrm rot="16200000">
            <a:off x="5692237" y="3726056"/>
            <a:ext cx="720080" cy="512694"/>
          </a:xfrm>
          <a:prstGeom prst="leftArrow">
            <a:avLst/>
          </a:prstGeom>
          <a:solidFill>
            <a:srgbClr val="03BD07"/>
          </a:solidFill>
          <a:ln>
            <a:solidFill>
              <a:srgbClr val="0066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3076" y="1628260"/>
            <a:ext cx="1791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Natural porphyrins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12803" y="930206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Pheophorbides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89111" y="4297070"/>
            <a:ext cx="939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Purlytins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14877" y="3791620"/>
            <a:ext cx="1813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763 nm 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95089" y="3338749"/>
            <a:ext cx="795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Tookad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42639" y="4465175"/>
            <a:ext cx="1849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No photosensitivity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8890" y="4788442"/>
            <a:ext cx="2554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Approved for the treatment</a:t>
            </a:r>
          </a:p>
          <a:p>
            <a:pPr algn="ctr"/>
            <a:r>
              <a:rPr lang="en-US" sz="1600" b="1" dirty="0"/>
              <a:t>of prostate cancer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151785" y="5402565"/>
            <a:ext cx="857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Purl</a:t>
            </a:r>
            <a:r>
              <a:rPr lang="en-US" sz="1600" b="1" dirty="0"/>
              <a:t>y</a:t>
            </a:r>
            <a:r>
              <a:rPr lang="en-US" sz="1600" b="1" dirty="0" smtClean="0"/>
              <a:t>tin</a:t>
            </a:r>
            <a:endParaRPr lang="ru-RU" sz="1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954060" y="5394702"/>
            <a:ext cx="1813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630 nm 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70208" y="5940569"/>
            <a:ext cx="232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</a:t>
            </a:r>
            <a:r>
              <a:rPr lang="en-US" sz="1600" b="1" dirty="0"/>
              <a:t>stage of clinical trials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557735" y="6381328"/>
            <a:ext cx="190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Low water solubility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04432" y="3214586"/>
            <a:ext cx="63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NPe6</a:t>
            </a:r>
            <a:endParaRPr lang="ru-RU" sz="16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531058" y="3702744"/>
            <a:ext cx="1813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664 nm </a:t>
            </a:r>
            <a:endParaRPr lang="ru-RU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563039" y="4279278"/>
            <a:ext cx="1558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Low 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photosensitivity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2756" y="4797153"/>
            <a:ext cx="255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Approved for the treatment</a:t>
            </a:r>
          </a:p>
          <a:p>
            <a:pPr algn="ctr"/>
            <a:r>
              <a:rPr lang="en-US" sz="1600" b="1" dirty="0"/>
              <a:t>of lung cancer</a:t>
            </a: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36871" y="4153567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̴10</a:t>
            </a:r>
            <a:r>
              <a:rPr lang="ru-RU" sz="1600" b="1" baseline="30000" dirty="0" smtClean="0"/>
              <a:t>4</a:t>
            </a:r>
            <a:r>
              <a:rPr lang="ru-RU" sz="1600" b="1" dirty="0" smtClean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71903" y="5682734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</a:t>
            </a:r>
            <a:r>
              <a:rPr lang="ru-RU" sz="1600" b="1" i="1" dirty="0"/>
              <a:t> </a:t>
            </a:r>
            <a:r>
              <a:rPr lang="ru-RU" sz="1600" b="1" dirty="0" smtClean="0"/>
              <a:t>̴10</a:t>
            </a:r>
            <a:r>
              <a:rPr lang="ru-RU" sz="1600" b="1" baseline="30000" dirty="0" smtClean="0"/>
              <a:t>4</a:t>
            </a:r>
            <a:r>
              <a:rPr lang="ru-RU" sz="1600" b="1" dirty="0" smtClean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36224" y="4014335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ɛ  ̴</a:t>
            </a:r>
            <a:r>
              <a:rPr lang="ru-RU" sz="1600" b="1" dirty="0" smtClean="0"/>
              <a:t>10</a:t>
            </a:r>
            <a:r>
              <a:rPr lang="ru-RU" sz="1600" b="1" baseline="30000" dirty="0" smtClean="0"/>
              <a:t>4</a:t>
            </a:r>
            <a:r>
              <a:rPr lang="ru-RU" sz="1600" b="1" dirty="0" smtClean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61497" y="76470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Chlorins</a:t>
            </a:r>
            <a:endParaRPr lang="ru-RU" sz="1600" b="1" dirty="0"/>
          </a:p>
        </p:txBody>
      </p:sp>
      <p:sp>
        <p:nvSpPr>
          <p:cNvPr id="34" name="Овал 33"/>
          <p:cNvSpPr/>
          <p:nvPr/>
        </p:nvSpPr>
        <p:spPr>
          <a:xfrm>
            <a:off x="5103080" y="1940446"/>
            <a:ext cx="2015115" cy="1374388"/>
          </a:xfrm>
          <a:prstGeom prst="ellips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Chlorophyll</a:t>
            </a:r>
            <a:r>
              <a:rPr lang="ru-RU" b="1" dirty="0"/>
              <a:t> </a:t>
            </a: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Photosensitizers for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59256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311068" y="2348881"/>
            <a:ext cx="1663789" cy="6463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C0000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167259" y="1239144"/>
            <a:ext cx="1982530" cy="46166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82009" y="1268760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II</a:t>
            </a:r>
            <a:r>
              <a:rPr lang="en-US" b="1" dirty="0"/>
              <a:t> Generation</a:t>
            </a:r>
            <a:r>
              <a:rPr lang="ru-RU" b="1" dirty="0"/>
              <a:t>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958594"/>
              </p:ext>
            </p:extLst>
          </p:nvPr>
        </p:nvGraphicFramePr>
        <p:xfrm>
          <a:off x="1914525" y="1487488"/>
          <a:ext cx="2592388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00" name="CS ChemDraw Drawing" r:id="rId3" imgW="2272034" imgH="2128572" progId="ChemDraw.Document.6.0">
                  <p:embed/>
                </p:oleObj>
              </mc:Choice>
              <mc:Fallback>
                <p:oleObj name="CS ChemDraw Drawing" r:id="rId3" imgW="2272034" imgH="2128572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4525" y="1487488"/>
                        <a:ext cx="2592388" cy="243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218503"/>
              </p:ext>
            </p:extLst>
          </p:nvPr>
        </p:nvGraphicFramePr>
        <p:xfrm>
          <a:off x="7914390" y="1484785"/>
          <a:ext cx="2266950" cy="226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01" name="CS ChemDraw Drawing" r:id="rId5" imgW="1515950" imgH="1517338" progId="ChemDraw.Document.6.0">
                  <p:embed/>
                </p:oleObj>
              </mc:Choice>
              <mc:Fallback>
                <p:oleObj name="CS ChemDraw Drawing" r:id="rId5" imgW="1515950" imgH="1517338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14390" y="1484785"/>
                        <a:ext cx="2266950" cy="2269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87621" y="2348881"/>
            <a:ext cx="111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Synthetic</a:t>
            </a:r>
          </a:p>
          <a:p>
            <a:pPr algn="ctr"/>
            <a:r>
              <a:rPr lang="en-US" sz="1600" b="1" dirty="0"/>
              <a:t>porphyrins</a:t>
            </a:r>
            <a:endParaRPr lang="ru-RU" sz="1600" b="1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4620699" y="2488767"/>
            <a:ext cx="532016" cy="36004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Стрелка влево 10"/>
          <p:cNvSpPr/>
          <p:nvPr/>
        </p:nvSpPr>
        <p:spPr>
          <a:xfrm rot="10800000">
            <a:off x="7122733" y="2492025"/>
            <a:ext cx="532016" cy="36004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TextBox 11"/>
          <p:cNvSpPr txBox="1"/>
          <p:nvPr/>
        </p:nvSpPr>
        <p:spPr>
          <a:xfrm>
            <a:off x="2215464" y="1050240"/>
            <a:ext cx="1694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Synthetic </a:t>
            </a:r>
            <a:r>
              <a:rPr lang="en-US" sz="1600" b="1" dirty="0" smtClean="0"/>
              <a:t>chlorins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83340" y="1058912"/>
            <a:ext cx="158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Phthalocyanines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20439" y="3224713"/>
            <a:ext cx="76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Foscan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3489" y="3906327"/>
            <a:ext cx="1813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652 nm 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14746" y="4158691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ɛ</a:t>
            </a:r>
            <a:r>
              <a:rPr lang="ru-RU" sz="1600" b="1" i="1" dirty="0"/>
              <a:t> </a:t>
            </a:r>
            <a:r>
              <a:rPr lang="ru-RU" sz="1600" b="1" dirty="0"/>
              <a:t>= 10</a:t>
            </a:r>
            <a:r>
              <a:rPr lang="ru-RU" sz="1600" b="1" baseline="30000" dirty="0"/>
              <a:t>4</a:t>
            </a:r>
            <a:r>
              <a:rPr lang="ru-RU" sz="1600" b="1" dirty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9572" y="4442269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High photochemical 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activity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2601" y="4977622"/>
            <a:ext cx="1426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Long excretion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7031" y="5364506"/>
            <a:ext cx="262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Treatment of head and neck </a:t>
            </a:r>
          </a:p>
          <a:p>
            <a:pPr algn="ctr"/>
            <a:r>
              <a:rPr lang="en-US" sz="1600" b="1" dirty="0"/>
              <a:t>cancers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010640" y="3733541"/>
            <a:ext cx="2307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sz="1600" b="1" dirty="0">
                <a:latin typeface="arial" panose="020B0604020202020204" pitchFamily="34" charset="0"/>
              </a:rPr>
              <a:t> = 6</a:t>
            </a:r>
            <a:r>
              <a:rPr lang="ru-RU" sz="1600" b="1" dirty="0">
                <a:latin typeface="arial" panose="020B0604020202020204" pitchFamily="34" charset="0"/>
              </a:rPr>
              <a:t>70-770</a:t>
            </a:r>
            <a:r>
              <a:rPr lang="en-US" sz="1600" b="1" dirty="0">
                <a:latin typeface="arial" panose="020B0604020202020204" pitchFamily="34" charset="0"/>
              </a:rPr>
              <a:t> nm 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365711" y="3995313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ɛ</a:t>
            </a:r>
            <a:r>
              <a:rPr lang="ru-RU" sz="1600" b="1" i="1" dirty="0"/>
              <a:t> </a:t>
            </a:r>
            <a:r>
              <a:rPr lang="ru-RU" sz="1600" b="1" dirty="0"/>
              <a:t>= 10</a:t>
            </a:r>
            <a:r>
              <a:rPr lang="ru-RU" sz="1600" b="1" baseline="30000" dirty="0"/>
              <a:t>5</a:t>
            </a:r>
            <a:r>
              <a:rPr lang="ru-RU" sz="1600" b="1" dirty="0"/>
              <a:t> </a:t>
            </a:r>
            <a:r>
              <a:rPr lang="en-US" sz="1600" b="1" dirty="0"/>
              <a:t>M</a:t>
            </a:r>
            <a:r>
              <a:rPr lang="ru-RU" sz="1600" b="1" baseline="30000" dirty="0"/>
              <a:t>-1</a:t>
            </a:r>
            <a:r>
              <a:rPr lang="en-US" sz="1600" b="1" dirty="0"/>
              <a:t>cm</a:t>
            </a:r>
            <a:r>
              <a:rPr lang="ru-RU" sz="1600" b="1" baseline="30000" dirty="0"/>
              <a:t>-1</a:t>
            </a:r>
            <a:r>
              <a:rPr lang="ru-RU" sz="16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1626" y="4356394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High photochemical 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activity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1821" y="4890646"/>
            <a:ext cx="1426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Long excretion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1111" r="33520" b="6821"/>
          <a:stretch/>
        </p:blipFill>
        <p:spPr>
          <a:xfrm>
            <a:off x="5261643" y="3526940"/>
            <a:ext cx="1600753" cy="29013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03181" y="5220490"/>
            <a:ext cx="2045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Treatment of skin and</a:t>
            </a:r>
          </a:p>
          <a:p>
            <a:pPr algn="ctr"/>
            <a:r>
              <a:rPr lang="en-US" sz="1600" b="1" dirty="0"/>
              <a:t>breast cancers</a:t>
            </a:r>
            <a:endParaRPr lang="ru-RU" sz="1600" b="1" dirty="0"/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Photosensitizers for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077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741712" y="4211796"/>
            <a:ext cx="1852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Generations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14713"/>
              </p:ext>
            </p:extLst>
          </p:nvPr>
        </p:nvGraphicFramePr>
        <p:xfrm>
          <a:off x="2234509" y="3002551"/>
          <a:ext cx="1119227" cy="1119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517" name="CS ChemDraw Drawing" r:id="rId3" imgW="773861" imgH="773752" progId="ChemDraw.Document.6.0">
                  <p:embed/>
                </p:oleObj>
              </mc:Choice>
              <mc:Fallback>
                <p:oleObj name="CS ChemDraw Drawing" r:id="rId3" imgW="773861" imgH="773752" progId="ChemDraw.Document.6.0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4509" y="3002551"/>
                        <a:ext cx="1119227" cy="1119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Стрелка вверх 31"/>
          <p:cNvSpPr/>
          <p:nvPr/>
        </p:nvSpPr>
        <p:spPr>
          <a:xfrm>
            <a:off x="2647343" y="2663095"/>
            <a:ext cx="293558" cy="286965"/>
          </a:xfrm>
          <a:prstGeom prst="upArrow">
            <a:avLst/>
          </a:prstGeom>
          <a:solidFill>
            <a:srgbClr val="0066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99456" y="1776898"/>
            <a:ext cx="318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Low selectivity of accumulation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 tumor tissues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Ways for the improvement of PSs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86925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741712" y="4211796"/>
            <a:ext cx="1852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Generations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14713"/>
              </p:ext>
            </p:extLst>
          </p:nvPr>
        </p:nvGraphicFramePr>
        <p:xfrm>
          <a:off x="2234509" y="3002551"/>
          <a:ext cx="1119227" cy="1119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12" name="CS ChemDraw Drawing" r:id="rId3" imgW="773861" imgH="773752" progId="ChemDraw.Document.6.0">
                  <p:embed/>
                </p:oleObj>
              </mc:Choice>
              <mc:Fallback>
                <p:oleObj name="CS ChemDraw Drawing" r:id="rId3" imgW="773861" imgH="773752" progId="ChemDraw.Document.6.0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4509" y="3002551"/>
                        <a:ext cx="1119227" cy="1119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Стрелка вверх 31"/>
          <p:cNvSpPr/>
          <p:nvPr/>
        </p:nvSpPr>
        <p:spPr>
          <a:xfrm>
            <a:off x="2647343" y="2663095"/>
            <a:ext cx="293558" cy="286965"/>
          </a:xfrm>
          <a:prstGeom prst="upArrow">
            <a:avLst/>
          </a:prstGeom>
          <a:solidFill>
            <a:srgbClr val="0066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99456" y="1776898"/>
            <a:ext cx="318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Low selectivity of accumulation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 tumor tissues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31504" y="148570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Photosensitizers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261928"/>
              </p:ext>
            </p:extLst>
          </p:nvPr>
        </p:nvGraphicFramePr>
        <p:xfrm>
          <a:off x="6799109" y="2989263"/>
          <a:ext cx="379571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13" name="CS ChemDraw Drawing" r:id="rId5" imgW="3011140" imgH="801640" progId="ChemDraw.Document.6.0">
                  <p:embed/>
                </p:oleObj>
              </mc:Choice>
              <mc:Fallback>
                <p:oleObj name="CS ChemDraw Drawing" r:id="rId5" imgW="3011140" imgH="801640" progId="ChemDraw.Document.6.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99109" y="2989263"/>
                        <a:ext cx="3795713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328248" y="5629940"/>
            <a:ext cx="1728461" cy="369332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b="1" dirty="0">
                <a:solidFill>
                  <a:prstClr val="black"/>
                </a:solidFill>
              </a:rPr>
              <a:t>III</a:t>
            </a:r>
            <a:r>
              <a:rPr lang="en-US" b="1" dirty="0">
                <a:solidFill>
                  <a:prstClr val="black"/>
                </a:solidFill>
              </a:rPr>
              <a:t> Generation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661785" y="3185226"/>
            <a:ext cx="1506223" cy="64889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0348" y="33250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Solution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9793" y="2526174"/>
            <a:ext cx="114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Conjugate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9536430" y="4005413"/>
            <a:ext cx="350859" cy="3693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0462" y="4679177"/>
            <a:ext cx="2573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Delivery of the molecule 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the tumor cells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851458" y="33457"/>
            <a:ext cx="4069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Ways for the improvement of PSs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93656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r="-19" b="25850"/>
          <a:stretch/>
        </p:blipFill>
        <p:spPr>
          <a:xfrm>
            <a:off x="2330308" y="1162783"/>
            <a:ext cx="4513853" cy="3362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903" y="913359"/>
            <a:ext cx="2779659" cy="21657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03" y="3789041"/>
            <a:ext cx="3700754" cy="24439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94127" y="3107212"/>
            <a:ext cx="214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r>
              <a:rPr lang="en-US" sz="1100" b="1" dirty="0"/>
              <a:t>v</a:t>
            </a:r>
            <a:r>
              <a:rPr lang="el-GR" b="1" dirty="0"/>
              <a:t>β</a:t>
            </a:r>
            <a:r>
              <a:rPr lang="el-GR" sz="1200" b="1" dirty="0"/>
              <a:t>3</a:t>
            </a:r>
            <a:r>
              <a:rPr lang="ru-RU" sz="1200" b="1" dirty="0"/>
              <a:t> </a:t>
            </a:r>
            <a:r>
              <a:rPr lang="en-US" b="1" dirty="0"/>
              <a:t>Integrin (target</a:t>
            </a:r>
            <a:r>
              <a:rPr lang="ru-RU" b="1" dirty="0"/>
              <a:t>)</a:t>
            </a:r>
            <a:endParaRPr lang="ru-R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26835" y="6219368"/>
            <a:ext cx="35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Complex "Integrin-RGD peptide"</a:t>
            </a:r>
            <a:endParaRPr lang="ru-RU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5711253" y="4051693"/>
            <a:ext cx="2612590" cy="9139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545445" y="4805180"/>
            <a:ext cx="139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RGD</a:t>
            </a:r>
            <a:r>
              <a:rPr lang="ru-RU" b="1" dirty="0"/>
              <a:t> </a:t>
            </a:r>
            <a:r>
              <a:rPr lang="en-US" b="1" dirty="0"/>
              <a:t>peptide</a:t>
            </a:r>
            <a:endParaRPr lang="ru-RU" dirty="0"/>
          </a:p>
        </p:txBody>
      </p:sp>
      <p:sp>
        <p:nvSpPr>
          <p:cNvPr id="29" name="Левая фигурная скобка 28"/>
          <p:cNvSpPr/>
          <p:nvPr/>
        </p:nvSpPr>
        <p:spPr>
          <a:xfrm>
            <a:off x="2242624" y="1348345"/>
            <a:ext cx="175367" cy="2304256"/>
          </a:xfrm>
          <a:prstGeom prst="leftBrace">
            <a:avLst/>
          </a:prstGeom>
          <a:ln w="28575">
            <a:solidFill>
              <a:srgbClr val="00CC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5234" y="6327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Org. </a:t>
            </a:r>
            <a:r>
              <a:rPr lang="en-US" sz="1400" i="1" dirty="0" err="1"/>
              <a:t>Biomol</a:t>
            </a:r>
            <a:r>
              <a:rPr lang="en-US" sz="1400" i="1" dirty="0"/>
              <a:t>. Chem</a:t>
            </a:r>
            <a:r>
              <a:rPr lang="en-US" sz="1400" b="1" i="1" dirty="0"/>
              <a:t>.</a:t>
            </a:r>
            <a:r>
              <a:rPr lang="en-US" sz="1400" dirty="0"/>
              <a:t>, </a:t>
            </a:r>
            <a:r>
              <a:rPr lang="en-US" sz="1400" b="1" dirty="0"/>
              <a:t>2016</a:t>
            </a:r>
            <a:r>
              <a:rPr lang="en-US" sz="1400" dirty="0"/>
              <a:t>,14, </a:t>
            </a:r>
            <a:r>
              <a:rPr lang="en-US" sz="1400" dirty="0" smtClean="0"/>
              <a:t>2985;</a:t>
            </a:r>
            <a:endParaRPr lang="en-US" sz="1400" dirty="0"/>
          </a:p>
          <a:p>
            <a:r>
              <a:rPr lang="en-US" sz="1400" i="1" dirty="0" smtClean="0"/>
              <a:t>Eur</a:t>
            </a:r>
            <a:r>
              <a:rPr lang="en-US" sz="1400" i="1" dirty="0"/>
              <a:t>. J. Org.</a:t>
            </a:r>
            <a:r>
              <a:rPr lang="ru-RU" sz="1400" i="1" dirty="0"/>
              <a:t> </a:t>
            </a:r>
            <a:r>
              <a:rPr lang="en-US" sz="1400" i="1" dirty="0"/>
              <a:t>Chem. </a:t>
            </a:r>
            <a:r>
              <a:rPr lang="en-US" sz="1400" b="1" dirty="0"/>
              <a:t>2003</a:t>
            </a:r>
            <a:r>
              <a:rPr lang="en-US" sz="1400" dirty="0"/>
              <a:t>, 1486.</a:t>
            </a:r>
            <a:endParaRPr lang="ru-RU" sz="1400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556664" y="-3311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Peptide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003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Облачко с текстом: овальное 71">
            <a:extLst>
              <a:ext uri="{FF2B5EF4-FFF2-40B4-BE49-F238E27FC236}">
                <a16:creationId xmlns:a16="http://schemas.microsoft.com/office/drawing/2014/main" id="{29E7955D-8800-4E18-BB81-887D34B07EAD}"/>
              </a:ext>
            </a:extLst>
          </p:cNvPr>
          <p:cNvSpPr/>
          <p:nvPr/>
        </p:nvSpPr>
        <p:spPr>
          <a:xfrm rot="10800000">
            <a:off x="1774826" y="803433"/>
            <a:ext cx="2294985" cy="907856"/>
          </a:xfrm>
          <a:prstGeom prst="wedgeEllipseCallout">
            <a:avLst>
              <a:gd name="adj1" fmla="val 32718"/>
              <a:gd name="adj2" fmla="val -1824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Photodynamic therapy: medicinal bases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B47E3-7B27-4645-9517-3083D3DA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02" y="1753400"/>
            <a:ext cx="3632280" cy="3632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6BF2F4-FDC8-4181-AD3D-EE1D88800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22" y="1788284"/>
            <a:ext cx="3632280" cy="3632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D97509-BADE-43D4-8610-88BE3C0E3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4876">
            <a:off x="1661307" y="2526802"/>
            <a:ext cx="911304" cy="9113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508042-DC8B-435D-B962-38174E319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64" y="1788284"/>
            <a:ext cx="3632280" cy="363228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01DAE78A-95CC-43E3-9DC7-9DDC420CAB62}"/>
              </a:ext>
            </a:extLst>
          </p:cNvPr>
          <p:cNvSpPr/>
          <p:nvPr/>
        </p:nvSpPr>
        <p:spPr>
          <a:xfrm>
            <a:off x="3074305" y="2476386"/>
            <a:ext cx="366991" cy="2915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BEB05F2-584A-47AC-B361-DB518DCF4514}"/>
              </a:ext>
            </a:extLst>
          </p:cNvPr>
          <p:cNvSpPr/>
          <p:nvPr/>
        </p:nvSpPr>
        <p:spPr>
          <a:xfrm>
            <a:off x="3940582" y="3145438"/>
            <a:ext cx="1316853" cy="32882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995472" y="5497560"/>
            <a:ext cx="20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Distribution in body</a:t>
            </a:r>
            <a:endParaRPr lang="ru-RU" b="1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6E6E5BA-999B-4CDF-9DC4-13CC8E0A9590}"/>
              </a:ext>
            </a:extLst>
          </p:cNvPr>
          <p:cNvSpPr/>
          <p:nvPr/>
        </p:nvSpPr>
        <p:spPr>
          <a:xfrm>
            <a:off x="6222263" y="2476386"/>
            <a:ext cx="366991" cy="2915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191DCE4-45F4-4AB6-A93C-787866F14E02}"/>
              </a:ext>
            </a:extLst>
          </p:cNvPr>
          <p:cNvSpPr/>
          <p:nvPr/>
        </p:nvSpPr>
        <p:spPr>
          <a:xfrm>
            <a:off x="6113573" y="1855050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04E5762-4AF4-467A-8E9E-4115663E9A88}"/>
              </a:ext>
            </a:extLst>
          </p:cNvPr>
          <p:cNvSpPr/>
          <p:nvPr/>
        </p:nvSpPr>
        <p:spPr>
          <a:xfrm>
            <a:off x="5941295" y="2490649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A1287DAE-B901-4C2F-822B-DAE1B99A303B}"/>
              </a:ext>
            </a:extLst>
          </p:cNvPr>
          <p:cNvSpPr/>
          <p:nvPr/>
        </p:nvSpPr>
        <p:spPr>
          <a:xfrm>
            <a:off x="6319618" y="2536526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0526A34-7821-4158-9A09-6CF5EDD805AD}"/>
              </a:ext>
            </a:extLst>
          </p:cNvPr>
          <p:cNvSpPr/>
          <p:nvPr/>
        </p:nvSpPr>
        <p:spPr>
          <a:xfrm>
            <a:off x="6136122" y="3033481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F1DF4B8C-E1D3-4093-B1FE-B06F64952B8D}"/>
              </a:ext>
            </a:extLst>
          </p:cNvPr>
          <p:cNvSpPr/>
          <p:nvPr/>
        </p:nvSpPr>
        <p:spPr>
          <a:xfrm>
            <a:off x="5649420" y="3145438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04C9D0B-DA50-4575-92A5-3A5426732090}"/>
              </a:ext>
            </a:extLst>
          </p:cNvPr>
          <p:cNvSpPr/>
          <p:nvPr/>
        </p:nvSpPr>
        <p:spPr>
          <a:xfrm>
            <a:off x="6622824" y="3119115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D227FA3-2903-4792-AD52-100445A94135}"/>
              </a:ext>
            </a:extLst>
          </p:cNvPr>
          <p:cNvSpPr/>
          <p:nvPr/>
        </p:nvSpPr>
        <p:spPr>
          <a:xfrm>
            <a:off x="5924851" y="3658960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766ADA25-372C-4880-9F6D-E79D56046668}"/>
              </a:ext>
            </a:extLst>
          </p:cNvPr>
          <p:cNvSpPr/>
          <p:nvPr/>
        </p:nvSpPr>
        <p:spPr>
          <a:xfrm>
            <a:off x="6369668" y="3922981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AC6D523F-D00F-49DD-A3CA-7D00EB2CBA02}"/>
              </a:ext>
            </a:extLst>
          </p:cNvPr>
          <p:cNvSpPr/>
          <p:nvPr/>
        </p:nvSpPr>
        <p:spPr>
          <a:xfrm>
            <a:off x="5924851" y="4656003"/>
            <a:ext cx="172278" cy="171268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19BEEA-320F-45DD-A362-6BA185343A01}"/>
              </a:ext>
            </a:extLst>
          </p:cNvPr>
          <p:cNvSpPr txBox="1"/>
          <p:nvPr/>
        </p:nvSpPr>
        <p:spPr>
          <a:xfrm>
            <a:off x="5177320" y="5497560"/>
            <a:ext cx="223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Localization of PS </a:t>
            </a:r>
          </a:p>
          <a:p>
            <a:pPr algn="ctr"/>
            <a:r>
              <a:rPr lang="en-US" b="1" dirty="0" smtClean="0"/>
              <a:t>in target</a:t>
            </a:r>
            <a:r>
              <a:rPr lang="ru-RU" b="1" dirty="0" smtClean="0"/>
              <a:t> </a:t>
            </a:r>
            <a:r>
              <a:rPr lang="en-US" b="1" dirty="0" smtClean="0"/>
              <a:t>tissue/organ</a:t>
            </a:r>
            <a:endParaRPr lang="ru-RU" b="1" dirty="0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id="{C0AE9CE6-3B99-4BCB-99FB-36890BB07E6F}"/>
              </a:ext>
            </a:extLst>
          </p:cNvPr>
          <p:cNvSpPr/>
          <p:nvPr/>
        </p:nvSpPr>
        <p:spPr>
          <a:xfrm>
            <a:off x="7035974" y="3113693"/>
            <a:ext cx="1316853" cy="32882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3211E4-1059-43A2-9355-73EB75F3CCE1}"/>
              </a:ext>
            </a:extLst>
          </p:cNvPr>
          <p:cNvSpPr txBox="1"/>
          <p:nvPr/>
        </p:nvSpPr>
        <p:spPr>
          <a:xfrm>
            <a:off x="7509293" y="5508596"/>
            <a:ext cx="3549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Generation of high-energy species, </a:t>
            </a:r>
          </a:p>
          <a:p>
            <a:pPr algn="ctr"/>
            <a:r>
              <a:rPr lang="en-US" b="1" dirty="0" smtClean="0"/>
              <a:t>followed by cell death</a:t>
            </a:r>
            <a:endParaRPr lang="ru-RU" b="1" dirty="0"/>
          </a:p>
        </p:txBody>
      </p:sp>
      <p:sp>
        <p:nvSpPr>
          <p:cNvPr id="68" name="Молния 67">
            <a:extLst>
              <a:ext uri="{FF2B5EF4-FFF2-40B4-BE49-F238E27FC236}">
                <a16:creationId xmlns:a16="http://schemas.microsoft.com/office/drawing/2014/main" id="{07EA1363-EC7F-4595-BC41-BF276940071D}"/>
              </a:ext>
            </a:extLst>
          </p:cNvPr>
          <p:cNvSpPr/>
          <p:nvPr/>
        </p:nvSpPr>
        <p:spPr>
          <a:xfrm rot="4480711">
            <a:off x="6380285" y="1913177"/>
            <a:ext cx="605808" cy="636105"/>
          </a:xfrm>
          <a:prstGeom prst="lightningBol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15590B-92C9-4A07-848F-CABB0E335F96}"/>
              </a:ext>
            </a:extLst>
          </p:cNvPr>
          <p:cNvSpPr txBox="1"/>
          <p:nvPr/>
        </p:nvSpPr>
        <p:spPr>
          <a:xfrm>
            <a:off x="6449737" y="1198615"/>
            <a:ext cx="13019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ea typeface="Calibri" panose="020F0502020204030204" pitchFamily="34" charset="0"/>
              </a:rPr>
              <a:t>Light </a:t>
            </a:r>
          </a:p>
          <a:p>
            <a:pPr algn="ctr"/>
            <a:r>
              <a:rPr lang="en-US" sz="2000" b="1" dirty="0" smtClean="0">
                <a:ea typeface="Calibri" panose="020F0502020204030204" pitchFamily="34" charset="0"/>
              </a:rPr>
              <a:t>irradiation</a:t>
            </a:r>
            <a:endParaRPr lang="ru-RU" sz="2000" b="1" dirty="0"/>
          </a:p>
          <a:p>
            <a:pPr algn="ctr"/>
            <a:endParaRPr lang="ru-RU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3D44B4-7A1B-4F65-9739-8447E5C06F9E}"/>
              </a:ext>
            </a:extLst>
          </p:cNvPr>
          <p:cNvSpPr txBox="1"/>
          <p:nvPr/>
        </p:nvSpPr>
        <p:spPr>
          <a:xfrm>
            <a:off x="2185125" y="1074901"/>
            <a:ext cx="16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Photosensitizer</a:t>
            </a:r>
            <a:endParaRPr lang="ru-RU" b="1" dirty="0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AD2DD41E-85A0-4FA9-8152-D917695313AB}"/>
              </a:ext>
            </a:extLst>
          </p:cNvPr>
          <p:cNvSpPr/>
          <p:nvPr/>
        </p:nvSpPr>
        <p:spPr>
          <a:xfrm>
            <a:off x="9188946" y="2456902"/>
            <a:ext cx="366991" cy="2915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A8010A7F-EA34-43E9-8422-1DBC734A30D7}"/>
              </a:ext>
            </a:extLst>
          </p:cNvPr>
          <p:cNvCxnSpPr>
            <a:cxnSpLocks/>
          </p:cNvCxnSpPr>
          <p:nvPr/>
        </p:nvCxnSpPr>
        <p:spPr>
          <a:xfrm flipH="1">
            <a:off x="9149245" y="2409437"/>
            <a:ext cx="446393" cy="418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6BA9DFCA-973D-47D9-BE48-F3B3F1913A70}"/>
              </a:ext>
            </a:extLst>
          </p:cNvPr>
          <p:cNvCxnSpPr>
            <a:cxnSpLocks/>
          </p:cNvCxnSpPr>
          <p:nvPr/>
        </p:nvCxnSpPr>
        <p:spPr>
          <a:xfrm>
            <a:off x="9188945" y="2409437"/>
            <a:ext cx="406692" cy="418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Стрелка: вниз 86">
            <a:extLst>
              <a:ext uri="{FF2B5EF4-FFF2-40B4-BE49-F238E27FC236}">
                <a16:creationId xmlns:a16="http://schemas.microsoft.com/office/drawing/2014/main" id="{F8B06A45-4DAD-4C90-8231-319A99C119C0}"/>
              </a:ext>
            </a:extLst>
          </p:cNvPr>
          <p:cNvSpPr/>
          <p:nvPr/>
        </p:nvSpPr>
        <p:spPr>
          <a:xfrm rot="3168785">
            <a:off x="3459892" y="2207832"/>
            <a:ext cx="325761" cy="383119"/>
          </a:xfrm>
          <a:prstGeom prst="down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D2A6917-7359-4004-A005-90E4A3E16B54}"/>
              </a:ext>
            </a:extLst>
          </p:cNvPr>
          <p:cNvSpPr txBox="1"/>
          <p:nvPr/>
        </p:nvSpPr>
        <p:spPr>
          <a:xfrm>
            <a:off x="3770618" y="1908063"/>
            <a:ext cx="85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Tumor </a:t>
            </a:r>
          </a:p>
          <a:p>
            <a:r>
              <a:rPr lang="en-US" b="1" dirty="0" smtClean="0"/>
              <a:t>tissue</a:t>
            </a:r>
            <a:endParaRPr lang="ru-RU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Прямоугольник 3"/>
          <p:cNvSpPr>
            <a:spLocks noChangeArrowheads="1"/>
          </p:cNvSpPr>
          <p:nvPr/>
        </p:nvSpPr>
        <p:spPr bwMode="auto">
          <a:xfrm>
            <a:off x="181675" y="6520173"/>
            <a:ext cx="3549284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 sz="1400" i="1" dirty="0" smtClean="0">
                <a:latin typeface="+mn-lt"/>
                <a:cs typeface="Times New Roman" panose="02020603050405020304" pitchFamily="18" charset="0"/>
              </a:rPr>
              <a:t>Chem</a:t>
            </a:r>
            <a:r>
              <a:rPr lang="de-DE" altLang="ru-RU" sz="1400" i="1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de-DE" altLang="ru-RU" sz="1400" i="1" dirty="0" err="1">
                <a:latin typeface="+mn-lt"/>
                <a:cs typeface="Times New Roman" panose="02020603050405020304" pitchFamily="18" charset="0"/>
              </a:rPr>
              <a:t>Rev</a:t>
            </a:r>
            <a:r>
              <a:rPr lang="de-DE" altLang="ru-RU" sz="1400" i="1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de-DE" altLang="ru-RU" sz="1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altLang="ru-RU" sz="1400" b="1" dirty="0">
                <a:latin typeface="+mn-lt"/>
                <a:cs typeface="Times New Roman" panose="02020603050405020304" pitchFamily="18" charset="0"/>
              </a:rPr>
              <a:t>2010</a:t>
            </a:r>
            <a:r>
              <a:rPr lang="de-DE" altLang="ru-RU" sz="14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de-DE" altLang="ru-RU" sz="1400" i="1" dirty="0">
                <a:latin typeface="+mn-lt"/>
                <a:cs typeface="Times New Roman" panose="02020603050405020304" pitchFamily="18" charset="0"/>
              </a:rPr>
              <a:t>110</a:t>
            </a:r>
            <a:r>
              <a:rPr lang="de-DE" altLang="ru-RU" sz="1400" dirty="0">
                <a:latin typeface="+mn-lt"/>
                <a:cs typeface="Times New Roman" panose="02020603050405020304" pitchFamily="18" charset="0"/>
              </a:rPr>
              <a:t>, 2795</a:t>
            </a:r>
            <a:r>
              <a:rPr lang="ru-RU" altLang="ru-RU" sz="14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8972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935" b="26271"/>
          <a:stretch/>
        </p:blipFill>
        <p:spPr>
          <a:xfrm>
            <a:off x="3896639" y="4072330"/>
            <a:ext cx="3628322" cy="2634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8110" t="1614"/>
          <a:stretch/>
        </p:blipFill>
        <p:spPr>
          <a:xfrm>
            <a:off x="2771415" y="625535"/>
            <a:ext cx="3136998" cy="30026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5547" t="5506" r="5919" b="3029"/>
          <a:stretch/>
        </p:blipFill>
        <p:spPr>
          <a:xfrm>
            <a:off x="6710320" y="1305795"/>
            <a:ext cx="3174172" cy="2356086"/>
          </a:xfrm>
          <a:prstGeom prst="rect">
            <a:avLst/>
          </a:prstGeom>
        </p:spPr>
      </p:pic>
      <p:cxnSp>
        <p:nvCxnSpPr>
          <p:cNvPr id="32" name="Прямая со стрелкой 31"/>
          <p:cNvCxnSpPr/>
          <p:nvPr/>
        </p:nvCxnSpPr>
        <p:spPr>
          <a:xfrm flipH="1" flipV="1">
            <a:off x="8965427" y="2753937"/>
            <a:ext cx="72008" cy="9311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320136" y="3707740"/>
            <a:ext cx="19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Galectin-3 </a:t>
            </a:r>
            <a:r>
              <a:rPr lang="ru-RU" b="1" dirty="0"/>
              <a:t>(</a:t>
            </a:r>
            <a:r>
              <a:rPr lang="en-US" b="1" dirty="0"/>
              <a:t>target</a:t>
            </a:r>
            <a:r>
              <a:rPr lang="ru-RU" b="1" dirty="0"/>
              <a:t>)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5034352" y="2663124"/>
            <a:ext cx="3005403" cy="3340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Левая фигурная скобка 34"/>
          <p:cNvSpPr/>
          <p:nvPr/>
        </p:nvSpPr>
        <p:spPr>
          <a:xfrm>
            <a:off x="3801770" y="684185"/>
            <a:ext cx="302906" cy="1595473"/>
          </a:xfrm>
          <a:prstGeom prst="leftBrace">
            <a:avLst/>
          </a:prstGeom>
          <a:ln w="28575">
            <a:solidFill>
              <a:srgbClr val="03BD0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257853" y="954760"/>
            <a:ext cx="132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3BD07"/>
                </a:solidFill>
              </a:rPr>
              <a:t>Photoactive</a:t>
            </a:r>
          </a:p>
          <a:p>
            <a:pPr algn="ctr"/>
            <a:r>
              <a:rPr lang="en-US" b="1" dirty="0">
                <a:solidFill>
                  <a:srgbClr val="03BD07"/>
                </a:solidFill>
              </a:rPr>
              <a:t>part</a:t>
            </a:r>
            <a:endParaRPr lang="ru-RU" b="1" dirty="0">
              <a:solidFill>
                <a:srgbClr val="03BD07"/>
              </a:solidFill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 rot="5400000">
            <a:off x="3820722" y="2408067"/>
            <a:ext cx="208648" cy="2345397"/>
          </a:xfrm>
          <a:prstGeom prst="rightBrace">
            <a:avLst/>
          </a:prstGeom>
          <a:ln w="28575">
            <a:solidFill>
              <a:srgbClr val="F9F9F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463667" y="3472366"/>
            <a:ext cx="147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Carbohydrate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93317" y="1483294"/>
            <a:ext cx="1813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arial" panose="020B0604020202020204" pitchFamily="34" charset="0"/>
              </a:rPr>
              <a:t>λ</a:t>
            </a:r>
            <a:r>
              <a:rPr lang="en-US" sz="1600" b="1" baseline="-25000" dirty="0">
                <a:latin typeface="arial" panose="020B0604020202020204" pitchFamily="34" charset="0"/>
              </a:rPr>
              <a:t>max</a:t>
            </a:r>
            <a:r>
              <a:rPr lang="en-US" b="1" dirty="0">
                <a:latin typeface="arial" panose="020B0604020202020204" pitchFamily="34" charset="0"/>
              </a:rPr>
              <a:t> = 7</a:t>
            </a:r>
            <a:r>
              <a:rPr lang="ru-RU" b="1" dirty="0">
                <a:latin typeface="arial" panose="020B0604020202020204" pitchFamily="34" charset="0"/>
              </a:rPr>
              <a:t>00</a:t>
            </a:r>
            <a:r>
              <a:rPr lang="en-US" b="1" dirty="0">
                <a:latin typeface="arial" panose="020B0604020202020204" pitchFamily="34" charset="0"/>
              </a:rPr>
              <a:t> nm 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30610" y="354007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RSC Adv</a:t>
            </a:r>
            <a:r>
              <a:rPr lang="en-US" sz="1400" i="1" dirty="0" smtClean="0"/>
              <a:t>. </a:t>
            </a:r>
            <a:r>
              <a:rPr lang="en-US" sz="1400" b="1" dirty="0"/>
              <a:t>2015</a:t>
            </a:r>
            <a:r>
              <a:rPr lang="en-US" sz="1400" dirty="0"/>
              <a:t>, 5, </a:t>
            </a:r>
            <a:r>
              <a:rPr lang="en-US" sz="1400" dirty="0" smtClean="0"/>
              <a:t>33496;</a:t>
            </a:r>
            <a:endParaRPr lang="en-US" sz="1400" dirty="0"/>
          </a:p>
          <a:p>
            <a:r>
              <a:rPr lang="en-US" sz="1400" i="1" dirty="0" smtClean="0"/>
              <a:t>J. Med. Chem. </a:t>
            </a:r>
            <a:r>
              <a:rPr lang="en-US" sz="1400" b="1" dirty="0"/>
              <a:t>2009</a:t>
            </a:r>
            <a:r>
              <a:rPr lang="en-US" sz="1400" dirty="0"/>
              <a:t>, </a:t>
            </a:r>
            <a:r>
              <a:rPr lang="en-US" sz="1400" i="1" dirty="0"/>
              <a:t>52</a:t>
            </a:r>
            <a:r>
              <a:rPr lang="en-US" sz="1400" dirty="0"/>
              <a:t>, </a:t>
            </a:r>
            <a:r>
              <a:rPr lang="en-US" sz="1400" dirty="0" smtClean="0"/>
              <a:t>445.</a:t>
            </a:r>
            <a:endParaRPr lang="en-US" sz="1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3544" y="6399295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i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Mendeleev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Commun</a:t>
            </a:r>
            <a:r>
              <a:rPr lang="en-US" sz="1400" i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2008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18,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135.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372" y="4039206"/>
            <a:ext cx="3600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318187" y="4554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Carbohydrate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77164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8474"/>
              </p:ext>
            </p:extLst>
          </p:nvPr>
        </p:nvGraphicFramePr>
        <p:xfrm>
          <a:off x="1838326" y="1111251"/>
          <a:ext cx="8709025" cy="476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62" name="CS ChemDraw Drawing" r:id="rId4" imgW="6504062" imgH="3558430" progId="ChemDraw.Document.6.0">
                  <p:embed/>
                </p:oleObj>
              </mc:Choice>
              <mc:Fallback>
                <p:oleObj name="CS ChemDraw Drawing" r:id="rId4" imgW="6504062" imgH="35584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8326" y="1111251"/>
                        <a:ext cx="8709025" cy="476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 стрелкой 20"/>
          <p:cNvCxnSpPr/>
          <p:nvPr/>
        </p:nvCxnSpPr>
        <p:spPr>
          <a:xfrm flipH="1" flipV="1">
            <a:off x="3935760" y="2746153"/>
            <a:ext cx="43204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8549802" y="3495280"/>
            <a:ext cx="862166" cy="221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43152" y="3436879"/>
            <a:ext cx="106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Hydrolysis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20137" y="3533589"/>
            <a:ext cx="106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Hydrolysis</a:t>
            </a:r>
            <a:endParaRPr lang="ru-RU" sz="1600" b="1" dirty="0"/>
          </a:p>
        </p:txBody>
      </p:sp>
      <p:sp>
        <p:nvSpPr>
          <p:cNvPr id="25" name="Правая фигурная скобка 24"/>
          <p:cNvSpPr/>
          <p:nvPr/>
        </p:nvSpPr>
        <p:spPr>
          <a:xfrm>
            <a:off x="5843463" y="1735325"/>
            <a:ext cx="216024" cy="200261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192838" y="2476047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Paclitaxel</a:t>
            </a:r>
            <a:endParaRPr lang="ru-RU" b="1" dirty="0"/>
          </a:p>
        </p:txBody>
      </p:sp>
      <p:sp>
        <p:nvSpPr>
          <p:cNvPr id="27" name="Правая фигурная скобка 26"/>
          <p:cNvSpPr/>
          <p:nvPr/>
        </p:nvSpPr>
        <p:spPr>
          <a:xfrm rot="5400000">
            <a:off x="9208076" y="4836231"/>
            <a:ext cx="211088" cy="206106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650265" y="6101061"/>
            <a:ext cx="133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dirty="0"/>
              <a:t>o</a:t>
            </a:r>
            <a:r>
              <a:rPr lang="en-US" b="1" dirty="0" smtClean="0"/>
              <a:t>xorubicin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601340" y="5299552"/>
            <a:ext cx="2893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Increase activity</a:t>
            </a:r>
          </a:p>
          <a:p>
            <a:endParaRPr lang="ru-RU" b="1" dirty="0"/>
          </a:p>
          <a:p>
            <a:r>
              <a:rPr lang="en-US" b="1" dirty="0"/>
              <a:t>Tumor cell growth inhibition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194" y="6378194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400" i="1" dirty="0" err="1" smtClean="0"/>
              <a:t>Bioorg</a:t>
            </a:r>
            <a:r>
              <a:rPr lang="en-US" sz="1400" i="1" dirty="0"/>
              <a:t>. </a:t>
            </a:r>
            <a:r>
              <a:rPr lang="ru-RU" sz="1400" i="1" dirty="0" err="1"/>
              <a:t>Med</a:t>
            </a:r>
            <a:r>
              <a:rPr lang="ru-RU" sz="1400" i="1" dirty="0"/>
              <a:t>. </a:t>
            </a:r>
            <a:r>
              <a:rPr lang="ru-RU" sz="1400" i="1" dirty="0" err="1"/>
              <a:t>Chem</a:t>
            </a:r>
            <a:r>
              <a:rPr lang="ru-RU" sz="1400" i="1" dirty="0" smtClean="0"/>
              <a:t>. </a:t>
            </a:r>
            <a:r>
              <a:rPr lang="ru-RU" sz="1400" b="1" dirty="0" smtClean="0"/>
              <a:t>2011</a:t>
            </a:r>
            <a:r>
              <a:rPr lang="ru-RU" sz="1400" dirty="0"/>
              <a:t>, 19, </a:t>
            </a:r>
            <a:r>
              <a:rPr lang="ru-RU" sz="1400" dirty="0" smtClean="0"/>
              <a:t>5383</a:t>
            </a:r>
            <a:endParaRPr lang="ru-RU" sz="1400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2279577" y="5383301"/>
            <a:ext cx="321763" cy="299799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282414" y="5890665"/>
            <a:ext cx="321763" cy="299799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800225" y="28743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Conjugates with cytostatics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096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03387" y="-189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 Dependent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264" y="1264869"/>
            <a:ext cx="5848414" cy="3802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64" y="2001978"/>
            <a:ext cx="2920295" cy="2328538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436847"/>
              </p:ext>
            </p:extLst>
          </p:nvPr>
        </p:nvGraphicFramePr>
        <p:xfrm>
          <a:off x="3046006" y="4470980"/>
          <a:ext cx="1693863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4" name="CS ChemDraw Drawing" r:id="rId6" imgW="1694097" imgH="1930609" progId="ChemDraw.Document.6.0">
                  <p:embed/>
                </p:oleObj>
              </mc:Choice>
              <mc:Fallback>
                <p:oleObj name="CS ChemDraw Drawing" r:id="rId6" imgW="1694097" imgH="19306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6006" y="4470980"/>
                        <a:ext cx="1693863" cy="193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22927" y="525151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3BD07"/>
                </a:solidFill>
              </a:rPr>
              <a:t>С</a:t>
            </a:r>
            <a:r>
              <a:rPr lang="ru-RU" sz="1400" b="1" dirty="0">
                <a:solidFill>
                  <a:srgbClr val="03BD07"/>
                </a:solidFill>
              </a:rPr>
              <a:t>е</a:t>
            </a:r>
            <a:r>
              <a:rPr lang="ru-RU" b="1" dirty="0">
                <a:solidFill>
                  <a:srgbClr val="03BD07"/>
                </a:solidFill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1596" y="51653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3BD07"/>
                </a:solidFill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8553" y="836713"/>
            <a:ext cx="2170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Neutral / Alkaline pH – </a:t>
            </a:r>
            <a:endParaRPr lang="ru-RU" sz="1600" b="1" dirty="0"/>
          </a:p>
          <a:p>
            <a:pPr algn="ctr"/>
            <a:r>
              <a:rPr lang="en-US" sz="1600" b="1" dirty="0"/>
              <a:t>PDT self-quenching</a:t>
            </a:r>
            <a:endParaRPr lang="ru-RU" sz="16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8855" y="6487500"/>
            <a:ext cx="2937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err="1"/>
              <a:t>Angew</a:t>
            </a:r>
            <a:r>
              <a:rPr lang="de-DE" sz="1400" i="1" dirty="0"/>
              <a:t>. Chem. Int. Ed</a:t>
            </a:r>
            <a:r>
              <a:rPr lang="de-DE" sz="1400" dirty="0"/>
              <a:t>. </a:t>
            </a:r>
            <a:r>
              <a:rPr lang="de-DE" sz="1400" b="1" dirty="0"/>
              <a:t>2011</a:t>
            </a:r>
            <a:r>
              <a:rPr lang="de-DE" sz="1400" dirty="0"/>
              <a:t>, 50, 164</a:t>
            </a:r>
            <a:r>
              <a:rPr lang="ru-RU" sz="1400" dirty="0"/>
              <a:t>4.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744072" y="5075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Acidic pH - death of the </a:t>
            </a:r>
            <a:endParaRPr lang="ru-RU" b="1" dirty="0"/>
          </a:p>
          <a:p>
            <a:pPr algn="ctr"/>
            <a:r>
              <a:rPr lang="en-US" b="1" dirty="0"/>
              <a:t>tumor due to PDT</a:t>
            </a:r>
            <a:endParaRPr lang="ru-RU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49290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03513" y="4554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Molecular Beacons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2558" r="9671"/>
          <a:stretch/>
        </p:blipFill>
        <p:spPr>
          <a:xfrm>
            <a:off x="2306116" y="3884232"/>
            <a:ext cx="7580015" cy="2506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172"/>
          <a:stretch/>
        </p:blipFill>
        <p:spPr>
          <a:xfrm>
            <a:off x="2135683" y="1125710"/>
            <a:ext cx="7920880" cy="2266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6807" y="3501009"/>
            <a:ext cx="35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MMP-7</a:t>
            </a:r>
            <a:r>
              <a:rPr lang="en-US" b="1" dirty="0"/>
              <a:t> - Matrix metalloproteinase </a:t>
            </a:r>
            <a:endParaRPr lang="ru-RU" b="1" dirty="0"/>
          </a:p>
          <a:p>
            <a:pPr algn="ctr"/>
            <a:r>
              <a:rPr lang="en-US" b="1" dirty="0"/>
              <a:t>is abundant in tumor cells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83832" y="6318870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Molecular Beacon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52764" y="3253639"/>
            <a:ext cx="2029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CC00"/>
                </a:solidFill>
              </a:rPr>
              <a:t>Photoactive fragment</a:t>
            </a:r>
            <a:endParaRPr lang="ru-RU" sz="1600" b="1" dirty="0">
              <a:solidFill>
                <a:srgbClr val="00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27" y="4527226"/>
            <a:ext cx="2202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MMP-7 specific peptide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4066" y="636948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BHQ3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064066" y="477194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Quencher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26" name="Левая фигурная скобка 25"/>
          <p:cNvSpPr/>
          <p:nvPr/>
        </p:nvSpPr>
        <p:spPr>
          <a:xfrm rot="5400000">
            <a:off x="2752296" y="3140772"/>
            <a:ext cx="204358" cy="1437584"/>
          </a:xfrm>
          <a:prstGeom prst="leftBrace">
            <a:avLst/>
          </a:prstGeom>
          <a:ln w="28575">
            <a:solidFill>
              <a:srgbClr val="03BD07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/>
          <p:cNvSpPr/>
          <p:nvPr/>
        </p:nvSpPr>
        <p:spPr>
          <a:xfrm rot="5400000">
            <a:off x="5024503" y="3373527"/>
            <a:ext cx="281661" cy="3528392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8" name="Левая фигурная скобка 27"/>
          <p:cNvSpPr/>
          <p:nvPr/>
        </p:nvSpPr>
        <p:spPr>
          <a:xfrm rot="5400000">
            <a:off x="8514056" y="4364265"/>
            <a:ext cx="361902" cy="2264731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9336" y="6445209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cs typeface="Calibri" panose="020F0502020204030204" pitchFamily="34" charset="0"/>
              </a:rPr>
              <a:t>PNAS</a:t>
            </a:r>
            <a:r>
              <a:rPr lang="en-US" sz="1400" i="1" dirty="0">
                <a:cs typeface="Calibri" panose="020F0502020204030204" pitchFamily="34" charset="0"/>
              </a:rPr>
              <a:t>, </a:t>
            </a:r>
            <a:r>
              <a:rPr lang="en-US" sz="1400" b="1" dirty="0">
                <a:cs typeface="Calibri" panose="020F0502020204030204" pitchFamily="34" charset="0"/>
              </a:rPr>
              <a:t>2007</a:t>
            </a:r>
            <a:r>
              <a:rPr lang="en-US" sz="1400" dirty="0">
                <a:cs typeface="Calibri" panose="020F0502020204030204" pitchFamily="34" charset="0"/>
              </a:rPr>
              <a:t>, 104, 8989</a:t>
            </a:r>
            <a:r>
              <a:rPr lang="en-US" sz="1400" i="1" dirty="0"/>
              <a:t>.</a:t>
            </a:r>
            <a:endParaRPr lang="ru-RU" sz="14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37151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839416" y="116632"/>
            <a:ext cx="10515600" cy="31840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Combination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of Therapy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Agents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93187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8442"/>
              </p:ext>
            </p:extLst>
          </p:nvPr>
        </p:nvGraphicFramePr>
        <p:xfrm>
          <a:off x="2997200" y="1346200"/>
          <a:ext cx="6545263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57" name="CS ChemDraw Drawing" r:id="rId3" imgW="5070029" imgH="2709405" progId="ChemDraw.Document.6.0">
                  <p:embed/>
                </p:oleObj>
              </mc:Choice>
              <mc:Fallback>
                <p:oleObj name="CS ChemDraw Drawing" r:id="rId3" imgW="5070029" imgH="2709405" progId="ChemDraw.Document.6.0">
                  <p:embed/>
                  <p:pic>
                    <p:nvPicPr>
                      <p:cNvPr id="93187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1346200"/>
                        <a:ext cx="6545263" cy="349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59496" y="5013176"/>
            <a:ext cx="10080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Combined treatment of tumors: photodynamic (PDT) and tyrosine kinase inhibition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Target delivery</a:t>
            </a:r>
            <a:endParaRPr lang="ru-RU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the possibility of </a:t>
            </a:r>
            <a:r>
              <a:rPr lang="en-US" b="1" i="1" dirty="0">
                <a:cs typeface="Times New Roman" panose="02020603050405020304" pitchFamily="18" charset="0"/>
              </a:rPr>
              <a:t>in vivo </a:t>
            </a:r>
            <a:r>
              <a:rPr lang="en-US" b="1" dirty="0">
                <a:cs typeface="Times New Roman" panose="02020603050405020304" pitchFamily="18" charset="0"/>
              </a:rPr>
              <a:t>studies of agent distribution in organs and tissues using imaging techniques</a:t>
            </a:r>
            <a:endParaRPr lang="ru-RU" b="1" dirty="0"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2415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504113" y="1241426"/>
            <a:ext cx="2176462" cy="2117725"/>
          </a:xfrm>
          <a:prstGeom prst="ellipse">
            <a:avLst/>
          </a:prstGeom>
          <a:noFill/>
          <a:ln w="38100">
            <a:solidFill>
              <a:srgbClr val="51713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6359526" y="3294064"/>
            <a:ext cx="4143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>
                <a:latin typeface="Times New Roman" pitchFamily="18" charset="0"/>
                <a:cs typeface="Times New Roman" pitchFamily="18" charset="0"/>
              </a:rPr>
              <a:t>Ligand (inhibitor) of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epidermal growth factor and vascular endothelial growth factor receptors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>
                <a:latin typeface="Times New Roman" pitchFamily="18" charset="0"/>
                <a:cs typeface="Times New Roman" pitchFamily="18" charset="0"/>
              </a:rPr>
              <a:t>It is a tyrosine kinase inhibitor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TextBox 2"/>
          <p:cNvSpPr txBox="1">
            <a:spLocks noChangeArrowheads="1"/>
          </p:cNvSpPr>
          <p:nvPr/>
        </p:nvSpPr>
        <p:spPr bwMode="auto">
          <a:xfrm>
            <a:off x="20961" y="6276419"/>
            <a:ext cx="56429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i="1" dirty="0">
                <a:latin typeface="+mn-lt"/>
                <a:cs typeface="Times New Roman" pitchFamily="18" charset="0"/>
              </a:rPr>
              <a:t>J. Med. Chem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. </a:t>
            </a:r>
            <a:r>
              <a:rPr lang="en-US" altLang="ru-RU" sz="1400" b="1" dirty="0">
                <a:latin typeface="+mn-lt"/>
                <a:cs typeface="Times New Roman" pitchFamily="18" charset="0"/>
              </a:rPr>
              <a:t>1999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42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5369-5389;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	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J. Med. Chem. </a:t>
            </a:r>
            <a:r>
              <a:rPr lang="en-US" altLang="ru-RU" sz="1400" b="1" dirty="0">
                <a:latin typeface="+mn-lt"/>
                <a:cs typeface="Times New Roman" pitchFamily="18" charset="0"/>
              </a:rPr>
              <a:t>2002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45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1300-1312;</a:t>
            </a:r>
            <a:endParaRPr lang="ru-RU" altLang="ru-RU" sz="1400" dirty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i="1" dirty="0">
                <a:latin typeface="+mn-lt"/>
                <a:cs typeface="Times New Roman" pitchFamily="18" charset="0"/>
              </a:rPr>
              <a:t>J. Med. Chem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. </a:t>
            </a:r>
            <a:r>
              <a:rPr lang="en-US" altLang="ru-RU" sz="1400" b="1" dirty="0">
                <a:latin typeface="+mn-lt"/>
                <a:cs typeface="Times New Roman" pitchFamily="18" charset="0"/>
              </a:rPr>
              <a:t>2002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45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3772-3793;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	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J. Med. Chem. </a:t>
            </a:r>
            <a:r>
              <a:rPr lang="en-US" altLang="ru-RU" sz="1400" b="1" dirty="0">
                <a:latin typeface="+mn-lt"/>
                <a:cs typeface="Times New Roman" pitchFamily="18" charset="0"/>
              </a:rPr>
              <a:t>2003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</a:t>
            </a:r>
            <a:r>
              <a:rPr lang="en-US" altLang="ru-RU" sz="1400" i="1" dirty="0">
                <a:latin typeface="+mn-lt"/>
                <a:cs typeface="Times New Roman" pitchFamily="18" charset="0"/>
              </a:rPr>
              <a:t>46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, 4910-4925.</a:t>
            </a:r>
            <a:endParaRPr lang="ru-RU" altLang="ru-RU" sz="1400" dirty="0">
              <a:latin typeface="+mn-lt"/>
              <a:cs typeface="Times New Roman" pitchFamily="18" charset="0"/>
            </a:endParaRPr>
          </a:p>
        </p:txBody>
      </p:sp>
      <p:pic>
        <p:nvPicPr>
          <p:cNvPr id="96261" name="Picture 22" descr="http://www.cancer.gov/PublishedContent/Images/images/targetedtherapies/page3_clip_image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6" y="4630738"/>
            <a:ext cx="27717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6262" name="Объект 8"/>
          <p:cNvGraphicFramePr>
            <a:graphicFrameLocks noChangeAspect="1"/>
          </p:cNvGraphicFramePr>
          <p:nvPr/>
        </p:nvGraphicFramePr>
        <p:xfrm>
          <a:off x="2954339" y="3082925"/>
          <a:ext cx="229552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92" name="CS ChemDraw Drawing" r:id="rId4" imgW="1549613" imgH="1631968" progId="ChemDraw.Document.6.0">
                  <p:embed/>
                </p:oleObj>
              </mc:Choice>
              <mc:Fallback>
                <p:oleObj name="CS ChemDraw Drawing" r:id="rId4" imgW="1549613" imgH="16319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9" y="3082925"/>
                        <a:ext cx="2295525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3" name="Прямоугольник 9"/>
          <p:cNvSpPr>
            <a:spLocks noChangeArrowheads="1"/>
          </p:cNvSpPr>
          <p:nvPr/>
        </p:nvSpPr>
        <p:spPr bwMode="auto">
          <a:xfrm>
            <a:off x="1631950" y="565195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FDA approved for clinical use in 2011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6264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544904"/>
              </p:ext>
            </p:extLst>
          </p:nvPr>
        </p:nvGraphicFramePr>
        <p:xfrm>
          <a:off x="2395538" y="1487488"/>
          <a:ext cx="6970712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93" name="CS ChemDraw Drawing" r:id="rId6" imgW="5867471" imgH="1339219" progId="ChemDraw.Document.6.0">
                  <p:embed/>
                </p:oleObj>
              </mc:Choice>
              <mc:Fallback>
                <p:oleObj name="CS ChemDraw Drawing" r:id="rId6" imgW="5867471" imgH="133921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5538" y="1487488"/>
                        <a:ext cx="6970712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7040563" y="2058988"/>
            <a:ext cx="431800" cy="360362"/>
          </a:xfrm>
          <a:prstGeom prst="rightArrow">
            <a:avLst/>
          </a:prstGeom>
          <a:solidFill>
            <a:srgbClr val="0066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266" name="Прямоугольник 12"/>
          <p:cNvSpPr>
            <a:spLocks noChangeArrowheads="1"/>
          </p:cNvSpPr>
          <p:nvPr/>
        </p:nvSpPr>
        <p:spPr bwMode="auto">
          <a:xfrm>
            <a:off x="8198276" y="677131"/>
            <a:ext cx="1527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VEGFR/EGFR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Ligand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7" name="TextBox 13"/>
          <p:cNvSpPr txBox="1">
            <a:spLocks noChangeArrowheads="1"/>
          </p:cNvSpPr>
          <p:nvPr/>
        </p:nvSpPr>
        <p:spPr bwMode="auto">
          <a:xfrm>
            <a:off x="3217863" y="10541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5" name="Стрелка вниз 14"/>
          <p:cNvSpPr/>
          <p:nvPr/>
        </p:nvSpPr>
        <p:spPr>
          <a:xfrm rot="7887192">
            <a:off x="7171532" y="1189832"/>
            <a:ext cx="431800" cy="458787"/>
          </a:xfrm>
          <a:prstGeom prst="downArrow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2351" y="915988"/>
            <a:ext cx="2771593" cy="338554"/>
          </a:xfrm>
          <a:prstGeom prst="rect">
            <a:avLst/>
          </a:prstGeom>
          <a:ln w="28575"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Accumulation in tumor tissues</a:t>
            </a:r>
            <a:endParaRPr lang="ru-RU" sz="1600" b="1" dirty="0"/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703387" y="5558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Target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ligand</a:t>
            </a:r>
            <a:r>
              <a:rPr lang="ru-RU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of conjugate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2188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536" y="6456462"/>
            <a:ext cx="768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i="1" dirty="0" smtClean="0">
                <a:latin typeface="+mn-lt"/>
                <a:cs typeface="Times New Roman" panose="02020603050405020304" pitchFamily="18" charset="0"/>
              </a:rPr>
              <a:t>Patent</a:t>
            </a:r>
            <a:r>
              <a:rPr lang="en-US" altLang="ru-RU" sz="14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400" b="1" i="1" dirty="0" smtClean="0">
                <a:latin typeface="+mn-lt"/>
                <a:cs typeface="Times New Roman" panose="02020603050405020304" pitchFamily="18" charset="0"/>
              </a:rPr>
              <a:t>WO</a:t>
            </a:r>
            <a:r>
              <a:rPr lang="ru-RU" altLang="ru-RU" sz="1400" b="1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400" b="1" i="1" dirty="0">
                <a:latin typeface="+mn-lt"/>
                <a:cs typeface="Times New Roman" panose="02020603050405020304" pitchFamily="18" charset="0"/>
              </a:rPr>
              <a:t>2010/028254 A2 </a:t>
            </a:r>
            <a:endParaRPr lang="ru-RU" altLang="ru-RU" sz="1400" b="1" i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7283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851884"/>
              </p:ext>
            </p:extLst>
          </p:nvPr>
        </p:nvGraphicFramePr>
        <p:xfrm>
          <a:off x="1874837" y="752574"/>
          <a:ext cx="8442325" cy="570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27" name="CS ChemDraw Drawing" r:id="rId4" imgW="5920634" imgH="4000689" progId="ChemDraw.Document.6.0">
                  <p:embed/>
                </p:oleObj>
              </mc:Choice>
              <mc:Fallback>
                <p:oleObj name="CS ChemDraw Drawing" r:id="rId4" imgW="5920634" imgH="4000689" progId="ChemDraw.Document.6.0">
                  <p:embed/>
                  <p:pic>
                    <p:nvPicPr>
                      <p:cNvPr id="97283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837" y="752574"/>
                        <a:ext cx="8442325" cy="570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803779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VEGFR/EGFR ligand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00383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820738"/>
              </p:ext>
            </p:extLst>
          </p:nvPr>
        </p:nvGraphicFramePr>
        <p:xfrm>
          <a:off x="3209925" y="2684463"/>
          <a:ext cx="5915025" cy="18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680" name="CS ChemDraw Drawing" r:id="rId3" imgW="5262266" imgH="1653132" progId="ChemDraw.Document.6.0">
                  <p:embed/>
                </p:oleObj>
              </mc:Choice>
              <mc:Fallback>
                <p:oleObj name="CS ChemDraw Drawing" r:id="rId3" imgW="5262266" imgH="1653132" progId="ChemDraw.Document.6.0">
                  <p:embed/>
                  <p:pic>
                    <p:nvPicPr>
                      <p:cNvPr id="9830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2684463"/>
                        <a:ext cx="5915025" cy="185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7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03662"/>
              </p:ext>
            </p:extLst>
          </p:nvPr>
        </p:nvGraphicFramePr>
        <p:xfrm>
          <a:off x="3131343" y="4725144"/>
          <a:ext cx="6072188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681" name="CS ChemDraw Drawing" r:id="rId5" imgW="6071616" imgH="1688765" progId="ChemDraw.Document.6.0">
                  <p:embed/>
                </p:oleObj>
              </mc:Choice>
              <mc:Fallback>
                <p:oleObj name="CS ChemDraw Drawing" r:id="rId5" imgW="6071616" imgH="1688765" progId="ChemDraw.Document.6.0">
                  <p:embed/>
                  <p:pic>
                    <p:nvPicPr>
                      <p:cNvPr id="98307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343" y="4725144"/>
                        <a:ext cx="6072188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793410"/>
              </p:ext>
            </p:extLst>
          </p:nvPr>
        </p:nvGraphicFramePr>
        <p:xfrm>
          <a:off x="2696214" y="551767"/>
          <a:ext cx="6704013" cy="194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682" name="CS ChemDraw Drawing" r:id="rId7" imgW="6704041" imgH="1947531" progId="ChemDraw.Document.6.0">
                  <p:embed/>
                </p:oleObj>
              </mc:Choice>
              <mc:Fallback>
                <p:oleObj name="CS ChemDraw Drawing" r:id="rId7" imgW="6704041" imgH="1947531" progId="ChemDraw.Document.6.0">
                  <p:embed/>
                  <p:pic>
                    <p:nvPicPr>
                      <p:cNvPr id="98308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6214" y="551767"/>
                        <a:ext cx="6704013" cy="194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774826" y="44624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VEGFR/EGFR ligand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5315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002663"/>
              </p:ext>
            </p:extLst>
          </p:nvPr>
        </p:nvGraphicFramePr>
        <p:xfrm>
          <a:off x="1620044" y="1052736"/>
          <a:ext cx="8951912" cy="503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3" name="CS ChemDraw Drawing" r:id="rId3" imgW="7530403" imgH="4236971" progId="ChemDraw.Document.6.0">
                  <p:embed/>
                </p:oleObj>
              </mc:Choice>
              <mc:Fallback>
                <p:oleObj name="CS ChemDraw Drawing" r:id="rId3" imgW="7530403" imgH="4236971" progId="ChemDraw.Document.6.0">
                  <p:embed/>
                  <p:pic>
                    <p:nvPicPr>
                      <p:cNvPr id="9933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044" y="1052736"/>
                        <a:ext cx="8951912" cy="503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91481" y="37156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VEGFR/EGFR ligand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22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1859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70711"/>
              </p:ext>
            </p:extLst>
          </p:nvPr>
        </p:nvGraphicFramePr>
        <p:xfrm>
          <a:off x="2693888" y="692696"/>
          <a:ext cx="7732712" cy="601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30" name="CS ChemDraw Drawing" r:id="rId3" imgW="5693522" imgH="4428713" progId="ChemDraw.Document.6.0">
                  <p:embed/>
                </p:oleObj>
              </mc:Choice>
              <mc:Fallback>
                <p:oleObj name="CS ChemDraw Drawing" r:id="rId3" imgW="5693522" imgH="44287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3888" y="692696"/>
                        <a:ext cx="7732712" cy="601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Картинки по запросу шпина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65710"/>
            <a:ext cx="1692721" cy="169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iloveeco.ru/imgstore/img5243176daf25e_s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491872"/>
            <a:ext cx="1889968" cy="11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431704" y="907097"/>
            <a:ext cx="13260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Spinach </a:t>
            </a:r>
          </a:p>
          <a:p>
            <a:pPr algn="ctr"/>
            <a:r>
              <a:rPr lang="en-US" alt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or Spirulina</a:t>
            </a:r>
            <a:endParaRPr lang="ru-RU" alt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847528" y="1750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Preparation of 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  <a:cs typeface="Arial" pitchFamily="34" charset="0"/>
              </a:rPr>
              <a:t>methylpheophorbide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-</a:t>
            </a:r>
            <a:r>
              <a:rPr lang="en-US" altLang="ru-RU" sz="2000" b="1" i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a</a:t>
            </a:r>
            <a:endParaRPr lang="ru-RU" altLang="ru-RU" sz="2000" b="1" i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58462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Physical and chemical principles of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E009E8C3-56D5-4DC7-83C3-BE1547D54DE7}"/>
              </a:ext>
            </a:extLst>
          </p:cNvPr>
          <p:cNvSpPr/>
          <p:nvPr/>
        </p:nvSpPr>
        <p:spPr>
          <a:xfrm>
            <a:off x="2433640" y="5065083"/>
            <a:ext cx="1404731" cy="1417983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FFFD4C2-A277-4DC5-8DD9-015576752254}"/>
              </a:ext>
            </a:extLst>
          </p:cNvPr>
          <p:cNvCxnSpPr>
            <a:cxnSpLocks/>
          </p:cNvCxnSpPr>
          <p:nvPr/>
        </p:nvCxnSpPr>
        <p:spPr>
          <a:xfrm flipV="1">
            <a:off x="4004025" y="5977111"/>
            <a:ext cx="3538331" cy="9938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27F3AF36-A50B-4A55-9577-63C4D9272C19}"/>
              </a:ext>
            </a:extLst>
          </p:cNvPr>
          <p:cNvSpPr/>
          <p:nvPr/>
        </p:nvSpPr>
        <p:spPr>
          <a:xfrm>
            <a:off x="2433640" y="2564676"/>
            <a:ext cx="1404731" cy="1417983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4E9C62A-5A9B-44E4-B363-1F955B474E81}"/>
              </a:ext>
            </a:extLst>
          </p:cNvPr>
          <p:cNvCxnSpPr>
            <a:cxnSpLocks/>
          </p:cNvCxnSpPr>
          <p:nvPr/>
        </p:nvCxnSpPr>
        <p:spPr>
          <a:xfrm>
            <a:off x="4004022" y="3422754"/>
            <a:ext cx="2252872" cy="19879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7687212-3EAE-4DD0-B7B4-7EE54478096E}"/>
              </a:ext>
            </a:extLst>
          </p:cNvPr>
          <p:cNvCxnSpPr>
            <a:cxnSpLocks/>
          </p:cNvCxnSpPr>
          <p:nvPr/>
        </p:nvCxnSpPr>
        <p:spPr>
          <a:xfrm flipV="1">
            <a:off x="4335329" y="3442632"/>
            <a:ext cx="0" cy="2564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146FCAD-5911-46F9-8491-4307754B63E4}"/>
              </a:ext>
            </a:extLst>
          </p:cNvPr>
          <p:cNvCxnSpPr>
            <a:cxnSpLocks/>
          </p:cNvCxnSpPr>
          <p:nvPr/>
        </p:nvCxnSpPr>
        <p:spPr>
          <a:xfrm>
            <a:off x="5342491" y="3422753"/>
            <a:ext cx="0" cy="2564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B329FA9-86E9-4A08-B4AD-749A520A3634}"/>
              </a:ext>
            </a:extLst>
          </p:cNvPr>
          <p:cNvCxnSpPr>
            <a:cxnSpLocks/>
          </p:cNvCxnSpPr>
          <p:nvPr/>
        </p:nvCxnSpPr>
        <p:spPr>
          <a:xfrm>
            <a:off x="5852700" y="3442633"/>
            <a:ext cx="0" cy="2544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3A7678-5A69-4679-AC8C-89B99D145473}"/>
              </a:ext>
            </a:extLst>
          </p:cNvPr>
          <p:cNvSpPr txBox="1"/>
          <p:nvPr/>
        </p:nvSpPr>
        <p:spPr>
          <a:xfrm rot="16200000">
            <a:off x="4955021" y="453017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Fluorescence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F5416-4292-4450-84B4-6D38F2764E1B}"/>
              </a:ext>
            </a:extLst>
          </p:cNvPr>
          <p:cNvSpPr txBox="1"/>
          <p:nvPr/>
        </p:nvSpPr>
        <p:spPr>
          <a:xfrm rot="16200000">
            <a:off x="3909885" y="4540113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Radiationless transition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E0F693-EE81-4D41-967E-7246F3C7D8A1}"/>
              </a:ext>
            </a:extLst>
          </p:cNvPr>
          <p:cNvSpPr txBox="1"/>
          <p:nvPr/>
        </p:nvSpPr>
        <p:spPr>
          <a:xfrm>
            <a:off x="3901882" y="5525384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0</a:t>
            </a:r>
            <a:endParaRPr lang="ru-RU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C175E-3ABD-4142-93FE-27F88C7D2416}"/>
              </a:ext>
            </a:extLst>
          </p:cNvPr>
          <p:cNvSpPr txBox="1"/>
          <p:nvPr/>
        </p:nvSpPr>
        <p:spPr>
          <a:xfrm>
            <a:off x="3901877" y="2980968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55E7549-8DDD-4289-9945-028F8756AB7D}"/>
              </a:ext>
            </a:extLst>
          </p:cNvPr>
          <p:cNvCxnSpPr>
            <a:cxnSpLocks/>
          </p:cNvCxnSpPr>
          <p:nvPr/>
        </p:nvCxnSpPr>
        <p:spPr>
          <a:xfrm>
            <a:off x="6687585" y="3982658"/>
            <a:ext cx="854771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46576C8-BA7E-458C-964D-5DDF8CA2F105}"/>
              </a:ext>
            </a:extLst>
          </p:cNvPr>
          <p:cNvCxnSpPr>
            <a:cxnSpLocks/>
          </p:cNvCxnSpPr>
          <p:nvPr/>
        </p:nvCxnSpPr>
        <p:spPr>
          <a:xfrm>
            <a:off x="6256894" y="3422754"/>
            <a:ext cx="430690" cy="5599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8F2B43-F914-448D-8826-FFD19B1F8593}"/>
              </a:ext>
            </a:extLst>
          </p:cNvPr>
          <p:cNvSpPr txBox="1"/>
          <p:nvPr/>
        </p:nvSpPr>
        <p:spPr>
          <a:xfrm>
            <a:off x="6211498" y="3722951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05260A23-56DD-4379-9E9D-52884617916C}"/>
              </a:ext>
            </a:extLst>
          </p:cNvPr>
          <p:cNvCxnSpPr>
            <a:cxnSpLocks/>
          </p:cNvCxnSpPr>
          <p:nvPr/>
        </p:nvCxnSpPr>
        <p:spPr>
          <a:xfrm>
            <a:off x="7141471" y="3982659"/>
            <a:ext cx="0" cy="19944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D4B28C5-F7F9-473B-8241-AF8F14B27784}"/>
              </a:ext>
            </a:extLst>
          </p:cNvPr>
          <p:cNvSpPr txBox="1"/>
          <p:nvPr/>
        </p:nvSpPr>
        <p:spPr>
          <a:xfrm rot="16200000">
            <a:off x="5695780" y="4559276"/>
            <a:ext cx="244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Phosphorescence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05D5A07-7610-4483-A66F-E73ABFC7CDB0}"/>
              </a:ext>
            </a:extLst>
          </p:cNvPr>
          <p:cNvSpPr/>
          <p:nvPr/>
        </p:nvSpPr>
        <p:spPr>
          <a:xfrm rot="16200000">
            <a:off x="3910046" y="4627904"/>
            <a:ext cx="498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</a:rPr>
              <a:t>ν</a:t>
            </a:r>
            <a:endParaRPr lang="ru-RU" sz="2400" b="1" dirty="0"/>
          </a:p>
        </p:txBody>
      </p:sp>
      <p:sp>
        <p:nvSpPr>
          <p:cNvPr id="98" name="Молния 97">
            <a:extLst>
              <a:ext uri="{FF2B5EF4-FFF2-40B4-BE49-F238E27FC236}">
                <a16:creationId xmlns:a16="http://schemas.microsoft.com/office/drawing/2014/main" id="{8420F1AD-CC60-4365-BCB1-DADE3D279CF7}"/>
              </a:ext>
            </a:extLst>
          </p:cNvPr>
          <p:cNvSpPr/>
          <p:nvPr/>
        </p:nvSpPr>
        <p:spPr>
          <a:xfrm>
            <a:off x="3699077" y="4127765"/>
            <a:ext cx="543337" cy="46166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D0AE088-32DA-4E0D-9DA4-44CEC31759AC}"/>
              </a:ext>
            </a:extLst>
          </p:cNvPr>
          <p:cNvSpPr txBox="1"/>
          <p:nvPr/>
        </p:nvSpPr>
        <p:spPr>
          <a:xfrm>
            <a:off x="3188466" y="30428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*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17085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864608"/>
              </p:ext>
            </p:extLst>
          </p:nvPr>
        </p:nvGraphicFramePr>
        <p:xfrm>
          <a:off x="47328" y="548680"/>
          <a:ext cx="1200068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97" name="CS ChemDraw Drawing" r:id="rId3" imgW="9599924" imgH="4664995" progId="ChemDraw.Document.6.0">
                  <p:embed/>
                </p:oleObj>
              </mc:Choice>
              <mc:Fallback>
                <p:oleObj name="CS ChemDraw Drawing" r:id="rId3" imgW="9599924" imgH="46649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28" y="548680"/>
                        <a:ext cx="12000686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12024" y="513754"/>
            <a:ext cx="573599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55440" y="3688816"/>
            <a:ext cx="10801200" cy="280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24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87641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864608"/>
              </p:ext>
            </p:extLst>
          </p:nvPr>
        </p:nvGraphicFramePr>
        <p:xfrm>
          <a:off x="47328" y="548680"/>
          <a:ext cx="1200068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40" name="CS ChemDraw Drawing" r:id="rId3" imgW="9599924" imgH="4664995" progId="ChemDraw.Document.6.0">
                  <p:embed/>
                </p:oleObj>
              </mc:Choice>
              <mc:Fallback>
                <p:oleObj name="CS ChemDraw Drawing" r:id="rId3" imgW="9599924" imgH="4664995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28" y="548680"/>
                        <a:ext cx="12000686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55440" y="3688816"/>
            <a:ext cx="10801200" cy="280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24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56624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864608"/>
              </p:ext>
            </p:extLst>
          </p:nvPr>
        </p:nvGraphicFramePr>
        <p:xfrm>
          <a:off x="47328" y="548680"/>
          <a:ext cx="1200068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63" name="CS ChemDraw Drawing" r:id="rId3" imgW="9599924" imgH="4664995" progId="ChemDraw.Document.6.0">
                  <p:embed/>
                </p:oleObj>
              </mc:Choice>
              <mc:Fallback>
                <p:oleObj name="CS ChemDraw Drawing" r:id="rId3" imgW="9599924" imgH="4664995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28" y="548680"/>
                        <a:ext cx="12000686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24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3203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7" name="Объект 4"/>
          <p:cNvGraphicFramePr>
            <a:graphicFrameLocks noChangeAspect="1"/>
          </p:cNvGraphicFramePr>
          <p:nvPr/>
        </p:nvGraphicFramePr>
        <p:xfrm>
          <a:off x="1876425" y="908051"/>
          <a:ext cx="8542338" cy="58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68" name="CS ChemDraw Drawing" r:id="rId3" imgW="9701518" imgH="6624273" progId="ChemDraw.Document.6.0">
                  <p:embed/>
                </p:oleObj>
              </mc:Choice>
              <mc:Fallback>
                <p:oleObj name="CS ChemDraw Drawing" r:id="rId3" imgW="9701518" imgH="6624273" progId="ChemDraw.Document.6.0">
                  <p:embed/>
                  <p:pic>
                    <p:nvPicPr>
                      <p:cNvPr id="103427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908051"/>
                        <a:ext cx="8542338" cy="583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25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48659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2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73442"/>
              </p:ext>
            </p:extLst>
          </p:nvPr>
        </p:nvGraphicFramePr>
        <p:xfrm>
          <a:off x="1890714" y="692696"/>
          <a:ext cx="8631237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506" name="CS ChemDraw Drawing" r:id="rId3" imgW="9353991" imgH="6296741" progId="ChemDraw.Document.6.0">
                  <p:embed/>
                </p:oleObj>
              </mc:Choice>
              <mc:Fallback>
                <p:oleObj name="CS ChemDraw Drawing" r:id="rId3" imgW="9353991" imgH="6296741" progId="ChemDraw.Document.6.0">
                  <p:embed/>
                  <p:pic>
                    <p:nvPicPr>
                      <p:cNvPr id="104452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14" y="692696"/>
                        <a:ext cx="8631237" cy="581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26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69708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2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73442"/>
              </p:ext>
            </p:extLst>
          </p:nvPr>
        </p:nvGraphicFramePr>
        <p:xfrm>
          <a:off x="1890714" y="692696"/>
          <a:ext cx="8631237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10" name="CS ChemDraw Drawing" r:id="rId3" imgW="9353991" imgH="6296741" progId="ChemDraw.Document.6.0">
                  <p:embed/>
                </p:oleObj>
              </mc:Choice>
              <mc:Fallback>
                <p:oleObj name="CS ChemDraw Drawing" r:id="rId3" imgW="9353991" imgH="6296741" progId="ChemDraw.Document.6.0">
                  <p:embed/>
                  <p:pic>
                    <p:nvPicPr>
                      <p:cNvPr id="104452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14" y="692696"/>
                        <a:ext cx="8631237" cy="581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295800" y="3501008"/>
            <a:ext cx="2762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Low water solubility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8475" y="0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Synthesis of chlorin and 4-arylaminoquinazoline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26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6530975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Times New Roman" panose="02020603050405020304" pitchFamily="18" charset="0"/>
              </a:rPr>
              <a:t>A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</a:rPr>
              <a:t>V</a:t>
            </a:r>
            <a:r>
              <a:rPr lang="ru-RU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 smtClean="0">
                <a:ea typeface="Times New Roman" panose="02020603050405020304" pitchFamily="18" charset="0"/>
              </a:rPr>
              <a:t>Nyuchev</a:t>
            </a:r>
            <a:r>
              <a:rPr lang="en-US" sz="1400" dirty="0">
                <a:ea typeface="Times New Roman" panose="02020603050405020304" pitchFamily="18" charset="0"/>
              </a:rPr>
              <a:t>, O.I. </a:t>
            </a:r>
            <a:r>
              <a:rPr lang="en-US" sz="1400" dirty="0" err="1"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a typeface="Times New Roman" panose="02020603050405020304" pitchFamily="18" charset="0"/>
              </a:rPr>
              <a:t>, D.V. </a:t>
            </a:r>
            <a:r>
              <a:rPr lang="en-US" sz="1400" dirty="0" err="1">
                <a:ea typeface="Times New Roman" panose="02020603050405020304" pitchFamily="18" charset="0"/>
              </a:rPr>
              <a:t>Belykh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ea typeface="Times New Roman" panose="02020603050405020304" pitchFamily="18" charset="0"/>
              </a:rPr>
              <a:t>A.Yu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ea typeface="Times New Roman" panose="02020603050405020304" pitchFamily="18" charset="0"/>
              </a:rPr>
              <a:t>Fedorov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</a:rPr>
              <a:t>et </a:t>
            </a:r>
            <a:r>
              <a:rPr lang="en-US" sz="1400" dirty="0">
                <a:ea typeface="Times New Roman" panose="02020603050405020304" pitchFamily="18" charset="0"/>
              </a:rPr>
              <a:t>al.</a:t>
            </a:r>
            <a:r>
              <a:rPr lang="ru-RU" sz="1400" dirty="0">
                <a:ea typeface="Times New Roman" panose="02020603050405020304" pitchFamily="18" charset="0"/>
              </a:rPr>
              <a:t>,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a typeface="Times New Roman" panose="02020603050405020304" pitchFamily="18" charset="0"/>
              </a:rPr>
              <a:t>Synthesis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a typeface="Times New Roman" panose="02020603050405020304" pitchFamily="18" charset="0"/>
              </a:rPr>
              <a:t>2015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a typeface="Times New Roman" panose="02020603050405020304" pitchFamily="18" charset="0"/>
              </a:rPr>
              <a:t>47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smtClean="0">
                <a:ea typeface="Times New Roman" panose="02020603050405020304" pitchFamily="18" charset="0"/>
              </a:rPr>
              <a:t>3717.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283969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839416" y="116632"/>
            <a:ext cx="10515600" cy="31840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Combination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of Therapy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Agents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93187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03099"/>
              </p:ext>
            </p:extLst>
          </p:nvPr>
        </p:nvGraphicFramePr>
        <p:xfrm>
          <a:off x="2823368" y="1012675"/>
          <a:ext cx="654526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6" name="CS ChemDraw Drawing" r:id="rId3" imgW="5070454" imgH="3098402" progId="ChemDraw.Document.6.0">
                  <p:embed/>
                </p:oleObj>
              </mc:Choice>
              <mc:Fallback>
                <p:oleObj name="CS ChemDraw Drawing" r:id="rId3" imgW="5070454" imgH="3098402" progId="ChemDraw.Document.6.0">
                  <p:embed/>
                  <p:pic>
                    <p:nvPicPr>
                      <p:cNvPr id="93187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3368" y="1012675"/>
                        <a:ext cx="654526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59496" y="5013176"/>
            <a:ext cx="10080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Combined treatment of tumors: photodynamic (PDT) and tyrosine kinase inhibition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Target delivery</a:t>
            </a:r>
            <a:endParaRPr lang="ru-RU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cs typeface="Times New Roman" panose="02020603050405020304" pitchFamily="18" charset="0"/>
              </a:rPr>
              <a:t>the possibility of </a:t>
            </a:r>
            <a:r>
              <a:rPr lang="en-US" b="1" i="1" dirty="0">
                <a:cs typeface="Times New Roman" panose="02020603050405020304" pitchFamily="18" charset="0"/>
              </a:rPr>
              <a:t>in vivo </a:t>
            </a:r>
            <a:r>
              <a:rPr lang="en-US" b="1" dirty="0">
                <a:cs typeface="Times New Roman" panose="02020603050405020304" pitchFamily="18" charset="0"/>
              </a:rPr>
              <a:t>studies of agent distribution in organs and tissues using imaging techniques</a:t>
            </a:r>
            <a:endParaRPr lang="ru-RU" b="1" dirty="0"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91056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711752"/>
              </p:ext>
            </p:extLst>
          </p:nvPr>
        </p:nvGraphicFramePr>
        <p:xfrm>
          <a:off x="623392" y="620688"/>
          <a:ext cx="10585176" cy="595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90" name="CS ChemDraw Drawing" r:id="rId3" imgW="8645971" imgH="4866069" progId="ChemDraw.Document.6.0">
                  <p:embed/>
                </p:oleObj>
              </mc:Choice>
              <mc:Fallback>
                <p:oleObj name="CS ChemDraw Drawing" r:id="rId3" imgW="8645971" imgH="4866069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392" y="620688"/>
                        <a:ext cx="10585176" cy="595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55440" y="3688816"/>
            <a:ext cx="10801200" cy="280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40016" y="533190"/>
            <a:ext cx="5544616" cy="4248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28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78886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064696"/>
              </p:ext>
            </p:extLst>
          </p:nvPr>
        </p:nvGraphicFramePr>
        <p:xfrm>
          <a:off x="623392" y="620688"/>
          <a:ext cx="10585176" cy="595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82" name="CS ChemDraw Drawing" r:id="rId3" imgW="8645971" imgH="4866069" progId="ChemDraw.Document.6.0">
                  <p:embed/>
                </p:oleObj>
              </mc:Choice>
              <mc:Fallback>
                <p:oleObj name="CS ChemDraw Drawing" r:id="rId3" imgW="8645971" imgH="48660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392" y="620688"/>
                        <a:ext cx="10585176" cy="595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27448" y="3645023"/>
            <a:ext cx="10801200" cy="2932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28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8844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064696"/>
              </p:ext>
            </p:extLst>
          </p:nvPr>
        </p:nvGraphicFramePr>
        <p:xfrm>
          <a:off x="623392" y="620688"/>
          <a:ext cx="10585176" cy="595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12" name="CS ChemDraw Drawing" r:id="rId3" imgW="8645971" imgH="4866069" progId="ChemDraw.Document.6.0">
                  <p:embed/>
                </p:oleObj>
              </mc:Choice>
              <mc:Fallback>
                <p:oleObj name="CS ChemDraw Drawing" r:id="rId3" imgW="8645971" imgH="4866069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392" y="620688"/>
                        <a:ext cx="10585176" cy="595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28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84435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Physical and chemical principles of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E009E8C3-56D5-4DC7-83C3-BE1547D54DE7}"/>
              </a:ext>
            </a:extLst>
          </p:cNvPr>
          <p:cNvSpPr/>
          <p:nvPr/>
        </p:nvSpPr>
        <p:spPr>
          <a:xfrm>
            <a:off x="2433640" y="5065083"/>
            <a:ext cx="1404731" cy="1417983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FFFD4C2-A277-4DC5-8DD9-015576752254}"/>
              </a:ext>
            </a:extLst>
          </p:cNvPr>
          <p:cNvCxnSpPr>
            <a:cxnSpLocks/>
          </p:cNvCxnSpPr>
          <p:nvPr/>
        </p:nvCxnSpPr>
        <p:spPr>
          <a:xfrm flipV="1">
            <a:off x="4004025" y="5977111"/>
            <a:ext cx="3538331" cy="9938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27F3AF36-A50B-4A55-9577-63C4D9272C19}"/>
              </a:ext>
            </a:extLst>
          </p:cNvPr>
          <p:cNvSpPr/>
          <p:nvPr/>
        </p:nvSpPr>
        <p:spPr>
          <a:xfrm>
            <a:off x="2433640" y="2564676"/>
            <a:ext cx="1404731" cy="1417983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4E9C62A-5A9B-44E4-B363-1F955B474E81}"/>
              </a:ext>
            </a:extLst>
          </p:cNvPr>
          <p:cNvCxnSpPr>
            <a:cxnSpLocks/>
          </p:cNvCxnSpPr>
          <p:nvPr/>
        </p:nvCxnSpPr>
        <p:spPr>
          <a:xfrm>
            <a:off x="4004022" y="3422754"/>
            <a:ext cx="2252872" cy="19879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7687212-3EAE-4DD0-B7B4-7EE54478096E}"/>
              </a:ext>
            </a:extLst>
          </p:cNvPr>
          <p:cNvCxnSpPr>
            <a:cxnSpLocks/>
          </p:cNvCxnSpPr>
          <p:nvPr/>
        </p:nvCxnSpPr>
        <p:spPr>
          <a:xfrm flipV="1">
            <a:off x="4335329" y="3442632"/>
            <a:ext cx="0" cy="2564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146FCAD-5911-46F9-8491-4307754B63E4}"/>
              </a:ext>
            </a:extLst>
          </p:cNvPr>
          <p:cNvCxnSpPr>
            <a:cxnSpLocks/>
          </p:cNvCxnSpPr>
          <p:nvPr/>
        </p:nvCxnSpPr>
        <p:spPr>
          <a:xfrm>
            <a:off x="5342491" y="3422753"/>
            <a:ext cx="0" cy="2564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B329FA9-86E9-4A08-B4AD-749A520A3634}"/>
              </a:ext>
            </a:extLst>
          </p:cNvPr>
          <p:cNvCxnSpPr>
            <a:cxnSpLocks/>
          </p:cNvCxnSpPr>
          <p:nvPr/>
        </p:nvCxnSpPr>
        <p:spPr>
          <a:xfrm>
            <a:off x="5852700" y="3442633"/>
            <a:ext cx="0" cy="2544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3A7678-5A69-4679-AC8C-89B99D145473}"/>
              </a:ext>
            </a:extLst>
          </p:cNvPr>
          <p:cNvSpPr txBox="1"/>
          <p:nvPr/>
        </p:nvSpPr>
        <p:spPr>
          <a:xfrm rot="16200000">
            <a:off x="4955021" y="453017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Fluorescence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F5416-4292-4450-84B4-6D38F2764E1B}"/>
              </a:ext>
            </a:extLst>
          </p:cNvPr>
          <p:cNvSpPr txBox="1"/>
          <p:nvPr/>
        </p:nvSpPr>
        <p:spPr>
          <a:xfrm rot="16200000">
            <a:off x="3909885" y="4540113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Radiationless transition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E0F693-EE81-4D41-967E-7246F3C7D8A1}"/>
              </a:ext>
            </a:extLst>
          </p:cNvPr>
          <p:cNvSpPr txBox="1"/>
          <p:nvPr/>
        </p:nvSpPr>
        <p:spPr>
          <a:xfrm>
            <a:off x="3901882" y="5525384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0</a:t>
            </a:r>
            <a:endParaRPr lang="ru-RU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C175E-3ABD-4142-93FE-27F88C7D2416}"/>
              </a:ext>
            </a:extLst>
          </p:cNvPr>
          <p:cNvSpPr txBox="1"/>
          <p:nvPr/>
        </p:nvSpPr>
        <p:spPr>
          <a:xfrm>
            <a:off x="3901877" y="2980968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55E7549-8DDD-4289-9945-028F8756AB7D}"/>
              </a:ext>
            </a:extLst>
          </p:cNvPr>
          <p:cNvCxnSpPr>
            <a:cxnSpLocks/>
          </p:cNvCxnSpPr>
          <p:nvPr/>
        </p:nvCxnSpPr>
        <p:spPr>
          <a:xfrm>
            <a:off x="6687585" y="3982658"/>
            <a:ext cx="854771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46576C8-BA7E-458C-964D-5DDF8CA2F105}"/>
              </a:ext>
            </a:extLst>
          </p:cNvPr>
          <p:cNvCxnSpPr>
            <a:cxnSpLocks/>
          </p:cNvCxnSpPr>
          <p:nvPr/>
        </p:nvCxnSpPr>
        <p:spPr>
          <a:xfrm>
            <a:off x="6256894" y="3422754"/>
            <a:ext cx="430690" cy="5599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8F2B43-F914-448D-8826-FFD19B1F8593}"/>
              </a:ext>
            </a:extLst>
          </p:cNvPr>
          <p:cNvSpPr txBox="1"/>
          <p:nvPr/>
        </p:nvSpPr>
        <p:spPr>
          <a:xfrm>
            <a:off x="6211498" y="3722951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05260A23-56DD-4379-9E9D-52884617916C}"/>
              </a:ext>
            </a:extLst>
          </p:cNvPr>
          <p:cNvCxnSpPr>
            <a:cxnSpLocks/>
          </p:cNvCxnSpPr>
          <p:nvPr/>
        </p:nvCxnSpPr>
        <p:spPr>
          <a:xfrm>
            <a:off x="7141471" y="3982659"/>
            <a:ext cx="0" cy="19944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D4B28C5-F7F9-473B-8241-AF8F14B27784}"/>
              </a:ext>
            </a:extLst>
          </p:cNvPr>
          <p:cNvSpPr txBox="1"/>
          <p:nvPr/>
        </p:nvSpPr>
        <p:spPr>
          <a:xfrm rot="16200000">
            <a:off x="5695780" y="4559276"/>
            <a:ext cx="244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Phosphorescence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8" name="Стрелка: изогнутая вверх 37">
            <a:extLst>
              <a:ext uri="{FF2B5EF4-FFF2-40B4-BE49-F238E27FC236}">
                <a16:creationId xmlns:a16="http://schemas.microsoft.com/office/drawing/2014/main" id="{1ABA6AF7-70E2-4DBE-8141-3C0F6C70AD76}"/>
              </a:ext>
            </a:extLst>
          </p:cNvPr>
          <p:cNvSpPr/>
          <p:nvPr/>
        </p:nvSpPr>
        <p:spPr>
          <a:xfrm>
            <a:off x="6379412" y="2768596"/>
            <a:ext cx="1520745" cy="708287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4FAB3D8-41DF-4B23-930A-562FB358D0A7}"/>
              </a:ext>
            </a:extLst>
          </p:cNvPr>
          <p:cNvSpPr/>
          <p:nvPr/>
        </p:nvSpPr>
        <p:spPr>
          <a:xfrm>
            <a:off x="7413566" y="1991474"/>
            <a:ext cx="678739" cy="7082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</a:t>
            </a:r>
            <a:endParaRPr lang="ru-RU" sz="3200" b="1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7266FE4-37A2-4963-B441-07F822806926}"/>
              </a:ext>
            </a:extLst>
          </p:cNvPr>
          <p:cNvSpPr/>
          <p:nvPr/>
        </p:nvSpPr>
        <p:spPr>
          <a:xfrm>
            <a:off x="7887684" y="2311717"/>
            <a:ext cx="92765" cy="986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2216A8D7-7984-48F9-8CD8-809E6D62689B}"/>
              </a:ext>
            </a:extLst>
          </p:cNvPr>
          <p:cNvSpPr/>
          <p:nvPr/>
        </p:nvSpPr>
        <p:spPr>
          <a:xfrm>
            <a:off x="8354157" y="1279363"/>
            <a:ext cx="748958" cy="29362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везда: 5 точек 49">
            <a:extLst>
              <a:ext uri="{FF2B5EF4-FFF2-40B4-BE49-F238E27FC236}">
                <a16:creationId xmlns:a16="http://schemas.microsoft.com/office/drawing/2014/main" id="{A7F360A4-A604-42A1-8E83-B067EC304E89}"/>
              </a:ext>
            </a:extLst>
          </p:cNvPr>
          <p:cNvSpPr/>
          <p:nvPr/>
        </p:nvSpPr>
        <p:spPr>
          <a:xfrm>
            <a:off x="6550682" y="2868281"/>
            <a:ext cx="1102078" cy="1069186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90172A-AE26-4083-A5B4-BA1D1611ABB8}"/>
              </a:ext>
            </a:extLst>
          </p:cNvPr>
          <p:cNvSpPr txBox="1"/>
          <p:nvPr/>
        </p:nvSpPr>
        <p:spPr>
          <a:xfrm>
            <a:off x="6863616" y="326721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764E6F-1758-4FF7-AC77-32C09944BCED}"/>
              </a:ext>
            </a:extLst>
          </p:cNvPr>
          <p:cNvSpPr txBox="1"/>
          <p:nvPr/>
        </p:nvSpPr>
        <p:spPr>
          <a:xfrm>
            <a:off x="7589328" y="15479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+</a:t>
            </a:r>
          </a:p>
        </p:txBody>
      </p:sp>
      <p:sp>
        <p:nvSpPr>
          <p:cNvPr id="56" name="Звезда: 5 точек 55">
            <a:extLst>
              <a:ext uri="{FF2B5EF4-FFF2-40B4-BE49-F238E27FC236}">
                <a16:creationId xmlns:a16="http://schemas.microsoft.com/office/drawing/2014/main" id="{CF2C625D-3939-4B2B-A32E-B208798BD4B4}"/>
              </a:ext>
            </a:extLst>
          </p:cNvPr>
          <p:cNvSpPr/>
          <p:nvPr/>
        </p:nvSpPr>
        <p:spPr>
          <a:xfrm>
            <a:off x="7168161" y="755857"/>
            <a:ext cx="1202629" cy="1069186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395E9A-8E79-43E4-9601-E09FE4BBE860}"/>
              </a:ext>
            </a:extLst>
          </p:cNvPr>
          <p:cNvSpPr txBox="1"/>
          <p:nvPr/>
        </p:nvSpPr>
        <p:spPr>
          <a:xfrm>
            <a:off x="7536160" y="119675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B72ACC31-73C0-43C5-BF9F-5A6ACAB2E104}"/>
              </a:ext>
            </a:extLst>
          </p:cNvPr>
          <p:cNvSpPr/>
          <p:nvPr/>
        </p:nvSpPr>
        <p:spPr>
          <a:xfrm>
            <a:off x="7864268" y="1299742"/>
            <a:ext cx="92765" cy="986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CD91ED-A765-4888-BF06-F282D04E8FDB}"/>
              </a:ext>
            </a:extLst>
          </p:cNvPr>
          <p:cNvSpPr txBox="1"/>
          <p:nvPr/>
        </p:nvSpPr>
        <p:spPr>
          <a:xfrm>
            <a:off x="7781288" y="920537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318279-66EE-4282-B650-A9A5D97DD481}"/>
              </a:ext>
            </a:extLst>
          </p:cNvPr>
          <p:cNvSpPr txBox="1"/>
          <p:nvPr/>
        </p:nvSpPr>
        <p:spPr>
          <a:xfrm>
            <a:off x="7782262" y="195624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40FD683-974E-49EC-9652-60244434FE64}"/>
              </a:ext>
            </a:extLst>
          </p:cNvPr>
          <p:cNvSpPr/>
          <p:nvPr/>
        </p:nvSpPr>
        <p:spPr>
          <a:xfrm>
            <a:off x="6115879" y="1992282"/>
            <a:ext cx="678739" cy="7082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</a:t>
            </a:r>
            <a:endParaRPr lang="ru-RU" sz="32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B7EBC84-6966-4E0E-9FB6-DEDF164C1BAD}"/>
              </a:ext>
            </a:extLst>
          </p:cNvPr>
          <p:cNvSpPr txBox="1"/>
          <p:nvPr/>
        </p:nvSpPr>
        <p:spPr>
          <a:xfrm>
            <a:off x="6686933" y="2490644"/>
            <a:ext cx="881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Type I</a:t>
            </a:r>
            <a:endParaRPr lang="ru-RU" sz="22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9159744" y="1157937"/>
            <a:ext cx="72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OH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05D5A07-7610-4483-A66F-E73ABFC7CDB0}"/>
              </a:ext>
            </a:extLst>
          </p:cNvPr>
          <p:cNvSpPr/>
          <p:nvPr/>
        </p:nvSpPr>
        <p:spPr>
          <a:xfrm rot="16200000">
            <a:off x="3910046" y="4627904"/>
            <a:ext cx="498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</a:rPr>
              <a:t>ν</a:t>
            </a:r>
            <a:endParaRPr lang="ru-RU" sz="2400" b="1" dirty="0"/>
          </a:p>
        </p:txBody>
      </p:sp>
      <p:sp>
        <p:nvSpPr>
          <p:cNvPr id="98" name="Молния 97">
            <a:extLst>
              <a:ext uri="{FF2B5EF4-FFF2-40B4-BE49-F238E27FC236}">
                <a16:creationId xmlns:a16="http://schemas.microsoft.com/office/drawing/2014/main" id="{8420F1AD-CC60-4365-BCB1-DADE3D279CF7}"/>
              </a:ext>
            </a:extLst>
          </p:cNvPr>
          <p:cNvSpPr/>
          <p:nvPr/>
        </p:nvSpPr>
        <p:spPr>
          <a:xfrm>
            <a:off x="3699077" y="4127765"/>
            <a:ext cx="543337" cy="46166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D0AE088-32DA-4E0D-9DA4-44CEC31759AC}"/>
              </a:ext>
            </a:extLst>
          </p:cNvPr>
          <p:cNvSpPr txBox="1"/>
          <p:nvPr/>
        </p:nvSpPr>
        <p:spPr>
          <a:xfrm>
            <a:off x="3188466" y="30428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9AFBBD3-9504-4EEB-B869-2CB69ED3E3D2}"/>
              </a:ext>
            </a:extLst>
          </p:cNvPr>
          <p:cNvSpPr txBox="1"/>
          <p:nvPr/>
        </p:nvSpPr>
        <p:spPr>
          <a:xfrm>
            <a:off x="7169508" y="316580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384FC5EF-B2D9-44A6-8714-012758CF2772}"/>
              </a:ext>
            </a:extLst>
          </p:cNvPr>
          <p:cNvSpPr/>
          <p:nvPr/>
        </p:nvSpPr>
        <p:spPr>
          <a:xfrm>
            <a:off x="9829241" y="1242147"/>
            <a:ext cx="92765" cy="986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Стрелка: вниз 115">
            <a:extLst>
              <a:ext uri="{FF2B5EF4-FFF2-40B4-BE49-F238E27FC236}">
                <a16:creationId xmlns:a16="http://schemas.microsoft.com/office/drawing/2014/main" id="{F095E323-1D1A-4447-BCAC-01989D38C26B}"/>
              </a:ext>
            </a:extLst>
          </p:cNvPr>
          <p:cNvSpPr/>
          <p:nvPr/>
        </p:nvSpPr>
        <p:spPr>
          <a:xfrm rot="18833173">
            <a:off x="5768650" y="1788219"/>
            <a:ext cx="325761" cy="383119"/>
          </a:xfrm>
          <a:prstGeom prst="down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C0F1926-FBC8-4A03-BC7B-EB68CFA9C2DB}"/>
              </a:ext>
            </a:extLst>
          </p:cNvPr>
          <p:cNvSpPr txBox="1"/>
          <p:nvPr/>
        </p:nvSpPr>
        <p:spPr>
          <a:xfrm>
            <a:off x="3999180" y="1361986"/>
            <a:ext cx="207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NADPH,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guanine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tyrosine, etc.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84F28-8812-4A97-8D27-87802FB64268}"/>
              </a:ext>
            </a:extLst>
          </p:cNvPr>
          <p:cNvSpPr txBox="1"/>
          <p:nvPr/>
        </p:nvSpPr>
        <p:spPr>
          <a:xfrm>
            <a:off x="8778540" y="1599701"/>
            <a:ext cx="166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Hydroxy</a:t>
            </a:r>
            <a:r>
              <a:rPr lang="en-US" b="1" dirty="0" smtClean="0">
                <a:solidFill>
                  <a:srgbClr val="FF0000"/>
                </a:solidFill>
              </a:rPr>
              <a:t> radical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8254494" y="681229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/>
              <a:t>3</a:t>
            </a:r>
            <a:r>
              <a:rPr lang="en-US" sz="3200" b="1" dirty="0" smtClean="0"/>
              <a:t>O</a:t>
            </a:r>
            <a:r>
              <a:rPr lang="en-US" sz="3200" b="1" baseline="-25000" dirty="0" smtClean="0"/>
              <a:t>2</a:t>
            </a:r>
            <a:endParaRPr lang="ru-RU" sz="3200" b="1" baseline="-25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57797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647687"/>
              </p:ext>
            </p:extLst>
          </p:nvPr>
        </p:nvGraphicFramePr>
        <p:xfrm>
          <a:off x="191344" y="682579"/>
          <a:ext cx="10904302" cy="588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68" name="CS ChemDraw Drawing" r:id="rId3" imgW="8326994" imgH="4491071" progId="ChemDraw.Document.6.0">
                  <p:embed/>
                </p:oleObj>
              </mc:Choice>
              <mc:Fallback>
                <p:oleObj name="CS ChemDraw Drawing" r:id="rId3" imgW="8326994" imgH="44910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682579"/>
                        <a:ext cx="10904302" cy="5881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287687" y="569112"/>
            <a:ext cx="8352929" cy="611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999656" y="2276872"/>
            <a:ext cx="999729" cy="59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29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8965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647687"/>
              </p:ext>
            </p:extLst>
          </p:nvPr>
        </p:nvGraphicFramePr>
        <p:xfrm>
          <a:off x="191344" y="682579"/>
          <a:ext cx="10904302" cy="588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37" name="CS ChemDraw Drawing" r:id="rId3" imgW="8326994" imgH="4491071" progId="ChemDraw.Document.6.0">
                  <p:embed/>
                </p:oleObj>
              </mc:Choice>
              <mc:Fallback>
                <p:oleObj name="CS ChemDraw Drawing" r:id="rId3" imgW="8326994" imgH="4491071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682579"/>
                        <a:ext cx="10904302" cy="5881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071507" y="569112"/>
            <a:ext cx="4569109" cy="611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29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74539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647687"/>
              </p:ext>
            </p:extLst>
          </p:nvPr>
        </p:nvGraphicFramePr>
        <p:xfrm>
          <a:off x="191344" y="682579"/>
          <a:ext cx="10904302" cy="588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10" name="CS ChemDraw Drawing" r:id="rId3" imgW="8326994" imgH="4491071" progId="ChemDraw.Document.6.0">
                  <p:embed/>
                </p:oleObj>
              </mc:Choice>
              <mc:Fallback>
                <p:oleObj name="CS ChemDraw Drawing" r:id="rId3" imgW="8326994" imgH="4491071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682579"/>
                        <a:ext cx="10904302" cy="5881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071507" y="569112"/>
            <a:ext cx="4569109" cy="611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78565" y="772841"/>
            <a:ext cx="3405188" cy="5927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9572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529268"/>
              </p:ext>
            </p:extLst>
          </p:nvPr>
        </p:nvGraphicFramePr>
        <p:xfrm>
          <a:off x="7866671" y="909365"/>
          <a:ext cx="3228975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11" name="CS ChemDraw Drawing" r:id="rId5" imgW="2720234" imgH="4782122" progId="ChemDraw.Document.6.0">
                  <p:embed/>
                </p:oleObj>
              </mc:Choice>
              <mc:Fallback>
                <p:oleObj name="CS ChemDraw Drawing" r:id="rId5" imgW="2720234" imgH="4782122" progId="ChemDraw.Document.6.0">
                  <p:embed/>
                  <p:pic>
                    <p:nvPicPr>
                      <p:cNvPr id="109572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6671" y="909365"/>
                        <a:ext cx="3228975" cy="565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29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41301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647687"/>
              </p:ext>
            </p:extLst>
          </p:nvPr>
        </p:nvGraphicFramePr>
        <p:xfrm>
          <a:off x="191344" y="682579"/>
          <a:ext cx="10904302" cy="588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4" name="CS ChemDraw Drawing" r:id="rId3" imgW="8326994" imgH="4491071" progId="ChemDraw.Document.6.0">
                  <p:embed/>
                </p:oleObj>
              </mc:Choice>
              <mc:Fallback>
                <p:oleObj name="CS ChemDraw Drawing" r:id="rId3" imgW="8326994" imgH="4491071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682579"/>
                        <a:ext cx="10904302" cy="5881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29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13569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072669"/>
              </p:ext>
            </p:extLst>
          </p:nvPr>
        </p:nvGraphicFramePr>
        <p:xfrm>
          <a:off x="2886075" y="925513"/>
          <a:ext cx="5995988" cy="540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02" name="CS ChemDraw Drawing" r:id="rId3" imgW="4797836" imgH="4324782" progId="ChemDraw.Document.6.0">
                  <p:embed/>
                </p:oleObj>
              </mc:Choice>
              <mc:Fallback>
                <p:oleObj name="CS ChemDraw Drawing" r:id="rId3" imgW="4797836" imgH="4324782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6075" y="925513"/>
                        <a:ext cx="5995988" cy="540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лево 6"/>
          <p:cNvSpPr/>
          <p:nvPr/>
        </p:nvSpPr>
        <p:spPr>
          <a:xfrm>
            <a:off x="7464152" y="5229200"/>
            <a:ext cx="539080" cy="50405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2064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VEGFR/EGFR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Ligand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792286" y="0"/>
            <a:ext cx="10577642" cy="34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water-soluble chlorin conjugates with 4-arylaminoquinazolines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30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709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7" name="Заголовок 1"/>
          <p:cNvSpPr txBox="1">
            <a:spLocks/>
          </p:cNvSpPr>
          <p:nvPr/>
        </p:nvSpPr>
        <p:spPr bwMode="auto">
          <a:xfrm>
            <a:off x="1981199" y="-38286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Photophysical properties of conjugates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88657"/>
              </p:ext>
            </p:extLst>
          </p:nvPr>
        </p:nvGraphicFramePr>
        <p:xfrm>
          <a:off x="3383162" y="973000"/>
          <a:ext cx="5616625" cy="1689069"/>
        </p:xfrm>
        <a:graphic>
          <a:graphicData uri="http://schemas.openxmlformats.org/drawingml/2006/table">
            <a:tbl>
              <a:tblPr/>
              <a:tblGrid>
                <a:gridCol w="134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3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Compound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16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abs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(nm) (log ε)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16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(nm)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NewRoman,Italic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ea typeface="TimesNewRoman,Italic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600" i="1" baseline="30000" dirty="0">
                          <a:effectLst/>
                          <a:latin typeface="Times New Roman" panose="02020603050405020304" pitchFamily="18" charset="0"/>
                          <a:ea typeface="TimesNewRoman,Italic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NewRoman,Italic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Conjugate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 (4.80)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632 (4.39)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 PS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(4.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(4.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68823" y="2636912"/>
            <a:ext cx="5454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400" baseline="30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Exited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410 nm. </a:t>
            </a:r>
            <a:r>
              <a:rPr lang="en-US" sz="1400" baseline="30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Relative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Rhodamine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in water.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14" y="3138973"/>
            <a:ext cx="6329909" cy="3513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2110" y="3160133"/>
            <a:ext cx="9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Conjugate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384032" y="3160133"/>
            <a:ext cx="729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Free PS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endCxn id="8" idx="1"/>
          </p:cNvCxnSpPr>
          <p:nvPr/>
        </p:nvCxnSpPr>
        <p:spPr>
          <a:xfrm>
            <a:off x="4511824" y="3314021"/>
            <a:ext cx="36028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42868" y="3317509"/>
            <a:ext cx="36028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31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8123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Прямоугольник 5"/>
          <p:cNvSpPr>
            <a:spLocks noChangeArrowheads="1"/>
          </p:cNvSpPr>
          <p:nvPr/>
        </p:nvSpPr>
        <p:spPr bwMode="auto">
          <a:xfrm>
            <a:off x="1542962" y="2726634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Cellular uptake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3243901"/>
            <a:ext cx="4541904" cy="314678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vitro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8912" y="3629366"/>
            <a:ext cx="23624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704920" y="3524506"/>
            <a:ext cx="131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32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127" y="864606"/>
            <a:ext cx="2709280" cy="163434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7741" y="2559882"/>
            <a:ext cx="4684924" cy="3830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42686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Прямоугольник 5"/>
          <p:cNvSpPr>
            <a:spLocks noChangeArrowheads="1"/>
          </p:cNvSpPr>
          <p:nvPr/>
        </p:nvSpPr>
        <p:spPr bwMode="auto">
          <a:xfrm>
            <a:off x="1542962" y="2726634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Cellular uptake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3243901"/>
            <a:ext cx="4541904" cy="314678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8912" y="3629366"/>
            <a:ext cx="23624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704920" y="3524506"/>
            <a:ext cx="131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32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127" y="864606"/>
            <a:ext cx="2709280" cy="1634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90" y="3103471"/>
            <a:ext cx="4680520" cy="3521394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vitro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85580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Прямоугольник 5"/>
          <p:cNvSpPr>
            <a:spLocks noChangeArrowheads="1"/>
          </p:cNvSpPr>
          <p:nvPr/>
        </p:nvSpPr>
        <p:spPr bwMode="auto">
          <a:xfrm>
            <a:off x="1542962" y="2726634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Cellular uptake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3243901"/>
            <a:ext cx="4541904" cy="314678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8912" y="3629366"/>
            <a:ext cx="23624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704920" y="3524506"/>
            <a:ext cx="131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32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127" y="864606"/>
            <a:ext cx="2709280" cy="163434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vitro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2035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Прямоугольник 5"/>
          <p:cNvSpPr>
            <a:spLocks noChangeArrowheads="1"/>
          </p:cNvSpPr>
          <p:nvPr/>
        </p:nvSpPr>
        <p:spPr bwMode="auto">
          <a:xfrm>
            <a:off x="1542962" y="2726634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Cellular uptake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80571" y="715821"/>
            <a:ext cx="3667125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Dark toxicity and PDT</a:t>
            </a:r>
            <a:endParaRPr lang="ru-RU" altLang="ru-RU" sz="2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3243901"/>
            <a:ext cx="4541904" cy="314678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8912" y="3629366"/>
            <a:ext cx="23624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704920" y="3524506"/>
            <a:ext cx="131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32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127" y="864606"/>
            <a:ext cx="2709280" cy="16343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10" y="1265750"/>
            <a:ext cx="6791073" cy="5163842"/>
          </a:xfrm>
          <a:prstGeom prst="rect">
            <a:avLst/>
          </a:prstGeom>
        </p:spPr>
      </p:pic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5303912" y="3789040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</p:txBody>
      </p:sp>
      <p:sp>
        <p:nvSpPr>
          <p:cNvPr id="18" name="Прямоугольник 5"/>
          <p:cNvSpPr>
            <a:spLocks noChangeArrowheads="1"/>
          </p:cNvSpPr>
          <p:nvPr/>
        </p:nvSpPr>
        <p:spPr bwMode="auto">
          <a:xfrm>
            <a:off x="5439410" y="110356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vitro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27403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Physical and chemical principles of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E009E8C3-56D5-4DC7-83C3-BE1547D54DE7}"/>
              </a:ext>
            </a:extLst>
          </p:cNvPr>
          <p:cNvSpPr/>
          <p:nvPr/>
        </p:nvSpPr>
        <p:spPr>
          <a:xfrm>
            <a:off x="2433640" y="5065083"/>
            <a:ext cx="1404731" cy="1417983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FFFD4C2-A277-4DC5-8DD9-015576752254}"/>
              </a:ext>
            </a:extLst>
          </p:cNvPr>
          <p:cNvCxnSpPr>
            <a:cxnSpLocks/>
          </p:cNvCxnSpPr>
          <p:nvPr/>
        </p:nvCxnSpPr>
        <p:spPr>
          <a:xfrm flipV="1">
            <a:off x="4004025" y="5977111"/>
            <a:ext cx="3538331" cy="9938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27F3AF36-A50B-4A55-9577-63C4D9272C19}"/>
              </a:ext>
            </a:extLst>
          </p:cNvPr>
          <p:cNvSpPr/>
          <p:nvPr/>
        </p:nvSpPr>
        <p:spPr>
          <a:xfrm>
            <a:off x="2433640" y="2564676"/>
            <a:ext cx="1404731" cy="1417983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PS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4E9C62A-5A9B-44E4-B363-1F955B474E81}"/>
              </a:ext>
            </a:extLst>
          </p:cNvPr>
          <p:cNvCxnSpPr>
            <a:cxnSpLocks/>
          </p:cNvCxnSpPr>
          <p:nvPr/>
        </p:nvCxnSpPr>
        <p:spPr>
          <a:xfrm>
            <a:off x="4004022" y="3422754"/>
            <a:ext cx="2252872" cy="19879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7687212-3EAE-4DD0-B7B4-7EE54478096E}"/>
              </a:ext>
            </a:extLst>
          </p:cNvPr>
          <p:cNvCxnSpPr>
            <a:cxnSpLocks/>
          </p:cNvCxnSpPr>
          <p:nvPr/>
        </p:nvCxnSpPr>
        <p:spPr>
          <a:xfrm flipV="1">
            <a:off x="4335329" y="3442632"/>
            <a:ext cx="0" cy="2564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146FCAD-5911-46F9-8491-4307754B63E4}"/>
              </a:ext>
            </a:extLst>
          </p:cNvPr>
          <p:cNvCxnSpPr>
            <a:cxnSpLocks/>
          </p:cNvCxnSpPr>
          <p:nvPr/>
        </p:nvCxnSpPr>
        <p:spPr>
          <a:xfrm>
            <a:off x="5342491" y="3422753"/>
            <a:ext cx="0" cy="2564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B329FA9-86E9-4A08-B4AD-749A520A3634}"/>
              </a:ext>
            </a:extLst>
          </p:cNvPr>
          <p:cNvCxnSpPr>
            <a:cxnSpLocks/>
          </p:cNvCxnSpPr>
          <p:nvPr/>
        </p:nvCxnSpPr>
        <p:spPr>
          <a:xfrm>
            <a:off x="5852700" y="3442633"/>
            <a:ext cx="0" cy="2544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3A7678-5A69-4679-AC8C-89B99D145473}"/>
              </a:ext>
            </a:extLst>
          </p:cNvPr>
          <p:cNvSpPr txBox="1"/>
          <p:nvPr/>
        </p:nvSpPr>
        <p:spPr>
          <a:xfrm rot="16200000">
            <a:off x="4955021" y="453017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Fluorescence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F5416-4292-4450-84B4-6D38F2764E1B}"/>
              </a:ext>
            </a:extLst>
          </p:cNvPr>
          <p:cNvSpPr txBox="1"/>
          <p:nvPr/>
        </p:nvSpPr>
        <p:spPr>
          <a:xfrm rot="16200000">
            <a:off x="3909885" y="4540113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Radiationless transition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E0F693-EE81-4D41-967E-7246F3C7D8A1}"/>
              </a:ext>
            </a:extLst>
          </p:cNvPr>
          <p:cNvSpPr txBox="1"/>
          <p:nvPr/>
        </p:nvSpPr>
        <p:spPr>
          <a:xfrm>
            <a:off x="3901882" y="5525384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0</a:t>
            </a:r>
            <a:endParaRPr lang="ru-RU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C175E-3ABD-4142-93FE-27F88C7D2416}"/>
              </a:ext>
            </a:extLst>
          </p:cNvPr>
          <p:cNvSpPr txBox="1"/>
          <p:nvPr/>
        </p:nvSpPr>
        <p:spPr>
          <a:xfrm>
            <a:off x="3901877" y="2980968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55E7549-8DDD-4289-9945-028F8756AB7D}"/>
              </a:ext>
            </a:extLst>
          </p:cNvPr>
          <p:cNvCxnSpPr>
            <a:cxnSpLocks/>
          </p:cNvCxnSpPr>
          <p:nvPr/>
        </p:nvCxnSpPr>
        <p:spPr>
          <a:xfrm>
            <a:off x="6687585" y="3982658"/>
            <a:ext cx="854771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46576C8-BA7E-458C-964D-5DDF8CA2F105}"/>
              </a:ext>
            </a:extLst>
          </p:cNvPr>
          <p:cNvCxnSpPr>
            <a:cxnSpLocks/>
          </p:cNvCxnSpPr>
          <p:nvPr/>
        </p:nvCxnSpPr>
        <p:spPr>
          <a:xfrm>
            <a:off x="6256894" y="3422754"/>
            <a:ext cx="430690" cy="5599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8F2B43-F914-448D-8826-FFD19B1F8593}"/>
              </a:ext>
            </a:extLst>
          </p:cNvPr>
          <p:cNvSpPr txBox="1"/>
          <p:nvPr/>
        </p:nvSpPr>
        <p:spPr>
          <a:xfrm>
            <a:off x="6211498" y="3722951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400" b="1" dirty="0"/>
              <a:t>1</a:t>
            </a:r>
            <a:endParaRPr lang="ru-RU" sz="1400" b="1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05260A23-56DD-4379-9E9D-52884617916C}"/>
              </a:ext>
            </a:extLst>
          </p:cNvPr>
          <p:cNvCxnSpPr>
            <a:cxnSpLocks/>
          </p:cNvCxnSpPr>
          <p:nvPr/>
        </p:nvCxnSpPr>
        <p:spPr>
          <a:xfrm>
            <a:off x="7141471" y="3982659"/>
            <a:ext cx="0" cy="19944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D4B28C5-F7F9-473B-8241-AF8F14B27784}"/>
              </a:ext>
            </a:extLst>
          </p:cNvPr>
          <p:cNvSpPr txBox="1"/>
          <p:nvPr/>
        </p:nvSpPr>
        <p:spPr>
          <a:xfrm rot="16200000">
            <a:off x="5695780" y="4559276"/>
            <a:ext cx="244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Phosphorescence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8" name="Стрелка: изогнутая вверх 37">
            <a:extLst>
              <a:ext uri="{FF2B5EF4-FFF2-40B4-BE49-F238E27FC236}">
                <a16:creationId xmlns:a16="http://schemas.microsoft.com/office/drawing/2014/main" id="{1ABA6AF7-70E2-4DBE-8141-3C0F6C70AD76}"/>
              </a:ext>
            </a:extLst>
          </p:cNvPr>
          <p:cNvSpPr/>
          <p:nvPr/>
        </p:nvSpPr>
        <p:spPr>
          <a:xfrm>
            <a:off x="6379412" y="2768596"/>
            <a:ext cx="1520745" cy="708287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4FAB3D8-41DF-4B23-930A-562FB358D0A7}"/>
              </a:ext>
            </a:extLst>
          </p:cNvPr>
          <p:cNvSpPr/>
          <p:nvPr/>
        </p:nvSpPr>
        <p:spPr>
          <a:xfrm>
            <a:off x="7413566" y="1991474"/>
            <a:ext cx="678739" cy="7082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</a:t>
            </a:r>
            <a:endParaRPr lang="ru-RU" sz="3200" b="1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7266FE4-37A2-4963-B441-07F822806926}"/>
              </a:ext>
            </a:extLst>
          </p:cNvPr>
          <p:cNvSpPr/>
          <p:nvPr/>
        </p:nvSpPr>
        <p:spPr>
          <a:xfrm>
            <a:off x="7887684" y="2311717"/>
            <a:ext cx="92765" cy="986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2216A8D7-7984-48F9-8CD8-809E6D62689B}"/>
              </a:ext>
            </a:extLst>
          </p:cNvPr>
          <p:cNvSpPr/>
          <p:nvPr/>
        </p:nvSpPr>
        <p:spPr>
          <a:xfrm>
            <a:off x="8354157" y="1279363"/>
            <a:ext cx="748958" cy="29362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везда: 5 точек 49">
            <a:extLst>
              <a:ext uri="{FF2B5EF4-FFF2-40B4-BE49-F238E27FC236}">
                <a16:creationId xmlns:a16="http://schemas.microsoft.com/office/drawing/2014/main" id="{A7F360A4-A604-42A1-8E83-B067EC304E89}"/>
              </a:ext>
            </a:extLst>
          </p:cNvPr>
          <p:cNvSpPr/>
          <p:nvPr/>
        </p:nvSpPr>
        <p:spPr>
          <a:xfrm>
            <a:off x="6550682" y="2868281"/>
            <a:ext cx="1102078" cy="1069186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90172A-AE26-4083-A5B4-BA1D1611ABB8}"/>
              </a:ext>
            </a:extLst>
          </p:cNvPr>
          <p:cNvSpPr txBox="1"/>
          <p:nvPr/>
        </p:nvSpPr>
        <p:spPr>
          <a:xfrm>
            <a:off x="6863616" y="326721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764E6F-1758-4FF7-AC77-32C09944BCED}"/>
              </a:ext>
            </a:extLst>
          </p:cNvPr>
          <p:cNvSpPr txBox="1"/>
          <p:nvPr/>
        </p:nvSpPr>
        <p:spPr>
          <a:xfrm>
            <a:off x="7589328" y="15479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+</a:t>
            </a:r>
          </a:p>
        </p:txBody>
      </p:sp>
      <p:sp>
        <p:nvSpPr>
          <p:cNvPr id="56" name="Звезда: 5 точек 55">
            <a:extLst>
              <a:ext uri="{FF2B5EF4-FFF2-40B4-BE49-F238E27FC236}">
                <a16:creationId xmlns:a16="http://schemas.microsoft.com/office/drawing/2014/main" id="{CF2C625D-3939-4B2B-A32E-B208798BD4B4}"/>
              </a:ext>
            </a:extLst>
          </p:cNvPr>
          <p:cNvSpPr/>
          <p:nvPr/>
        </p:nvSpPr>
        <p:spPr>
          <a:xfrm>
            <a:off x="7168161" y="755857"/>
            <a:ext cx="1202629" cy="1069186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395E9A-8E79-43E4-9601-E09FE4BBE860}"/>
              </a:ext>
            </a:extLst>
          </p:cNvPr>
          <p:cNvSpPr txBox="1"/>
          <p:nvPr/>
        </p:nvSpPr>
        <p:spPr>
          <a:xfrm>
            <a:off x="7536160" y="119675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B72ACC31-73C0-43C5-BF9F-5A6ACAB2E104}"/>
              </a:ext>
            </a:extLst>
          </p:cNvPr>
          <p:cNvSpPr/>
          <p:nvPr/>
        </p:nvSpPr>
        <p:spPr>
          <a:xfrm>
            <a:off x="7864268" y="1299742"/>
            <a:ext cx="92765" cy="986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CD91ED-A765-4888-BF06-F282D04E8FDB}"/>
              </a:ext>
            </a:extLst>
          </p:cNvPr>
          <p:cNvSpPr txBox="1"/>
          <p:nvPr/>
        </p:nvSpPr>
        <p:spPr>
          <a:xfrm>
            <a:off x="7781288" y="920537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318279-66EE-4282-B650-A9A5D97DD481}"/>
              </a:ext>
            </a:extLst>
          </p:cNvPr>
          <p:cNvSpPr txBox="1"/>
          <p:nvPr/>
        </p:nvSpPr>
        <p:spPr>
          <a:xfrm>
            <a:off x="7782262" y="195624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40FD683-974E-49EC-9652-60244434FE64}"/>
              </a:ext>
            </a:extLst>
          </p:cNvPr>
          <p:cNvSpPr/>
          <p:nvPr/>
        </p:nvSpPr>
        <p:spPr>
          <a:xfrm>
            <a:off x="6115879" y="1992282"/>
            <a:ext cx="678739" cy="7082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</a:t>
            </a:r>
            <a:endParaRPr lang="ru-RU" sz="32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B7EBC84-6966-4E0E-9FB6-DEDF164C1BAD}"/>
              </a:ext>
            </a:extLst>
          </p:cNvPr>
          <p:cNvSpPr txBox="1"/>
          <p:nvPr/>
        </p:nvSpPr>
        <p:spPr>
          <a:xfrm>
            <a:off x="6686933" y="2490644"/>
            <a:ext cx="881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Type I</a:t>
            </a:r>
            <a:endParaRPr lang="ru-RU" sz="22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9159744" y="1157937"/>
            <a:ext cx="72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OH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B9F7085-B426-4612-A89E-7F8D78ADD9BC}"/>
              </a:ext>
            </a:extLst>
          </p:cNvPr>
          <p:cNvSpPr txBox="1"/>
          <p:nvPr/>
        </p:nvSpPr>
        <p:spPr>
          <a:xfrm>
            <a:off x="7266471" y="4781242"/>
            <a:ext cx="9564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Type II</a:t>
            </a:r>
            <a:endParaRPr lang="ru-RU" sz="2200" dirty="0"/>
          </a:p>
        </p:txBody>
      </p:sp>
      <p:sp>
        <p:nvSpPr>
          <p:cNvPr id="90" name="Стрелка: изогнутая влево 89">
            <a:extLst>
              <a:ext uri="{FF2B5EF4-FFF2-40B4-BE49-F238E27FC236}">
                <a16:creationId xmlns:a16="http://schemas.microsoft.com/office/drawing/2014/main" id="{4464DEF0-C5D3-46F7-8A9C-5826E757DC43}"/>
              </a:ext>
            </a:extLst>
          </p:cNvPr>
          <p:cNvSpPr/>
          <p:nvPr/>
        </p:nvSpPr>
        <p:spPr>
          <a:xfrm>
            <a:off x="7574250" y="3953782"/>
            <a:ext cx="585366" cy="2167620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4" name="Стрелка: изогнутая вправо 93">
            <a:extLst>
              <a:ext uri="{FF2B5EF4-FFF2-40B4-BE49-F238E27FC236}">
                <a16:creationId xmlns:a16="http://schemas.microsoft.com/office/drawing/2014/main" id="{AFD25392-121A-4781-BA09-2EB241F4B545}"/>
              </a:ext>
            </a:extLst>
          </p:cNvPr>
          <p:cNvSpPr/>
          <p:nvPr/>
        </p:nvSpPr>
        <p:spPr>
          <a:xfrm>
            <a:off x="8170801" y="3982658"/>
            <a:ext cx="590755" cy="2138744"/>
          </a:xfrm>
          <a:prstGeom prst="curv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05D5A07-7610-4483-A66F-E73ABFC7CDB0}"/>
              </a:ext>
            </a:extLst>
          </p:cNvPr>
          <p:cNvSpPr/>
          <p:nvPr/>
        </p:nvSpPr>
        <p:spPr>
          <a:xfrm rot="16200000">
            <a:off x="3910046" y="4627904"/>
            <a:ext cx="498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</a:rPr>
              <a:t>ν</a:t>
            </a:r>
            <a:endParaRPr lang="ru-RU" sz="2400" b="1" dirty="0"/>
          </a:p>
        </p:txBody>
      </p:sp>
      <p:sp>
        <p:nvSpPr>
          <p:cNvPr id="98" name="Молния 97">
            <a:extLst>
              <a:ext uri="{FF2B5EF4-FFF2-40B4-BE49-F238E27FC236}">
                <a16:creationId xmlns:a16="http://schemas.microsoft.com/office/drawing/2014/main" id="{8420F1AD-CC60-4365-BCB1-DADE3D279CF7}"/>
              </a:ext>
            </a:extLst>
          </p:cNvPr>
          <p:cNvSpPr/>
          <p:nvPr/>
        </p:nvSpPr>
        <p:spPr>
          <a:xfrm>
            <a:off x="3699077" y="4127765"/>
            <a:ext cx="543337" cy="46166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D0AE088-32DA-4E0D-9DA4-44CEC31759AC}"/>
              </a:ext>
            </a:extLst>
          </p:cNvPr>
          <p:cNvSpPr txBox="1"/>
          <p:nvPr/>
        </p:nvSpPr>
        <p:spPr>
          <a:xfrm>
            <a:off x="3188466" y="30428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9AFBBD3-9504-4EEB-B869-2CB69ED3E3D2}"/>
              </a:ext>
            </a:extLst>
          </p:cNvPr>
          <p:cNvSpPr txBox="1"/>
          <p:nvPr/>
        </p:nvSpPr>
        <p:spPr>
          <a:xfrm>
            <a:off x="7169508" y="316580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384FC5EF-B2D9-44A6-8714-012758CF2772}"/>
              </a:ext>
            </a:extLst>
          </p:cNvPr>
          <p:cNvSpPr/>
          <p:nvPr/>
        </p:nvSpPr>
        <p:spPr>
          <a:xfrm>
            <a:off x="9829241" y="1242147"/>
            <a:ext cx="92765" cy="986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Стрелка: вниз 115">
            <a:extLst>
              <a:ext uri="{FF2B5EF4-FFF2-40B4-BE49-F238E27FC236}">
                <a16:creationId xmlns:a16="http://schemas.microsoft.com/office/drawing/2014/main" id="{F095E323-1D1A-4447-BCAC-01989D38C26B}"/>
              </a:ext>
            </a:extLst>
          </p:cNvPr>
          <p:cNvSpPr/>
          <p:nvPr/>
        </p:nvSpPr>
        <p:spPr>
          <a:xfrm rot="18833173">
            <a:off x="5768650" y="1788219"/>
            <a:ext cx="325761" cy="383119"/>
          </a:xfrm>
          <a:prstGeom prst="down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C0F1926-FBC8-4A03-BC7B-EB68CFA9C2DB}"/>
              </a:ext>
            </a:extLst>
          </p:cNvPr>
          <p:cNvSpPr txBox="1"/>
          <p:nvPr/>
        </p:nvSpPr>
        <p:spPr>
          <a:xfrm>
            <a:off x="3999180" y="1361986"/>
            <a:ext cx="207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NADPH,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guanine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tyrosine, etc.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1C3DD-947B-49FC-89CB-AD6190970DD8}"/>
              </a:ext>
            </a:extLst>
          </p:cNvPr>
          <p:cNvSpPr txBox="1"/>
          <p:nvPr/>
        </p:nvSpPr>
        <p:spPr>
          <a:xfrm>
            <a:off x="8495135" y="6186229"/>
            <a:ext cx="156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Singlet oxygen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84F28-8812-4A97-8D27-87802FB64268}"/>
              </a:ext>
            </a:extLst>
          </p:cNvPr>
          <p:cNvSpPr txBox="1"/>
          <p:nvPr/>
        </p:nvSpPr>
        <p:spPr>
          <a:xfrm>
            <a:off x="8778540" y="1599701"/>
            <a:ext cx="166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Hydroxy</a:t>
            </a:r>
            <a:r>
              <a:rPr lang="en-US" b="1" dirty="0" smtClean="0">
                <a:solidFill>
                  <a:srgbClr val="FF0000"/>
                </a:solidFill>
              </a:rPr>
              <a:t> radical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8254494" y="681229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/>
              <a:t>3</a:t>
            </a:r>
            <a:r>
              <a:rPr lang="en-US" sz="3200" b="1" dirty="0" smtClean="0"/>
              <a:t>O</a:t>
            </a:r>
            <a:r>
              <a:rPr lang="en-US" sz="3200" b="1" baseline="-25000" dirty="0" smtClean="0"/>
              <a:t>2</a:t>
            </a:r>
            <a:endParaRPr lang="ru-RU" sz="3200" b="1" baseline="-25000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8732661" y="3654843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/>
              <a:t>3</a:t>
            </a:r>
            <a:r>
              <a:rPr lang="en-US" sz="3200" b="1" dirty="0" smtClean="0"/>
              <a:t>O</a:t>
            </a:r>
            <a:r>
              <a:rPr lang="en-US" sz="3200" b="1" baseline="-25000" dirty="0" smtClean="0"/>
              <a:t>2</a:t>
            </a:r>
            <a:endParaRPr lang="ru-RU" sz="3200" b="1" baseline="-2500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8796754" y="5648429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endParaRPr lang="ru-RU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9321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Прямоугольник 5"/>
          <p:cNvSpPr>
            <a:spLocks noChangeArrowheads="1"/>
          </p:cNvSpPr>
          <p:nvPr/>
        </p:nvSpPr>
        <p:spPr bwMode="auto">
          <a:xfrm>
            <a:off x="1542962" y="2726634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Cellular uptake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780571" y="5008120"/>
            <a:ext cx="3663950" cy="10810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Irradiation:</a:t>
            </a:r>
            <a:r>
              <a:rPr lang="ru-RU" b="1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ea typeface="+mj-ea"/>
                <a:cs typeface="Times New Roman" pitchFamily="18" charset="0"/>
              </a:rPr>
              <a:t>Wavelength </a:t>
            </a:r>
            <a:r>
              <a:rPr lang="ru-RU" b="1" dirty="0">
                <a:ea typeface="+mj-ea"/>
                <a:cs typeface="Times New Roman" pitchFamily="18" charset="0"/>
              </a:rPr>
              <a:t>615-635 </a:t>
            </a:r>
            <a:r>
              <a:rPr lang="en-US" b="1" dirty="0">
                <a:ea typeface="+mj-ea"/>
                <a:cs typeface="Times New Roman" pitchFamily="18" charset="0"/>
              </a:rPr>
              <a:t>nm</a:t>
            </a:r>
          </a:p>
          <a:p>
            <a:pPr algn="ctr">
              <a:lnSpc>
                <a:spcPct val="115000"/>
              </a:lnSpc>
              <a:defRPr/>
            </a:pPr>
            <a:r>
              <a:rPr lang="en-US" b="1" dirty="0">
                <a:ea typeface="+mj-ea"/>
                <a:cs typeface="Times New Roman" pitchFamily="18" charset="0"/>
              </a:rPr>
              <a:t>Dose</a:t>
            </a:r>
            <a:r>
              <a:rPr lang="ru-RU" b="1" dirty="0">
                <a:ea typeface="+mj-ea"/>
                <a:cs typeface="Times New Roman" pitchFamily="18" charset="0"/>
              </a:rPr>
              <a:t> 20 </a:t>
            </a:r>
            <a:r>
              <a:rPr lang="en-US" b="1" dirty="0">
                <a:ea typeface="+mj-ea"/>
                <a:cs typeface="Times New Roman" pitchFamily="18" charset="0"/>
              </a:rPr>
              <a:t>J</a:t>
            </a:r>
            <a:r>
              <a:rPr lang="ru-RU" b="1" dirty="0">
                <a:ea typeface="+mj-ea"/>
                <a:cs typeface="Times New Roman" pitchFamily="18" charset="0"/>
              </a:rPr>
              <a:t>/с</a:t>
            </a:r>
            <a:r>
              <a:rPr lang="en-US" b="1" dirty="0">
                <a:ea typeface="+mj-ea"/>
                <a:cs typeface="Times New Roman" pitchFamily="18" charset="0"/>
              </a:rPr>
              <a:t>m</a:t>
            </a:r>
            <a:r>
              <a:rPr lang="ru-RU" b="1" baseline="30000" dirty="0"/>
              <a:t>2</a:t>
            </a:r>
            <a:r>
              <a:rPr lang="ru-RU" b="1" baseline="30000" dirty="0">
                <a:solidFill>
                  <a:srgbClr val="FFFFFF"/>
                </a:solidFill>
              </a:rPr>
              <a:t>5</a:t>
            </a:r>
            <a:endParaRPr lang="ru-RU" b="1" dirty="0">
              <a:solidFill>
                <a:srgbClr val="FFFFFF"/>
              </a:solidFill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>
                <a:ea typeface="+mj-ea"/>
                <a:cs typeface="Times New Roman" pitchFamily="18" charset="0"/>
              </a:rPr>
              <a:t>Power</a:t>
            </a:r>
            <a:r>
              <a:rPr lang="ru-RU" b="1" dirty="0">
                <a:ea typeface="+mj-ea"/>
                <a:cs typeface="Times New Roman" pitchFamily="18" charset="0"/>
              </a:rPr>
              <a:t> 20 </a:t>
            </a:r>
            <a:r>
              <a:rPr lang="en-US" b="1" dirty="0" err="1">
                <a:ea typeface="+mj-ea"/>
                <a:cs typeface="Times New Roman" pitchFamily="18" charset="0"/>
              </a:rPr>
              <a:t>mWatt</a:t>
            </a:r>
            <a:r>
              <a:rPr lang="ru-RU" b="1" dirty="0">
                <a:ea typeface="+mj-ea"/>
                <a:cs typeface="Times New Roman" pitchFamily="18" charset="0"/>
              </a:rPr>
              <a:t>/</a:t>
            </a:r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с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1" baseline="30000" dirty="0">
                <a:solidFill>
                  <a:srgbClr val="000000"/>
                </a:solidFill>
              </a:rPr>
              <a:t>2</a:t>
            </a:r>
            <a:endParaRPr lang="ru-RU" b="1" dirty="0"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80571" y="715821"/>
            <a:ext cx="3667125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Dark toxicity and PDT</a:t>
            </a:r>
            <a:endParaRPr lang="ru-RU" altLang="ru-RU" sz="2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3243901"/>
            <a:ext cx="4541904" cy="314678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505047"/>
              </p:ext>
            </p:extLst>
          </p:nvPr>
        </p:nvGraphicFramePr>
        <p:xfrm>
          <a:off x="6246824" y="2114466"/>
          <a:ext cx="5321784" cy="282007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7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2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3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IC</a:t>
                      </a:r>
                      <a:r>
                        <a:rPr lang="en-US" sz="1800" b="1" baseline="-25000" dirty="0" smtClean="0"/>
                        <a:t>50</a:t>
                      </a:r>
                      <a:endParaRPr lang="ru-RU" sz="1800" b="1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PDT</a:t>
                      </a:r>
                      <a:r>
                        <a:rPr lang="ru-RU" sz="1800" b="1" dirty="0"/>
                        <a:t>,</a:t>
                      </a:r>
                      <a:r>
                        <a:rPr lang="ru-RU" sz="1800" b="1" baseline="0" dirty="0"/>
                        <a:t> </a:t>
                      </a:r>
                      <a:r>
                        <a:rPr lang="el-GR" sz="1800" b="1" baseline="0" dirty="0"/>
                        <a:t>μ</a:t>
                      </a:r>
                      <a:r>
                        <a:rPr lang="en-US" sz="1800" b="1" baseline="0" dirty="0"/>
                        <a:t>M</a:t>
                      </a:r>
                      <a:endParaRPr lang="ru-RU" sz="1800" b="1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IC</a:t>
                      </a:r>
                      <a:r>
                        <a:rPr lang="en-US" sz="1800" b="1" baseline="-25000" dirty="0" smtClean="0"/>
                        <a:t>50</a:t>
                      </a:r>
                      <a:endParaRPr lang="ru-RU" sz="1800" b="1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Dark </a:t>
                      </a:r>
                      <a:r>
                        <a:rPr lang="en-US" sz="1800" b="1" dirty="0"/>
                        <a:t>toxicity</a:t>
                      </a:r>
                      <a:r>
                        <a:rPr lang="ru-RU" sz="1800" b="1" dirty="0"/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/>
                        <a:t>μ</a:t>
                      </a:r>
                      <a:r>
                        <a:rPr lang="en-US" sz="1800" b="1" dirty="0"/>
                        <a:t>M</a:t>
                      </a:r>
                      <a:endParaRPr lang="ru-RU" sz="1800" b="1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/>
                        <a:t>IC</a:t>
                      </a:r>
                      <a:r>
                        <a:rPr lang="en-US" sz="1800" b="1" baseline="-25000" dirty="0"/>
                        <a:t>50</a:t>
                      </a:r>
                      <a:r>
                        <a:rPr lang="en-US" sz="1800" b="1" baseline="0" dirty="0"/>
                        <a:t>dark</a:t>
                      </a:r>
                      <a:r>
                        <a:rPr lang="ru-RU" sz="1800" b="1" baseline="0" dirty="0"/>
                        <a:t>/ </a:t>
                      </a:r>
                      <a:r>
                        <a:rPr lang="en-US" sz="1800" b="1" dirty="0"/>
                        <a:t>IC</a:t>
                      </a:r>
                      <a:r>
                        <a:rPr lang="en-US" sz="1800" b="1" baseline="-25000" dirty="0"/>
                        <a:t>50</a:t>
                      </a:r>
                      <a:r>
                        <a:rPr lang="en-US" sz="1800" b="1" baseline="0" dirty="0"/>
                        <a:t>light</a:t>
                      </a:r>
                      <a:endParaRPr lang="ru-RU" sz="1800" b="1" baseline="-25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/>
                        <a:t>CHO</a:t>
                      </a:r>
                      <a:endParaRPr lang="ru-RU" sz="1800" b="1" dirty="0">
                        <a:solidFill>
                          <a:srgbClr val="7030A0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2.7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/>
                        <a:t>HeLa</a:t>
                      </a:r>
                      <a:endParaRPr lang="ru-RU" sz="18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/>
                        <a:t>A431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2.6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2678" marR="6267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8912" y="3629366"/>
            <a:ext cx="23624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704920" y="3524506"/>
            <a:ext cx="131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70C0"/>
                </a:solidFill>
              </a:rPr>
              <a:t>Free PS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</a:rPr>
              <a:t>Conjugate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32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127" y="864606"/>
            <a:ext cx="2709280" cy="1634343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vitro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74584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4007718" y="917098"/>
            <a:ext cx="4896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i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In vivo</a:t>
            </a:r>
            <a:r>
              <a:rPr lang="en-US" altLang="ru-RU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studies </a:t>
            </a:r>
            <a:r>
              <a:rPr lang="en-US" altLang="ru-RU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(dose 25 mg/kg</a:t>
            </a:r>
            <a:r>
              <a:rPr lang="en-US" altLang="ru-RU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en-US" altLang="ru-RU" b="1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ru-RU" b="1" dirty="0" err="1" smtClean="0">
                <a:latin typeface="+mn-lt"/>
                <a:cs typeface="Times New Roman" panose="02020603050405020304" pitchFamily="18" charset="0"/>
              </a:rPr>
              <a:t>Balb</a:t>
            </a:r>
            <a:r>
              <a:rPr lang="en-US" altLang="ru-RU" b="1" dirty="0" smtClean="0">
                <a:latin typeface="+mn-lt"/>
                <a:cs typeface="Times New Roman" panose="02020603050405020304" pitchFamily="18" charset="0"/>
              </a:rPr>
              <a:t>/c mice</a:t>
            </a:r>
            <a:r>
              <a:rPr lang="en-US" altLang="ru-RU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674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66418" b="49220"/>
          <a:stretch>
            <a:fillRect/>
          </a:stretch>
        </p:blipFill>
        <p:spPr bwMode="auto">
          <a:xfrm>
            <a:off x="2178736" y="1340520"/>
            <a:ext cx="312578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53377" r="50708" b="-1587"/>
          <a:stretch>
            <a:fillRect/>
          </a:stretch>
        </p:blipFill>
        <p:spPr bwMode="auto">
          <a:xfrm>
            <a:off x="2390846" y="3653508"/>
            <a:ext cx="30448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618472" y="3293145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ru-RU" sz="1400" b="1" dirty="0">
                <a:latin typeface="+mn-lt"/>
              </a:rPr>
              <a:t>Control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051986" y="3315371"/>
            <a:ext cx="1017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5 </a:t>
            </a:r>
            <a:r>
              <a:rPr lang="en-US" altLang="ru-RU" sz="1400" b="1" dirty="0">
                <a:latin typeface="+mn-lt"/>
              </a:rPr>
              <a:t>min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726423" y="5668045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4 </a:t>
            </a:r>
            <a:r>
              <a:rPr lang="en-US" altLang="ru-RU" sz="1400" b="1" dirty="0">
                <a:latin typeface="+mn-lt"/>
              </a:rPr>
              <a:t>h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235447" y="56584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24 </a:t>
            </a:r>
            <a:r>
              <a:rPr lang="en-US" altLang="ru-RU" sz="1400" b="1" dirty="0">
                <a:latin typeface="+mn-lt"/>
              </a:rPr>
              <a:t>h</a:t>
            </a:r>
            <a:endParaRPr lang="ru-RU" altLang="ru-RU" sz="1400" b="1" dirty="0">
              <a:latin typeface="+mn-lt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4377422" y="2907383"/>
            <a:ext cx="198438" cy="239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2920098" y="5204495"/>
            <a:ext cx="141287" cy="233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4393532" y="5204494"/>
            <a:ext cx="196850" cy="239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2920097" y="2839121"/>
            <a:ext cx="198438" cy="238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55" name="Text Box 10"/>
          <p:cNvSpPr txBox="1">
            <a:spLocks noChangeArrowheads="1"/>
          </p:cNvSpPr>
          <p:nvPr/>
        </p:nvSpPr>
        <p:spPr bwMode="auto">
          <a:xfrm>
            <a:off x="2628759" y="5931588"/>
            <a:ext cx="2449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>
                <a:cs typeface="Arial" pitchFamily="34" charset="0"/>
              </a:rPr>
              <a:t>Subcutaneous injection of CT-26 cells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33</a:t>
            </a:r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vivo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640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4007718" y="917098"/>
            <a:ext cx="4896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i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In vivo</a:t>
            </a:r>
            <a:r>
              <a:rPr lang="en-US" altLang="ru-RU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studies </a:t>
            </a:r>
            <a:r>
              <a:rPr lang="en-US" altLang="ru-RU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(dose 25 mg/kg</a:t>
            </a:r>
            <a:r>
              <a:rPr lang="en-US" altLang="ru-RU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en-US" altLang="ru-RU" b="1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ru-RU" b="1" dirty="0" err="1" smtClean="0">
                <a:latin typeface="+mn-lt"/>
                <a:cs typeface="Times New Roman" panose="02020603050405020304" pitchFamily="18" charset="0"/>
              </a:rPr>
              <a:t>Balb</a:t>
            </a:r>
            <a:r>
              <a:rPr lang="en-US" altLang="ru-RU" b="1" dirty="0" smtClean="0">
                <a:latin typeface="+mn-lt"/>
                <a:cs typeface="Times New Roman" panose="02020603050405020304" pitchFamily="18" charset="0"/>
              </a:rPr>
              <a:t>/c mice</a:t>
            </a:r>
            <a:r>
              <a:rPr lang="en-US" altLang="ru-RU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674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66418" b="49220"/>
          <a:stretch>
            <a:fillRect/>
          </a:stretch>
        </p:blipFill>
        <p:spPr bwMode="auto">
          <a:xfrm>
            <a:off x="2178736" y="1340520"/>
            <a:ext cx="312578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53377" r="50708" b="-1587"/>
          <a:stretch>
            <a:fillRect/>
          </a:stretch>
        </p:blipFill>
        <p:spPr bwMode="auto">
          <a:xfrm>
            <a:off x="2390846" y="3653508"/>
            <a:ext cx="30448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618472" y="3293145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ru-RU" sz="1400" b="1" dirty="0">
                <a:latin typeface="+mn-lt"/>
              </a:rPr>
              <a:t>Control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051986" y="3315371"/>
            <a:ext cx="1017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5 </a:t>
            </a:r>
            <a:r>
              <a:rPr lang="en-US" altLang="ru-RU" sz="1400" b="1" dirty="0">
                <a:latin typeface="+mn-lt"/>
              </a:rPr>
              <a:t>min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726423" y="5668045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4 </a:t>
            </a:r>
            <a:r>
              <a:rPr lang="en-US" altLang="ru-RU" sz="1400" b="1" dirty="0">
                <a:latin typeface="+mn-lt"/>
              </a:rPr>
              <a:t>h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235447" y="56584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latin typeface="+mn-lt"/>
              </a:rPr>
              <a:t>24 </a:t>
            </a:r>
            <a:r>
              <a:rPr lang="en-US" altLang="ru-RU" sz="1400" b="1" dirty="0">
                <a:latin typeface="+mn-lt"/>
              </a:rPr>
              <a:t>h</a:t>
            </a:r>
            <a:endParaRPr lang="ru-RU" altLang="ru-RU" sz="1400" b="1" dirty="0">
              <a:latin typeface="+mn-lt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4377422" y="2907383"/>
            <a:ext cx="198438" cy="239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2920098" y="5204495"/>
            <a:ext cx="141287" cy="233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4393532" y="5204494"/>
            <a:ext cx="196850" cy="239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2920097" y="2839121"/>
            <a:ext cx="198438" cy="238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55" name="Text Box 10"/>
          <p:cNvSpPr txBox="1">
            <a:spLocks noChangeArrowheads="1"/>
          </p:cNvSpPr>
          <p:nvPr/>
        </p:nvSpPr>
        <p:spPr bwMode="auto">
          <a:xfrm>
            <a:off x="2628759" y="5931588"/>
            <a:ext cx="2449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>
                <a:cs typeface="Arial" pitchFamily="34" charset="0"/>
              </a:rPr>
              <a:t>Subcutaneous injection of CT-26 cells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333" y="1628800"/>
            <a:ext cx="4877190" cy="448076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33</a:t>
            </a:r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931126" y="546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Biological evaluation, </a:t>
            </a:r>
            <a:r>
              <a:rPr lang="en-US" altLang="ru-RU" sz="2000" b="1" i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 vivo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tests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4680" y="6550223"/>
            <a:ext cx="7076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Eur</a:t>
            </a:r>
            <a:r>
              <a:rPr lang="en-US" altLang="ru-RU" sz="1400" i="1" dirty="0">
                <a:cs typeface="Times New Roman" pitchFamily="18" charset="0"/>
              </a:rPr>
              <a:t>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 smtClean="0">
                <a:cs typeface="Times New Roman" pitchFamily="18" charset="0"/>
              </a:rPr>
              <a:t>740.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09009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ChangeArrowheads="1"/>
          </p:cNvSpPr>
          <p:nvPr/>
        </p:nvSpPr>
        <p:spPr bwMode="auto">
          <a:xfrm>
            <a:off x="3636964" y="440016"/>
            <a:ext cx="70310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29034" name="Заголовок 1"/>
          <p:cNvSpPr txBox="1">
            <a:spLocks/>
          </p:cNvSpPr>
          <p:nvPr/>
        </p:nvSpPr>
        <p:spPr bwMode="auto">
          <a:xfrm>
            <a:off x="1516063" y="-16256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 soluble conjugates of chlorins with carbohydrates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</a:t>
            </a:r>
            <a:r>
              <a:rPr lang="en-US" b="1" dirty="0" smtClean="0"/>
              <a:t>4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41" y="1340768"/>
            <a:ext cx="8906118" cy="477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6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54927"/>
              </p:ext>
            </p:extLst>
          </p:nvPr>
        </p:nvGraphicFramePr>
        <p:xfrm>
          <a:off x="1693863" y="1457326"/>
          <a:ext cx="4938712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44" name="CS ChemDraw Drawing" r:id="rId3" imgW="3790294" imgH="810658" progId="ChemDraw.Document.6.0">
                  <p:embed/>
                </p:oleObj>
              </mc:Choice>
              <mc:Fallback>
                <p:oleObj name="CS ChemDraw Drawing" r:id="rId3" imgW="3790294" imgH="810658" progId="ChemDraw.Document.6.0">
                  <p:embed/>
                  <p:pic>
                    <p:nvPicPr>
                      <p:cNvPr id="13005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1457326"/>
                        <a:ext cx="4938712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6692900" y="1741489"/>
            <a:ext cx="431800" cy="358775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0052" name="Прямоугольник 7"/>
          <p:cNvSpPr>
            <a:spLocks noChangeArrowheads="1"/>
          </p:cNvSpPr>
          <p:nvPr/>
        </p:nvSpPr>
        <p:spPr bwMode="auto">
          <a:xfrm>
            <a:off x="6959600" y="3883025"/>
            <a:ext cx="3316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 sz="15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500" i="1"/>
              <a:t>Org. Biomol. Chem</a:t>
            </a:r>
            <a:r>
              <a:rPr lang="en-US" altLang="ru-RU" sz="1500" b="1" i="1"/>
              <a:t>.</a:t>
            </a:r>
            <a:r>
              <a:rPr lang="en-US" altLang="ru-RU" sz="1500"/>
              <a:t>, </a:t>
            </a:r>
            <a:r>
              <a:rPr lang="en-US" altLang="ru-RU" sz="1500" b="1"/>
              <a:t>2016</a:t>
            </a:r>
            <a:r>
              <a:rPr lang="en-US" altLang="ru-RU" sz="1500"/>
              <a:t>,14, 2985</a:t>
            </a:r>
          </a:p>
        </p:txBody>
      </p:sp>
      <p:pic>
        <p:nvPicPr>
          <p:cNvPr id="130053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29000"/>
            <a:ext cx="4297362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Box 9"/>
          <p:cNvSpPr txBox="1">
            <a:spLocks noChangeArrowheads="1"/>
          </p:cNvSpPr>
          <p:nvPr/>
        </p:nvSpPr>
        <p:spPr bwMode="auto">
          <a:xfrm>
            <a:off x="6024563" y="5148263"/>
            <a:ext cx="130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800" b="1"/>
              <a:t>Galectin-3</a:t>
            </a:r>
            <a:endParaRPr lang="ru-RU" altLang="ru-RU" sz="1800" b="1"/>
          </a:p>
        </p:txBody>
      </p:sp>
      <p:sp>
        <p:nvSpPr>
          <p:cNvPr id="11" name="Овал 10"/>
          <p:cNvSpPr/>
          <p:nvPr/>
        </p:nvSpPr>
        <p:spPr>
          <a:xfrm>
            <a:off x="7250763" y="793789"/>
            <a:ext cx="2196456" cy="2129309"/>
          </a:xfrm>
          <a:prstGeom prst="ellipse">
            <a:avLst/>
          </a:prstGeom>
          <a:noFill/>
          <a:ln w="38100">
            <a:solidFill>
              <a:srgbClr val="51713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30056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560044"/>
              </p:ext>
            </p:extLst>
          </p:nvPr>
        </p:nvGraphicFramePr>
        <p:xfrm>
          <a:off x="7621589" y="908720"/>
          <a:ext cx="1512887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45" name="CS ChemDraw Drawing" r:id="rId6" imgW="967563" imgH="1126133" progId="ChemDraw.Document.6.0">
                  <p:embed/>
                </p:oleObj>
              </mc:Choice>
              <mc:Fallback>
                <p:oleObj name="CS ChemDraw Drawing" r:id="rId6" imgW="967563" imgH="1126133" progId="ChemDraw.Document.6.0">
                  <p:embed/>
                  <p:pic>
                    <p:nvPicPr>
                      <p:cNvPr id="130056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1589" y="908720"/>
                        <a:ext cx="1512887" cy="176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Стрелка вправо 12"/>
          <p:cNvSpPr/>
          <p:nvPr/>
        </p:nvSpPr>
        <p:spPr>
          <a:xfrm rot="7632340">
            <a:off x="7228682" y="2821782"/>
            <a:ext cx="431800" cy="360363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3135346">
            <a:off x="8990807" y="2809082"/>
            <a:ext cx="431800" cy="360363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0059" name="TextBox 14"/>
          <p:cNvSpPr txBox="1">
            <a:spLocks noChangeArrowheads="1"/>
          </p:cNvSpPr>
          <p:nvPr/>
        </p:nvSpPr>
        <p:spPr bwMode="auto">
          <a:xfrm>
            <a:off x="5816894" y="3276601"/>
            <a:ext cx="220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/>
              <a:t>Binding to galectins </a:t>
            </a:r>
            <a:endParaRPr lang="ru-RU" altLang="ru-RU" sz="1600" b="1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/>
              <a:t>in tumor cells</a:t>
            </a:r>
            <a:endParaRPr lang="ru-RU" altLang="ru-RU" sz="1600" b="1" dirty="0"/>
          </a:p>
        </p:txBody>
      </p:sp>
      <p:sp>
        <p:nvSpPr>
          <p:cNvPr id="130060" name="TextBox 15"/>
          <p:cNvSpPr txBox="1">
            <a:spLocks noChangeArrowheads="1"/>
          </p:cNvSpPr>
          <p:nvPr/>
        </p:nvSpPr>
        <p:spPr bwMode="auto">
          <a:xfrm>
            <a:off x="8773558" y="3275013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/>
              <a:t>Hydrophilicity</a:t>
            </a:r>
            <a:endParaRPr lang="ru-RU" altLang="ru-RU" sz="18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1524000" y="27668"/>
            <a:ext cx="9144000" cy="39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 soluble conjugates of chlorins with carbohydrates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</a:t>
            </a:r>
            <a:r>
              <a:rPr lang="en-US" b="1" dirty="0" smtClean="0"/>
              <a:t>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634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24000" y="27668"/>
            <a:ext cx="9144000" cy="39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 soluble conjugates of chlorins with carbohydrates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072793"/>
              </p:ext>
            </p:extLst>
          </p:nvPr>
        </p:nvGraphicFramePr>
        <p:xfrm>
          <a:off x="407368" y="980728"/>
          <a:ext cx="11473362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12" name="CS ChemDraw Drawing" r:id="rId3" imgW="7928061" imgH="3483581" progId="ChemDraw.Document.6.0">
                  <p:embed/>
                </p:oleObj>
              </mc:Choice>
              <mc:Fallback>
                <p:oleObj name="CS ChemDraw Drawing" r:id="rId3" imgW="7928061" imgH="348358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368" y="980728"/>
                        <a:ext cx="11473362" cy="504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863752" y="490652"/>
            <a:ext cx="8136904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</a:t>
            </a:r>
            <a:r>
              <a:rPr lang="en-US" b="1" dirty="0" smtClean="0"/>
              <a:t>6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039" y="6507470"/>
            <a:ext cx="8225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N.S. Kuzmina, 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O.I.Koifman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Mendeleev. Commun.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2020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30, </a:t>
            </a:r>
            <a:r>
              <a:rPr lang="en-US" altLang="ru-RU" sz="1400" dirty="0" smtClean="0">
                <a:cs typeface="Times New Roman" pitchFamily="18" charset="0"/>
              </a:rPr>
              <a:t>159.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10546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24000" y="27668"/>
            <a:ext cx="9144000" cy="39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 soluble conjugates of chlorins with carbohydrates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962233"/>
              </p:ext>
            </p:extLst>
          </p:nvPr>
        </p:nvGraphicFramePr>
        <p:xfrm>
          <a:off x="407988" y="979488"/>
          <a:ext cx="11472862" cy="504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8" name="CS ChemDraw Drawing" r:id="rId3" imgW="7928061" imgH="3484005" progId="ChemDraw.Document.6.0">
                  <p:embed/>
                </p:oleObj>
              </mc:Choice>
              <mc:Fallback>
                <p:oleObj name="CS ChemDraw Drawing" r:id="rId3" imgW="7928061" imgH="3484005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988" y="979488"/>
                        <a:ext cx="11472862" cy="504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56240" y="490652"/>
            <a:ext cx="3744416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</a:t>
            </a:r>
            <a:r>
              <a:rPr lang="en-US" b="1" dirty="0" smtClean="0"/>
              <a:t>7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039" y="6507470"/>
            <a:ext cx="8225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N.S. Kuzmina, 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O.I.Koifman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Mendeleev. Commun.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2020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30, </a:t>
            </a:r>
            <a:r>
              <a:rPr lang="en-US" altLang="ru-RU" sz="1400" dirty="0" smtClean="0">
                <a:cs typeface="Times New Roman" pitchFamily="18" charset="0"/>
              </a:rPr>
              <a:t>159.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354" y="2924944"/>
            <a:ext cx="4714875" cy="13811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896822" y="3705248"/>
            <a:ext cx="1358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600" dirty="0" smtClean="0"/>
              <a:t>β</a:t>
            </a:r>
            <a:r>
              <a:rPr lang="en-US" sz="1600" dirty="0" smtClean="0"/>
              <a:t>-</a:t>
            </a:r>
            <a:r>
              <a:rPr lang="en-US" sz="1600" i="1" dirty="0" smtClean="0"/>
              <a:t>D</a:t>
            </a:r>
            <a:r>
              <a:rPr lang="en-US" sz="1600" dirty="0" smtClean="0"/>
              <a:t>-</a:t>
            </a:r>
            <a:r>
              <a:rPr lang="en-US" sz="1600" dirty="0" err="1" smtClean="0"/>
              <a:t>galactosyl</a:t>
            </a:r>
            <a:endParaRPr lang="en-US" sz="1600" dirty="0" smtClean="0"/>
          </a:p>
          <a:p>
            <a:pPr algn="ctr"/>
            <a:r>
              <a:rPr lang="el-GR" sz="1600" dirty="0"/>
              <a:t>β</a:t>
            </a:r>
            <a:r>
              <a:rPr lang="en-US" sz="1600" dirty="0"/>
              <a:t>-</a:t>
            </a:r>
            <a:r>
              <a:rPr lang="en-US" sz="1600" i="1" dirty="0"/>
              <a:t>D</a:t>
            </a:r>
            <a:r>
              <a:rPr lang="en-US" sz="1600" dirty="0"/>
              <a:t>-</a:t>
            </a:r>
            <a:r>
              <a:rPr lang="en-US" sz="1600" dirty="0" err="1" smtClean="0"/>
              <a:t>glucosyl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77527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24000" y="27668"/>
            <a:ext cx="9144000" cy="39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Synthesis of water soluble conjugates of chlorins with carbohydrates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511743"/>
              </p:ext>
            </p:extLst>
          </p:nvPr>
        </p:nvGraphicFramePr>
        <p:xfrm>
          <a:off x="407988" y="979488"/>
          <a:ext cx="11472862" cy="504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8" name="CS ChemDraw Drawing" r:id="rId4" imgW="7928061" imgH="3484005" progId="ChemDraw.Document.6.0">
                  <p:embed/>
                </p:oleObj>
              </mc:Choice>
              <mc:Fallback>
                <p:oleObj name="CS ChemDraw Drawing" r:id="rId4" imgW="7928061" imgH="3484005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988" y="979488"/>
                        <a:ext cx="11472862" cy="504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38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039" y="6507470"/>
            <a:ext cx="8225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N.S. Kuzmina, V.F. Otvagin,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O.I.Koifman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et al., </a:t>
            </a:r>
            <a:r>
              <a:rPr lang="en-US" altLang="ru-RU" sz="1400" i="1" dirty="0" smtClean="0">
                <a:cs typeface="Times New Roman" pitchFamily="18" charset="0"/>
              </a:rPr>
              <a:t>Mendeleev. Commun.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2020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30, </a:t>
            </a:r>
            <a:r>
              <a:rPr lang="en-US" altLang="ru-RU" sz="1400" dirty="0" smtClean="0">
                <a:cs typeface="Times New Roman" pitchFamily="18" charset="0"/>
              </a:rPr>
              <a:t>159.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26336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75543"/>
              </p:ext>
            </p:extLst>
          </p:nvPr>
        </p:nvGraphicFramePr>
        <p:xfrm>
          <a:off x="128893" y="998597"/>
          <a:ext cx="11871763" cy="518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83" name="CS ChemDraw Drawing" r:id="rId3" imgW="8406100" imgH="3668111" progId="ChemDraw.Document.6.0">
                  <p:embed/>
                </p:oleObj>
              </mc:Choice>
              <mc:Fallback>
                <p:oleObj name="CS ChemDraw Drawing" r:id="rId3" imgW="8406100" imgH="36681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893" y="998597"/>
                        <a:ext cx="11871763" cy="518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39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27648" y="490652"/>
            <a:ext cx="9073008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91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75543"/>
              </p:ext>
            </p:extLst>
          </p:nvPr>
        </p:nvGraphicFramePr>
        <p:xfrm>
          <a:off x="128893" y="998597"/>
          <a:ext cx="11871763" cy="518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35" name="CS ChemDraw Drawing" r:id="rId3" imgW="8406100" imgH="3668111" progId="ChemDraw.Document.6.0">
                  <p:embed/>
                </p:oleObj>
              </mc:Choice>
              <mc:Fallback>
                <p:oleObj name="CS ChemDraw Drawing" r:id="rId3" imgW="8406100" imgH="3668111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893" y="998597"/>
                        <a:ext cx="11871763" cy="518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39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6240" y="490652"/>
            <a:ext cx="3744416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0330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156FCE-2165-4BB4-82D4-C3D209657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"/>
          <a:stretch/>
        </p:blipFill>
        <p:spPr>
          <a:xfrm>
            <a:off x="6184572" y="5034507"/>
            <a:ext cx="1837615" cy="17457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4BFAB-4477-4DCA-98F7-E7EB0E9E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07242">
            <a:off x="2902571" y="4344528"/>
            <a:ext cx="2334768" cy="1078992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BFE8D87-C1A9-4AC6-A427-57D041119E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9758" y="1298617"/>
          <a:ext cx="191135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94" name="CS ChemDraw Drawing" r:id="rId5" imgW="1098761" imgH="2290454" progId="ChemDraw.Document.6.0">
                  <p:embed/>
                </p:oleObj>
              </mc:Choice>
              <mc:Fallback>
                <p:oleObj name="CS ChemDraw Drawing" r:id="rId5" imgW="1098761" imgH="2290454" progId="ChemDraw.Document.6.0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6BFE8D87-C1A9-4AC6-A427-57D041119E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9758" y="1298617"/>
                        <a:ext cx="1911350" cy="398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145E038-829C-4918-8599-9EF334176830}"/>
              </a:ext>
            </a:extLst>
          </p:cNvPr>
          <p:cNvSpPr txBox="1"/>
          <p:nvPr/>
        </p:nvSpPr>
        <p:spPr>
          <a:xfrm>
            <a:off x="1567531" y="5328271"/>
            <a:ext cx="2475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Important biomolecules</a:t>
            </a:r>
            <a:endParaRPr lang="ru-RU" b="1" dirty="0"/>
          </a:p>
          <a:p>
            <a:pPr algn="ctr"/>
            <a:r>
              <a:rPr lang="ru-RU" b="1" dirty="0" smtClean="0"/>
              <a:t>(</a:t>
            </a:r>
            <a:r>
              <a:rPr lang="en-US" b="1" dirty="0" smtClean="0"/>
              <a:t>peptides</a:t>
            </a:r>
            <a:r>
              <a:rPr lang="ru-RU" b="1" dirty="0" smtClean="0"/>
              <a:t>, </a:t>
            </a:r>
            <a:r>
              <a:rPr lang="en-US" b="1" dirty="0" smtClean="0"/>
              <a:t>DNA</a:t>
            </a:r>
            <a:r>
              <a:rPr lang="ru-RU" b="1" dirty="0" smtClean="0"/>
              <a:t>, </a:t>
            </a:r>
            <a:r>
              <a:rPr lang="en-US" b="1" dirty="0" smtClean="0"/>
              <a:t>RNA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22" name="Облачко с текстом: овальное 21">
            <a:extLst>
              <a:ext uri="{FF2B5EF4-FFF2-40B4-BE49-F238E27FC236}">
                <a16:creationId xmlns:a16="http://schemas.microsoft.com/office/drawing/2014/main" id="{020F947C-C853-4447-B066-3A243C5DCBA7}"/>
              </a:ext>
            </a:extLst>
          </p:cNvPr>
          <p:cNvSpPr/>
          <p:nvPr/>
        </p:nvSpPr>
        <p:spPr>
          <a:xfrm rot="10800000">
            <a:off x="3995355" y="539343"/>
            <a:ext cx="6336191" cy="3478580"/>
          </a:xfrm>
          <a:prstGeom prst="wedgeEllipseCallout">
            <a:avLst>
              <a:gd name="adj1" fmla="val 55998"/>
              <a:gd name="adj2" fmla="val -6835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57A41DC-403E-4257-827D-A4462E065F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490856"/>
              </p:ext>
            </p:extLst>
          </p:nvPr>
        </p:nvGraphicFramePr>
        <p:xfrm>
          <a:off x="4943872" y="632385"/>
          <a:ext cx="3871913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95" name="CS ChemDraw Drawing" r:id="rId7" imgW="3481950" imgH="2843454" progId="ChemDraw.Document.6.0">
                  <p:embed/>
                </p:oleObj>
              </mc:Choice>
              <mc:Fallback>
                <p:oleObj name="CS ChemDraw Drawing" r:id="rId7" imgW="3481950" imgH="2843454" progId="ChemDraw.Document.6.0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57A41DC-403E-4257-827D-A4462E065F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872" y="632385"/>
                        <a:ext cx="3871913" cy="316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9C788788-7C10-41CA-B86B-23150A51C090}"/>
              </a:ext>
            </a:extLst>
          </p:cNvPr>
          <p:cNvSpPr/>
          <p:nvPr/>
        </p:nvSpPr>
        <p:spPr>
          <a:xfrm>
            <a:off x="6899472" y="4129372"/>
            <a:ext cx="636688" cy="578172"/>
          </a:xfrm>
          <a:prstGeom prst="down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16AABC-B8CC-4A2C-9AB2-06BDBAD8FD69}"/>
              </a:ext>
            </a:extLst>
          </p:cNvPr>
          <p:cNvSpPr txBox="1"/>
          <p:nvPr/>
        </p:nvSpPr>
        <p:spPr>
          <a:xfrm>
            <a:off x="5213848" y="4707543"/>
            <a:ext cx="420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Activation of apoptosis or necroptosis</a:t>
            </a:r>
            <a:endParaRPr lang="ru-RU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CE663-3CB7-42C9-90A8-A7DDDA93FCFF}"/>
              </a:ext>
            </a:extLst>
          </p:cNvPr>
          <p:cNvSpPr txBox="1"/>
          <p:nvPr/>
        </p:nvSpPr>
        <p:spPr>
          <a:xfrm>
            <a:off x="7896200" y="5715417"/>
            <a:ext cx="2347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Death of tumor cells</a:t>
            </a:r>
            <a:endParaRPr lang="ru-RU" sz="20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1434543" y="1441719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endParaRPr lang="ru-RU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3125273" y="2063422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endParaRPr lang="ru-RU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2064525" y="2890076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endParaRPr lang="ru-RU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BFFB62-D3FC-48FE-B833-ED5DA16E5611}"/>
              </a:ext>
            </a:extLst>
          </p:cNvPr>
          <p:cNvSpPr/>
          <p:nvPr/>
        </p:nvSpPr>
        <p:spPr>
          <a:xfrm>
            <a:off x="2213104" y="4017924"/>
            <a:ext cx="74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endParaRPr lang="ru-RU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Physical and chemical principles of PDT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46496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75543"/>
              </p:ext>
            </p:extLst>
          </p:nvPr>
        </p:nvGraphicFramePr>
        <p:xfrm>
          <a:off x="128893" y="998597"/>
          <a:ext cx="11871763" cy="518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59" name="CS ChemDraw Drawing" r:id="rId3" imgW="8406100" imgH="3668111" progId="ChemDraw.Document.6.0">
                  <p:embed/>
                </p:oleObj>
              </mc:Choice>
              <mc:Fallback>
                <p:oleObj name="CS ChemDraw Drawing" r:id="rId3" imgW="8406100" imgH="3668111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893" y="998597"/>
                        <a:ext cx="11871763" cy="518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39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4613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54515"/>
              </p:ext>
            </p:extLst>
          </p:nvPr>
        </p:nvGraphicFramePr>
        <p:xfrm>
          <a:off x="228600" y="692150"/>
          <a:ext cx="11845925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09" name="CS ChemDraw Drawing" r:id="rId3" imgW="9480839" imgH="4609849" progId="ChemDraw.Document.6.0">
                  <p:embed/>
                </p:oleObj>
              </mc:Choice>
              <mc:Fallback>
                <p:oleObj name="CS ChemDraw Drawing" r:id="rId3" imgW="9480839" imgH="46098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692150"/>
                        <a:ext cx="11845925" cy="576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07567" y="490652"/>
            <a:ext cx="9866957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40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6643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54515"/>
              </p:ext>
            </p:extLst>
          </p:nvPr>
        </p:nvGraphicFramePr>
        <p:xfrm>
          <a:off x="228600" y="692150"/>
          <a:ext cx="11845925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51" name="CS ChemDraw Drawing" r:id="rId3" imgW="9480839" imgH="4609849" progId="ChemDraw.Document.6.0">
                  <p:embed/>
                </p:oleObj>
              </mc:Choice>
              <mc:Fallback>
                <p:oleObj name="CS ChemDraw Drawing" r:id="rId3" imgW="9480839" imgH="460984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692150"/>
                        <a:ext cx="11845925" cy="576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40016" y="490652"/>
            <a:ext cx="5834508" cy="6020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68143" y="3068960"/>
            <a:ext cx="1143744" cy="642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40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08570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54515"/>
              </p:ext>
            </p:extLst>
          </p:nvPr>
        </p:nvGraphicFramePr>
        <p:xfrm>
          <a:off x="228600" y="692150"/>
          <a:ext cx="11845925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75" name="CS ChemDraw Drawing" r:id="rId3" imgW="9480839" imgH="4609849" progId="ChemDraw.Document.6.0">
                  <p:embed/>
                </p:oleObj>
              </mc:Choice>
              <mc:Fallback>
                <p:oleObj name="CS ChemDraw Drawing" r:id="rId3" imgW="9480839" imgH="460984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692150"/>
                        <a:ext cx="11845925" cy="576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40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9383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034147"/>
              </p:ext>
            </p:extLst>
          </p:nvPr>
        </p:nvGraphicFramePr>
        <p:xfrm>
          <a:off x="7308514" y="1384102"/>
          <a:ext cx="2809875" cy="362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47" name="CS ChemDraw Drawing" r:id="rId3" imgW="2388073" imgH="3078464" progId="ChemDraw.Document.6.0">
                  <p:embed/>
                </p:oleObj>
              </mc:Choice>
              <mc:Fallback>
                <p:oleObj name="CS ChemDraw Drawing" r:id="rId3" imgW="2388073" imgH="307846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8514" y="1384102"/>
                        <a:ext cx="2809875" cy="362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891104" y="5260069"/>
            <a:ext cx="1583811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rgbClr val="FF0000"/>
                </a:solidFill>
                <a:latin typeface="+mn-lt"/>
              </a:rPr>
              <a:t>Conjugate</a:t>
            </a:r>
            <a:endParaRPr lang="ru-RU" alt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8040216" y="5260069"/>
            <a:ext cx="1583811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2000" b="1" dirty="0">
              <a:solidFill>
                <a:srgbClr val="00B050"/>
              </a:solidFill>
              <a:latin typeface="+mn-lt"/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519691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48" name="CS ChemDraw Drawing" r:id="rId5" imgW="3360314" imgH="4411744" progId="ChemDraw.Document.6.0">
                  <p:embed/>
                </p:oleObj>
              </mc:Choice>
              <mc:Fallback>
                <p:oleObj name="CS ChemDraw Drawing" r:id="rId5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82504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05" name="CS ChemDraw Drawing" r:id="rId3" imgW="3360314" imgH="4411744" progId="ChemDraw.Document.6.0">
                  <p:embed/>
                </p:oleObj>
              </mc:Choice>
              <mc:Fallback>
                <p:oleObj name="CS ChemDraw Drawing" r:id="rId3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220" y="620688"/>
            <a:ext cx="6321001" cy="3246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751596" y="734013"/>
            <a:ext cx="5040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064236" y="1361025"/>
            <a:ext cx="999728" cy="69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1034531" y="1380018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4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806" y="3986906"/>
            <a:ext cx="5189714" cy="284204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08168" y="4052607"/>
            <a:ext cx="144016" cy="600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480376" y="4070689"/>
            <a:ext cx="144016" cy="600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8040216" y="4052607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200" b="1" dirty="0" smtClean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20049" y="3977779"/>
            <a:ext cx="5664305" cy="2849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97772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06" name="CS ChemDraw Drawing" r:id="rId3" imgW="3360314" imgH="4411744" progId="ChemDraw.Document.6.0">
                  <p:embed/>
                </p:oleObj>
              </mc:Choice>
              <mc:Fallback>
                <p:oleObj name="CS ChemDraw Drawing" r:id="rId3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220" y="620688"/>
            <a:ext cx="6321001" cy="3246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751596" y="734013"/>
            <a:ext cx="5040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064236" y="1361025"/>
            <a:ext cx="999728" cy="69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1034531" y="1380018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4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405" y="3877634"/>
            <a:ext cx="5189714" cy="284204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08168" y="4052607"/>
            <a:ext cx="144016" cy="600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439126" y="4052607"/>
            <a:ext cx="144016" cy="600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8040216" y="4052607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200" b="1" dirty="0" smtClean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66307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54" name="CS ChemDraw Drawing" r:id="rId3" imgW="3360314" imgH="4411744" progId="ChemDraw.Document.6.0">
                  <p:embed/>
                </p:oleObj>
              </mc:Choice>
              <mc:Fallback>
                <p:oleObj name="CS ChemDraw Drawing" r:id="rId3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565" y="960219"/>
            <a:ext cx="6844891" cy="51205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18549" y="739508"/>
            <a:ext cx="584448" cy="368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48957" y="3453013"/>
            <a:ext cx="584448" cy="368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666555" y="802402"/>
            <a:ext cx="1451975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774433" y="3417503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33206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78" name="CS ChemDraw Drawing" r:id="rId3" imgW="3360314" imgH="4411744" progId="ChemDraw.Document.6.0">
                  <p:embed/>
                </p:oleObj>
              </mc:Choice>
              <mc:Fallback>
                <p:oleObj name="CS ChemDraw Drawing" r:id="rId3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48957" y="3453013"/>
            <a:ext cx="584448" cy="368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666555" y="802402"/>
            <a:ext cx="1451975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774433" y="3417503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279" y="3911187"/>
            <a:ext cx="6722358" cy="1369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122" y="1284570"/>
            <a:ext cx="6686550" cy="1724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450" y="1301532"/>
            <a:ext cx="1076325" cy="156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5564" y="1369346"/>
            <a:ext cx="819150" cy="229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458" y="3911187"/>
            <a:ext cx="819150" cy="2612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984432" y="2600739"/>
            <a:ext cx="341862" cy="26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3143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00" name="CS ChemDraw Drawing" r:id="rId3" imgW="3360314" imgH="4411744" progId="ChemDraw.Document.6.0">
                  <p:embed/>
                </p:oleObj>
              </mc:Choice>
              <mc:Fallback>
                <p:oleObj name="CS ChemDraw Drawing" r:id="rId3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48957" y="3453013"/>
            <a:ext cx="584448" cy="368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666555" y="802402"/>
            <a:ext cx="1451975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FF0000"/>
                </a:solidFill>
                <a:latin typeface="+mn-lt"/>
              </a:rPr>
              <a:t>Conjugate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774433" y="3417503"/>
            <a:ext cx="1152128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smtClean="0">
                <a:solidFill>
                  <a:srgbClr val="00B050"/>
                </a:solidFill>
                <a:latin typeface="+mn-lt"/>
              </a:rPr>
              <a:t>Free PS</a:t>
            </a:r>
            <a:endParaRPr lang="ru-RU" altLang="ru-RU" sz="1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279" y="3911187"/>
            <a:ext cx="6722358" cy="1369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122" y="1284570"/>
            <a:ext cx="6686550" cy="1724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450" y="1301532"/>
            <a:ext cx="1076325" cy="156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5564" y="1369346"/>
            <a:ext cx="819150" cy="229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458" y="3911187"/>
            <a:ext cx="819150" cy="2612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984432" y="2600739"/>
            <a:ext cx="341862" cy="26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06574" y="2242379"/>
            <a:ext cx="678058" cy="3225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41355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Photodynamic therapy: medicinal bases</a:t>
            </a:r>
            <a:endParaRPr lang="ru-RU" altLang="ru-RU" sz="20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EBF840-43AB-4BCA-9EB6-C99038982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7934" b="765"/>
          <a:stretch/>
        </p:blipFill>
        <p:spPr>
          <a:xfrm>
            <a:off x="1415480" y="548680"/>
            <a:ext cx="4508126" cy="3121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A2F190-3921-4DFB-A88F-BDF23B360054}"/>
              </a:ext>
            </a:extLst>
          </p:cNvPr>
          <p:cNvSpPr txBox="1"/>
          <p:nvPr/>
        </p:nvSpPr>
        <p:spPr>
          <a:xfrm>
            <a:off x="5923606" y="542865"/>
            <a:ext cx="2912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Photodynamic therapy </a:t>
            </a:r>
          </a:p>
          <a:p>
            <a:r>
              <a:rPr lang="en-US" sz="2200" b="1" dirty="0" smtClean="0">
                <a:solidFill>
                  <a:srgbClr val="00B050"/>
                </a:solidFill>
              </a:rPr>
              <a:t>of skin</a:t>
            </a:r>
            <a:endParaRPr lang="ru-RU" sz="2200" b="1" dirty="0">
              <a:solidFill>
                <a:srgbClr val="00B05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02442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7" descr="https://blog.lifescitrc.org/ugresearch/wp-content/uploads/sites/3/2018/12/Mice-Injection-e1545422422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" y="1745450"/>
            <a:ext cx="2214648" cy="15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35515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0" name="CS ChemDraw Drawing" r:id="rId4" imgW="3360314" imgH="4411744" progId="ChemDraw.Document.6.0">
                  <p:embed/>
                </p:oleObj>
              </mc:Choice>
              <mc:Fallback>
                <p:oleObj name="CS ChemDraw Drawing" r:id="rId4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7888" y="553992"/>
            <a:ext cx="504056" cy="265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991" y="503163"/>
            <a:ext cx="3533775" cy="270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603" y="3211271"/>
            <a:ext cx="5162550" cy="34004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5834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636744" y="2753373"/>
            <a:ext cx="5016984" cy="3560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2064" y="6021288"/>
            <a:ext cx="436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Intravenous administration, dose 15 mg/kg.</a:t>
            </a:r>
          </a:p>
          <a:p>
            <a:pPr algn="ctr"/>
            <a:r>
              <a:rPr lang="en-US" b="1" dirty="0"/>
              <a:t>Irradiation 50 J/cm</a:t>
            </a:r>
            <a:r>
              <a:rPr lang="en-US" b="1" baseline="30000" dirty="0"/>
              <a:t>2</a:t>
            </a:r>
            <a:r>
              <a:rPr lang="en-US" b="1" dirty="0"/>
              <a:t> at 635 nm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524000" y="-21679"/>
            <a:ext cx="9144000" cy="4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Water soluble chlorin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ru-RU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carbohydrate / 4-arylaminoquinazoline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41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4" y="476672"/>
            <a:ext cx="4000432" cy="2534490"/>
          </a:xfrm>
          <a:prstGeom prst="rect">
            <a:avLst/>
          </a:prstGeom>
        </p:spPr>
      </p:pic>
      <p:pic>
        <p:nvPicPr>
          <p:cNvPr id="15" name="Picture 127" descr="https://blog.lifescitrc.org/ugresearch/wp-content/uploads/sites/3/2018/12/Mice-Injection-e1545422422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" y="1745450"/>
            <a:ext cx="2214648" cy="15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80874"/>
              </p:ext>
            </p:extLst>
          </p:nvPr>
        </p:nvGraphicFramePr>
        <p:xfrm>
          <a:off x="839416" y="857098"/>
          <a:ext cx="3955057" cy="519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29" name="CS ChemDraw Drawing" r:id="rId7" imgW="3360314" imgH="4411744" progId="ChemDraw.Document.6.0">
                  <p:embed/>
                </p:oleObj>
              </mc:Choice>
              <mc:Fallback>
                <p:oleObj name="CS ChemDraw Drawing" r:id="rId7" imgW="3360314" imgH="4411744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9416" y="857098"/>
                        <a:ext cx="3955057" cy="519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84032" y="463376"/>
            <a:ext cx="432048" cy="2547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667775" y="876756"/>
            <a:ext cx="2166307" cy="22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latin typeface="+mn-lt"/>
              </a:rPr>
              <a:t>Control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 smtClean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 smtClean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latin typeface="+mn-lt"/>
              </a:rPr>
              <a:t>Conjugate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 smtClean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000" b="1" dirty="0" smtClean="0">
              <a:latin typeface="+mn-lt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latin typeface="+mn-lt"/>
              </a:rPr>
              <a:t>Conjugate + PDT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304036" y="3121344"/>
            <a:ext cx="1349692" cy="883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0200456" y="3095618"/>
            <a:ext cx="2166307" cy="106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 smtClean="0">
                <a:latin typeface="+mn-lt"/>
              </a:rPr>
              <a:t>Control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 smtClean="0">
                <a:latin typeface="+mn-lt"/>
              </a:rPr>
              <a:t>Conjugate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1" dirty="0" smtClean="0">
                <a:latin typeface="+mn-lt"/>
              </a:rPr>
              <a:t>Conjugate + PDT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50223"/>
            <a:ext cx="80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400" dirty="0" smtClean="0">
                <a:cs typeface="Times New Roman" pitchFamily="18" charset="0"/>
              </a:rPr>
              <a:t>V.F. </a:t>
            </a:r>
            <a:r>
              <a:rPr lang="en-US" altLang="ru-RU" sz="1400" dirty="0" err="1" smtClean="0">
                <a:cs typeface="Times New Roman" pitchFamily="18" charset="0"/>
              </a:rPr>
              <a:t>Otvagin</a:t>
            </a:r>
            <a:r>
              <a:rPr lang="en-US" altLang="ru-RU" sz="1400" dirty="0" smtClean="0">
                <a:cs typeface="Times New Roman" pitchFamily="18" charset="0"/>
              </a:rPr>
              <a:t>, A.V. </a:t>
            </a:r>
            <a:r>
              <a:rPr lang="en-US" altLang="ru-RU" sz="1400" dirty="0" err="1" smtClean="0">
                <a:cs typeface="Times New Roman" pitchFamily="18" charset="0"/>
              </a:rPr>
              <a:t>Nyuchev</a:t>
            </a:r>
            <a:r>
              <a:rPr lang="en-US" altLang="ru-RU" sz="1400" dirty="0" smtClean="0">
                <a:cs typeface="Times New Roman" pitchFamily="18" charset="0"/>
              </a:rPr>
              <a:t>, Y.G. </a:t>
            </a:r>
            <a:r>
              <a:rPr lang="en-US" altLang="ru-RU" sz="1400" dirty="0" err="1" smtClean="0">
                <a:cs typeface="Times New Roman" pitchFamily="18" charset="0"/>
              </a:rPr>
              <a:t>Gorbunova</a:t>
            </a:r>
            <a:r>
              <a:rPr lang="en-US" altLang="ru-RU" sz="1400" dirty="0" smtClean="0">
                <a:cs typeface="Times New Roman" pitchFamily="18" charset="0"/>
              </a:rPr>
              <a:t>, O.I. </a:t>
            </a:r>
            <a:r>
              <a:rPr lang="en-US" altLang="ru-RU" sz="1400" dirty="0" err="1" smtClean="0">
                <a:cs typeface="Times New Roman" pitchFamily="18" charset="0"/>
              </a:rPr>
              <a:t>Koifman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dirty="0" err="1" smtClean="0">
                <a:cs typeface="Times New Roman" pitchFamily="18" charset="0"/>
              </a:rPr>
              <a:t>A.Yu</a:t>
            </a:r>
            <a:r>
              <a:rPr lang="en-US" altLang="ru-RU" sz="1400" dirty="0" smtClean="0">
                <a:cs typeface="Times New Roman" pitchFamily="18" charset="0"/>
              </a:rPr>
              <a:t>. </a:t>
            </a:r>
            <a:r>
              <a:rPr lang="en-US" altLang="ru-RU" sz="1400" dirty="0" err="1" smtClean="0">
                <a:cs typeface="Times New Roman" pitchFamily="18" charset="0"/>
              </a:rPr>
              <a:t>Fedorov</a:t>
            </a:r>
            <a:r>
              <a:rPr lang="en-US" altLang="ru-RU" sz="1400" dirty="0" smtClean="0">
                <a:cs typeface="Times New Roman" pitchFamily="18" charset="0"/>
              </a:rPr>
              <a:t> </a:t>
            </a:r>
            <a:r>
              <a:rPr lang="en-US" altLang="ru-RU" sz="1400" dirty="0" smtClean="0">
                <a:cs typeface="Times New Roman" pitchFamily="18" charset="0"/>
              </a:rPr>
              <a:t>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6287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8328248" y="3861048"/>
            <a:ext cx="2405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Selective delivery</a:t>
            </a:r>
          </a:p>
          <a:p>
            <a:pPr algn="ctr" eaLnBrk="1" hangingPunct="1"/>
            <a:r>
              <a:rPr lang="en-US" altLang="ru-RU" sz="1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of whole conjugate</a:t>
            </a:r>
            <a:endParaRPr lang="ru-RU" altLang="ru-RU" sz="16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60607" y="2677622"/>
            <a:ext cx="1825655" cy="72008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Photosensitizer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81502" y="2600897"/>
            <a:ext cx="2158914" cy="863533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Chemotherapeutic drug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86262" y="3037662"/>
            <a:ext cx="362985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5549247" y="2489224"/>
            <a:ext cx="1838223" cy="109099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</a:t>
            </a:r>
            <a:r>
              <a:rPr lang="en-US" dirty="0" err="1"/>
              <a:t>immolative</a:t>
            </a:r>
            <a:r>
              <a:rPr lang="en-US" dirty="0"/>
              <a:t> linker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7387470" y="3032664"/>
            <a:ext cx="294033" cy="2055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97622" y="3034720"/>
            <a:ext cx="362985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43207" y="2654668"/>
            <a:ext cx="1454415" cy="76010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Water-soluble part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8009094">
            <a:off x="3463853" y="3606690"/>
            <a:ext cx="362985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3226188">
            <a:off x="4725547" y="3610918"/>
            <a:ext cx="362985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37322" y="3895534"/>
            <a:ext cx="196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Antitumor therapy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(</a:t>
            </a:r>
            <a:r>
              <a:rPr lang="en-US" sz="1600" b="1" baseline="30000" dirty="0">
                <a:solidFill>
                  <a:srgbClr val="006600"/>
                </a:solidFill>
              </a:rPr>
              <a:t>1</a:t>
            </a:r>
            <a:r>
              <a:rPr lang="en-US" sz="1600" b="1" dirty="0">
                <a:solidFill>
                  <a:srgbClr val="006600"/>
                </a:solidFill>
              </a:rPr>
              <a:t>O</a:t>
            </a:r>
            <a:r>
              <a:rPr lang="en-US" sz="1600" b="1" baseline="-25000" dirty="0">
                <a:solidFill>
                  <a:srgbClr val="006600"/>
                </a:solidFill>
              </a:rPr>
              <a:t>2</a:t>
            </a:r>
            <a:r>
              <a:rPr lang="en-US" sz="1600" b="1" dirty="0">
                <a:solidFill>
                  <a:srgbClr val="006600"/>
                </a:solidFill>
              </a:rPr>
              <a:t>, ROS or radicals)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10962" y="3858067"/>
            <a:ext cx="1432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6600"/>
                </a:solidFill>
              </a:rPr>
              <a:t>Fluorescent</a:t>
            </a:r>
            <a:endParaRPr lang="ru-RU" sz="1600" b="1" dirty="0">
              <a:solidFill>
                <a:srgbClr val="006600"/>
              </a:solidFill>
            </a:endParaRPr>
          </a:p>
          <a:p>
            <a:pPr algn="ctr"/>
            <a:r>
              <a:rPr lang="ru-RU" sz="1600" b="1" dirty="0" err="1">
                <a:solidFill>
                  <a:srgbClr val="006600"/>
                </a:solidFill>
              </a:rPr>
              <a:t>imaging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09786" y="162543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Water-soluble photoactive chlorin conjugate for dual therapy of cancer</a:t>
            </a:r>
            <a:endParaRPr lang="ru-RU" sz="2000" b="1" dirty="0"/>
          </a:p>
        </p:txBody>
      </p:sp>
      <p:sp>
        <p:nvSpPr>
          <p:cNvPr id="16" name="Стрелка вправо 15"/>
          <p:cNvSpPr/>
          <p:nvPr/>
        </p:nvSpPr>
        <p:spPr>
          <a:xfrm rot="8009094">
            <a:off x="7983759" y="3623987"/>
            <a:ext cx="362985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3226188">
            <a:off x="8978012" y="3628136"/>
            <a:ext cx="362985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384032" y="3858067"/>
            <a:ext cx="2109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Antitumor therapy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(inhibition of proteins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7093" y="5320890"/>
            <a:ext cx="539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Two differently-acting types of drugs in ONE molecule!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Conjugates 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linkers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32167" y="67320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9351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1991" t="1984" r="20712" b="18669"/>
          <a:stretch/>
        </p:blipFill>
        <p:spPr>
          <a:xfrm>
            <a:off x="6600056" y="1158671"/>
            <a:ext cx="4292355" cy="317154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196934" y="1499516"/>
            <a:ext cx="822078" cy="251188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119726" y="2033616"/>
            <a:ext cx="282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ß-glucuronidase is </a:t>
            </a:r>
            <a:r>
              <a:rPr lang="en-US" b="1" dirty="0" smtClean="0"/>
              <a:t>produced by </a:t>
            </a:r>
            <a:r>
              <a:rPr lang="en-US" b="1" dirty="0"/>
              <a:t>tumor tissues </a:t>
            </a:r>
            <a:endParaRPr lang="ru-RU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Conjugates 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75359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21991" t="1984" r="20712" b="18669"/>
          <a:stretch/>
        </p:blipFill>
        <p:spPr>
          <a:xfrm>
            <a:off x="6600056" y="1158671"/>
            <a:ext cx="4292355" cy="317154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196934" y="1499516"/>
            <a:ext cx="822078" cy="251188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119726" y="2033616"/>
            <a:ext cx="282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ß-</a:t>
            </a:r>
            <a:r>
              <a:rPr lang="en-US" b="1" dirty="0" err="1"/>
              <a:t>glucuronidase</a:t>
            </a:r>
            <a:r>
              <a:rPr lang="en-US" b="1" dirty="0"/>
              <a:t> is </a:t>
            </a:r>
            <a:r>
              <a:rPr lang="en-US" b="1" dirty="0" smtClean="0"/>
              <a:t>produced by </a:t>
            </a:r>
            <a:r>
              <a:rPr lang="en-US" b="1" dirty="0"/>
              <a:t>tumor tissues </a:t>
            </a:r>
            <a:endParaRPr lang="ru-RU" b="1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880380"/>
              </p:ext>
            </p:extLst>
          </p:nvPr>
        </p:nvGraphicFramePr>
        <p:xfrm>
          <a:off x="2349500" y="622300"/>
          <a:ext cx="3529013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54" name="CS ChemDraw Drawing" r:id="rId4" imgW="2497801" imgH="2522330" progId="ChemDraw.Document.6.0">
                  <p:embed/>
                </p:oleObj>
              </mc:Choice>
              <mc:Fallback>
                <p:oleObj name="CS ChemDraw Drawing" r:id="rId4" imgW="2497801" imgH="2522330" progId="ChemDraw.Document.6.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9500" y="622300"/>
                        <a:ext cx="3529013" cy="356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9496" y="4196507"/>
            <a:ext cx="2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ß-</a:t>
            </a:r>
            <a:r>
              <a:rPr lang="en-US" dirty="0" err="1">
                <a:solidFill>
                  <a:schemeClr val="tx2"/>
                </a:solidFill>
              </a:rPr>
              <a:t>glucuronide</a:t>
            </a:r>
            <a:r>
              <a:rPr lang="en-US" dirty="0">
                <a:solidFill>
                  <a:schemeClr val="tx2"/>
                </a:solidFill>
              </a:rPr>
              <a:t> based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elf-</a:t>
            </a:r>
            <a:r>
              <a:rPr lang="en-US" dirty="0" err="1" smtClean="0">
                <a:solidFill>
                  <a:schemeClr val="tx2"/>
                </a:solidFill>
              </a:rPr>
              <a:t>immolative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linker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Conjugates 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7776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21991" t="1984" r="20712" b="18669"/>
          <a:stretch/>
        </p:blipFill>
        <p:spPr>
          <a:xfrm>
            <a:off x="6600056" y="1158671"/>
            <a:ext cx="4292355" cy="317154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196934" y="1499516"/>
            <a:ext cx="822078" cy="251188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119726" y="2033616"/>
            <a:ext cx="282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ß-</a:t>
            </a:r>
            <a:r>
              <a:rPr lang="en-US" b="1" dirty="0" err="1"/>
              <a:t>glucuronidase</a:t>
            </a:r>
            <a:r>
              <a:rPr lang="en-US" b="1" dirty="0"/>
              <a:t> is </a:t>
            </a:r>
            <a:r>
              <a:rPr lang="en-US" b="1" dirty="0" smtClean="0"/>
              <a:t>produced by </a:t>
            </a:r>
            <a:r>
              <a:rPr lang="en-US" b="1" dirty="0"/>
              <a:t>tumor tissues </a:t>
            </a:r>
            <a:endParaRPr lang="ru-RU" b="1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880380"/>
              </p:ext>
            </p:extLst>
          </p:nvPr>
        </p:nvGraphicFramePr>
        <p:xfrm>
          <a:off x="2349500" y="622300"/>
          <a:ext cx="3529013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714" name="CS ChemDraw Drawing" r:id="rId4" imgW="2497801" imgH="2522330" progId="ChemDraw.Document.6.0">
                  <p:embed/>
                </p:oleObj>
              </mc:Choice>
              <mc:Fallback>
                <p:oleObj name="CS ChemDraw Drawing" r:id="rId4" imgW="2497801" imgH="2522330" progId="ChemDraw.Document.6.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9500" y="622300"/>
                        <a:ext cx="3529013" cy="356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9496" y="4196507"/>
            <a:ext cx="27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ß-</a:t>
            </a:r>
            <a:r>
              <a:rPr lang="en-US" dirty="0" err="1">
                <a:solidFill>
                  <a:schemeClr val="tx2"/>
                </a:solidFill>
              </a:rPr>
              <a:t>glucuronide</a:t>
            </a:r>
            <a:r>
              <a:rPr lang="en-US" dirty="0">
                <a:solidFill>
                  <a:schemeClr val="tx2"/>
                </a:solidFill>
              </a:rPr>
              <a:t> based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elf-</a:t>
            </a:r>
            <a:r>
              <a:rPr lang="en-US" dirty="0" err="1" smtClean="0">
                <a:solidFill>
                  <a:schemeClr val="tx2"/>
                </a:solidFill>
              </a:rPr>
              <a:t>immolative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linker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218604"/>
              </p:ext>
            </p:extLst>
          </p:nvPr>
        </p:nvGraphicFramePr>
        <p:xfrm>
          <a:off x="1876425" y="5054600"/>
          <a:ext cx="8439150" cy="155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715" name="CS ChemDraw Drawing" r:id="rId6" imgW="6277462" imgH="1152144" progId="ChemDraw.Document.6.0">
                  <p:embed/>
                </p:oleObj>
              </mc:Choice>
              <mc:Fallback>
                <p:oleObj name="CS ChemDraw Drawing" r:id="rId6" imgW="6277462" imgH="1152144" progId="ChemDraw.Document.6.0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5054600"/>
                        <a:ext cx="8439150" cy="155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Стрелка вниз 18"/>
          <p:cNvSpPr/>
          <p:nvPr/>
        </p:nvSpPr>
        <p:spPr>
          <a:xfrm rot="19275852">
            <a:off x="4324364" y="4182737"/>
            <a:ext cx="539839" cy="844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Conjugates 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6245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3188675" y="2039161"/>
          <a:ext cx="5266310" cy="2175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5" name="CS ChemDraw Drawing" r:id="rId3" imgW="2778107" imgH="1147054" progId="ChemDraw.Document.6.0">
                  <p:embed/>
                </p:oleObj>
              </mc:Choice>
              <mc:Fallback>
                <p:oleObj name="CS ChemDraw Drawing" r:id="rId3" imgW="2778107" imgH="1147054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8675" y="2039161"/>
                        <a:ext cx="5266310" cy="2175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20035" y="4207429"/>
            <a:ext cx="14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Cabozantinib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57918" y="1006702"/>
            <a:ext cx="2803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Approved by FDA in 2016.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7139" y="137877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Treatment of advanced renal cell carcinoma </a:t>
            </a:r>
            <a:r>
              <a:rPr lang="en-US" b="1" dirty="0" smtClean="0"/>
              <a:t>and thyroid </a:t>
            </a:r>
            <a:r>
              <a:rPr lang="en-US" b="1" dirty="0"/>
              <a:t>cancer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16405" y="4719336"/>
            <a:ext cx="187423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Suppresses: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 Metastasis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 Angiogenesis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 Tumor Growth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83279" y="48678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 It is a small molecule inhibitor of the tyrosine kinases c-Met and VEGFR2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31412" y="5550331"/>
            <a:ext cx="488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Inhibitor with IC</a:t>
            </a:r>
            <a:r>
              <a:rPr lang="en-US" b="1" baseline="-25000" dirty="0"/>
              <a:t>50</a:t>
            </a:r>
            <a:r>
              <a:rPr lang="en-US" b="1" dirty="0"/>
              <a:t> of </a:t>
            </a:r>
            <a:r>
              <a:rPr lang="en-US" b="1" dirty="0" err="1">
                <a:solidFill>
                  <a:srgbClr val="FF0000"/>
                </a:solidFill>
              </a:rPr>
              <a:t>picoM</a:t>
            </a:r>
            <a:r>
              <a:rPr lang="en-US" b="1" dirty="0"/>
              <a:t> concentration range</a:t>
            </a:r>
            <a:endParaRPr lang="ru-RU" b="1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487487" y="13811"/>
            <a:ext cx="9144000" cy="37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Chemotherapeutic part of conjugate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44443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03161"/>
              </p:ext>
            </p:extLst>
          </p:nvPr>
        </p:nvGraphicFramePr>
        <p:xfrm>
          <a:off x="1711325" y="549275"/>
          <a:ext cx="8562975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513" name="CS ChemDraw Drawing" r:id="rId3" imgW="9060215" imgH="6664279" progId="ChemDraw.Document.6.0">
                  <p:embed/>
                </p:oleObj>
              </mc:Choice>
              <mc:Fallback>
                <p:oleObj name="CS ChemDraw Drawing" r:id="rId3" imgW="9060215" imgH="666427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2975" cy="629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9358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738946"/>
              </p:ext>
            </p:extLst>
          </p:nvPr>
        </p:nvGraphicFramePr>
        <p:xfrm>
          <a:off x="1711325" y="549275"/>
          <a:ext cx="8562975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37" name="CS ChemDraw Drawing" r:id="rId3" imgW="9060215" imgH="6664279" progId="ChemDraw.Document.6.0">
                  <p:embed/>
                </p:oleObj>
              </mc:Choice>
              <mc:Fallback>
                <p:oleObj name="CS ChemDraw Drawing" r:id="rId3" imgW="9060215" imgH="666427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2975" cy="629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72576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305755"/>
              </p:ext>
            </p:extLst>
          </p:nvPr>
        </p:nvGraphicFramePr>
        <p:xfrm>
          <a:off x="1711325" y="549275"/>
          <a:ext cx="8562975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1" name="CS ChemDraw Drawing" r:id="rId3" imgW="9060215" imgH="6664279" progId="ChemDraw.Document.6.0">
                  <p:embed/>
                </p:oleObj>
              </mc:Choice>
              <mc:Fallback>
                <p:oleObj name="CS ChemDraw Drawing" r:id="rId3" imgW="9060215" imgH="666427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2975" cy="629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4052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74826" y="34925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Photodynamic therapy: medicinal bases</a:t>
            </a:r>
            <a:endParaRPr lang="ru-RU" altLang="ru-RU" sz="20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5714D-2372-4BB3-86C1-E34AD3E82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/>
          <a:stretch/>
        </p:blipFill>
        <p:spPr>
          <a:xfrm>
            <a:off x="5923606" y="3676471"/>
            <a:ext cx="3969081" cy="3052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EBF840-43AB-4BCA-9EB6-C99038982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7934" b="765"/>
          <a:stretch/>
        </p:blipFill>
        <p:spPr>
          <a:xfrm>
            <a:off x="1415480" y="548680"/>
            <a:ext cx="4508126" cy="3121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8BA6B-8CFF-43CC-AE17-1990731F3687}"/>
              </a:ext>
            </a:extLst>
          </p:cNvPr>
          <p:cNvSpPr txBox="1"/>
          <p:nvPr/>
        </p:nvSpPr>
        <p:spPr>
          <a:xfrm>
            <a:off x="2106488" y="5959476"/>
            <a:ext cx="381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rgbClr val="00B050"/>
                </a:solidFill>
              </a:rPr>
              <a:t>Photodynamic therapy </a:t>
            </a:r>
          </a:p>
          <a:p>
            <a:pPr algn="r"/>
            <a:r>
              <a:rPr lang="en-US" sz="2200" b="1" dirty="0" smtClean="0">
                <a:solidFill>
                  <a:srgbClr val="00B050"/>
                </a:solidFill>
              </a:rPr>
              <a:t>of internal organs/tissues</a:t>
            </a:r>
            <a:endParaRPr lang="ru-RU" sz="22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2F190-3921-4DFB-A88F-BDF23B360054}"/>
              </a:ext>
            </a:extLst>
          </p:cNvPr>
          <p:cNvSpPr txBox="1"/>
          <p:nvPr/>
        </p:nvSpPr>
        <p:spPr>
          <a:xfrm>
            <a:off x="5923606" y="542865"/>
            <a:ext cx="2912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Photodynamic therapy </a:t>
            </a:r>
          </a:p>
          <a:p>
            <a:r>
              <a:rPr lang="en-US" sz="2200" b="1" dirty="0" smtClean="0">
                <a:solidFill>
                  <a:srgbClr val="00B050"/>
                </a:solidFill>
              </a:rPr>
              <a:t>of skin</a:t>
            </a:r>
            <a:endParaRPr lang="ru-RU" sz="2200" b="1" dirty="0">
              <a:solidFill>
                <a:srgbClr val="00B05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4291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381268"/>
              </p:ext>
            </p:extLst>
          </p:nvPr>
        </p:nvGraphicFramePr>
        <p:xfrm>
          <a:off x="1711325" y="549275"/>
          <a:ext cx="8562975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85" name="CS ChemDraw Drawing" r:id="rId3" imgW="9060215" imgH="6664279" progId="ChemDraw.Document.6.0">
                  <p:embed/>
                </p:oleObj>
              </mc:Choice>
              <mc:Fallback>
                <p:oleObj name="CS ChemDraw Drawing" r:id="rId3" imgW="9060215" imgH="666427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2975" cy="629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5944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955505"/>
              </p:ext>
            </p:extLst>
          </p:nvPr>
        </p:nvGraphicFramePr>
        <p:xfrm>
          <a:off x="1711325" y="549275"/>
          <a:ext cx="8561388" cy="629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10" name="CS ChemDraw Drawing" r:id="rId3" imgW="9058514" imgH="6663007" progId="ChemDraw.Document.6.0">
                  <p:embed/>
                </p:oleObj>
              </mc:Choice>
              <mc:Fallback>
                <p:oleObj name="CS ChemDraw Drawing" r:id="rId3" imgW="9058514" imgH="6663007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1388" cy="629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4530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459" y="6876092"/>
            <a:ext cx="17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</a:t>
            </a:r>
            <a:r>
              <a:rPr lang="en-US" altLang="ru-RU" sz="2000" b="1" dirty="0" err="1">
                <a:solidFill>
                  <a:schemeClr val="accent2"/>
                </a:solidFill>
                <a:latin typeface="+mn-lt"/>
              </a:rPr>
              <a:t>immolative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272134"/>
              </p:ext>
            </p:extLst>
          </p:nvPr>
        </p:nvGraphicFramePr>
        <p:xfrm>
          <a:off x="1711325" y="549275"/>
          <a:ext cx="8562975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3" name="CS ChemDraw Drawing" r:id="rId3" imgW="9060215" imgH="6664279" progId="ChemDraw.Document.6.0">
                  <p:embed/>
                </p:oleObj>
              </mc:Choice>
              <mc:Fallback>
                <p:oleObj name="CS ChemDraw Drawing" r:id="rId3" imgW="9060215" imgH="66642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325" y="549275"/>
                        <a:ext cx="8562975" cy="629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51719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/>
          <p:cNvGraphicFramePr>
            <a:graphicFrameLocks noChangeAspect="1"/>
          </p:cNvGraphicFramePr>
          <p:nvPr/>
        </p:nvGraphicFramePr>
        <p:xfrm>
          <a:off x="1762126" y="5011739"/>
          <a:ext cx="8272463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70" name="CS ChemDraw Drawing" r:id="rId3" imgW="6155401" imgH="1162804" progId="ChemDraw.Document.6.0">
                  <p:embed/>
                </p:oleObj>
              </mc:Choice>
              <mc:Fallback>
                <p:oleObj name="CS ChemDraw Drawing" r:id="rId3" imgW="6155401" imgH="1162804" progId="ChemDraw.Document.6.0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6" y="5011739"/>
                        <a:ext cx="8272463" cy="156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26A335-D698-4866-A9FE-DD884E065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2" t="24523" r="65123" b="5122"/>
          <a:stretch/>
        </p:blipFill>
        <p:spPr>
          <a:xfrm>
            <a:off x="5850585" y="1518449"/>
            <a:ext cx="2075290" cy="298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8A77B9-8073-4E78-9693-B17CC9D56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45" t="18918" r="65217" b="10727"/>
          <a:stretch/>
        </p:blipFill>
        <p:spPr>
          <a:xfrm>
            <a:off x="8328248" y="1518449"/>
            <a:ext cx="2198506" cy="298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B7451C-6754-41F0-A6BD-2098320AE914}"/>
              </a:ext>
            </a:extLst>
          </p:cNvPr>
          <p:cNvSpPr txBox="1"/>
          <p:nvPr/>
        </p:nvSpPr>
        <p:spPr>
          <a:xfrm>
            <a:off x="6864200" y="1518449"/>
            <a:ext cx="887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 min</a:t>
            </a: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FCE54-8F02-4391-9129-992F6DA1650E}"/>
              </a:ext>
            </a:extLst>
          </p:cNvPr>
          <p:cNvSpPr txBox="1"/>
          <p:nvPr/>
        </p:nvSpPr>
        <p:spPr>
          <a:xfrm>
            <a:off x="8915282" y="1518449"/>
            <a:ext cx="190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+ </a:t>
            </a:r>
            <a:r>
              <a:rPr lang="el-GR" sz="1400" b="1" dirty="0"/>
              <a:t>β</a:t>
            </a:r>
            <a:r>
              <a:rPr lang="en-US" sz="1400" b="1" dirty="0"/>
              <a:t>-glucuronidase </a:t>
            </a:r>
          </a:p>
          <a:p>
            <a:pPr algn="ctr"/>
            <a:r>
              <a:rPr lang="en-US" sz="1400" b="1" dirty="0"/>
              <a:t>240 min</a:t>
            </a:r>
            <a:endParaRPr lang="ru-RU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5BB73A-EB83-4070-BC8D-1071DFF28E17}"/>
              </a:ext>
            </a:extLst>
          </p:cNvPr>
          <p:cNvSpPr txBox="1"/>
          <p:nvPr/>
        </p:nvSpPr>
        <p:spPr>
          <a:xfrm>
            <a:off x="9591667" y="4561384"/>
            <a:ext cx="696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Drug</a:t>
            </a:r>
            <a:endParaRPr lang="ru-RU" sz="1400" b="1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40F03E8-EB55-480E-BE02-EEB28A5588A7}"/>
              </a:ext>
            </a:extLst>
          </p:cNvPr>
          <p:cNvCxnSpPr>
            <a:cxnSpLocks/>
          </p:cNvCxnSpPr>
          <p:nvPr/>
        </p:nvCxnSpPr>
        <p:spPr>
          <a:xfrm flipV="1">
            <a:off x="9951706" y="4005065"/>
            <a:ext cx="0" cy="608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78C3A6-D3F5-4562-8DCA-BB4E874E0405}"/>
              </a:ext>
            </a:extLst>
          </p:cNvPr>
          <p:cNvSpPr txBox="1"/>
          <p:nvPr/>
        </p:nvSpPr>
        <p:spPr>
          <a:xfrm>
            <a:off x="6816080" y="4509121"/>
            <a:ext cx="105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Conjugate</a:t>
            </a:r>
            <a:endParaRPr lang="ru-RU" sz="1400" b="1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8706D2D-53E4-4D8E-A7BF-B8130BF3AA2D}"/>
              </a:ext>
            </a:extLst>
          </p:cNvPr>
          <p:cNvCxnSpPr>
            <a:cxnSpLocks/>
          </p:cNvCxnSpPr>
          <p:nvPr/>
        </p:nvCxnSpPr>
        <p:spPr>
          <a:xfrm flipV="1">
            <a:off x="7248128" y="3692644"/>
            <a:ext cx="0" cy="613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B6C17B0-D251-45AB-AACA-E0E538BA0DD3}"/>
              </a:ext>
            </a:extLst>
          </p:cNvPr>
          <p:cNvSpPr txBox="1"/>
          <p:nvPr/>
        </p:nvSpPr>
        <p:spPr>
          <a:xfrm>
            <a:off x="8607538" y="4293097"/>
            <a:ext cx="69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PEG</a:t>
            </a:r>
            <a:endParaRPr lang="ru-RU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A9EEAD-B195-4835-9FE8-9EE54DDC98CB}"/>
              </a:ext>
            </a:extLst>
          </p:cNvPr>
          <p:cNvSpPr txBox="1"/>
          <p:nvPr/>
        </p:nvSpPr>
        <p:spPr>
          <a:xfrm>
            <a:off x="6148118" y="4273352"/>
            <a:ext cx="650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PEG</a:t>
            </a:r>
            <a:endParaRPr lang="ru-RU" sz="1400" b="1" dirty="0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56C2831A-3806-46C4-98A7-BE2C08B07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5600" y="866776"/>
          <a:ext cx="3538538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71" name="CS ChemDraw Drawing" r:id="rId7" imgW="2505456" imgH="2528577" progId="ChemDraw.Document.6.0">
                  <p:embed/>
                </p:oleObj>
              </mc:Choice>
              <mc:Fallback>
                <p:oleObj name="CS ChemDraw Drawing" r:id="rId7" imgW="2505456" imgH="2528577" progId="ChemDraw.Document.6.0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56C2831A-3806-46C4-98A7-BE2C08B07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5600" y="866776"/>
                        <a:ext cx="3538538" cy="357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Стрелка вниз 18">
            <a:extLst>
              <a:ext uri="{FF2B5EF4-FFF2-40B4-BE49-F238E27FC236}">
                <a16:creationId xmlns:a16="http://schemas.microsoft.com/office/drawing/2014/main" id="{C9F99C4C-0A4B-4B56-80D3-82B269DD7577}"/>
              </a:ext>
            </a:extLst>
          </p:cNvPr>
          <p:cNvSpPr/>
          <p:nvPr/>
        </p:nvSpPr>
        <p:spPr>
          <a:xfrm>
            <a:off x="2495601" y="4517752"/>
            <a:ext cx="363907" cy="663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90BED-5A8E-41FA-BC9E-3A925A99B695}"/>
              </a:ext>
            </a:extLst>
          </p:cNvPr>
          <p:cNvSpPr txBox="1"/>
          <p:nvPr/>
        </p:nvSpPr>
        <p:spPr>
          <a:xfrm>
            <a:off x="3287689" y="1988841"/>
            <a:ext cx="271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ß-</a:t>
            </a:r>
            <a:r>
              <a:rPr lang="en-US" sz="1600" b="1" dirty="0" err="1"/>
              <a:t>glucuronide</a:t>
            </a:r>
            <a:r>
              <a:rPr lang="en-US" sz="1600" b="1" dirty="0"/>
              <a:t> based</a:t>
            </a:r>
          </a:p>
          <a:p>
            <a:pPr algn="ctr"/>
            <a:r>
              <a:rPr lang="en-US" sz="1600" b="1" dirty="0"/>
              <a:t>Self-</a:t>
            </a:r>
            <a:r>
              <a:rPr lang="en-US" sz="1600" b="1" dirty="0" err="1"/>
              <a:t>immolative</a:t>
            </a:r>
            <a:r>
              <a:rPr lang="en-US" sz="1600" b="1" dirty="0"/>
              <a:t> linker</a:t>
            </a:r>
            <a:endParaRPr lang="ru-RU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65EFBD-A8A6-45CA-BC1D-A47A5F4CB23A}"/>
              </a:ext>
            </a:extLst>
          </p:cNvPr>
          <p:cNvSpPr txBox="1"/>
          <p:nvPr/>
        </p:nvSpPr>
        <p:spPr>
          <a:xfrm>
            <a:off x="7515206" y="971436"/>
            <a:ext cx="67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HPLC</a:t>
            </a:r>
            <a:endParaRPr lang="ru-RU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46</a:t>
            </a:r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HPLC analysis of Conjugate </a:t>
            </a:r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with self-immolative </a:t>
            </a: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linker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3540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</a:t>
            </a:r>
            <a:r>
              <a:rPr lang="en-US" b="1" dirty="0" smtClean="0"/>
              <a:t>7</a:t>
            </a:r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Summary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5" y="620688"/>
            <a:ext cx="11300401" cy="59234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0255" y="1340768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472264" y="1535055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583832" y="5877272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185133" y="6093296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362164"/>
            <a:ext cx="5039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400" dirty="0">
                <a:cs typeface="Times New Roman" pitchFamily="18" charset="0"/>
              </a:rPr>
              <a:t>V.F. Otvagin, A.V. Nyuchev et al., </a:t>
            </a:r>
            <a:r>
              <a:rPr lang="en-US" altLang="ru-RU" sz="1400" i="1" dirty="0">
                <a:cs typeface="Times New Roman" pitchFamily="18" charset="0"/>
              </a:rPr>
              <a:t>Eur. J.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>
                <a:cs typeface="Times New Roman" pitchFamily="18" charset="0"/>
              </a:rPr>
              <a:t>2018</a:t>
            </a:r>
            <a:r>
              <a:rPr lang="en-US" altLang="ru-RU" sz="1400" dirty="0">
                <a:cs typeface="Times New Roman" pitchFamily="18" charset="0"/>
              </a:rPr>
              <a:t>, </a:t>
            </a:r>
            <a:r>
              <a:rPr lang="en-US" altLang="ru-RU" sz="1400" i="1" dirty="0">
                <a:cs typeface="Times New Roman" pitchFamily="18" charset="0"/>
              </a:rPr>
              <a:t>144, </a:t>
            </a:r>
            <a:r>
              <a:rPr lang="en-US" altLang="ru-RU" sz="1400" dirty="0">
                <a:cs typeface="Times New Roman" pitchFamily="18" charset="0"/>
              </a:rPr>
              <a:t>740.</a:t>
            </a:r>
            <a:endParaRPr lang="ru-RU" sz="1400" dirty="0"/>
          </a:p>
          <a:p>
            <a:r>
              <a:rPr lang="en-US" altLang="ru-RU" sz="1400" dirty="0" smtClean="0">
                <a:cs typeface="Times New Roman" pitchFamily="18" charset="0"/>
              </a:rPr>
              <a:t>V.F. Otvagin, A.V. Nyuchev et al., </a:t>
            </a:r>
            <a:r>
              <a:rPr lang="en-US" altLang="ru-RU" sz="1400" i="1" dirty="0" smtClean="0">
                <a:cs typeface="Times New Roman" pitchFamily="18" charset="0"/>
              </a:rPr>
              <a:t>J</a:t>
            </a:r>
            <a:r>
              <a:rPr lang="en-US" altLang="ru-RU" sz="1400" i="1" dirty="0">
                <a:cs typeface="Times New Roman" pitchFamily="18" charset="0"/>
              </a:rPr>
              <a:t>. Med. Chem.</a:t>
            </a:r>
            <a:r>
              <a:rPr lang="en-US" altLang="ru-RU" sz="1400" dirty="0">
                <a:cs typeface="Times New Roman" pitchFamily="18" charset="0"/>
              </a:rPr>
              <a:t> </a:t>
            </a:r>
            <a:r>
              <a:rPr lang="en-US" altLang="ru-RU" sz="1400" b="1" dirty="0" smtClean="0">
                <a:cs typeface="Times New Roman" pitchFamily="18" charset="0"/>
              </a:rPr>
              <a:t>2019</a:t>
            </a:r>
            <a:r>
              <a:rPr lang="en-US" altLang="ru-RU" sz="1400" dirty="0" smtClean="0">
                <a:cs typeface="Times New Roman" pitchFamily="18" charset="0"/>
              </a:rPr>
              <a:t>, </a:t>
            </a:r>
            <a:r>
              <a:rPr lang="en-US" altLang="ru-RU" sz="1400" i="1" dirty="0" smtClean="0">
                <a:cs typeface="Times New Roman" pitchFamily="18" charset="0"/>
              </a:rPr>
              <a:t>62, </a:t>
            </a:r>
            <a:r>
              <a:rPr lang="en-US" altLang="ru-RU" sz="1400" dirty="0" smtClean="0">
                <a:cs typeface="Times New Roman" pitchFamily="18" charset="0"/>
              </a:rPr>
              <a:t>11182.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5733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48</a:t>
            </a:r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382011" y="-12587"/>
            <a:ext cx="9144000" cy="3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Summary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0255" y="1340768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472264" y="1535055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583832" y="5877272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185133" y="6093296"/>
            <a:ext cx="6817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12" y="27384"/>
            <a:ext cx="8414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6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Заголовок 1"/>
          <p:cNvSpPr>
            <a:spLocks noGrp="1"/>
          </p:cNvSpPr>
          <p:nvPr>
            <p:ph type="title"/>
          </p:nvPr>
        </p:nvSpPr>
        <p:spPr>
          <a:xfrm>
            <a:off x="911424" y="0"/>
            <a:ext cx="10226352" cy="435035"/>
          </a:xfrm>
        </p:spPr>
        <p:txBody>
          <a:bodyPr>
            <a:noAutofit/>
          </a:bodyPr>
          <a:lstStyle/>
          <a:p>
            <a:pPr algn="ctr"/>
            <a:r>
              <a:rPr lang="en-US" altLang="ru-RU" sz="2000" b="1" dirty="0">
                <a:solidFill>
                  <a:schemeClr val="accent2"/>
                </a:solidFill>
                <a:latin typeface="+mn-lt"/>
              </a:rPr>
              <a:t>“Photoactive” group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20688"/>
            <a:ext cx="12313368" cy="793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33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Заголовок 1"/>
          <p:cNvSpPr>
            <a:spLocks noGrp="1"/>
          </p:cNvSpPr>
          <p:nvPr>
            <p:ph type="title"/>
          </p:nvPr>
        </p:nvSpPr>
        <p:spPr>
          <a:xfrm>
            <a:off x="838200" y="32742"/>
            <a:ext cx="10515600" cy="402293"/>
          </a:xfrm>
        </p:spPr>
        <p:txBody>
          <a:bodyPr>
            <a:normAutofit/>
          </a:bodyPr>
          <a:lstStyle/>
          <a:p>
            <a:pPr algn="ctr"/>
            <a:r>
              <a:rPr lang="en-US" altLang="ru-RU" sz="2000" b="1" dirty="0" smtClean="0">
                <a:solidFill>
                  <a:schemeClr val="accent2"/>
                </a:solidFill>
                <a:latin typeface="+mn-lt"/>
              </a:rPr>
              <a:t>Acknowledgements</a:t>
            </a:r>
            <a:endParaRPr lang="ru-RU" alt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584116"/>
            <a:ext cx="10009112" cy="6157252"/>
          </a:xfrm>
        </p:spPr>
        <p:txBody>
          <a:bodyPr/>
          <a:lstStyle/>
          <a:p>
            <a:pPr algn="just">
              <a:defRPr/>
            </a:pPr>
            <a:r>
              <a:rPr lang="en-US" sz="1800" b="1" i="1" dirty="0" smtClean="0"/>
              <a:t>Academician I.P. </a:t>
            </a:r>
            <a:r>
              <a:rPr lang="en-US" sz="1800" b="1" i="1" dirty="0" err="1" smtClean="0"/>
              <a:t>Beletskaya</a:t>
            </a:r>
            <a:r>
              <a:rPr lang="en-US" sz="1800" b="1" i="1" dirty="0" smtClean="0"/>
              <a:t>, </a:t>
            </a:r>
            <a:r>
              <a:rPr lang="en-US" sz="1800" b="1" dirty="0" err="1" smtClean="0"/>
              <a:t>Lomonosov</a:t>
            </a:r>
            <a:r>
              <a:rPr lang="en-US" sz="1800" b="1" dirty="0" smtClean="0"/>
              <a:t> Moscow state University</a:t>
            </a:r>
          </a:p>
          <a:p>
            <a:pPr algn="just">
              <a:defRPr/>
            </a:pPr>
            <a:r>
              <a:rPr lang="en-US" sz="1800" b="1" i="1" dirty="0" smtClean="0"/>
              <a:t>Academician </a:t>
            </a:r>
            <a:r>
              <a:rPr lang="en-US" sz="1800" b="1" i="1" dirty="0"/>
              <a:t>O.I. </a:t>
            </a:r>
            <a:r>
              <a:rPr lang="en-US" sz="1800" b="1" i="1" dirty="0" err="1"/>
              <a:t>Koifman</a:t>
            </a:r>
            <a:r>
              <a:rPr lang="en-US" sz="1800" b="1" i="1" dirty="0"/>
              <a:t>, </a:t>
            </a:r>
            <a:r>
              <a:rPr lang="ru-RU" sz="1800" b="1" i="1" dirty="0"/>
              <a:t> </a:t>
            </a:r>
            <a:r>
              <a:rPr lang="en-US" sz="1800" b="1" dirty="0"/>
              <a:t>Ivanovo Technological </a:t>
            </a:r>
            <a:r>
              <a:rPr lang="en-US" sz="1800" b="1" dirty="0" smtClean="0"/>
              <a:t>University</a:t>
            </a:r>
          </a:p>
          <a:p>
            <a:pPr algn="just">
              <a:defRPr/>
            </a:pPr>
            <a:r>
              <a:rPr lang="en-US" sz="1800" b="1" i="1" dirty="0" smtClean="0"/>
              <a:t>Academician </a:t>
            </a:r>
            <a:r>
              <a:rPr lang="en-US" sz="1800" b="1" i="1" dirty="0" err="1" smtClean="0"/>
              <a:t>Yu.G</a:t>
            </a:r>
            <a:r>
              <a:rPr lang="en-US" sz="1800" b="1" i="1" dirty="0" smtClean="0"/>
              <a:t>. </a:t>
            </a:r>
            <a:r>
              <a:rPr lang="en-US" sz="1800" b="1" i="1" dirty="0" err="1" smtClean="0"/>
              <a:t>Gorbunova</a:t>
            </a:r>
            <a:r>
              <a:rPr lang="en-US" sz="1800" b="1" dirty="0"/>
              <a:t>, </a:t>
            </a:r>
            <a:r>
              <a:rPr lang="en-US" sz="1800" b="1" dirty="0" err="1" smtClean="0"/>
              <a:t>Frumkin</a:t>
            </a:r>
            <a:r>
              <a:rPr lang="en-US" sz="1800" b="1" dirty="0" smtClean="0"/>
              <a:t> </a:t>
            </a:r>
            <a:r>
              <a:rPr lang="en-US" sz="1800" b="1" dirty="0"/>
              <a:t>Institute of Physical Chemistry and Electrochemistry </a:t>
            </a:r>
            <a:r>
              <a:rPr lang="en-US" sz="1800" b="1" dirty="0" smtClean="0"/>
              <a:t>RAS</a:t>
            </a:r>
            <a:endParaRPr lang="en-US" sz="1800" b="1" dirty="0"/>
          </a:p>
          <a:p>
            <a:pPr algn="just">
              <a:defRPr/>
            </a:pPr>
            <a:r>
              <a:rPr lang="en-US" sz="1800" b="1" i="1" dirty="0" smtClean="0"/>
              <a:t>Dr</a:t>
            </a:r>
            <a:r>
              <a:rPr lang="en-US" sz="1800" b="1" i="1" dirty="0"/>
              <a:t>. </a:t>
            </a:r>
            <a:r>
              <a:rPr lang="ru-RU" sz="1800" b="1" i="1" dirty="0"/>
              <a:t> </a:t>
            </a:r>
            <a:r>
              <a:rPr lang="en-US" sz="1800" b="1" i="1" dirty="0"/>
              <a:t>I. </a:t>
            </a:r>
            <a:r>
              <a:rPr lang="en-US" sz="1800" b="1" i="1" dirty="0" err="1"/>
              <a:t>Balalaeva</a:t>
            </a:r>
            <a:r>
              <a:rPr lang="ru-RU" sz="1800" b="1" i="1" dirty="0"/>
              <a:t>, </a:t>
            </a:r>
            <a:r>
              <a:rPr lang="en-US" sz="1800" b="1" i="1" dirty="0" smtClean="0"/>
              <a:t> </a:t>
            </a:r>
            <a:r>
              <a:rPr lang="en-US" sz="1800" b="1" i="1" dirty="0"/>
              <a:t>N. </a:t>
            </a:r>
            <a:r>
              <a:rPr lang="en-US" sz="1800" b="1" i="1" dirty="0" err="1"/>
              <a:t>Peskova</a:t>
            </a:r>
            <a:r>
              <a:rPr lang="en-US" sz="1800" b="1" i="1" dirty="0" smtClean="0"/>
              <a:t>, L. </a:t>
            </a:r>
            <a:r>
              <a:rPr lang="en-US" sz="1800" b="1" i="1" dirty="0" err="1" smtClean="0"/>
              <a:t>Krylova</a:t>
            </a:r>
            <a:r>
              <a:rPr lang="en-US" sz="1800" b="1" i="1" dirty="0"/>
              <a:t> — </a:t>
            </a:r>
            <a:r>
              <a:rPr lang="en-US" sz="1800" b="1" dirty="0" smtClean="0"/>
              <a:t>Lobachevsky University</a:t>
            </a:r>
            <a:endParaRPr lang="ru-RU" sz="1800" b="1" dirty="0"/>
          </a:p>
          <a:p>
            <a:pPr algn="just">
              <a:defRPr/>
            </a:pPr>
            <a:r>
              <a:rPr lang="en-US" sz="1800" b="1" i="1" dirty="0"/>
              <a:t>Prof. D. </a:t>
            </a:r>
            <a:r>
              <a:rPr lang="en-US" sz="1800" b="1" i="1" dirty="0" err="1"/>
              <a:t>Belykh</a:t>
            </a:r>
            <a:r>
              <a:rPr lang="en-US" sz="1800" b="1" i="1" dirty="0"/>
              <a:t>, </a:t>
            </a:r>
            <a:r>
              <a:rPr lang="en-US" sz="1800" b="1" dirty="0"/>
              <a:t>Komi Scientific Center, Syktyvkar</a:t>
            </a:r>
            <a:endParaRPr lang="ru-RU" sz="1800" b="1" i="1" dirty="0"/>
          </a:p>
          <a:p>
            <a:pPr algn="just">
              <a:defRPr/>
            </a:pPr>
            <a:r>
              <a:rPr lang="en-US" sz="1800" b="1" i="1" dirty="0" smtClean="0"/>
              <a:t>Pros. H.-G. </a:t>
            </a:r>
            <a:r>
              <a:rPr lang="en-US" sz="1800" b="1" i="1" dirty="0" err="1" smtClean="0"/>
              <a:t>Schmalz</a:t>
            </a:r>
            <a:r>
              <a:rPr lang="en-US" sz="1800" b="1" i="1" dirty="0" smtClean="0"/>
              <a:t>, </a:t>
            </a:r>
            <a:r>
              <a:rPr lang="en-US" sz="1800" b="1" dirty="0" smtClean="0"/>
              <a:t>Cologne University, Germany</a:t>
            </a:r>
            <a:endParaRPr lang="ru-RU" sz="1800" b="1" dirty="0"/>
          </a:p>
          <a:p>
            <a:pPr marL="0" indent="0" algn="just">
              <a:buNone/>
              <a:defRPr/>
            </a:pPr>
            <a:r>
              <a:rPr lang="en-US" sz="1800" b="1" dirty="0"/>
              <a:t> </a:t>
            </a:r>
            <a:endParaRPr lang="en-US" sz="1800" b="1" dirty="0" smtClean="0"/>
          </a:p>
          <a:p>
            <a:pPr marL="0" indent="0" algn="ctr">
              <a:buNone/>
              <a:defRPr/>
            </a:pPr>
            <a:endParaRPr lang="ru-RU" sz="1800" b="1" dirty="0" smtClean="0"/>
          </a:p>
          <a:p>
            <a:pPr marL="0" indent="0" algn="ctr">
              <a:buNone/>
              <a:defRPr/>
            </a:pPr>
            <a:endParaRPr lang="ru-RU" sz="1800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ru-RU" sz="1800" b="1" dirty="0" smtClean="0">
                <a:solidFill>
                  <a:schemeClr val="tx2"/>
                </a:solidFill>
              </a:rPr>
              <a:t>			            </a:t>
            </a:r>
          </a:p>
          <a:p>
            <a:pPr marL="0" indent="0">
              <a:buNone/>
              <a:defRPr/>
            </a:pPr>
            <a:r>
              <a:rPr lang="ru-RU" sz="1800" b="1" dirty="0">
                <a:solidFill>
                  <a:schemeClr val="tx2"/>
                </a:solidFill>
              </a:rPr>
              <a:t>	</a:t>
            </a:r>
            <a:r>
              <a:rPr lang="ru-RU" sz="1800" b="1" dirty="0" smtClean="0">
                <a:solidFill>
                  <a:schemeClr val="tx2"/>
                </a:solidFill>
              </a:rPr>
              <a:t>		            РНФ №21-73-10230</a:t>
            </a:r>
            <a:endParaRPr lang="en-US" sz="1800" b="1" dirty="0">
              <a:solidFill>
                <a:schemeClr val="tx2"/>
              </a:solidFill>
            </a:endParaRPr>
          </a:p>
          <a:p>
            <a:pPr marL="0" indent="0" algn="just">
              <a:buNone/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74114" name="Picture 2" descr="https://grant.rscf.ru/res/logo-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2" y="3194690"/>
            <a:ext cx="28803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6" name="Picture 4" descr="https://kias.rfbr.ru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153867"/>
            <a:ext cx="5047611" cy="7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297" y="4869158"/>
            <a:ext cx="48387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0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" y="-9330"/>
            <a:ext cx="13364541" cy="74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7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171400"/>
            <a:ext cx="12563535" cy="85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9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89633" y="6453336"/>
            <a:ext cx="2907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i="1" dirty="0" smtClean="0">
                <a:cs typeface="Times New Roman" pitchFamily="18" charset="0"/>
              </a:rPr>
              <a:t>Tetrahedron</a:t>
            </a:r>
            <a:r>
              <a:rPr lang="de-DE" sz="1400" dirty="0" smtClean="0">
                <a:cs typeface="Times New Roman" pitchFamily="18" charset="0"/>
              </a:rPr>
              <a:t> </a:t>
            </a:r>
            <a:r>
              <a:rPr lang="de-DE" sz="1400" b="1" dirty="0">
                <a:cs typeface="Times New Roman" pitchFamily="18" charset="0"/>
              </a:rPr>
              <a:t>1998</a:t>
            </a:r>
            <a:r>
              <a:rPr lang="de-DE" sz="1400" dirty="0">
                <a:cs typeface="Times New Roman" pitchFamily="18" charset="0"/>
              </a:rPr>
              <a:t>, </a:t>
            </a:r>
            <a:r>
              <a:rPr lang="de-DE" sz="1400" i="1" dirty="0">
                <a:cs typeface="Times New Roman" pitchFamily="18" charset="0"/>
              </a:rPr>
              <a:t>54</a:t>
            </a:r>
            <a:r>
              <a:rPr lang="de-DE" sz="1400" dirty="0">
                <a:cs typeface="Times New Roman" pitchFamily="18" charset="0"/>
              </a:rPr>
              <a:t>, </a:t>
            </a:r>
            <a:r>
              <a:rPr lang="de-DE" sz="1400" dirty="0" smtClean="0">
                <a:cs typeface="Times New Roman" pitchFamily="18" charset="0"/>
              </a:rPr>
              <a:t>4151.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54869" y="214913"/>
            <a:ext cx="8992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 dependence of the depth of penetration of light on the wavelength</a:t>
            </a:r>
            <a:endParaRPr lang="ru-RU" alt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43484" y="14858"/>
            <a:ext cx="8992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The dependence of the depth of penetration of light on the wavelength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620688"/>
            <a:ext cx="11010900" cy="541972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A5FFB1-214C-44C2-BE0B-FE575BDBE7E6}"/>
              </a:ext>
            </a:extLst>
          </p:cNvPr>
          <p:cNvSpPr txBox="1"/>
          <p:nvPr/>
        </p:nvSpPr>
        <p:spPr>
          <a:xfrm>
            <a:off x="11453230" y="6457651"/>
            <a:ext cx="6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12631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71400"/>
            <a:ext cx="12457384" cy="830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0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91344" y="435035"/>
            <a:ext cx="118093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792253"/>
            <a:ext cx="10515600" cy="14288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4800" b="1" dirty="0" smtClean="0">
                <a:solidFill>
                  <a:schemeClr val="accent2"/>
                </a:solidFill>
                <a:latin typeface="+mn-lt"/>
              </a:rPr>
              <a:t>Thank you for your kind attention!</a:t>
            </a:r>
          </a:p>
          <a:p>
            <a:pPr algn="ctr"/>
            <a:endParaRPr lang="ru-RU" altLang="ru-RU" sz="24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859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17983</TotalTime>
  <Words>3219</Words>
  <Application>Microsoft Office PowerPoint</Application>
  <PresentationFormat>Широкоэкранный</PresentationFormat>
  <Paragraphs>667</Paragraphs>
  <Slides>91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1" baseType="lpstr">
      <vt:lpstr>AdvTimes</vt:lpstr>
      <vt:lpstr>Arial</vt:lpstr>
      <vt:lpstr>Arial</vt:lpstr>
      <vt:lpstr>Calibri</vt:lpstr>
      <vt:lpstr>Calibri Light</vt:lpstr>
      <vt:lpstr>Times New Roman</vt:lpstr>
      <vt:lpstr>TimesNewRoman,Italic</vt:lpstr>
      <vt:lpstr>Wingdings</vt:lpstr>
      <vt:lpstr>Тема Office</vt:lpstr>
      <vt:lpstr>CS ChemDraw Drawing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Combination of Therapy Agents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Combination of Therapy Agents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“Photoactive” group</vt:lpstr>
      <vt:lpstr>Acknowledgements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Guilddesign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Грачёва</dc:creator>
  <cp:lastModifiedBy>User</cp:lastModifiedBy>
  <cp:revision>752</cp:revision>
  <dcterms:created xsi:type="dcterms:W3CDTF">2016-08-30T19:55:04Z</dcterms:created>
  <dcterms:modified xsi:type="dcterms:W3CDTF">2022-07-02T06:53:42Z</dcterms:modified>
</cp:coreProperties>
</file>