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99" r:id="rId2"/>
    <p:sldId id="412" r:id="rId3"/>
    <p:sldId id="300" r:id="rId4"/>
    <p:sldId id="427" r:id="rId5"/>
    <p:sldId id="353" r:id="rId6"/>
    <p:sldId id="419" r:id="rId7"/>
    <p:sldId id="360" r:id="rId8"/>
    <p:sldId id="363" r:id="rId9"/>
    <p:sldId id="413" r:id="rId10"/>
    <p:sldId id="416" r:id="rId11"/>
    <p:sldId id="414" r:id="rId12"/>
    <p:sldId id="366" r:id="rId13"/>
    <p:sldId id="420" r:id="rId14"/>
    <p:sldId id="423" r:id="rId15"/>
    <p:sldId id="415" r:id="rId16"/>
    <p:sldId id="418" r:id="rId17"/>
    <p:sldId id="347" r:id="rId18"/>
    <p:sldId id="417" r:id="rId19"/>
    <p:sldId id="421" r:id="rId20"/>
    <p:sldId id="422" r:id="rId21"/>
    <p:sldId id="388" r:id="rId22"/>
    <p:sldId id="327" r:id="rId23"/>
    <p:sldId id="394" r:id="rId24"/>
    <p:sldId id="425" r:id="rId25"/>
    <p:sldId id="392" r:id="rId26"/>
    <p:sldId id="424" r:id="rId27"/>
    <p:sldId id="307" r:id="rId28"/>
    <p:sldId id="351" r:id="rId29"/>
    <p:sldId id="426" r:id="rId30"/>
    <p:sldId id="428" r:id="rId31"/>
    <p:sldId id="429" r:id="rId32"/>
    <p:sldId id="40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2B2B2"/>
    <a:srgbClr val="CC00CC"/>
    <a:srgbClr val="008000"/>
    <a:srgbClr val="A50021"/>
    <a:srgbClr val="FF0000"/>
    <a:srgbClr val="CC66FF"/>
    <a:srgbClr val="FF7C80"/>
    <a:srgbClr val="CCFF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67" d="100"/>
          <a:sy n="67" d="100"/>
        </p:scale>
        <p:origin x="13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EF9FA7-2019-41E9-ACA8-4175653A8C3C}" type="datetimeFigureOut">
              <a:rPr lang="ru-RU"/>
              <a:pPr>
                <a:defRPr/>
              </a:pPr>
              <a:t>22.06.2022</a:t>
            </a:fld>
            <a:endParaRPr lang="ru-RU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F53222-C380-413D-94F9-612E40A06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32CD54-0357-4D6C-9C73-7D8D8D24BE5A}" type="datetimeFigureOut">
              <a:rPr lang="ru-RU"/>
              <a:pPr>
                <a:defRPr/>
              </a:pPr>
              <a:t>22.06.2022</a:t>
            </a:fld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1863CB-042D-40C4-9E69-81560250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63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latin typeface="Arial" charset="0"/>
              </a:rPr>
              <a:t>Механизмы программируемой гибели клетки, инициируемые окислительным стрессом (апоптоз и некроз)</a:t>
            </a:r>
          </a:p>
        </p:txBody>
      </p:sp>
    </p:spTree>
    <p:extLst>
      <p:ext uri="{BB962C8B-B14F-4D97-AF65-F5344CB8AC3E}">
        <p14:creationId xmlns:p14="http://schemas.microsoft.com/office/powerpoint/2010/main" val="213278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82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F487A-F29D-4C2E-A715-4C9484547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679B-F0AF-46CD-ACA7-CC77A2781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B159C-2272-4AE1-8A6C-46460A81F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F2F5-09FA-499A-9426-21AD4B27C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A1E01-6708-46DD-ABD1-5566CA87F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FE430-D6D1-486E-8EA6-D194AD77FD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F58F-218E-44E4-9791-9A745D1DF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34353-4D9A-483B-B880-EEAA17420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30419-42C6-4F68-90B7-7B9778A10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3B418-B27C-49C3-A10E-48BB5AE42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1CEB3-5BCE-4B7B-9620-3E02CA2B8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7106-2BA2-416C-88D7-E8C8CC66E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717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838FA42-0ED2-4CE6-9FCB-AA66DAFC4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18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8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5.png"/><Relationship Id="rId10" Type="http://schemas.openxmlformats.org/officeDocument/2006/relationships/image" Target="../media/image61.wmf"/><Relationship Id="rId4" Type="http://schemas.openxmlformats.org/officeDocument/2006/relationships/image" Target="../media/image64.gif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DDA5"/>
              </a:clrFrom>
              <a:clrTo>
                <a:srgbClr val="F1DD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1087118" cy="8019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2" y="3431759"/>
            <a:ext cx="1034441" cy="888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04800"/>
            <a:ext cx="9144000" cy="236988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 anchor="ctr">
            <a:spAutoFit/>
          </a:bodyPr>
          <a:lstStyle/>
          <a:p>
            <a:pPr algn="ctr"/>
            <a:r>
              <a:rPr lang="ru-RU" sz="37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Монокатионный</a:t>
            </a:r>
            <a:r>
              <a:rPr lang="ru-RU" sz="37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хлорин – новый фотосенсибилизатор для антимикробной </a:t>
            </a:r>
            <a:r>
              <a:rPr lang="ru-RU" sz="37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противоопухолевой фотодинамической </a:t>
            </a:r>
            <a:r>
              <a:rPr lang="ru-RU" sz="37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терапии </a:t>
            </a:r>
            <a:endParaRPr lang="ru-RU" sz="37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5012323"/>
            <a:ext cx="8839200" cy="178510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Институт химии растворов им. Г.А. </a:t>
            </a:r>
            <a:r>
              <a:rPr lang="ru-RU" sz="2200" b="1" dirty="0" err="1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Крестова</a:t>
            </a: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 РАН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Ивановский государственный 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химико-технологический университет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Институт химии Коми научного центра РАН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  <a:ea typeface="Verdana" pitchFamily="34" charset="0"/>
                <a:cs typeface="Aharoni" pitchFamily="2" charset="-79"/>
              </a:rPr>
              <a:t>Белорусский государственный университет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38300" y="2963386"/>
            <a:ext cx="5867400" cy="1676400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А.В. Кустов, Д.Б. Березин, 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В.П. Зорин, О.И. </a:t>
            </a:r>
            <a:r>
              <a:rPr lang="ru-RU" sz="28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Койфман</a:t>
            </a:r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Н.В. Кукушкина, Д.В. Белых,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Ф.К. </a:t>
            </a:r>
            <a:r>
              <a:rPr lang="ru-RU" sz="28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Моршнев</a:t>
            </a:r>
            <a:r>
              <a:rPr lang="ru-RU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Т.Е. Зорина</a:t>
            </a:r>
            <a:endParaRPr lang="ru-RU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2209800" y="3095634"/>
            <a:ext cx="5715000" cy="457200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7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Получение </a:t>
            </a:r>
            <a:r>
              <a:rPr lang="ru-RU" sz="27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метилфеофорбида</a:t>
            </a:r>
            <a:endParaRPr lang="ru-RU" sz="27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0" y="3191265"/>
            <a:ext cx="9144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39" y="86860"/>
            <a:ext cx="7263661" cy="274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942" y="3840897"/>
            <a:ext cx="6131258" cy="2940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1210"/>
            <a:ext cx="1394563" cy="11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6" y="3963562"/>
            <a:ext cx="2283442" cy="1827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584268"/>
            <a:ext cx="1460861" cy="1460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84269"/>
            <a:ext cx="1460861" cy="1460861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228600"/>
            <a:ext cx="9144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575645"/>
              </p:ext>
            </p:extLst>
          </p:nvPr>
        </p:nvGraphicFramePr>
        <p:xfrm>
          <a:off x="99163" y="4267200"/>
          <a:ext cx="8923901" cy="236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29" r:id="rId5" imgW="8181975" imgH="2028825" progId="ChemWindow.Document">
                  <p:embed/>
                </p:oleObj>
              </mc:Choice>
              <mc:Fallback>
                <p:oleObj r:id="rId5" imgW="8181975" imgH="2028825" progId="ChemWindow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63" y="4267200"/>
                        <a:ext cx="8923901" cy="23651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886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56807"/>
              </p:ext>
            </p:extLst>
          </p:nvPr>
        </p:nvGraphicFramePr>
        <p:xfrm>
          <a:off x="0" y="73205"/>
          <a:ext cx="9144000" cy="228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30" r:id="rId7" imgW="9210675" imgH="2105025" progId="ChemWindow.Document">
                  <p:embed/>
                </p:oleObj>
              </mc:Choice>
              <mc:Fallback>
                <p:oleObj r:id="rId7" imgW="9210675" imgH="2105025" progId="ChemWindow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3205"/>
                        <a:ext cx="9144000" cy="22889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2206581" y="2584268"/>
            <a:ext cx="4709064" cy="143017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Синтез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монокатионного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хлорина (вверху) и хлорина е</a:t>
            </a:r>
            <a:r>
              <a:rPr lang="ru-RU" sz="2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(внизу)</a:t>
            </a:r>
            <a:endParaRPr lang="ru-RU" sz="2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 cstate="print"/>
          <a:srcRect t="-1" b="6564"/>
          <a:stretch/>
        </p:blipFill>
        <p:spPr bwMode="auto">
          <a:xfrm>
            <a:off x="3352800" y="76200"/>
            <a:ext cx="5586572" cy="304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5729"/>
              </p:ext>
            </p:extLst>
          </p:nvPr>
        </p:nvGraphicFramePr>
        <p:xfrm>
          <a:off x="152400" y="3276600"/>
          <a:ext cx="8915399" cy="3470148"/>
        </p:xfrm>
        <a:graphic>
          <a:graphicData uri="http://schemas.openxmlformats.org/drawingml/2006/table">
            <a:tbl>
              <a:tblPr/>
              <a:tblGrid>
                <a:gridCol w="1245661"/>
                <a:gridCol w="1714672"/>
                <a:gridCol w="1633042"/>
                <a:gridCol w="1426425"/>
                <a:gridCol w="838200"/>
                <a:gridCol w="2057399"/>
              </a:tblGrid>
              <a:tr h="457200">
                <a:tc>
                  <a:txBody>
                    <a:bodyPr/>
                    <a:lstStyle/>
                    <a:p>
                      <a:pPr marL="0" indent="6350" algn="ctr" defTabSz="993775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Время уд. 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Площадь,ед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.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Площадь,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Ион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Заряд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Брутто-формула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11,84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523867474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0,8%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362,2149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C39H60O7N6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13,34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131830431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0,2%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363,20465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С41H54O6N6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14,29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167954066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348,1993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C40H52O5N6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15,26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63437351900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94,9%</a:t>
                      </a:r>
                      <a:endParaRPr lang="ru-RU" sz="18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709,405</a:t>
                      </a:r>
                      <a:endParaRPr lang="ru-RU" sz="18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C41H53O5N6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16,06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702528432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1,1%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354,1994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С41H52O5N6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16,5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529969135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0,8%</a:t>
                      </a:r>
                      <a:endParaRPr lang="ru-RU" sz="18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709,405</a:t>
                      </a:r>
                      <a:endParaRPr lang="ru-RU" sz="18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C41H53O5N6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17,08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210538030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0,3%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723,386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С41Н51O6N6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17,8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797336194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1,2%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663,3657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C39H47O4N6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23,64</a:t>
                      </a:r>
                      <a:endParaRPr lang="ru-RU" sz="180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325646819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0,5%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803,54346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  <a:cs typeface="Times New Roman"/>
                        </a:rPr>
                        <a:t>C46H71O6N6</a:t>
                      </a:r>
                      <a:endParaRPr lang="ru-RU" sz="1800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152400" y="485001"/>
            <a:ext cx="2971800" cy="223039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ЯМР </a:t>
            </a:r>
            <a:r>
              <a:rPr lang="ru-RU" sz="25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Н и ВЭЖХ с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масс-детекцией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монокатионного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хлорина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580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38800" y="5224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10200" y="276908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517" y="4505066"/>
            <a:ext cx="1500835" cy="1200668"/>
          </a:xfrm>
          <a:prstGeom prst="rect">
            <a:avLst/>
          </a:prstGeom>
          <a:noFill/>
        </p:spPr>
      </p:pic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3790454" y="3076135"/>
            <a:ext cx="1507898" cy="93173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36000" rIns="0" bIns="36000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Спектры</a:t>
            </a:r>
          </a:p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ФС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5" name="Rectangle 332"/>
          <p:cNvSpPr>
            <a:spLocks noChangeArrowheads="1"/>
          </p:cNvSpPr>
          <p:nvPr/>
        </p:nvSpPr>
        <p:spPr bwMode="auto">
          <a:xfrm>
            <a:off x="5486400" y="64540"/>
            <a:ext cx="9144000" cy="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517" y="1108666"/>
            <a:ext cx="1500835" cy="120066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81" y="92973"/>
            <a:ext cx="3524250" cy="331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79" y="3542002"/>
            <a:ext cx="3552825" cy="3295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302" y="72360"/>
            <a:ext cx="3590925" cy="3305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302" y="3489631"/>
            <a:ext cx="35718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52400" y="42148"/>
            <a:ext cx="8763000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Деградация ФС в водных растворах при хранении </a:t>
            </a:r>
          </a:p>
          <a:p>
            <a:pPr algn="ctr">
              <a:defRPr/>
            </a:pPr>
            <a:r>
              <a:rPr lang="ru-RU" sz="25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в </a:t>
            </a:r>
            <a:r>
              <a:rPr lang="ru-RU" sz="25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темноте (</a:t>
            </a:r>
            <a:r>
              <a:rPr lang="ru-RU" sz="25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 -10 </a:t>
            </a:r>
            <a:r>
              <a:rPr lang="ru-RU" sz="25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0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С, (б) -25 </a:t>
            </a:r>
            <a:r>
              <a:rPr lang="ru-RU" sz="25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0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4191000" cy="5740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055" y="1066705"/>
            <a:ext cx="45053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3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76200"/>
            <a:ext cx="8991600" cy="67226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938353"/>
            <a:ext cx="2241458" cy="14680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38352"/>
            <a:ext cx="1757869" cy="1496191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83361"/>
              </p:ext>
            </p:extLst>
          </p:nvPr>
        </p:nvGraphicFramePr>
        <p:xfrm>
          <a:off x="76201" y="2486750"/>
          <a:ext cx="8991599" cy="4142650"/>
        </p:xfrm>
        <a:graphic>
          <a:graphicData uri="http://schemas.openxmlformats.org/drawingml/2006/table">
            <a:tbl>
              <a:tblPr/>
              <a:tblGrid>
                <a:gridCol w="2075136"/>
                <a:gridCol w="1998279"/>
                <a:gridCol w="2151993"/>
                <a:gridCol w="2766191"/>
              </a:tblGrid>
              <a:tr h="48295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Параметр</a:t>
                      </a:r>
                      <a:endParaRPr lang="ru-RU" sz="2200" b="1" dirty="0"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Температура</a:t>
                      </a:r>
                      <a:endParaRPr lang="ru-RU" sz="2200" b="1" dirty="0"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200" b="1" baseline="-25000" dirty="0" smtClean="0"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МХ</a:t>
                      </a:r>
                      <a:endParaRPr lang="ru-RU" sz="2200" b="1" dirty="0"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rowSpan="3">
                  <a:txBody>
                    <a:bodyPr/>
                    <a:lstStyle/>
                    <a:p>
                      <a:pPr algn="ctr"/>
                      <a:r>
                        <a:rPr lang="ru-RU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Р,</a:t>
                      </a:r>
                    </a:p>
                    <a:p>
                      <a:pPr algn="ctr"/>
                      <a:r>
                        <a:rPr lang="en-US" sz="2200" b="1" i="1" dirty="0" err="1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OctOH</a:t>
                      </a:r>
                      <a:r>
                        <a:rPr lang="en-US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/</a:t>
                      </a:r>
                      <a:r>
                        <a:rPr lang="ru-RU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ФСБ</a:t>
                      </a:r>
                      <a:endParaRPr lang="ru-RU" sz="2200" b="1" i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88</a:t>
                      </a: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±0.0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8.6±0.2 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35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90</a:t>
                      </a: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±0.0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11.3±0.3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45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91</a:t>
                      </a:r>
                      <a:r>
                        <a:rPr lang="en-US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±0.</a:t>
                      </a: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14.3±0.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rowSpan="3">
                  <a:txBody>
                    <a:bodyPr/>
                    <a:lstStyle/>
                    <a:p>
                      <a:pPr algn="ctr"/>
                      <a:r>
                        <a:rPr lang="en-US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S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, вода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мг/мл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1.30±0.1 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мг/мл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vMerge="1">
                  <a:txBody>
                    <a:bodyPr/>
                    <a:lstStyle/>
                    <a:p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35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мг/мл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1.39±0.09</a:t>
                      </a:r>
                      <a:r>
                        <a:rPr lang="ru-RU" sz="2200" b="1" i="0" kern="1200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мг/мл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 vMerge="1">
                  <a:txBody>
                    <a:bodyPr/>
                    <a:lstStyle/>
                    <a:p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45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мг/мл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1.22±0.14 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мг/мл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82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S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, вода+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0.5 % ПВП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25 </a:t>
                      </a:r>
                      <a:r>
                        <a:rPr lang="ru-RU" sz="22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-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38</a:t>
                      </a:r>
                      <a:r>
                        <a:rPr lang="en-US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±0.</a:t>
                      </a:r>
                      <a:r>
                        <a:rPr lang="ru-RU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1" i="0" kern="1200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мг/мл</a:t>
                      </a:r>
                      <a:endParaRPr lang="ru-RU" sz="2200" b="1" i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202" y="228600"/>
            <a:ext cx="9067798" cy="52780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Растворимость и коэффициенты распределения ФС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19297"/>
            <a:ext cx="1905000" cy="1406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76200"/>
            <a:ext cx="8991600" cy="67226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1358028"/>
            <a:ext cx="2603287" cy="1894424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358028"/>
            <a:ext cx="2124028" cy="1889760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530827"/>
              </p:ext>
            </p:extLst>
          </p:nvPr>
        </p:nvGraphicFramePr>
        <p:xfrm>
          <a:off x="152400" y="3449782"/>
          <a:ext cx="8839200" cy="2743199"/>
        </p:xfrm>
        <a:graphic>
          <a:graphicData uri="http://schemas.openxmlformats.org/drawingml/2006/table">
            <a:tbl>
              <a:tblPr/>
              <a:tblGrid>
                <a:gridCol w="1676400"/>
                <a:gridCol w="2286000"/>
                <a:gridCol w="2209800"/>
                <a:gridCol w="2667000"/>
              </a:tblGrid>
              <a:tr h="814038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Квантовый выход </a:t>
                      </a:r>
                      <a:r>
                        <a:rPr lang="ru-RU" sz="2200" b="1" baseline="3000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ru-RU" sz="22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О</a:t>
                      </a:r>
                      <a:r>
                        <a:rPr lang="ru-RU" sz="2200" b="1" baseline="-2500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Метод</a:t>
                      </a:r>
                      <a:endParaRPr lang="ru-RU" sz="22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2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МХ</a:t>
                      </a:r>
                      <a:endParaRPr lang="ru-RU" sz="2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1230">
                <a:tc rowSpan="3">
                  <a:txBody>
                    <a:bodyPr/>
                    <a:lstStyle/>
                    <a:p>
                      <a:pPr algn="ctr"/>
                      <a:r>
                        <a:rPr lang="ru-RU" sz="2200" b="1" i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Ф</a:t>
                      </a:r>
                      <a:r>
                        <a:rPr lang="ru-RU" sz="2200" b="1" i="0" baseline="-250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sym typeface="Symbol" panose="05050102010706020507" pitchFamily="18" charset="2"/>
                        </a:rPr>
                        <a:t></a:t>
                      </a:r>
                      <a:endParaRPr lang="ru-RU" sz="2200" b="1" i="0" baseline="-2500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Химический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56</a:t>
                      </a: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±0.0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 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63</a:t>
                      </a: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±0.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05</a:t>
                      </a: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593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Спектроскопия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67</a:t>
                      </a:r>
                      <a:r>
                        <a:rPr lang="en-US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±0.0</a:t>
                      </a: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65</a:t>
                      </a:r>
                      <a:r>
                        <a:rPr lang="en-US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±0.</a:t>
                      </a: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07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5931">
                <a:tc vMerge="1">
                  <a:txBody>
                    <a:bodyPr/>
                    <a:lstStyle/>
                    <a:p>
                      <a:pPr algn="ctr"/>
                      <a:endParaRPr lang="ru-RU" sz="2200" b="1" i="0" baseline="-2500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В целом, для всех хлоринов-</a:t>
                      </a:r>
                      <a:r>
                        <a:rPr lang="ru-RU" sz="2200" b="1" dirty="0" err="1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лигандов</a:t>
                      </a: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в</a:t>
                      </a:r>
                      <a:r>
                        <a:rPr lang="ru-RU" sz="2200" b="1" baseline="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слабо полярных средах </a:t>
                      </a: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ru-RU" sz="2200" b="1" i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Ф</a:t>
                      </a:r>
                      <a:r>
                        <a:rPr lang="ru-RU" sz="2200" b="1" i="0" baseline="-250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sym typeface="Symbol" panose="05050102010706020507" pitchFamily="18" charset="2"/>
                        </a:rPr>
                        <a:t> 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~ 0.55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sym typeface="Symbol" panose="05050102010706020507" pitchFamily="18" charset="2"/>
                        </a:rPr>
                        <a:t>0.15</a:t>
                      </a: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sym typeface="Symbol" panose="05050102010706020507" pitchFamily="18" charset="2"/>
                        </a:rPr>
                        <a:t> !</a:t>
                      </a:r>
                      <a:endParaRPr lang="ru-RU" sz="22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828800" y="223599"/>
            <a:ext cx="6553200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Генерация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синглетного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кислорода в псевдо-липидной среде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170" y="1320197"/>
            <a:ext cx="2466230" cy="1804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" y="76200"/>
            <a:ext cx="8991600" cy="67226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8" name="AutoShape 9"/>
          <p:cNvSpPr>
            <a:spLocks noChangeArrowheads="1"/>
          </p:cNvSpPr>
          <p:nvPr/>
        </p:nvSpPr>
        <p:spPr bwMode="auto">
          <a:xfrm>
            <a:off x="990600" y="223599"/>
            <a:ext cx="6858000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Взаимодействие ФС с </a:t>
            </a:r>
          </a:p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потенциальными носителями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63" y="2118484"/>
            <a:ext cx="1054537" cy="15378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534" y="4648201"/>
            <a:ext cx="607723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70142" y="4815648"/>
            <a:ext cx="1153272" cy="1204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60640" y="4860505"/>
            <a:ext cx="1175919" cy="1217219"/>
          </a:xfrm>
          <a:prstGeom prst="rect">
            <a:avLst/>
          </a:prstGeom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0064" y="4648200"/>
            <a:ext cx="128033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34448" y="6129022"/>
            <a:ext cx="2083904" cy="493752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Твин 80 </a:t>
            </a:r>
            <a:endParaRPr lang="ru-RU" sz="23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512259" y="6135648"/>
            <a:ext cx="3945941" cy="493752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Поливинилпирролидон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ru-RU" sz="23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004624"/>
              </p:ext>
            </p:extLst>
          </p:nvPr>
        </p:nvGraphicFramePr>
        <p:xfrm>
          <a:off x="5044264" y="1288387"/>
          <a:ext cx="3777180" cy="33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3" name="Graph" r:id="rId9" imgW="3746880" imgH="3458880" progId="Origin50.Graph">
                  <p:embed/>
                </p:oleObj>
              </mc:Choice>
              <mc:Fallback>
                <p:oleObj name="Graph" r:id="rId9" imgW="3746880" imgH="34588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4264" y="1288387"/>
                        <a:ext cx="3777180" cy="331200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916777"/>
              </p:ext>
            </p:extLst>
          </p:nvPr>
        </p:nvGraphicFramePr>
        <p:xfrm>
          <a:off x="228600" y="1288387"/>
          <a:ext cx="3852000" cy="3330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4" name="Graph" r:id="rId11" imgW="4019040" imgH="3625920" progId="Origin50.Graph">
                  <p:embed/>
                </p:oleObj>
              </mc:Choice>
              <mc:Fallback>
                <p:oleObj name="Graph" r:id="rId11" imgW="4019040" imgH="3625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8600" y="1288387"/>
                        <a:ext cx="3852000" cy="3330246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840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458709"/>
              </p:ext>
            </p:extLst>
          </p:nvPr>
        </p:nvGraphicFramePr>
        <p:xfrm>
          <a:off x="457200" y="838205"/>
          <a:ext cx="8305800" cy="5867395"/>
        </p:xfrm>
        <a:graphic>
          <a:graphicData uri="http://schemas.openxmlformats.org/drawingml/2006/table">
            <a:tbl>
              <a:tblPr/>
              <a:tblGrid>
                <a:gridCol w="2124740"/>
                <a:gridCol w="2800793"/>
                <a:gridCol w="3380267"/>
              </a:tblGrid>
              <a:tr h="517472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Параметр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2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МХ</a:t>
                      </a:r>
                      <a:endParaRPr lang="ru-RU" sz="2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338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Твин 80,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</a:t>
                      </a:r>
                      <a:r>
                        <a:rPr lang="ru-RU" sz="2100" b="1" i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 г/моль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1" i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endParaRPr lang="ru-RU" sz="2100" b="1" baseline="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1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моль/кг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(0.23-0.88)·10</a:t>
                      </a:r>
                      <a:r>
                        <a:rPr lang="en-US" sz="2000" b="1" baseline="30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0.2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6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7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)·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10</a:t>
                      </a:r>
                      <a:r>
                        <a:rPr lang="en-US" sz="2000" b="1" baseline="30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en-US" sz="2000" b="1" baseline="-25000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2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моль/кг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(1.1-7.3)·10</a:t>
                      </a:r>
                      <a:r>
                        <a:rPr lang="en-US" sz="2000" b="1" baseline="30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7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9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)·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10</a:t>
                      </a:r>
                      <a:r>
                        <a:rPr lang="en-US" sz="2000" b="1" baseline="30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n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0.86 ±0.01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63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0.04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n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1.99 ± 0.10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20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±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0.44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lg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b 1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3.79 ±0.03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3.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42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0.19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lg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b 2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8.39 ±0.35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9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41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5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44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ПВП, </a:t>
                      </a:r>
                      <a:r>
                        <a:rPr lang="ru-RU" sz="2100" b="1" i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2100" b="1" baseline="0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10000 г/моль</a:t>
                      </a:r>
                      <a:endParaRPr lang="ru-RU" sz="2100" b="1" baseline="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0099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m</a:t>
                      </a:r>
                      <a:r>
                        <a:rPr lang="ru-RU" sz="2000" b="1" baseline="-250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ПВП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моль/кг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06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)·10</a:t>
                      </a:r>
                      <a:r>
                        <a:rPr lang="en-US" sz="2000" b="1" baseline="300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-4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n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05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0.16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lg</a:t>
                      </a:r>
                      <a:r>
                        <a:rPr lang="en-US" sz="20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2000" b="1" baseline="-25000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b 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29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0.77</a:t>
                      </a: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lg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K</a:t>
                      </a:r>
                      <a:r>
                        <a:rPr lang="en-US" sz="2000" b="1" baseline="-250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*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56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5.66 ±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0.1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1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n</a:t>
                      </a:r>
                      <a:r>
                        <a:rPr lang="en-US" sz="2000" b="1" baseline="-250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*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1.48 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0.39 ±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0.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09</a:t>
                      </a:r>
                      <a:endParaRPr lang="ru-RU" sz="20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6200" y="104202"/>
            <a:ext cx="8991600" cy="52780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Параметры связывания по данным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спектрофотометрии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0"/>
            <a:ext cx="8991600" cy="67226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159169"/>
            <a:ext cx="2248754" cy="1636428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07015"/>
            <a:ext cx="2057400" cy="1689675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025235"/>
              </p:ext>
            </p:extLst>
          </p:nvPr>
        </p:nvGraphicFramePr>
        <p:xfrm>
          <a:off x="228600" y="2910841"/>
          <a:ext cx="8765540" cy="3718559"/>
        </p:xfrm>
        <a:graphic>
          <a:graphicData uri="http://schemas.openxmlformats.org/drawingml/2006/table">
            <a:tbl>
              <a:tblPr/>
              <a:tblGrid>
                <a:gridCol w="3048000"/>
                <a:gridCol w="2971800"/>
                <a:gridCol w="2745740"/>
              </a:tblGrid>
              <a:tr h="548639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Протеины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1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r>
                        <a:rPr lang="ru-RU" sz="2100" b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, %</a:t>
                      </a:r>
                      <a:endParaRPr lang="ru-RU" sz="21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МХ</a:t>
                      </a:r>
                      <a:r>
                        <a:rPr lang="ru-RU" sz="2100" b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,%</a:t>
                      </a:r>
                      <a:endParaRPr lang="ru-RU" sz="21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Альбумин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  <a:endParaRPr lang="ru-RU" sz="20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ЛПВП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  <a:endParaRPr lang="ru-RU" sz="20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ЛПНП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52</a:t>
                      </a:r>
                      <a:endParaRPr lang="ru-RU" sz="2000" b="1" i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Клетки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 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0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,отн. ед.</a:t>
                      </a:r>
                      <a:endParaRPr lang="ru-RU" sz="20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МХ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отн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. ед.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Лимфоциты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217</a:t>
                      </a:r>
                      <a:endParaRPr lang="ru-RU" sz="20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Гранулоциты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430</a:t>
                      </a:r>
                      <a:endParaRPr lang="ru-RU" sz="20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Моноциты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31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396</a:t>
                      </a:r>
                      <a:endParaRPr lang="ru-RU" sz="20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Клетки</a:t>
                      </a:r>
                      <a:r>
                        <a:rPr lang="ru-RU" sz="20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К 562</a:t>
                      </a:r>
                      <a:endParaRPr lang="ru-RU" sz="20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i="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73</a:t>
                      </a:r>
                      <a:endParaRPr lang="ru-RU" sz="2000" b="1" i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28600" y="72127"/>
            <a:ext cx="8765540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65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Связывание белками плазмы, форменными элементами крови и опухолевыми клетками К 562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035" y="1092427"/>
            <a:ext cx="2438400" cy="1579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3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Водяные капли"/>
          <p:cNvSpPr>
            <a:spLocks noChangeArrowheads="1"/>
          </p:cNvSpPr>
          <p:nvPr/>
        </p:nvSpPr>
        <p:spPr bwMode="auto">
          <a:xfrm>
            <a:off x="457200" y="3304746"/>
            <a:ext cx="8458200" cy="413730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Схема проведения ФД и ФДТ</a:t>
            </a:r>
            <a:endParaRPr lang="en-US" sz="27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6172200" cy="269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191000"/>
            <a:ext cx="210677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9969"/>
            <a:ext cx="8229599" cy="302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143000"/>
            <a:ext cx="2438400" cy="1828800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143000"/>
            <a:ext cx="2209800" cy="1828800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29611"/>
              </p:ext>
            </p:extLst>
          </p:nvPr>
        </p:nvGraphicFramePr>
        <p:xfrm>
          <a:off x="76200" y="3276600"/>
          <a:ext cx="8912087" cy="3200399"/>
        </p:xfrm>
        <a:graphic>
          <a:graphicData uri="http://schemas.openxmlformats.org/drawingml/2006/table">
            <a:tbl>
              <a:tblPr/>
              <a:tblGrid>
                <a:gridCol w="1947891"/>
                <a:gridCol w="2172647"/>
                <a:gridCol w="2432662"/>
                <a:gridCol w="2358887"/>
              </a:tblGrid>
              <a:tr h="725213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Клетки</a:t>
                      </a:r>
                      <a:endParaRPr lang="ru-RU" sz="22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Доза</a:t>
                      </a:r>
                      <a:endParaRPr lang="ru-RU" sz="2200" b="1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Хлорин е</a:t>
                      </a:r>
                      <a:r>
                        <a:rPr lang="ru-RU" sz="22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</a:t>
                      </a:r>
                      <a:endParaRPr lang="ru-RU" sz="2200" b="1" baseline="-25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МХ</a:t>
                      </a:r>
                      <a:endParaRPr lang="ru-RU" sz="22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2966">
                <a:tc rowSpan="3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К 562,</a:t>
                      </a:r>
                      <a:endParaRPr lang="en-US" sz="2100" b="1" dirty="0" smtClean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endParaRPr lang="ru-RU" sz="500" b="1" dirty="0" smtClean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ФС</a:t>
                      </a:r>
                      <a:r>
                        <a:rPr lang="en-US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~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10</a:t>
                      </a:r>
                      <a:r>
                        <a:rPr lang="ru-RU" sz="20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-7</a:t>
                      </a:r>
                      <a:r>
                        <a:rPr lang="ru-RU" sz="20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М</a:t>
                      </a:r>
                    </a:p>
                    <a:p>
                      <a:pPr algn="ctr"/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220</a:t>
                      </a:r>
                      <a:r>
                        <a:rPr lang="en-US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мДж/см</a:t>
                      </a:r>
                      <a:r>
                        <a:rPr lang="ru-RU" sz="21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 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7.9 %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10.3 %</a:t>
                      </a:r>
                      <a:endParaRPr lang="ru-RU" sz="21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566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440</a:t>
                      </a:r>
                      <a:r>
                        <a:rPr lang="en-US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мДж/см</a:t>
                      </a:r>
                      <a:r>
                        <a:rPr lang="ru-RU" sz="21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9.5 %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1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21.8 %</a:t>
                      </a:r>
                      <a:endParaRPr lang="ru-RU" sz="21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566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660</a:t>
                      </a:r>
                      <a:r>
                        <a:rPr lang="en-US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мДж/см</a:t>
                      </a:r>
                      <a:r>
                        <a:rPr lang="ru-RU" sz="21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10.5 %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100" b="1" i="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30.7 %</a:t>
                      </a:r>
                      <a:endParaRPr lang="ru-RU" sz="2100" b="1" i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684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HeLa</a:t>
                      </a:r>
                      <a:endParaRPr lang="ru-RU" sz="2100" b="1" dirty="0" smtClean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12 Дж/см</a:t>
                      </a:r>
                      <a:r>
                        <a:rPr lang="ru-RU" sz="2100" b="1" baseline="3000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2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anose="030F0702030302020204" pitchFamily="66" charset="0"/>
                        </a:rPr>
                        <a:t>22 %, 0.5</a:t>
                      </a:r>
                      <a:r>
                        <a:rPr lang="ru-RU" sz="2100" b="1" baseline="0" dirty="0" smtClean="0">
                          <a:solidFill>
                            <a:srgbClr val="000099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100" b="1" baseline="0" dirty="0" err="1" smtClean="0">
                          <a:solidFill>
                            <a:srgbClr val="000099"/>
                          </a:solidFill>
                          <a:latin typeface="Comic Sans MS" panose="030F0702030302020204" pitchFamily="66" charset="0"/>
                        </a:rPr>
                        <a:t>мкМ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100" b="1" i="0" dirty="0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97 %, 1 </a:t>
                      </a:r>
                      <a:r>
                        <a:rPr lang="ru-RU" sz="2100" b="1" i="0" dirty="0" err="1" smtClean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мкМ</a:t>
                      </a:r>
                      <a:endParaRPr lang="ru-RU" sz="2100" b="1" i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ru-RU" sz="21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%, </a:t>
                      </a:r>
                      <a:r>
                        <a:rPr lang="en-US" sz="2100" b="1" dirty="0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1 </a:t>
                      </a:r>
                      <a:r>
                        <a:rPr lang="ru-RU" sz="2100" b="1" dirty="0" err="1" smtClean="0">
                          <a:solidFill>
                            <a:srgbClr val="C00000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мкМ</a:t>
                      </a:r>
                      <a:endParaRPr lang="ru-RU" sz="2100" b="1" dirty="0">
                        <a:solidFill>
                          <a:srgbClr val="C00000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1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6841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99.7 %,</a:t>
                      </a:r>
                      <a:r>
                        <a:rPr lang="ru-RU" sz="2100" b="1" baseline="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 10 </a:t>
                      </a:r>
                      <a:r>
                        <a:rPr lang="ru-RU" sz="2100" b="1" baseline="0" dirty="0" err="1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мкМ</a:t>
                      </a:r>
                      <a:endParaRPr lang="ru-RU" sz="21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1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75147" y="152023"/>
            <a:ext cx="8464053" cy="51077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>
              <a:defRPr/>
            </a:pPr>
            <a:r>
              <a:rPr lang="ru-RU" sz="23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Фотоинактивация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опухолевых клеток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 562 и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itchFamily="66" charset="0"/>
              </a:rPr>
              <a:t>HeLa</a:t>
            </a:r>
            <a:endParaRPr lang="ru-RU" sz="23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006096" cy="19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76200"/>
            <a:ext cx="9144000" cy="67226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152400" y="135374"/>
            <a:ext cx="8839200" cy="52780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Острая токсичность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у лабораторных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животных</a:t>
            </a:r>
          </a:p>
        </p:txBody>
      </p:sp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2500109" y="748596"/>
            <a:ext cx="3623210" cy="4767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Внутривенное введение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61208"/>
              </p:ext>
            </p:extLst>
          </p:nvPr>
        </p:nvGraphicFramePr>
        <p:xfrm>
          <a:off x="844615" y="1295400"/>
          <a:ext cx="6934199" cy="426720"/>
        </p:xfrm>
        <a:graphic>
          <a:graphicData uri="http://schemas.openxmlformats.org/drawingml/2006/table">
            <a:tbl>
              <a:tblPr/>
              <a:tblGrid>
                <a:gridCol w="1621465"/>
                <a:gridCol w="1798802"/>
                <a:gridCol w="1756966"/>
                <a:gridCol w="1756966"/>
              </a:tblGrid>
              <a:tr h="41106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75 мг/кг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100 мг/кг</a:t>
                      </a:r>
                      <a:endParaRPr lang="ru-RU" sz="2200" b="1" dirty="0">
                        <a:solidFill>
                          <a:srgbClr val="000099"/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kern="1200" dirty="0" smtClean="0">
                          <a:solidFill>
                            <a:srgbClr val="00009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125 мг/кг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dirty="0" smtClean="0">
                          <a:solidFill>
                            <a:srgbClr val="000099"/>
                          </a:solidFill>
                          <a:latin typeface="Comic Sans MS" pitchFamily="66" charset="0"/>
                        </a:rPr>
                        <a:t>150 мг/кг</a:t>
                      </a:r>
                      <a:endParaRPr lang="ru-RU" sz="2200" b="1" i="0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00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94" y="1816184"/>
            <a:ext cx="907868" cy="1143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40" y="1816184"/>
            <a:ext cx="907868" cy="1143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52" y="1796197"/>
            <a:ext cx="907868" cy="1143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1216" y="1828800"/>
            <a:ext cx="904875" cy="1143000"/>
          </a:xfrm>
          <a:prstGeom prst="rect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32" y="3657600"/>
            <a:ext cx="907868" cy="1143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32" y="3657600"/>
            <a:ext cx="907868" cy="1143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32" y="3657600"/>
            <a:ext cx="907868" cy="1143000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371600" y="3048000"/>
            <a:ext cx="6248400" cy="4767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Внутрибрюшинное введение, 100 мг/кг</a:t>
            </a:r>
            <a:endParaRPr lang="ru-RU" sz="2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1125" y="3657600"/>
            <a:ext cx="904875" cy="1143000"/>
          </a:xfrm>
          <a:prstGeom prst="rect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0325" y="3657600"/>
            <a:ext cx="904875" cy="1143000"/>
          </a:xfrm>
          <a:prstGeom prst="rect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377" y="4983806"/>
            <a:ext cx="2232530" cy="1700822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932028"/>
            <a:ext cx="2133600" cy="1773572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3" name="AutoShape 9"/>
          <p:cNvSpPr>
            <a:spLocks noChangeArrowheads="1"/>
          </p:cNvSpPr>
          <p:nvPr/>
        </p:nvSpPr>
        <p:spPr bwMode="auto">
          <a:xfrm>
            <a:off x="2667000" y="5389228"/>
            <a:ext cx="1764155" cy="85129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LD</a:t>
            </a:r>
            <a:r>
              <a:rPr lang="en-US" sz="2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50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~ 100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мг/кг</a:t>
            </a:r>
            <a:endParaRPr lang="ru-RU" sz="22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7391400" y="5091691"/>
            <a:ext cx="1600200" cy="122586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LD</a:t>
            </a:r>
            <a:r>
              <a:rPr lang="en-US" sz="2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50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=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1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8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0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мг/кг</a:t>
            </a:r>
            <a:endParaRPr lang="ru-RU" sz="22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8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399353" y="1143000"/>
            <a:ext cx="1406154" cy="4462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Грам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(-)</a:t>
            </a:r>
            <a:endParaRPr lang="ru-RU" sz="23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600" y="5296133"/>
            <a:ext cx="1406154" cy="4462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Грам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(+)</a:t>
            </a:r>
            <a:endParaRPr lang="ru-RU" sz="23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9" name="AutoShape 9"/>
          <p:cNvSpPr>
            <a:spLocks noChangeArrowheads="1"/>
          </p:cNvSpPr>
          <p:nvPr/>
        </p:nvSpPr>
        <p:spPr bwMode="auto">
          <a:xfrm>
            <a:off x="2971800" y="3363259"/>
            <a:ext cx="4572000" cy="561856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/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Антимикробная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ФДТ</a:t>
            </a:r>
            <a:endParaRPr lang="ru-RU" sz="2700" dirty="0"/>
          </a:p>
        </p:txBody>
      </p:sp>
      <p:pic>
        <p:nvPicPr>
          <p:cNvPr id="47" name="Рисунок 4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156036"/>
            <a:ext cx="6629400" cy="262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"/>
            <a:ext cx="6248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4210" name="Rectangle 8"/>
          <p:cNvSpPr>
            <a:spLocks noChangeArrowheads="1"/>
          </p:cNvSpPr>
          <p:nvPr/>
        </p:nvSpPr>
        <p:spPr bwMode="auto">
          <a:xfrm>
            <a:off x="1990725" y="620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99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Picture 14" descr="https://hightech.fm/files/1/upload/1210x600/9698.jpg"/>
          <p:cNvPicPr>
            <a:picLocks noChangeAspect="1" noChangeArrowheads="1"/>
          </p:cNvPicPr>
          <p:nvPr/>
        </p:nvPicPr>
        <p:blipFill>
          <a:blip r:embed="rId3" cstate="print"/>
          <a:srcRect l="3748" r="4685"/>
          <a:stretch>
            <a:fillRect/>
          </a:stretch>
        </p:blipFill>
        <p:spPr bwMode="auto">
          <a:xfrm>
            <a:off x="3599338" y="3314133"/>
            <a:ext cx="1988541" cy="1600200"/>
          </a:xfrm>
          <a:prstGeom prst="rect">
            <a:avLst/>
          </a:prstGeom>
          <a:noFill/>
        </p:spPr>
      </p:pic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819400" y="5105400"/>
            <a:ext cx="3619501" cy="138499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0" hangingPunct="0"/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coli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</a:p>
          <a:p>
            <a:pPr algn="ctr" eaLnBrk="0" hangingPunct="0"/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резистентна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к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Невиграмону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«Ампициллину»,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Цефтриаксону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Цефотаксиму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Эртепенему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 и 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др</a:t>
            </a:r>
            <a:endParaRPr lang="ru-RU" sz="1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4" name="Рисунок 4" descr="https://ribalych.ru/wp-content/uploads/2011/08/1_00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10198"/>
            <a:ext cx="2286000" cy="168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381000" y="3124200"/>
            <a:ext cx="2590800" cy="164660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0" hangingPunct="0"/>
            <a:r>
              <a:rPr lang="ru-RU" sz="2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aeruginosa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ru-RU" sz="2000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 eaLnBrk="0" hangingPunct="0"/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резистентна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к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Имипенему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Меропенему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Цефепиму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Цефоперазону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 и др. </a:t>
            </a:r>
            <a:endParaRPr lang="ru-RU" sz="1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172199" y="2993901"/>
            <a:ext cx="2743201" cy="161582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0" hangingPunct="0"/>
            <a:r>
              <a:rPr lang="en-US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Enterobacter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cloacae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ru-RU" sz="2000" i="1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 algn="ctr" eaLnBrk="0" hangingPunct="0"/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резистентна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к «</a:t>
            </a:r>
            <a:r>
              <a:rPr lang="ru-RU" sz="17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Фурадонину</a:t>
            </a:r>
            <a:r>
              <a:rPr lang="ru-RU" sz="17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«Ампициллину», «</a:t>
            </a:r>
            <a:r>
              <a:rPr lang="ru-RU" sz="17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Цефтриаксону</a:t>
            </a:r>
            <a:r>
              <a:rPr lang="ru-RU" sz="17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», «</a:t>
            </a:r>
            <a:r>
              <a:rPr lang="ru-RU" sz="17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Цефотаксиму</a:t>
            </a:r>
            <a:r>
              <a:rPr lang="ru-RU" sz="17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 и др</a:t>
            </a:r>
            <a:r>
              <a:rPr lang="ru-RU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19200"/>
            <a:ext cx="1886718" cy="1569982"/>
          </a:xfrm>
          <a:prstGeom prst="rect">
            <a:avLst/>
          </a:prstGeom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09600" y="99618"/>
            <a:ext cx="7906518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Резистентные к антибиотикам </a:t>
            </a:r>
          </a:p>
          <a:p>
            <a:pPr algn="ctr"/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нозокомиальные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штаммы микроорганизмов</a:t>
            </a:r>
            <a:endParaRPr lang="ru-RU" sz="25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90" y="1331100"/>
            <a:ext cx="2445977" cy="1390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5" grpId="0" animBg="1"/>
      <p:bldP spid="26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77"/>
            <a:ext cx="9144000" cy="6817645"/>
          </a:xfrm>
          <a:prstGeom prst="rect">
            <a:avLst/>
          </a:prstGeom>
        </p:spPr>
      </p:pic>
      <p:sp>
        <p:nvSpPr>
          <p:cNvPr id="6" name="AutoShape 8" descr="Водяные капли"/>
          <p:cNvSpPr>
            <a:spLocks noChangeArrowheads="1"/>
          </p:cNvSpPr>
          <p:nvPr/>
        </p:nvSpPr>
        <p:spPr bwMode="auto">
          <a:xfrm>
            <a:off x="381000" y="242258"/>
            <a:ext cx="8229600" cy="50608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36000" rIns="0" bIns="36000" anchor="ctr">
            <a:spAutoFit/>
          </a:bodyPr>
          <a:lstStyle/>
          <a:p>
            <a:pPr algn="ctr"/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Фотоинактивация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25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Pseudomonas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5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aeruginosa</a:t>
            </a:r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 vitro</a:t>
            </a:r>
            <a:endParaRPr lang="ru-RU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2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9" y="0"/>
            <a:ext cx="9093481" cy="6858000"/>
          </a:xfrm>
          <a:prstGeom prst="rect">
            <a:avLst/>
          </a:prstGeom>
        </p:spPr>
      </p:pic>
      <p:sp>
        <p:nvSpPr>
          <p:cNvPr id="94210" name="Rectangle 8"/>
          <p:cNvSpPr>
            <a:spLocks noChangeArrowheads="1"/>
          </p:cNvSpPr>
          <p:nvPr/>
        </p:nvSpPr>
        <p:spPr bwMode="auto">
          <a:xfrm>
            <a:off x="1990725" y="620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" name="AutoShape 8" descr="Водяные капли"/>
          <p:cNvSpPr>
            <a:spLocks noChangeArrowheads="1"/>
          </p:cNvSpPr>
          <p:nvPr/>
        </p:nvSpPr>
        <p:spPr bwMode="auto">
          <a:xfrm>
            <a:off x="381000" y="274722"/>
            <a:ext cx="8229600" cy="50608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36000" rIns="0" bIns="36000" anchor="ctr">
            <a:spAutoFit/>
          </a:bodyPr>
          <a:lstStyle/>
          <a:p>
            <a:pPr algn="ctr"/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Фотоинактивация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Enterobacter </a:t>
            </a:r>
            <a:r>
              <a:rPr lang="en-US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cloacae in vitro</a:t>
            </a:r>
            <a:endParaRPr lang="ru-RU" sz="2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 preferRelativeResize="0">
            <a:picLocks/>
          </p:cNvPicPr>
          <p:nvPr/>
        </p:nvPicPr>
        <p:blipFill rotWithShape="1">
          <a:blip r:embed="rId3"/>
          <a:srcRect t="-262" b="1325"/>
          <a:stretch/>
        </p:blipFill>
        <p:spPr>
          <a:xfrm>
            <a:off x="24000" y="38100"/>
            <a:ext cx="9120000" cy="6743700"/>
          </a:xfrm>
          <a:prstGeom prst="rect">
            <a:avLst/>
          </a:prstGeom>
        </p:spPr>
      </p:pic>
      <p:sp>
        <p:nvSpPr>
          <p:cNvPr id="2" name="AutoShape 8" descr="Водяные капли"/>
          <p:cNvSpPr>
            <a:spLocks noChangeArrowheads="1"/>
          </p:cNvSpPr>
          <p:nvPr/>
        </p:nvSpPr>
        <p:spPr bwMode="auto">
          <a:xfrm>
            <a:off x="457199" y="76200"/>
            <a:ext cx="8229600" cy="85129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Фотоинактивация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биопленок </a:t>
            </a:r>
          </a:p>
          <a:p>
            <a:pPr algn="ctr"/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St.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5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aureus+Ps</a:t>
            </a:r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5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aureginosa</a:t>
            </a:r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vitro</a:t>
            </a:r>
            <a:endParaRPr lang="ru-RU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1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008" y="4457467"/>
            <a:ext cx="3963792" cy="232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008" y="4457467"/>
            <a:ext cx="4287281" cy="232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7"/>
          <p:cNvSpPr>
            <a:spLocks noChangeArrowheads="1"/>
          </p:cNvSpPr>
          <p:nvPr/>
        </p:nvSpPr>
        <p:spPr bwMode="auto">
          <a:xfrm>
            <a:off x="5029200" y="580255"/>
            <a:ext cx="9144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5029200" y="228600"/>
            <a:ext cx="9144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08" y="110588"/>
            <a:ext cx="4268592" cy="2632612"/>
          </a:xfrm>
          <a:prstGeom prst="rect">
            <a:avLst/>
          </a:prstGeom>
        </p:spPr>
      </p:pic>
      <p:sp>
        <p:nvSpPr>
          <p:cNvPr id="19" name="Rectangle 71"/>
          <p:cNvSpPr>
            <a:spLocks noChangeArrowheads="1"/>
          </p:cNvSpPr>
          <p:nvPr/>
        </p:nvSpPr>
        <p:spPr bwMode="auto">
          <a:xfrm>
            <a:off x="457200" y="576942"/>
            <a:ext cx="9144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08" y="130676"/>
            <a:ext cx="4027683" cy="2585546"/>
          </a:xfrm>
          <a:prstGeom prst="rect">
            <a:avLst/>
          </a:prstGeom>
        </p:spPr>
      </p:pic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69749" y="3224416"/>
            <a:ext cx="7906518" cy="953453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/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Фотоинактивация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 vivo</a:t>
            </a:r>
            <a:r>
              <a:rPr lang="ru-RU" sz="2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US" sz="25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(моделирование раневой инфекции)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37227"/>
              </p:ext>
            </p:extLst>
          </p:nvPr>
        </p:nvGraphicFramePr>
        <p:xfrm>
          <a:off x="304800" y="2153564"/>
          <a:ext cx="8607839" cy="4399637"/>
        </p:xfrm>
        <a:graphic>
          <a:graphicData uri="http://schemas.openxmlformats.org/drawingml/2006/table">
            <a:tbl>
              <a:tblPr/>
              <a:tblGrid>
                <a:gridCol w="1791455"/>
                <a:gridCol w="1842419"/>
                <a:gridCol w="2446054"/>
                <a:gridCol w="2527911"/>
              </a:tblGrid>
              <a:tr h="42662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Патоген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Доза облучения 80 Дж/см</a:t>
                      </a:r>
                      <a:r>
                        <a:rPr lang="en-US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2 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2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</a:rPr>
                        <a:t>Контроль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53337" marR="53337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МХ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53337" marR="53337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990033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МрХл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990033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53337" marR="53337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3048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КОЕ</a:t>
                      </a: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зона,</a:t>
                      </a: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i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0.25 % гель, смыв</a:t>
                      </a:r>
                      <a:r>
                        <a:rPr lang="ru-RU" sz="2200" b="1" i="0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(спина крысы)</a:t>
                      </a:r>
                      <a:endParaRPr lang="ru-RU" sz="2200" b="1" i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E. coli</a:t>
                      </a:r>
                      <a:endParaRPr lang="ru-RU" sz="2200" b="1" i="1" baseline="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2.5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3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2.2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75161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Pseudomonas</a:t>
                      </a:r>
                    </a:p>
                    <a:p>
                      <a:pPr algn="ctr"/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US" sz="2200" b="1" i="1" baseline="0" dirty="0" err="1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Aerugenosa</a:t>
                      </a:r>
                      <a:endParaRPr lang="ru-RU" sz="2200" b="1" i="1" baseline="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4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8611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КОЕ</a:t>
                      </a: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зона,</a:t>
                      </a:r>
                      <a:r>
                        <a:rPr lang="en-US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200" b="1" i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0.25 % гель, смыв</a:t>
                      </a:r>
                      <a:r>
                        <a:rPr lang="ru-RU" sz="2200" b="1" i="0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 (рука)</a:t>
                      </a:r>
                      <a:endParaRPr lang="ru-RU" sz="2200" b="1" i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0099"/>
                        </a:solidFill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Times New Roman"/>
                          <a:cs typeface="Times New Roman"/>
                        </a:rPr>
                        <a:t>E. coli</a:t>
                      </a:r>
                      <a:endParaRPr lang="ru-RU" sz="2200" b="1" i="1" baseline="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2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75161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Pseudomonas</a:t>
                      </a:r>
                    </a:p>
                    <a:p>
                      <a:pPr algn="ctr"/>
                      <a:r>
                        <a:rPr lang="en-US" sz="2200" b="1" i="1" baseline="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lang="en-US" sz="2200" b="1" i="1" baseline="0" dirty="0" err="1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Aerugenosa</a:t>
                      </a:r>
                      <a:endParaRPr lang="ru-RU" sz="2200" b="1" i="1" baseline="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5.5 ∙10</a:t>
                      </a:r>
                      <a:r>
                        <a:rPr lang="ru-RU" sz="2200" b="1" baseline="30000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lang="ru-RU" sz="2200" b="1" baseline="30000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ln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endParaRPr lang="ru-RU" sz="2200" b="1" dirty="0">
                        <a:ln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solidFill>
                          <a:srgbClr val="0000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35085" marR="3508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chemeClr val="accent3">
                            <a:lumMod val="45000"/>
                            <a:lumOff val="55000"/>
                          </a:schemeClr>
                        </a:gs>
                        <a:gs pos="32000">
                          <a:schemeClr val="accent5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4" name="AutoShape 8" descr="Водяные капли"/>
          <p:cNvSpPr>
            <a:spLocks noChangeArrowheads="1"/>
          </p:cNvSpPr>
          <p:nvPr/>
        </p:nvSpPr>
        <p:spPr bwMode="auto">
          <a:xfrm>
            <a:off x="314739" y="533400"/>
            <a:ext cx="8763000" cy="1276945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19063"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ФДТ грамотрицательных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антибиотикорезистентных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штаммов на поверхности кожи </a:t>
            </a:r>
          </a:p>
          <a:p>
            <a:pPr indent="119063"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(моделирование раневой инфекции) </a:t>
            </a:r>
            <a:endParaRPr lang="en-US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Водяные капли"/>
          <p:cNvSpPr>
            <a:spLocks noChangeArrowheads="1"/>
          </p:cNvSpPr>
          <p:nvPr/>
        </p:nvSpPr>
        <p:spPr bwMode="auto">
          <a:xfrm>
            <a:off x="2209800" y="762000"/>
            <a:ext cx="6934200" cy="6112312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254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19063" algn="ctr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Исследуемый </a:t>
            </a:r>
            <a:r>
              <a:rPr lang="ru-RU" sz="2200" b="1" dirty="0" err="1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хлориновый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ФС</a:t>
            </a:r>
          </a:p>
          <a:p>
            <a:pPr indent="119063" algn="ctr"/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обладает следующими характеристиками:</a:t>
            </a:r>
          </a:p>
          <a:p>
            <a:pPr indent="119063" algn="ctr"/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 легкостью получения с высокой степенью чистоты;</a:t>
            </a:r>
          </a:p>
          <a:p>
            <a:pPr indent="119063" algn="ctr"/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 интенсивным поглощением и флуоресценцией в красной области спектра;</a:t>
            </a:r>
          </a:p>
          <a:p>
            <a:pPr indent="119063" algn="ctr"/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 достаточной для клинического использования растворимостью в водных растворах пассивных носителей;</a:t>
            </a:r>
          </a:p>
          <a:p>
            <a:pPr marL="342900" indent="-342900" algn="ctr">
              <a:buFontTx/>
              <a:buChar char="-"/>
            </a:pP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стабильностью при хранении;</a:t>
            </a:r>
          </a:p>
          <a:p>
            <a:pPr marL="342900" indent="-342900" algn="ctr">
              <a:buFontTx/>
              <a:buChar char="-"/>
            </a:pP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высоким сродством к липидному окружению и, в частности, ЛПНП;</a:t>
            </a:r>
          </a:p>
          <a:p>
            <a:pPr algn="ctr"/>
            <a:r>
              <a:rPr lang="ru-RU" sz="2100" b="1" dirty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активным накоплением в опухолевых клетках и высокой степенью их </a:t>
            </a:r>
            <a:r>
              <a:rPr lang="ru-RU" sz="2100" b="1" dirty="0" err="1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инактивации</a:t>
            </a: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-способностью инактивировать </a:t>
            </a:r>
            <a:r>
              <a:rPr lang="ru-RU" sz="2100" b="1" dirty="0" err="1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Грам</a:t>
            </a: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 (-) бактерии как </a:t>
            </a:r>
            <a:r>
              <a:rPr lang="en-US" sz="2100" b="1" i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in vitro</a:t>
            </a: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, так и</a:t>
            </a:r>
            <a:r>
              <a:rPr lang="en-US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100" b="1" i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in vivo</a:t>
            </a:r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2100" b="1" dirty="0" smtClean="0">
                <a:solidFill>
                  <a:srgbClr val="000099"/>
                </a:solidFill>
                <a:latin typeface="Comic Sans MS" pitchFamily="66" charset="0"/>
                <a:cs typeface="Times New Roman" pitchFamily="18" charset="0"/>
              </a:rPr>
              <a:t>- достаточно низкой системной токсичностью.</a:t>
            </a:r>
            <a:endParaRPr lang="en-US" sz="2500" b="1" dirty="0" smtClean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43" y="1143000"/>
            <a:ext cx="2094257" cy="1600199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94941" y="132835"/>
            <a:ext cx="7906518" cy="52780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Основные результаты и выводы</a:t>
            </a:r>
            <a:endParaRPr lang="ru-RU" sz="25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14060" y="3225560"/>
            <a:ext cx="2048115" cy="310538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C00000"/>
                </a:solidFill>
                <a:latin typeface="Comic Sans MS" pitchFamily="66" charset="0"/>
              </a:rPr>
              <a:t>Работа поддержана РФФИ </a:t>
            </a:r>
          </a:p>
          <a:p>
            <a:pPr algn="ctr"/>
            <a:r>
              <a:rPr lang="ru-RU" sz="2100" b="1" dirty="0" smtClean="0">
                <a:solidFill>
                  <a:srgbClr val="C00000"/>
                </a:solidFill>
                <a:latin typeface="Comic Sans MS" pitchFamily="66" charset="0"/>
              </a:rPr>
              <a:t>проект </a:t>
            </a:r>
          </a:p>
          <a:p>
            <a:pPr algn="ctr"/>
            <a:r>
              <a:rPr lang="ru-RU" sz="2100" b="1" dirty="0" smtClean="0">
                <a:solidFill>
                  <a:srgbClr val="C00000"/>
                </a:solidFill>
                <a:latin typeface="Comic Sans MS" pitchFamily="66" charset="0"/>
              </a:rPr>
              <a:t>20-03-000153  </a:t>
            </a:r>
          </a:p>
          <a:p>
            <a:pPr algn="ctr"/>
            <a:r>
              <a:rPr lang="ru-RU" sz="2100" b="1" dirty="0" smtClean="0">
                <a:solidFill>
                  <a:srgbClr val="C00000"/>
                </a:solidFill>
                <a:latin typeface="Comic Sans MS" pitchFamily="66" charset="0"/>
              </a:rPr>
              <a:t>и РНФ </a:t>
            </a:r>
          </a:p>
          <a:p>
            <a:pPr algn="ctr"/>
            <a:r>
              <a:rPr lang="ru-RU" sz="2100" b="1" dirty="0" smtClean="0">
                <a:solidFill>
                  <a:srgbClr val="C00000"/>
                </a:solidFill>
                <a:latin typeface="Comic Sans MS" pitchFamily="66" charset="0"/>
              </a:rPr>
              <a:t>проект </a:t>
            </a:r>
          </a:p>
          <a:p>
            <a:pPr algn="ctr"/>
            <a:r>
              <a:rPr lang="en-US" sz="21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21-13-00398</a:t>
            </a:r>
            <a:endParaRPr lang="ru-RU" sz="2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3810000" cy="402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505200"/>
            <a:ext cx="462796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5" cstate="print"/>
          <a:srcRect l="7558" t="21802" r="7558" b="21802"/>
          <a:stretch>
            <a:fillRect/>
          </a:stretch>
        </p:blipFill>
        <p:spPr bwMode="auto">
          <a:xfrm>
            <a:off x="6019800" y="609600"/>
            <a:ext cx="1351889" cy="85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6" cstate="print"/>
          <a:srcRect l="4246" t="7716" r="4246" b="15433"/>
          <a:stretch>
            <a:fillRect/>
          </a:stretch>
        </p:blipFill>
        <p:spPr bwMode="auto">
          <a:xfrm>
            <a:off x="228600" y="5943600"/>
            <a:ext cx="1356135" cy="70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7" cstate="print"/>
          <a:srcRect t="16435" b="24652"/>
          <a:stretch>
            <a:fillRect/>
          </a:stretch>
        </p:blipFill>
        <p:spPr bwMode="auto">
          <a:xfrm>
            <a:off x="304800" y="5268208"/>
            <a:ext cx="1223383" cy="58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3" descr="Букет"/>
          <p:cNvSpPr>
            <a:spLocks noChangeArrowheads="1"/>
          </p:cNvSpPr>
          <p:nvPr/>
        </p:nvSpPr>
        <p:spPr bwMode="auto">
          <a:xfrm>
            <a:off x="4267200" y="2590800"/>
            <a:ext cx="4724400" cy="609600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Мембрана (неполярная среда)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flipV="1">
            <a:off x="6248400" y="1600200"/>
            <a:ext cx="914400" cy="914400"/>
          </a:xfrm>
          <a:prstGeom prst="downArrow">
            <a:avLst/>
          </a:prstGeom>
          <a:solidFill>
            <a:schemeClr val="accent4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 flipV="1">
            <a:off x="1676400" y="4876800"/>
            <a:ext cx="838200" cy="838200"/>
          </a:xfrm>
          <a:prstGeom prst="downArrow">
            <a:avLst/>
          </a:prstGeom>
          <a:solidFill>
            <a:schemeClr val="accent4">
              <a:lumMod val="90000"/>
            </a:schemeClr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AutoShape 13" descr="Букет"/>
          <p:cNvSpPr>
            <a:spLocks noChangeArrowheads="1"/>
          </p:cNvSpPr>
          <p:nvPr/>
        </p:nvSpPr>
        <p:spPr bwMode="auto">
          <a:xfrm>
            <a:off x="2590800" y="4572000"/>
            <a:ext cx="1676400" cy="1524000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003399"/>
                </a:solidFill>
                <a:latin typeface="Comic Sans MS" pitchFamily="66" charset="0"/>
              </a:rPr>
              <a:t>Цитозоль</a:t>
            </a:r>
            <a:endParaRPr lang="ru-RU" sz="2400" b="1" dirty="0" smtClean="0">
              <a:solidFill>
                <a:srgbClr val="003399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omic Sans MS" pitchFamily="66" charset="0"/>
              </a:rPr>
              <a:t> (полярная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omic Sans MS" pitchFamily="66" charset="0"/>
              </a:rPr>
              <a:t>среда)</a:t>
            </a:r>
            <a:endParaRPr lang="ru-RU" sz="2400" b="1" dirty="0">
              <a:solidFill>
                <a:srgbClr val="003399"/>
              </a:solidFill>
              <a:latin typeface="Comic Sans MS" pitchFamily="66" charset="0"/>
            </a:endParaRPr>
          </a:p>
        </p:txBody>
      </p:sp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5" cstate="print"/>
          <a:srcRect l="7558" t="21802" r="7558" b="21802"/>
          <a:stretch>
            <a:fillRect/>
          </a:stretch>
        </p:blipFill>
        <p:spPr bwMode="auto">
          <a:xfrm>
            <a:off x="304800" y="4343400"/>
            <a:ext cx="1164270" cy="73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Водяные капли"/>
          <p:cNvSpPr>
            <a:spLocks noChangeArrowheads="1"/>
          </p:cNvSpPr>
          <p:nvPr/>
        </p:nvSpPr>
        <p:spPr bwMode="auto">
          <a:xfrm>
            <a:off x="0" y="39113"/>
            <a:ext cx="9144000" cy="684442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indent="119063" algn="ctr"/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itchFamily="18" charset="0"/>
                <a:cs typeface="Times New Roman" pitchFamily="18" charset="0"/>
              </a:rPr>
              <a:t>Некоторые публикации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solidFill>
                  <a:srgbClr val="000099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 Кустов А.В., Березин Д.Б., Стрельников А.И., 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</a:rPr>
              <a:t>Лапочкина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 Н.П. </a:t>
            </a:r>
            <a:r>
              <a:rPr lang="ru-RU" i="1" dirty="0">
                <a:solidFill>
                  <a:srgbClr val="000099"/>
                </a:solidFill>
                <a:latin typeface="Comic Sans MS" panose="030F0702030302020204" pitchFamily="66" charset="0"/>
              </a:rPr>
              <a:t>Противоопухолевая и антимикробная фотодинамическая терапия: механизмы, мишени, клинико-лабораторные исследования. 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Практическое руководство. Под ред. А.К. 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</a:rPr>
              <a:t>Гагуа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. Москва: Ларго, 2020; 108 с.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2. 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Кустов А.В., Березин Д.Б., 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</a:rPr>
              <a:t>Койфман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 О.И. </a:t>
            </a:r>
            <a:r>
              <a:rPr lang="ru-RU" i="1" dirty="0">
                <a:solidFill>
                  <a:srgbClr val="000099"/>
                </a:solidFill>
                <a:latin typeface="Comic Sans MS" panose="030F0702030302020204" pitchFamily="66" charset="0"/>
              </a:rPr>
              <a:t>Антимикробная и противовирусная фотодинамическая терапия: механизмы, мишени, перспективы клинического применения. 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В кн.: Функциональные материалы на основе 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</a:rPr>
              <a:t>тетрапиррольных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 макрогетероциклических соединений. Под ред. О.И. 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</a:rPr>
              <a:t>Койфмана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</a:rPr>
              <a:t>. Москва: URSS, 2019; 49 с</a:t>
            </a:r>
            <a:r>
              <a:rPr lang="ru-RU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3. </a:t>
            </a:r>
            <a:r>
              <a:rPr lang="en-US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M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Caterino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, F.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D'Aria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, A.V. Kustov. et al. </a:t>
            </a:r>
            <a:r>
              <a:rPr lang="en-US" i="1" dirty="0">
                <a:solidFill>
                  <a:srgbClr val="000099"/>
                </a:solidFill>
                <a:latin typeface="Comic Sans MS" panose="030F0702030302020204" pitchFamily="66" charset="0"/>
              </a:rPr>
              <a:t>Selective binding of a bioactive porphyrin-based photosensitizer to the G-</a:t>
            </a:r>
            <a:r>
              <a:rPr lang="en-US" i="1" dirty="0" err="1">
                <a:solidFill>
                  <a:srgbClr val="000099"/>
                </a:solidFill>
                <a:latin typeface="Comic Sans MS" panose="030F0702030302020204" pitchFamily="66" charset="0"/>
              </a:rPr>
              <a:t>quadruplex</a:t>
            </a:r>
            <a:r>
              <a:rPr lang="en-US" i="1" dirty="0">
                <a:solidFill>
                  <a:srgbClr val="000099"/>
                </a:solidFill>
                <a:latin typeface="Comic Sans MS" panose="030F0702030302020204" pitchFamily="66" charset="0"/>
              </a:rPr>
              <a:t> from the KRAS oncogene promoter.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Inter. J. Biol.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Macromol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. 2020;145:244-251. </a:t>
            </a:r>
            <a:endParaRPr lang="ru-RU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4. </a:t>
            </a:r>
            <a:r>
              <a:rPr lang="en-US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A.V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. Kustov, T.V.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Kustova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, D.V.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Belykh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, I.S.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Khudyaeva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, D.B. </a:t>
            </a:r>
            <a:r>
              <a:rPr lang="en-US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Berezin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. </a:t>
            </a:r>
            <a:r>
              <a:rPr lang="en-US" i="1" dirty="0">
                <a:solidFill>
                  <a:srgbClr val="000099"/>
                </a:solidFill>
                <a:latin typeface="Comic Sans MS" panose="030F0702030302020204" pitchFamily="66" charset="0"/>
              </a:rPr>
              <a:t>Synthesis and investigation of novel chlorin sensitizers containing the myristic acid residue for antimicrobial photodynamic therapy.</a:t>
            </a:r>
            <a:r>
              <a:rPr 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Dyes &amp; Pigments. 2020; </a:t>
            </a:r>
            <a:r>
              <a:rPr lang="en-US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173:A107948</a:t>
            </a:r>
            <a:endParaRPr lang="ru-RU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5.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Kustov, A.V.;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Privalov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O.A.;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Strelnikov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A.I.;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Koifman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O.I.;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Lubimtsev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A.V.;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Morshnev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Ph.K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Moryganova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T.M.;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Kustova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T.V.;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Berezin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, D.B. </a:t>
            </a:r>
            <a:r>
              <a:rPr lang="en-US" i="1" dirty="0">
                <a:solidFill>
                  <a:srgbClr val="C00000"/>
                </a:solidFill>
                <a:latin typeface="Comic Sans MS" panose="030F0702030302020204" pitchFamily="66" charset="0"/>
              </a:rPr>
              <a:t>Transurethral resection of non-muscle invasive bladder tumors combined with fluorescence diagnosis and photodynamic therapy with chlorin e</a:t>
            </a:r>
            <a:r>
              <a:rPr lang="en-US" i="1" baseline="-25000" dirty="0">
                <a:solidFill>
                  <a:srgbClr val="C00000"/>
                </a:solidFill>
                <a:latin typeface="Comic Sans MS" panose="030F0702030302020204" pitchFamily="66" charset="0"/>
              </a:rPr>
              <a:t>6</a:t>
            </a:r>
            <a:r>
              <a:rPr lang="en-US" i="1" dirty="0">
                <a:solidFill>
                  <a:srgbClr val="C00000"/>
                </a:solidFill>
                <a:latin typeface="Comic Sans MS" panose="030F0702030302020204" pitchFamily="66" charset="0"/>
              </a:rPr>
              <a:t>-type photosensitizers.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J.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Clin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 Med. 2022, 11, </a:t>
            </a:r>
            <a:r>
              <a:rPr lang="en-US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233</a:t>
            </a: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 (</a:t>
            </a:r>
            <a:r>
              <a:rPr lang="ru-RU" b="1" dirty="0">
                <a:solidFill>
                  <a:srgbClr val="A50021"/>
                </a:solidFill>
                <a:latin typeface="Comic Sans MS" panose="030F0702030302020204" pitchFamily="66" charset="0"/>
              </a:rPr>
              <a:t>2 цитирования и </a:t>
            </a:r>
            <a:r>
              <a:rPr lang="en-US" b="1" dirty="0">
                <a:solidFill>
                  <a:srgbClr val="A50021"/>
                </a:solidFill>
                <a:latin typeface="Comic Sans MS" panose="030F0702030302020204" pitchFamily="66" charset="0"/>
              </a:rPr>
              <a:t>&gt;</a:t>
            </a:r>
            <a:r>
              <a:rPr lang="ru-RU" b="1" dirty="0">
                <a:solidFill>
                  <a:srgbClr val="A50021"/>
                </a:solidFill>
                <a:latin typeface="Comic Sans MS" panose="030F0702030302020204" pitchFamily="66" charset="0"/>
              </a:rPr>
              <a:t> 600 просмотров за полгода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lang="ru-RU" sz="2100" dirty="0" smtClean="0">
              <a:solidFill>
                <a:srgbClr val="C0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9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64" y="279621"/>
            <a:ext cx="2071332" cy="2275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701" y="279621"/>
            <a:ext cx="1944263" cy="2247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4912"/>
          <a:stretch/>
        </p:blipFill>
        <p:spPr>
          <a:xfrm>
            <a:off x="2409925" y="3489020"/>
            <a:ext cx="1958051" cy="2167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141" r="614" b="13336"/>
          <a:stretch/>
        </p:blipFill>
        <p:spPr>
          <a:xfrm>
            <a:off x="7064096" y="322658"/>
            <a:ext cx="1950008" cy="2232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24" y="279620"/>
            <a:ext cx="1788271" cy="2168278"/>
          </a:xfrm>
          <a:prstGeom prst="rect">
            <a:avLst/>
          </a:prstGeom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249564" y="2629620"/>
            <a:ext cx="205740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Зав. лаб., </a:t>
            </a: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Кустов А.В.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2401964" y="5898107"/>
            <a:ext cx="1909431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Снс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Белых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.В.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4611764" y="2672596"/>
            <a:ext cx="205740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Проф., </a:t>
            </a: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Березин Д.Б.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39764" y="2572612"/>
            <a:ext cx="196383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Асп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Моршев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Ф.К.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0714" t="5433"/>
          <a:stretch/>
        </p:blipFill>
        <p:spPr>
          <a:xfrm>
            <a:off x="115964" y="3496659"/>
            <a:ext cx="1899772" cy="2160000"/>
          </a:xfrm>
          <a:prstGeom prst="rect">
            <a:avLst/>
          </a:prstGeom>
        </p:spPr>
      </p:pic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6838934" y="2685106"/>
            <a:ext cx="2228866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Магистрант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Кукушкина Н.В.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192164" y="5909864"/>
            <a:ext cx="190500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Доцент, 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кбн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Зорина Т.Е.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821564" y="5898106"/>
            <a:ext cx="205740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Зав. лаб., 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кбн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Зорин В.П.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4611764" y="5948362"/>
            <a:ext cx="2057400" cy="681038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Член-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корр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РАН </a:t>
            </a:r>
          </a:p>
          <a:p>
            <a:pPr algn="ctr"/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Койфман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О.И.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l="9622" t="5401" r="6985" b="1799"/>
          <a:stretch/>
        </p:blipFill>
        <p:spPr>
          <a:xfrm>
            <a:off x="7050164" y="3527224"/>
            <a:ext cx="1941039" cy="2160000"/>
          </a:xfrm>
          <a:prstGeom prst="rect">
            <a:avLst/>
          </a:prstGeom>
        </p:spPr>
      </p:pic>
      <p:pic>
        <p:nvPicPr>
          <p:cNvPr id="20" name="Рисунок 19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8777"/>
          <a:stretch/>
        </p:blipFill>
        <p:spPr>
          <a:xfrm>
            <a:off x="4687964" y="3523058"/>
            <a:ext cx="1953904" cy="21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483" name="WordArt 10"/>
          <p:cNvSpPr>
            <a:spLocks noChangeArrowheads="1" noChangeShapeType="1" noTextEdit="1"/>
          </p:cNvSpPr>
          <p:nvPr/>
        </p:nvSpPr>
        <p:spPr bwMode="auto">
          <a:xfrm>
            <a:off x="250825" y="1844675"/>
            <a:ext cx="8642350" cy="3313113"/>
          </a:xfrm>
          <a:prstGeom prst="rect">
            <a:avLst/>
          </a:prstGeom>
          <a:solidFill>
            <a:schemeClr val="tx1"/>
          </a:solidFill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Impact"/>
              </a:rPr>
              <a:t>Спасибо  за  </a:t>
            </a:r>
            <a:r>
              <a:rPr lang="ru-RU" sz="3600" kern="10" dirty="0" smtClean="0">
                <a:ln w="12700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Impact"/>
              </a:rPr>
              <a:t>Внимание!</a:t>
            </a:r>
            <a:endParaRPr lang="ru-RU" sz="3600" kern="10" dirty="0">
              <a:ln w="12700">
                <a:solidFill>
                  <a:srgbClr val="003366"/>
                </a:solidFill>
                <a:round/>
                <a:headEnd/>
                <a:tailEnd/>
              </a:ln>
              <a:solidFill>
                <a:srgbClr val="C00000"/>
              </a:solidFill>
              <a:latin typeface="Impact"/>
            </a:endParaRPr>
          </a:p>
        </p:txBody>
      </p:sp>
      <p:pic>
        <p:nvPicPr>
          <p:cNvPr id="20492" name="Picture 12" descr="i?id=230147910-23-72&amp;n=21"/>
          <p:cNvPicPr>
            <a:picLocks noChangeAspect="1" noChangeArrowheads="1"/>
          </p:cNvPicPr>
          <p:nvPr/>
        </p:nvPicPr>
        <p:blipFill>
          <a:blip r:embed="rId3" cstate="print"/>
          <a:srcRect b="7559"/>
          <a:stretch>
            <a:fillRect/>
          </a:stretch>
        </p:blipFill>
        <p:spPr bwMode="auto">
          <a:xfrm>
            <a:off x="2555875" y="44450"/>
            <a:ext cx="4537075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4" descr="i?id=552930099-15-72&amp;n=21"/>
          <p:cNvPicPr>
            <a:picLocks noChangeAspect="1" noChangeArrowheads="1"/>
          </p:cNvPicPr>
          <p:nvPr/>
        </p:nvPicPr>
        <p:blipFill>
          <a:blip r:embed="rId4" cstate="print"/>
          <a:srcRect b="5040"/>
          <a:stretch>
            <a:fillRect/>
          </a:stretch>
        </p:blipFill>
        <p:spPr bwMode="auto">
          <a:xfrm>
            <a:off x="2555875" y="4508500"/>
            <a:ext cx="446405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4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0138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81000" y="152400"/>
            <a:ext cx="8458200" cy="544830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Основные механизмы клеточной гибели</a:t>
            </a:r>
            <a:endParaRPr lang="ru-RU" sz="2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228600"/>
            <a:ext cx="9013576" cy="64017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 eaLnBrk="0" hangingPunct="0">
              <a:spcBef>
                <a:spcPts val="0"/>
              </a:spcBef>
              <a:buClr>
                <a:schemeClr val="hlink"/>
              </a:buClr>
              <a:defRPr/>
            </a:pPr>
            <a:endParaRPr lang="ru-RU" sz="11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29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МЕТОДЫ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ФЛУОРЕСЦЕНТНОЙ ДИАГНОСТИКИ (ФД) </a:t>
            </a:r>
            <a:r>
              <a:rPr lang="ru-RU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ФОТОДИНАМИЧЕСКОЙ ТЕРАПИИ (ФДТ) </a:t>
            </a:r>
            <a:r>
              <a:rPr lang="ru-RU" sz="29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ВКЛЮЧЕНЫ </a:t>
            </a:r>
            <a:r>
              <a:rPr lang="ru-RU" sz="2900" b="1" dirty="0" smtClean="0">
                <a:solidFill>
                  <a:srgbClr val="000099"/>
                </a:solidFill>
                <a:latin typeface="Comic Sans MS" pitchFamily="66" charset="0"/>
              </a:rPr>
              <a:t>В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ПРОГРАММУ ГОСУДАРСТВЕННЫХ ГАРАНТИЙ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БЕСПЛАТНОГО ОКАЗАНИЯ ГРАЖДАНАМ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РФ МЕДИЦИНСКОЙ ПОМОЩИ НА 2022 ГОД И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ПЛАНОВЫЙ ПЕРИОД 2023 И 2024 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гг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endParaRPr lang="ru-RU" sz="11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11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Коды ВМП, финансируемой  в рамках ВМП из средств федерального бюджета составляют несколько десятков нозологий,  включающих как опухолевые, так и неопухолевые заболевания</a:t>
            </a:r>
          </a:p>
          <a:p>
            <a:pPr algn="ctr"/>
            <a:endParaRPr lang="ru-RU" sz="15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76200" y="1022375"/>
            <a:ext cx="8991600" cy="583236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1) низкая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темновая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и низкая остаточная после проведения лечения световая токсичность;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2) высокая селективность накопления в опухолях, при котором содержание ФС в разы превышает его концентрацию в нормальной ткани;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3) сильное поглощение в области окна «оптической прозрачности ткани», то есть в диапазоне 600-850 нм, где видимый свет обладает наибольшей глубиной проникновения, а энергии фотонов достаточно для генерации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синглетного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кислорода;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4) высокий квантовый выход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синглетного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кислорода и/или радикальных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форм </a:t>
            </a:r>
            <a:r>
              <a:rPr kumimoji="0" lang="ru-RU" sz="2200" b="0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in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vivo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5)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доступность и приемлемую стоимость получения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а также однородный и воспроизводимый химический состав;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6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) растворимость в водных средах или разрешенных для внутривенного введения субстан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циях;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7) стабильность при хранении.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381000" y="1"/>
            <a:ext cx="8458200" cy="987504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Основные требования к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фотосенсибилизатору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для проведения ФДТ опухолей</a:t>
            </a:r>
            <a:endParaRPr lang="ru-RU" sz="2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7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6324600" y="2286000"/>
            <a:ext cx="2438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i="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Фталоцианины</a:t>
            </a:r>
            <a:endParaRPr lang="ru-RU" sz="2300" b="1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3810000" y="2133600"/>
            <a:ext cx="1676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Хлорины</a:t>
            </a:r>
            <a:endParaRPr lang="ru-RU" sz="2300" b="1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5562600" y="5867400"/>
            <a:ext cx="2057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</a:t>
            </a:r>
            <a:r>
              <a:rPr lang="ru-RU" sz="23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ндоцианин</a:t>
            </a:r>
            <a:endParaRPr lang="ru-RU" sz="23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11" name="AutoShape 15"/>
          <p:cNvSpPr>
            <a:spLocks noChangeArrowheads="1"/>
          </p:cNvSpPr>
          <p:nvPr/>
        </p:nvSpPr>
        <p:spPr bwMode="auto">
          <a:xfrm>
            <a:off x="228600" y="2209800"/>
            <a:ext cx="2057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300" b="1" i="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Порфирины</a:t>
            </a:r>
            <a:endParaRPr lang="ru-RU" sz="2300" b="1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14" name="AutoShape 18"/>
          <p:cNvSpPr>
            <a:spLocks noChangeArrowheads="1"/>
          </p:cNvSpPr>
          <p:nvPr/>
        </p:nvSpPr>
        <p:spPr bwMode="auto">
          <a:xfrm>
            <a:off x="6553200" y="5181600"/>
            <a:ext cx="2057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Гиперицин</a:t>
            </a:r>
            <a:endParaRPr lang="ru-RU" sz="23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7392"/>
            <a:ext cx="2057400" cy="188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8646" y="76200"/>
            <a:ext cx="211015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29858"/>
            <a:ext cx="2209800" cy="20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743200"/>
            <a:ext cx="1981200" cy="185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3276600" y="4724400"/>
            <a:ext cx="28194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Бактериохлорины</a:t>
            </a:r>
            <a:endParaRPr lang="ru-RU" sz="2300" b="1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6791" name="Picture 7" descr="Индоцианин зеленый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1828800" y="5334000"/>
            <a:ext cx="3276600" cy="140398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6792" name="Picture 8"/>
          <p:cNvPicPr>
            <a:picLocks noChangeAspect="1" noChangeArrowheads="1"/>
          </p:cNvPicPr>
          <p:nvPr/>
        </p:nvPicPr>
        <p:blipFill>
          <a:blip r:embed="rId8" cstate="print"/>
          <a:srcRect r="8749"/>
          <a:stretch>
            <a:fillRect/>
          </a:stretch>
        </p:blipFill>
        <p:spPr bwMode="auto">
          <a:xfrm>
            <a:off x="304800" y="2895600"/>
            <a:ext cx="21455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94" name="Picture 10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02412" y="2971800"/>
            <a:ext cx="2084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76200" y="4191000"/>
            <a:ext cx="3048000" cy="685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3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Аминолевуленовая</a:t>
            </a:r>
            <a:r>
              <a:rPr lang="ru-RU" sz="23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</a:t>
            </a:r>
            <a:r>
              <a:rPr lang="ru-RU" sz="23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ислота и ее эфиры</a:t>
            </a:r>
            <a:endParaRPr lang="ru-RU" sz="23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6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6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  <p:bldP spid="55305" grpId="0" animBg="1"/>
      <p:bldP spid="55308" grpId="0" animBg="1"/>
      <p:bldP spid="55311" grpId="0" animBg="1"/>
      <p:bldP spid="55314" grpId="0" animBg="1"/>
      <p:bldP spid="19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magicray.ru/FDT_Fotodinamicheskaya_terapiya/pharma/img/P2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267200"/>
            <a:ext cx="3581400" cy="2441153"/>
          </a:xfrm>
          <a:prstGeom prst="rect">
            <a:avLst/>
          </a:prstGeom>
          <a:noFill/>
        </p:spPr>
      </p:pic>
      <p:pic>
        <p:nvPicPr>
          <p:cNvPr id="113668" name="Picture 4" descr="http://npokolenie.ru/wp-content/images/radaxlorin_2_2.jpg"/>
          <p:cNvPicPr>
            <a:picLocks noChangeAspect="1" noChangeArrowheads="1"/>
          </p:cNvPicPr>
          <p:nvPr/>
        </p:nvPicPr>
        <p:blipFill>
          <a:blip r:embed="rId4" cstate="print"/>
          <a:srcRect t="12373" b="2812"/>
          <a:stretch>
            <a:fillRect/>
          </a:stretch>
        </p:blipFill>
        <p:spPr bwMode="auto">
          <a:xfrm>
            <a:off x="228600" y="161307"/>
            <a:ext cx="2514600" cy="3380178"/>
          </a:xfrm>
          <a:prstGeom prst="rect">
            <a:avLst/>
          </a:prstGeom>
          <a:noFill/>
        </p:spPr>
      </p:pic>
      <p:pic>
        <p:nvPicPr>
          <p:cNvPr id="113670" name="Picture 6" descr="http://drugfinder.ru/wp-content/uploads/gidroksialyuminiya-trisulfoftalocianin-0.jpg"/>
          <p:cNvPicPr>
            <a:picLocks noChangeAspect="1" noChangeArrowheads="1"/>
          </p:cNvPicPr>
          <p:nvPr/>
        </p:nvPicPr>
        <p:blipFill>
          <a:blip r:embed="rId5" cstate="print"/>
          <a:srcRect t="10987"/>
          <a:stretch>
            <a:fillRect/>
          </a:stretch>
        </p:blipFill>
        <p:spPr bwMode="auto">
          <a:xfrm>
            <a:off x="228600" y="3657600"/>
            <a:ext cx="2511942" cy="3052214"/>
          </a:xfrm>
          <a:prstGeom prst="rect">
            <a:avLst/>
          </a:prstGeom>
          <a:noFill/>
        </p:spPr>
      </p:pic>
      <p:pic>
        <p:nvPicPr>
          <p:cNvPr id="113672" name="Picture 8" descr="http://prodano.by/media/images/news/7551de6801cdf5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4081" y="304800"/>
            <a:ext cx="3093719" cy="2209800"/>
          </a:xfrm>
          <a:prstGeom prst="rect">
            <a:avLst/>
          </a:prstGeom>
          <a:noFill/>
        </p:spPr>
      </p:pic>
      <p:pic>
        <p:nvPicPr>
          <p:cNvPr id="113674" name="Picture 10" descr="http://farmdirect.ru/uploads/drugs/a/alasens.jpg"/>
          <p:cNvPicPr>
            <a:picLocks noChangeAspect="1" noChangeArrowheads="1"/>
          </p:cNvPicPr>
          <p:nvPr/>
        </p:nvPicPr>
        <p:blipFill>
          <a:blip r:embed="rId7" cstate="print"/>
          <a:srcRect l="17717" r="17717"/>
          <a:stretch>
            <a:fillRect/>
          </a:stretch>
        </p:blipFill>
        <p:spPr bwMode="auto">
          <a:xfrm>
            <a:off x="6930067" y="3048000"/>
            <a:ext cx="2213933" cy="3657600"/>
          </a:xfrm>
          <a:prstGeom prst="rect">
            <a:avLst/>
          </a:prstGeom>
          <a:noFill/>
        </p:spPr>
      </p:pic>
      <p:pic>
        <p:nvPicPr>
          <p:cNvPr id="11367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5559" y="2819400"/>
            <a:ext cx="362764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3" descr="Букет"/>
          <p:cNvSpPr>
            <a:spLocks noChangeArrowheads="1"/>
          </p:cNvSpPr>
          <p:nvPr/>
        </p:nvSpPr>
        <p:spPr bwMode="auto">
          <a:xfrm>
            <a:off x="3048000" y="762000"/>
            <a:ext cx="2640425" cy="1238727"/>
          </a:xfrm>
          <a:prstGeom prst="roundRect">
            <a:avLst>
              <a:gd name="adj" fmla="val 16667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>
            <a:noAutofit/>
          </a:bodyPr>
          <a:lstStyle/>
          <a:p>
            <a:pPr algn="ctr">
              <a:defRPr/>
            </a:pPr>
            <a:r>
              <a:rPr lang="ru-RU" sz="25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Препараты </a:t>
            </a:r>
          </a:p>
          <a:p>
            <a:pPr algn="ctr">
              <a:defRPr/>
            </a:pPr>
            <a:r>
              <a:rPr lang="ru-RU" sz="25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рынке РФ</a:t>
            </a:r>
            <a:endParaRPr lang="ru-RU" sz="25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9" y="2914150"/>
            <a:ext cx="3109811" cy="217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6400800" y="4191000"/>
            <a:ext cx="2590800" cy="990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</a:t>
            </a:r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Фоторан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е</a:t>
            </a:r>
            <a:r>
              <a:rPr lang="ru-RU" sz="2300" b="1" baseline="-25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6</a:t>
            </a: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» </a:t>
            </a:r>
          </a:p>
          <a:p>
            <a:pPr algn="ctr">
              <a:defRPr/>
            </a:pPr>
            <a:r>
              <a:rPr lang="ru-RU" sz="23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</a:t>
            </a:r>
            <a:r>
              <a:rPr lang="ru-RU" sz="2300" b="1" i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</a:t>
            </a:r>
            <a:r>
              <a:rPr lang="ru-RU" sz="2300" b="1" i="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Фотолон</a:t>
            </a:r>
            <a:r>
              <a:rPr lang="ru-RU" sz="2300" b="1" i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»)</a:t>
            </a:r>
            <a:endParaRPr lang="ru-RU" sz="23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311" name="AutoShape 15"/>
          <p:cNvSpPr>
            <a:spLocks noChangeArrowheads="1"/>
          </p:cNvSpPr>
          <p:nvPr/>
        </p:nvSpPr>
        <p:spPr bwMode="auto">
          <a:xfrm>
            <a:off x="381000" y="2895600"/>
            <a:ext cx="23622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300" b="1" i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</a:t>
            </a:r>
            <a:r>
              <a:rPr lang="ru-RU" sz="2300" b="1" i="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Фотодитазин</a:t>
            </a:r>
            <a:r>
              <a:rPr lang="ru-RU" sz="2300" b="1" i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»</a:t>
            </a:r>
            <a:endParaRPr lang="ru-RU" sz="23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609600" y="6096000"/>
            <a:ext cx="1981200" cy="457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3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Радахлорин</a:t>
            </a:r>
            <a:endParaRPr lang="ru-RU" sz="23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9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080" y="457200"/>
            <a:ext cx="268565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152400"/>
            <a:ext cx="254336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0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63946"/>
            <a:ext cx="2491554" cy="212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3276600" y="5334000"/>
            <a:ext cx="2590800" cy="990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3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Монокатионный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ru-RU" sz="23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хлорин</a:t>
            </a:r>
            <a:endParaRPr lang="ru-RU" sz="2300" b="1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Андрей\Downloads\4l4i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6881" y="467436"/>
            <a:ext cx="2440519" cy="19524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3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3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nimBg="1"/>
      <p:bldP spid="55311" grpId="0" animBg="1"/>
      <p:bldP spid="19" grpId="0" animBg="1"/>
      <p:bldP spid="13" grpId="0" animBg="1"/>
    </p:bld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17123</TotalTime>
  <Words>1469</Words>
  <Application>Microsoft Office PowerPoint</Application>
  <PresentationFormat>Экран (4:3)</PresentationFormat>
  <Paragraphs>344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Aharoni</vt:lpstr>
      <vt:lpstr>Arial</vt:lpstr>
      <vt:lpstr>Arial Black</vt:lpstr>
      <vt:lpstr>Calibri</vt:lpstr>
      <vt:lpstr>Comic Sans MS</vt:lpstr>
      <vt:lpstr>Impact</vt:lpstr>
      <vt:lpstr>Symbol</vt:lpstr>
      <vt:lpstr>Times New Roman</vt:lpstr>
      <vt:lpstr>Verdana</vt:lpstr>
      <vt:lpstr>Wingdings</vt:lpstr>
      <vt:lpstr>Трава</vt:lpstr>
      <vt:lpstr>ChemWindow.Document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Андрей</cp:lastModifiedBy>
  <cp:revision>1523</cp:revision>
  <cp:lastPrinted>1601-01-01T00:00:00Z</cp:lastPrinted>
  <dcterms:created xsi:type="dcterms:W3CDTF">1601-01-01T00:00:00Z</dcterms:created>
  <dcterms:modified xsi:type="dcterms:W3CDTF">2022-06-22T21:01:06Z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