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71" r:id="rId9"/>
    <p:sldId id="263" r:id="rId10"/>
    <p:sldId id="268" r:id="rId11"/>
    <p:sldId id="264" r:id="rId12"/>
    <p:sldId id="270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3EC"/>
    <a:srgbClr val="01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416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86;&#1084;&#1072;&#1085;\Desktop\&#1053;&#1072;&#1091;&#1082;&#1072;\PT-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86;&#1084;&#1072;&#1085;\Desktop\&#1053;&#1072;&#1091;&#1082;&#1072;\PT-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6;&#1086;&#1084;&#1072;&#1085;\Desktop\&#1053;&#1072;&#1091;&#1082;&#1072;\PT-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5878882911275"/>
          <c:y val="0.10608960887099156"/>
          <c:w val="0.80530343846045471"/>
          <c:h val="0.6566350389310271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010066"/>
              </a:solidFill>
              <a:ln w="9525">
                <a:solidFill>
                  <a:srgbClr val="01006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1750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0367640536210935"/>
                  <c:y val="4.921450484331718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trendlineLbl>
          </c:trendline>
          <c:xVal>
            <c:numRef>
              <c:f>Лист1!$I$2:$I$20</c:f>
              <c:numCache>
                <c:formatCode>General</c:formatCode>
                <c:ptCount val="19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</c:numCache>
            </c:numRef>
          </c:xVal>
          <c:yVal>
            <c:numRef>
              <c:f>Лист1!$N$2:$N$20</c:f>
              <c:numCache>
                <c:formatCode>General</c:formatCode>
                <c:ptCount val="19"/>
                <c:pt idx="0">
                  <c:v>5.0936666666666675</c:v>
                </c:pt>
                <c:pt idx="1">
                  <c:v>9.5190000000000001</c:v>
                </c:pt>
                <c:pt idx="2">
                  <c:v>13.979333333333335</c:v>
                </c:pt>
                <c:pt idx="3">
                  <c:v>16.269666666666666</c:v>
                </c:pt>
                <c:pt idx="4">
                  <c:v>20.450666666666667</c:v>
                </c:pt>
                <c:pt idx="5">
                  <c:v>24</c:v>
                </c:pt>
                <c:pt idx="6">
                  <c:v>28.989000000000001</c:v>
                </c:pt>
                <c:pt idx="7">
                  <c:v>31</c:v>
                </c:pt>
                <c:pt idx="8">
                  <c:v>37.212000000000003</c:v>
                </c:pt>
                <c:pt idx="9">
                  <c:v>37</c:v>
                </c:pt>
                <c:pt idx="10">
                  <c:v>38.598666666666666</c:v>
                </c:pt>
                <c:pt idx="11">
                  <c:v>44</c:v>
                </c:pt>
                <c:pt idx="12">
                  <c:v>44.969333333333338</c:v>
                </c:pt>
                <c:pt idx="13">
                  <c:v>50</c:v>
                </c:pt>
                <c:pt idx="14">
                  <c:v>49.658333333333339</c:v>
                </c:pt>
                <c:pt idx="15">
                  <c:v>52</c:v>
                </c:pt>
                <c:pt idx="16">
                  <c:v>54.244333333333337</c:v>
                </c:pt>
                <c:pt idx="17">
                  <c:v>58</c:v>
                </c:pt>
                <c:pt idx="18">
                  <c:v>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39C-4928-9497-3155D0E0234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A5A5A5"/>
              </a:solidFill>
              <a:ln w="9525">
                <a:solidFill>
                  <a:srgbClr val="A5A5A5"/>
                </a:solidFill>
              </a:ln>
              <a:effectLst/>
            </c:spPr>
          </c:marker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 w="9525">
                  <a:solidFill>
                    <a:srgbClr val="A5A5A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39C-4928-9497-3155D0E02345}"/>
              </c:ext>
            </c:extLst>
          </c:dPt>
          <c:xVal>
            <c:numRef>
              <c:f>Лист1!$I$1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Лист1!$J$1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39C-4928-9497-3155D0E02345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xVal>
            <c:numRef>
              <c:f>Лист1!$I$21:$I$33</c:f>
              <c:numCache>
                <c:formatCode>General</c:formatCode>
                <c:ptCount val="13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  <c:pt idx="11">
                  <c:v>310</c:v>
                </c:pt>
                <c:pt idx="12">
                  <c:v>320</c:v>
                </c:pt>
              </c:numCache>
            </c:numRef>
          </c:xVal>
          <c:yVal>
            <c:numRef>
              <c:f>Лист1!$N$21:$N$33</c:f>
              <c:numCache>
                <c:formatCode>General</c:formatCode>
                <c:ptCount val="13"/>
                <c:pt idx="0">
                  <c:v>57.718000000000004</c:v>
                </c:pt>
                <c:pt idx="1">
                  <c:v>63</c:v>
                </c:pt>
                <c:pt idx="2">
                  <c:v>62</c:v>
                </c:pt>
                <c:pt idx="3">
                  <c:v>62.894666666666666</c:v>
                </c:pt>
                <c:pt idx="4">
                  <c:v>65</c:v>
                </c:pt>
                <c:pt idx="5">
                  <c:v>64</c:v>
                </c:pt>
                <c:pt idx="6">
                  <c:v>63.286000000000001</c:v>
                </c:pt>
                <c:pt idx="7">
                  <c:v>69</c:v>
                </c:pt>
                <c:pt idx="8">
                  <c:v>68</c:v>
                </c:pt>
                <c:pt idx="9">
                  <c:v>66.878</c:v>
                </c:pt>
                <c:pt idx="10">
                  <c:v>68.5</c:v>
                </c:pt>
                <c:pt idx="11">
                  <c:v>67.5</c:v>
                </c:pt>
                <c:pt idx="12">
                  <c:v>69.298333333333332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39C-4928-9497-3155D0E02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799336"/>
        <c:axId val="212554816"/>
      </c:scatterChart>
      <c:valAx>
        <c:axId val="206799336"/>
        <c:scaling>
          <c:orientation val="minMax"/>
          <c:max val="3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b="0" i="0" baseline="0" dirty="0">
                    <a:effectLst/>
                  </a:rPr>
                  <a:t>Концентрация С, </a:t>
                </a:r>
                <a:r>
                  <a:rPr lang="ru-RU" sz="1800" b="0" i="0" baseline="0" dirty="0" err="1">
                    <a:effectLst/>
                  </a:rPr>
                  <a:t>мкл</a:t>
                </a:r>
                <a:endParaRPr lang="ru-RU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67989203377097485"/>
              <c:y val="0.908049042184915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2554816"/>
        <c:crosses val="autoZero"/>
        <c:crossBetween val="midCat"/>
      </c:valAx>
      <c:valAx>
        <c:axId val="2125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b="0" i="0" baseline="0" dirty="0">
                    <a:effectLst/>
                  </a:rPr>
                  <a:t>Интенсивность </a:t>
                </a:r>
                <a:r>
                  <a:rPr lang="en-US" sz="1600" b="0" i="0" baseline="0" dirty="0">
                    <a:effectLst/>
                  </a:rPr>
                  <a:t>I</a:t>
                </a:r>
                <a:r>
                  <a:rPr lang="ru-RU" sz="1600" b="0" i="0" baseline="0" dirty="0">
                    <a:effectLst/>
                  </a:rPr>
                  <a:t>, кГц</a:t>
                </a:r>
                <a:endParaRPr lang="ru-R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495186084457665E-2"/>
              <c:y val="0.20620749007220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799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A5A5A5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12903172442973"/>
          <c:y val="0.12875207064413693"/>
          <c:w val="0.78782139685908126"/>
          <c:h val="0.68518008052113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Лист1!$BD$1</c:f>
              <c:strCache>
                <c:ptCount val="1"/>
                <c:pt idx="0">
                  <c:v>R1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Лист1!$BE$2:$BE$33</c:f>
                <c:numCache>
                  <c:formatCode>General</c:formatCode>
                  <c:ptCount val="32"/>
                  <c:pt idx="0">
                    <c:v>48.95</c:v>
                  </c:pt>
                  <c:pt idx="1">
                    <c:v>64</c:v>
                  </c:pt>
                  <c:pt idx="2">
                    <c:v>70</c:v>
                  </c:pt>
                  <c:pt idx="3">
                    <c:v>52</c:v>
                  </c:pt>
                  <c:pt idx="4">
                    <c:v>66.8</c:v>
                  </c:pt>
                  <c:pt idx="5">
                    <c:v>62</c:v>
                  </c:pt>
                  <c:pt idx="6">
                    <c:v>63</c:v>
                  </c:pt>
                  <c:pt idx="7">
                    <c:v>53</c:v>
                  </c:pt>
                  <c:pt idx="8">
                    <c:v>47</c:v>
                  </c:pt>
                  <c:pt idx="9">
                    <c:v>45</c:v>
                  </c:pt>
                  <c:pt idx="10">
                    <c:v>42</c:v>
                  </c:pt>
                  <c:pt idx="11">
                    <c:v>48</c:v>
                  </c:pt>
                  <c:pt idx="12">
                    <c:v>51.4</c:v>
                  </c:pt>
                  <c:pt idx="13">
                    <c:v>40</c:v>
                  </c:pt>
                  <c:pt idx="14">
                    <c:v>34.200000000000003</c:v>
                  </c:pt>
                  <c:pt idx="15">
                    <c:v>33</c:v>
                  </c:pt>
                  <c:pt idx="16">
                    <c:v>29.26</c:v>
                  </c:pt>
                  <c:pt idx="17">
                    <c:v>30</c:v>
                  </c:pt>
                  <c:pt idx="18">
                    <c:v>32</c:v>
                  </c:pt>
                  <c:pt idx="19">
                    <c:v>50.86</c:v>
                  </c:pt>
                  <c:pt idx="20">
                    <c:v>30</c:v>
                  </c:pt>
                  <c:pt idx="21">
                    <c:v>35</c:v>
                  </c:pt>
                  <c:pt idx="22">
                    <c:v>44.4</c:v>
                  </c:pt>
                  <c:pt idx="23">
                    <c:v>50</c:v>
                  </c:pt>
                  <c:pt idx="24">
                    <c:v>55</c:v>
                  </c:pt>
                  <c:pt idx="25">
                    <c:v>33.299999999999997</c:v>
                  </c:pt>
                  <c:pt idx="26">
                    <c:v>39</c:v>
                  </c:pt>
                  <c:pt idx="27">
                    <c:v>40</c:v>
                  </c:pt>
                  <c:pt idx="28">
                    <c:v>44</c:v>
                  </c:pt>
                  <c:pt idx="29">
                    <c:v>38</c:v>
                  </c:pt>
                  <c:pt idx="30">
                    <c:v>34</c:v>
                  </c:pt>
                  <c:pt idx="31">
                    <c:v>35.11</c:v>
                  </c:pt>
                </c:numCache>
              </c:numRef>
            </c:plus>
            <c:minus>
              <c:numRef>
                <c:f>Лист1!$BE$2:$BE$33</c:f>
                <c:numCache>
                  <c:formatCode>General</c:formatCode>
                  <c:ptCount val="32"/>
                  <c:pt idx="0">
                    <c:v>48.95</c:v>
                  </c:pt>
                  <c:pt idx="1">
                    <c:v>64</c:v>
                  </c:pt>
                  <c:pt idx="2">
                    <c:v>70</c:v>
                  </c:pt>
                  <c:pt idx="3">
                    <c:v>52</c:v>
                  </c:pt>
                  <c:pt idx="4">
                    <c:v>66.8</c:v>
                  </c:pt>
                  <c:pt idx="5">
                    <c:v>62</c:v>
                  </c:pt>
                  <c:pt idx="6">
                    <c:v>63</c:v>
                  </c:pt>
                  <c:pt idx="7">
                    <c:v>53</c:v>
                  </c:pt>
                  <c:pt idx="8">
                    <c:v>47</c:v>
                  </c:pt>
                  <c:pt idx="9">
                    <c:v>45</c:v>
                  </c:pt>
                  <c:pt idx="10">
                    <c:v>42</c:v>
                  </c:pt>
                  <c:pt idx="11">
                    <c:v>48</c:v>
                  </c:pt>
                  <c:pt idx="12">
                    <c:v>51.4</c:v>
                  </c:pt>
                  <c:pt idx="13">
                    <c:v>40</c:v>
                  </c:pt>
                  <c:pt idx="14">
                    <c:v>34.200000000000003</c:v>
                  </c:pt>
                  <c:pt idx="15">
                    <c:v>33</c:v>
                  </c:pt>
                  <c:pt idx="16">
                    <c:v>29.26</c:v>
                  </c:pt>
                  <c:pt idx="17">
                    <c:v>30</c:v>
                  </c:pt>
                  <c:pt idx="18">
                    <c:v>32</c:v>
                  </c:pt>
                  <c:pt idx="19">
                    <c:v>50.86</c:v>
                  </c:pt>
                  <c:pt idx="20">
                    <c:v>30</c:v>
                  </c:pt>
                  <c:pt idx="21">
                    <c:v>35</c:v>
                  </c:pt>
                  <c:pt idx="22">
                    <c:v>44.4</c:v>
                  </c:pt>
                  <c:pt idx="23">
                    <c:v>50</c:v>
                  </c:pt>
                  <c:pt idx="24">
                    <c:v>55</c:v>
                  </c:pt>
                  <c:pt idx="25">
                    <c:v>33.299999999999997</c:v>
                  </c:pt>
                  <c:pt idx="26">
                    <c:v>39</c:v>
                  </c:pt>
                  <c:pt idx="27">
                    <c:v>40</c:v>
                  </c:pt>
                  <c:pt idx="28">
                    <c:v>44</c:v>
                  </c:pt>
                  <c:pt idx="29">
                    <c:v>38</c:v>
                  </c:pt>
                  <c:pt idx="30">
                    <c:v>34</c:v>
                  </c:pt>
                  <c:pt idx="31">
                    <c:v>35.11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Лист1!$BC$2:$BC$33</c:f>
              <c:numCache>
                <c:formatCode>General</c:formatCode>
                <c:ptCount val="3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</c:numCache>
            </c:numRef>
          </c:xVal>
          <c:yVal>
            <c:numRef>
              <c:f>Лист1!$BD$2:$BD$33</c:f>
              <c:numCache>
                <c:formatCode>General</c:formatCode>
                <c:ptCount val="32"/>
                <c:pt idx="0">
                  <c:v>196.7</c:v>
                </c:pt>
                <c:pt idx="1">
                  <c:v>196.7</c:v>
                </c:pt>
                <c:pt idx="2">
                  <c:v>228.8</c:v>
                </c:pt>
                <c:pt idx="3">
                  <c:v>196.7</c:v>
                </c:pt>
                <c:pt idx="4">
                  <c:v>228.8</c:v>
                </c:pt>
                <c:pt idx="5">
                  <c:v>228.8</c:v>
                </c:pt>
                <c:pt idx="6">
                  <c:v>228.8</c:v>
                </c:pt>
                <c:pt idx="7">
                  <c:v>196.7</c:v>
                </c:pt>
                <c:pt idx="8">
                  <c:v>228.8</c:v>
                </c:pt>
                <c:pt idx="9">
                  <c:v>265.8</c:v>
                </c:pt>
                <c:pt idx="10">
                  <c:v>228.8</c:v>
                </c:pt>
                <c:pt idx="11">
                  <c:v>228.48</c:v>
                </c:pt>
                <c:pt idx="12">
                  <c:v>266.2</c:v>
                </c:pt>
                <c:pt idx="13">
                  <c:v>228.48</c:v>
                </c:pt>
                <c:pt idx="14">
                  <c:v>228.8</c:v>
                </c:pt>
                <c:pt idx="15">
                  <c:v>265.8</c:v>
                </c:pt>
                <c:pt idx="16">
                  <c:v>228.4</c:v>
                </c:pt>
                <c:pt idx="17">
                  <c:v>265.8</c:v>
                </c:pt>
                <c:pt idx="18">
                  <c:v>265.8</c:v>
                </c:pt>
                <c:pt idx="19">
                  <c:v>265.8</c:v>
                </c:pt>
                <c:pt idx="20">
                  <c:v>240</c:v>
                </c:pt>
                <c:pt idx="21">
                  <c:v>266.2</c:v>
                </c:pt>
                <c:pt idx="22">
                  <c:v>228.48</c:v>
                </c:pt>
                <c:pt idx="23">
                  <c:v>266.2</c:v>
                </c:pt>
                <c:pt idx="24">
                  <c:v>275</c:v>
                </c:pt>
                <c:pt idx="25">
                  <c:v>265.8</c:v>
                </c:pt>
                <c:pt idx="26">
                  <c:v>255</c:v>
                </c:pt>
                <c:pt idx="27">
                  <c:v>266.2</c:v>
                </c:pt>
                <c:pt idx="28">
                  <c:v>285</c:v>
                </c:pt>
                <c:pt idx="29">
                  <c:v>265</c:v>
                </c:pt>
                <c:pt idx="30">
                  <c:v>266.2</c:v>
                </c:pt>
                <c:pt idx="31">
                  <c:v>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CF-4B07-B2E2-BF7567A06A28}"/>
            </c:ext>
          </c:extLst>
        </c:ser>
        <c:ser>
          <c:idx val="1"/>
          <c:order val="1"/>
          <c:tx>
            <c:strRef>
              <c:f>Лист1!$BG$1</c:f>
              <c:strCache>
                <c:ptCount val="1"/>
                <c:pt idx="0">
                  <c:v>R2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.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Лист1!$BH$2:$BH$33</c:f>
                <c:numCache>
                  <c:formatCode>General</c:formatCode>
                  <c:ptCount val="32"/>
                  <c:pt idx="0">
                    <c:v>3.1</c:v>
                  </c:pt>
                  <c:pt idx="1">
                    <c:v>5</c:v>
                  </c:pt>
                  <c:pt idx="2">
                    <c:v>4.0999999999999996</c:v>
                  </c:pt>
                  <c:pt idx="3">
                    <c:v>2.77</c:v>
                  </c:pt>
                  <c:pt idx="4">
                    <c:v>2.8</c:v>
                  </c:pt>
                  <c:pt idx="5">
                    <c:v>2.88</c:v>
                  </c:pt>
                  <c:pt idx="6">
                    <c:v>2.87</c:v>
                  </c:pt>
                  <c:pt idx="7">
                    <c:v>2.5</c:v>
                  </c:pt>
                  <c:pt idx="8">
                    <c:v>2.4</c:v>
                  </c:pt>
                  <c:pt idx="9">
                    <c:v>2.4</c:v>
                  </c:pt>
                  <c:pt idx="10">
                    <c:v>1.6</c:v>
                  </c:pt>
                  <c:pt idx="11">
                    <c:v>3.8</c:v>
                  </c:pt>
                  <c:pt idx="12">
                    <c:v>2.98</c:v>
                  </c:pt>
                  <c:pt idx="13">
                    <c:v>2.6</c:v>
                  </c:pt>
                  <c:pt idx="14">
                    <c:v>2.6</c:v>
                  </c:pt>
                  <c:pt idx="15">
                    <c:v>3.7</c:v>
                  </c:pt>
                  <c:pt idx="16">
                    <c:v>1.03</c:v>
                  </c:pt>
                  <c:pt idx="17">
                    <c:v>1</c:v>
                  </c:pt>
                  <c:pt idx="18">
                    <c:v>2.4</c:v>
                  </c:pt>
                  <c:pt idx="19">
                    <c:v>2.5</c:v>
                  </c:pt>
                  <c:pt idx="20">
                    <c:v>2.1</c:v>
                  </c:pt>
                  <c:pt idx="21">
                    <c:v>1.5</c:v>
                  </c:pt>
                  <c:pt idx="22">
                    <c:v>1.96</c:v>
                  </c:pt>
                  <c:pt idx="23">
                    <c:v>1.2</c:v>
                  </c:pt>
                  <c:pt idx="24">
                    <c:v>1.8</c:v>
                  </c:pt>
                  <c:pt idx="25">
                    <c:v>1.06</c:v>
                  </c:pt>
                  <c:pt idx="26">
                    <c:v>1.2</c:v>
                  </c:pt>
                  <c:pt idx="27">
                    <c:v>1.1000000000000001</c:v>
                  </c:pt>
                  <c:pt idx="28">
                    <c:v>1.41</c:v>
                  </c:pt>
                  <c:pt idx="29">
                    <c:v>0.8</c:v>
                  </c:pt>
                  <c:pt idx="30">
                    <c:v>0.9</c:v>
                  </c:pt>
                  <c:pt idx="31">
                    <c:v>0.86</c:v>
                  </c:pt>
                </c:numCache>
              </c:numRef>
            </c:plus>
            <c:minus>
              <c:numRef>
                <c:f>Лист1!$BH$2:$BH$33</c:f>
                <c:numCache>
                  <c:formatCode>General</c:formatCode>
                  <c:ptCount val="32"/>
                  <c:pt idx="0">
                    <c:v>3.1</c:v>
                  </c:pt>
                  <c:pt idx="1">
                    <c:v>5</c:v>
                  </c:pt>
                  <c:pt idx="2">
                    <c:v>4.0999999999999996</c:v>
                  </c:pt>
                  <c:pt idx="3">
                    <c:v>2.77</c:v>
                  </c:pt>
                  <c:pt idx="4">
                    <c:v>2.8</c:v>
                  </c:pt>
                  <c:pt idx="5">
                    <c:v>2.88</c:v>
                  </c:pt>
                  <c:pt idx="6">
                    <c:v>2.87</c:v>
                  </c:pt>
                  <c:pt idx="7">
                    <c:v>2.5</c:v>
                  </c:pt>
                  <c:pt idx="8">
                    <c:v>2.4</c:v>
                  </c:pt>
                  <c:pt idx="9">
                    <c:v>2.4</c:v>
                  </c:pt>
                  <c:pt idx="10">
                    <c:v>1.6</c:v>
                  </c:pt>
                  <c:pt idx="11">
                    <c:v>3.8</c:v>
                  </c:pt>
                  <c:pt idx="12">
                    <c:v>2.98</c:v>
                  </c:pt>
                  <c:pt idx="13">
                    <c:v>2.6</c:v>
                  </c:pt>
                  <c:pt idx="14">
                    <c:v>2.6</c:v>
                  </c:pt>
                  <c:pt idx="15">
                    <c:v>3.7</c:v>
                  </c:pt>
                  <c:pt idx="16">
                    <c:v>1.03</c:v>
                  </c:pt>
                  <c:pt idx="17">
                    <c:v>1</c:v>
                  </c:pt>
                  <c:pt idx="18">
                    <c:v>2.4</c:v>
                  </c:pt>
                  <c:pt idx="19">
                    <c:v>2.5</c:v>
                  </c:pt>
                  <c:pt idx="20">
                    <c:v>2.1</c:v>
                  </c:pt>
                  <c:pt idx="21">
                    <c:v>1.5</c:v>
                  </c:pt>
                  <c:pt idx="22">
                    <c:v>1.96</c:v>
                  </c:pt>
                  <c:pt idx="23">
                    <c:v>1.2</c:v>
                  </c:pt>
                  <c:pt idx="24">
                    <c:v>1.8</c:v>
                  </c:pt>
                  <c:pt idx="25">
                    <c:v>1.06</c:v>
                  </c:pt>
                  <c:pt idx="26">
                    <c:v>1.2</c:v>
                  </c:pt>
                  <c:pt idx="27">
                    <c:v>1.1000000000000001</c:v>
                  </c:pt>
                  <c:pt idx="28">
                    <c:v>1.41</c:v>
                  </c:pt>
                  <c:pt idx="29">
                    <c:v>0.8</c:v>
                  </c:pt>
                  <c:pt idx="30">
                    <c:v>0.9</c:v>
                  </c:pt>
                  <c:pt idx="31">
                    <c:v>0.86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Лист1!$BC$2:$BC$33</c:f>
              <c:numCache>
                <c:formatCode>General</c:formatCode>
                <c:ptCount val="32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</c:numCache>
            </c:numRef>
          </c:xVal>
          <c:yVal>
            <c:numRef>
              <c:f>Лист1!$BG$2:$BG$33</c:f>
              <c:numCache>
                <c:formatCode>General</c:formatCode>
                <c:ptCount val="32"/>
                <c:pt idx="0">
                  <c:v>11.11</c:v>
                </c:pt>
                <c:pt idx="1">
                  <c:v>8.1999999999999993</c:v>
                </c:pt>
                <c:pt idx="2">
                  <c:v>11.11</c:v>
                </c:pt>
                <c:pt idx="3">
                  <c:v>8.1999999999999993</c:v>
                </c:pt>
                <c:pt idx="4">
                  <c:v>7.056</c:v>
                </c:pt>
                <c:pt idx="5">
                  <c:v>9.5500000000000007</c:v>
                </c:pt>
                <c:pt idx="6">
                  <c:v>8.1999999999999993</c:v>
                </c:pt>
                <c:pt idx="7">
                  <c:v>8.2100000000000009</c:v>
                </c:pt>
                <c:pt idx="8">
                  <c:v>9.5500000000000007</c:v>
                </c:pt>
                <c:pt idx="9">
                  <c:v>8.1999999999999993</c:v>
                </c:pt>
                <c:pt idx="10">
                  <c:v>9.5500000000000007</c:v>
                </c:pt>
                <c:pt idx="11">
                  <c:v>11</c:v>
                </c:pt>
                <c:pt idx="12">
                  <c:v>12.92</c:v>
                </c:pt>
                <c:pt idx="13">
                  <c:v>8.1999999999999993</c:v>
                </c:pt>
                <c:pt idx="14">
                  <c:v>12.92</c:v>
                </c:pt>
                <c:pt idx="15">
                  <c:v>11</c:v>
                </c:pt>
                <c:pt idx="16">
                  <c:v>7.0449999999999999</c:v>
                </c:pt>
                <c:pt idx="17">
                  <c:v>7.0449999999999999</c:v>
                </c:pt>
                <c:pt idx="18">
                  <c:v>8.1999999999999993</c:v>
                </c:pt>
                <c:pt idx="19">
                  <c:v>12.9</c:v>
                </c:pt>
                <c:pt idx="20">
                  <c:v>11</c:v>
                </c:pt>
                <c:pt idx="21">
                  <c:v>9.5500000000000007</c:v>
                </c:pt>
                <c:pt idx="22">
                  <c:v>9.5299999999999994</c:v>
                </c:pt>
                <c:pt idx="23">
                  <c:v>8.1999999999999993</c:v>
                </c:pt>
                <c:pt idx="24">
                  <c:v>9.5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11.09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CF-4B07-B2E2-BF7567A06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011312"/>
        <c:axId val="581012296"/>
      </c:scatterChart>
      <c:valAx>
        <c:axId val="581011312"/>
        <c:scaling>
          <c:orientation val="minMax"/>
          <c:max val="3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b="0" i="0" baseline="0" dirty="0">
                    <a:effectLst/>
                  </a:rPr>
                  <a:t>Концентрация С, </a:t>
                </a:r>
                <a:r>
                  <a:rPr lang="ru-RU" sz="1600" b="0" i="0" baseline="0" dirty="0" err="1">
                    <a:effectLst/>
                  </a:rPr>
                  <a:t>мкл</a:t>
                </a:r>
                <a:endParaRPr lang="ru-R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71882945873522142"/>
              <c:y val="0.92504434242599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012296"/>
        <c:crosses val="autoZero"/>
        <c:crossBetween val="midCat"/>
      </c:valAx>
      <c:valAx>
        <c:axId val="581012296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b="0" i="0" baseline="0" dirty="0">
                    <a:effectLst/>
                  </a:rPr>
                  <a:t>Гидродинамический радиус </a:t>
                </a:r>
                <a:r>
                  <a:rPr lang="en-US" sz="1600" b="0" i="0" baseline="0" dirty="0">
                    <a:effectLst/>
                  </a:rPr>
                  <a:t>R</a:t>
                </a:r>
                <a:r>
                  <a:rPr lang="en-US" sz="1600" b="0" i="0" baseline="-25000" dirty="0">
                    <a:effectLst/>
                  </a:rPr>
                  <a:t>h</a:t>
                </a:r>
                <a:r>
                  <a:rPr lang="en-US" sz="1600" b="0" i="0" baseline="0" dirty="0">
                    <a:effectLst/>
                  </a:rPr>
                  <a:t>, </a:t>
                </a:r>
                <a:r>
                  <a:rPr lang="ru-RU" sz="1600" b="0" i="0" baseline="0" dirty="0" err="1">
                    <a:effectLst/>
                  </a:rPr>
                  <a:t>нм</a:t>
                </a:r>
                <a:endParaRPr lang="ru-RU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5878806476062395E-2"/>
              <c:y val="9.22618317426826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011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4047548316852403"/>
          <c:y val="0.36933817664842311"/>
          <c:w val="5.5990674589444518E-2"/>
          <c:h val="0.217913618500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Гистограмма</a:t>
            </a:r>
            <a:r>
              <a:rPr lang="ru-RU" sz="1600" baseline="0"/>
              <a:t> сравнения вкладов интенсивности комнонент</a:t>
            </a:r>
            <a:endParaRPr lang="ru-RU" sz="1600"/>
          </a:p>
        </c:rich>
      </c:tx>
      <c:layout>
        <c:manualLayout>
          <c:xMode val="edge"/>
          <c:yMode val="edge"/>
          <c:x val="0.23542047364671992"/>
          <c:y val="5.26350661536148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R1</c:v>
          </c:tx>
          <c:spPr>
            <a:solidFill>
              <a:srgbClr val="5B9BD5"/>
            </a:solidFill>
            <a:ln>
              <a:solidFill>
                <a:srgbClr val="5B9BD5"/>
              </a:solidFill>
            </a:ln>
            <a:effectLst/>
          </c:spPr>
          <c:invertIfNegative val="0"/>
          <c:cat>
            <c:numRef>
              <c:f>Лист1!$AA$5:$AA$33</c:f>
              <c:numCache>
                <c:formatCode>General</c:formatCode>
                <c:ptCount val="29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  <c:pt idx="17">
                  <c:v>210</c:v>
                </c:pt>
                <c:pt idx="18">
                  <c:v>220</c:v>
                </c:pt>
                <c:pt idx="19">
                  <c:v>230</c:v>
                </c:pt>
                <c:pt idx="20">
                  <c:v>240</c:v>
                </c:pt>
                <c:pt idx="21">
                  <c:v>250</c:v>
                </c:pt>
                <c:pt idx="22">
                  <c:v>260</c:v>
                </c:pt>
                <c:pt idx="23">
                  <c:v>270</c:v>
                </c:pt>
                <c:pt idx="24">
                  <c:v>280</c:v>
                </c:pt>
                <c:pt idx="25">
                  <c:v>290</c:v>
                </c:pt>
                <c:pt idx="26">
                  <c:v>300</c:v>
                </c:pt>
                <c:pt idx="27">
                  <c:v>310</c:v>
                </c:pt>
                <c:pt idx="28">
                  <c:v>320</c:v>
                </c:pt>
              </c:numCache>
            </c:numRef>
          </c:cat>
          <c:val>
            <c:numRef>
              <c:f>Лист1!$AH$5:$AH$33</c:f>
              <c:numCache>
                <c:formatCode>General</c:formatCode>
                <c:ptCount val="29"/>
                <c:pt idx="0">
                  <c:v>24.567474048442907</c:v>
                </c:pt>
                <c:pt idx="1">
                  <c:v>44.650205761316876</c:v>
                </c:pt>
                <c:pt idx="2">
                  <c:v>35.93429158110883</c:v>
                </c:pt>
                <c:pt idx="3">
                  <c:v>51.239669421487598</c:v>
                </c:pt>
                <c:pt idx="4">
                  <c:v>39.165009940357855</c:v>
                </c:pt>
                <c:pt idx="5">
                  <c:v>52.336448598130843</c:v>
                </c:pt>
                <c:pt idx="6">
                  <c:v>52.371916508538895</c:v>
                </c:pt>
                <c:pt idx="7">
                  <c:v>52.894211576846303</c:v>
                </c:pt>
                <c:pt idx="8">
                  <c:v>53.846153846153847</c:v>
                </c:pt>
                <c:pt idx="9">
                  <c:v>58.490566037735846</c:v>
                </c:pt>
                <c:pt idx="10">
                  <c:v>64.583333333333329</c:v>
                </c:pt>
                <c:pt idx="11">
                  <c:v>63.841807909604526</c:v>
                </c:pt>
                <c:pt idx="12">
                  <c:v>68.181818181818187</c:v>
                </c:pt>
                <c:pt idx="13">
                  <c:v>66.470588235294116</c:v>
                </c:pt>
                <c:pt idx="14">
                  <c:v>67.924528301886795</c:v>
                </c:pt>
                <c:pt idx="15">
                  <c:v>72.222222222222229</c:v>
                </c:pt>
                <c:pt idx="16">
                  <c:v>70.041322314049594</c:v>
                </c:pt>
                <c:pt idx="17">
                  <c:v>66.666666666666671</c:v>
                </c:pt>
                <c:pt idx="18">
                  <c:v>75</c:v>
                </c:pt>
                <c:pt idx="19">
                  <c:v>69.383259911894271</c:v>
                </c:pt>
                <c:pt idx="20">
                  <c:v>66.666666666666671</c:v>
                </c:pt>
                <c:pt idx="21">
                  <c:v>68.085106382978722</c:v>
                </c:pt>
                <c:pt idx="22">
                  <c:v>68.403361344537828</c:v>
                </c:pt>
                <c:pt idx="23">
                  <c:v>67.79661016949153</c:v>
                </c:pt>
                <c:pt idx="24">
                  <c:v>68.181818181818187</c:v>
                </c:pt>
                <c:pt idx="25">
                  <c:v>67.788461538461533</c:v>
                </c:pt>
                <c:pt idx="26">
                  <c:v>69.767441860465112</c:v>
                </c:pt>
                <c:pt idx="27">
                  <c:v>66.666666666666671</c:v>
                </c:pt>
                <c:pt idx="28">
                  <c:v>67.385444743935309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F-4781-B4A4-0CD73C84051F}"/>
            </c:ext>
          </c:extLst>
        </c:ser>
        <c:ser>
          <c:idx val="1"/>
          <c:order val="1"/>
          <c:tx>
            <c:v>R2</c:v>
          </c:tx>
          <c:spPr>
            <a:solidFill>
              <a:srgbClr val="ED7D31"/>
            </a:solidFill>
            <a:ln>
              <a:solidFill>
                <a:srgbClr val="ED7D31"/>
              </a:solidFill>
            </a:ln>
            <a:effectLst/>
          </c:spPr>
          <c:invertIfNegative val="0"/>
          <c:cat>
            <c:numRef>
              <c:f>Лист1!$AA$5:$AA$33</c:f>
              <c:numCache>
                <c:formatCode>General</c:formatCode>
                <c:ptCount val="29"/>
                <c:pt idx="0">
                  <c:v>40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80</c:v>
                </c:pt>
                <c:pt idx="5">
                  <c:v>90</c:v>
                </c:pt>
                <c:pt idx="6">
                  <c:v>100</c:v>
                </c:pt>
                <c:pt idx="7">
                  <c:v>110</c:v>
                </c:pt>
                <c:pt idx="8">
                  <c:v>120</c:v>
                </c:pt>
                <c:pt idx="9">
                  <c:v>130</c:v>
                </c:pt>
                <c:pt idx="10">
                  <c:v>140</c:v>
                </c:pt>
                <c:pt idx="11">
                  <c:v>150</c:v>
                </c:pt>
                <c:pt idx="12">
                  <c:v>160</c:v>
                </c:pt>
                <c:pt idx="13">
                  <c:v>170</c:v>
                </c:pt>
                <c:pt idx="14">
                  <c:v>180</c:v>
                </c:pt>
                <c:pt idx="15">
                  <c:v>190</c:v>
                </c:pt>
                <c:pt idx="16">
                  <c:v>200</c:v>
                </c:pt>
                <c:pt idx="17">
                  <c:v>210</c:v>
                </c:pt>
                <c:pt idx="18">
                  <c:v>220</c:v>
                </c:pt>
                <c:pt idx="19">
                  <c:v>230</c:v>
                </c:pt>
                <c:pt idx="20">
                  <c:v>240</c:v>
                </c:pt>
                <c:pt idx="21">
                  <c:v>250</c:v>
                </c:pt>
                <c:pt idx="22">
                  <c:v>260</c:v>
                </c:pt>
                <c:pt idx="23">
                  <c:v>270</c:v>
                </c:pt>
                <c:pt idx="24">
                  <c:v>280</c:v>
                </c:pt>
                <c:pt idx="25">
                  <c:v>290</c:v>
                </c:pt>
                <c:pt idx="26">
                  <c:v>300</c:v>
                </c:pt>
                <c:pt idx="27">
                  <c:v>310</c:v>
                </c:pt>
                <c:pt idx="28">
                  <c:v>320</c:v>
                </c:pt>
              </c:numCache>
            </c:numRef>
          </c:cat>
          <c:val>
            <c:numRef>
              <c:f>Лист1!$AI$5:$AI$33</c:f>
              <c:numCache>
                <c:formatCode>General</c:formatCode>
                <c:ptCount val="29"/>
                <c:pt idx="0">
                  <c:v>75.432525951557096</c:v>
                </c:pt>
                <c:pt idx="1">
                  <c:v>55.349794238683131</c:v>
                </c:pt>
                <c:pt idx="2">
                  <c:v>64.065708418891163</c:v>
                </c:pt>
                <c:pt idx="3">
                  <c:v>48.760330578512388</c:v>
                </c:pt>
                <c:pt idx="4">
                  <c:v>60.834990059642152</c:v>
                </c:pt>
                <c:pt idx="5">
                  <c:v>47.663551401869157</c:v>
                </c:pt>
                <c:pt idx="6">
                  <c:v>47.628083491461098</c:v>
                </c:pt>
                <c:pt idx="7">
                  <c:v>47.10578842315369</c:v>
                </c:pt>
                <c:pt idx="8">
                  <c:v>46.153846153846153</c:v>
                </c:pt>
                <c:pt idx="9">
                  <c:v>41.509433962264147</c:v>
                </c:pt>
                <c:pt idx="10">
                  <c:v>35.416666666666664</c:v>
                </c:pt>
                <c:pt idx="11">
                  <c:v>36.158192090395481</c:v>
                </c:pt>
                <c:pt idx="12">
                  <c:v>31.818181818181817</c:v>
                </c:pt>
                <c:pt idx="13">
                  <c:v>33.529411764705884</c:v>
                </c:pt>
                <c:pt idx="14">
                  <c:v>32.075471698113205</c:v>
                </c:pt>
                <c:pt idx="15">
                  <c:v>27.777777777777779</c:v>
                </c:pt>
                <c:pt idx="16">
                  <c:v>29.958677685950413</c:v>
                </c:pt>
                <c:pt idx="17">
                  <c:v>33.333333333333336</c:v>
                </c:pt>
                <c:pt idx="18">
                  <c:v>25</c:v>
                </c:pt>
                <c:pt idx="19">
                  <c:v>30.616740088105729</c:v>
                </c:pt>
                <c:pt idx="20">
                  <c:v>33.333333333333336</c:v>
                </c:pt>
                <c:pt idx="21">
                  <c:v>31.914893617021278</c:v>
                </c:pt>
                <c:pt idx="22">
                  <c:v>31.596638655462186</c:v>
                </c:pt>
                <c:pt idx="23">
                  <c:v>32.203389830508478</c:v>
                </c:pt>
                <c:pt idx="24">
                  <c:v>31.818181818181817</c:v>
                </c:pt>
                <c:pt idx="25">
                  <c:v>32.21153846153846</c:v>
                </c:pt>
                <c:pt idx="26">
                  <c:v>30.232558139534884</c:v>
                </c:pt>
                <c:pt idx="27">
                  <c:v>33.333333333333336</c:v>
                </c:pt>
                <c:pt idx="28">
                  <c:v>32.614555256064691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F-4781-B4A4-0CD73C840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441400"/>
        <c:axId val="564444680"/>
      </c:barChart>
      <c:catAx>
        <c:axId val="564441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dirty="0"/>
                  <a:t>Концентрация С</a:t>
                </a:r>
                <a:r>
                  <a:rPr lang="en-US" sz="1400" dirty="0"/>
                  <a:t>,</a:t>
                </a:r>
                <a:r>
                  <a:rPr lang="ru-RU" sz="1400" dirty="0"/>
                  <a:t> </a:t>
                </a:r>
                <a:r>
                  <a:rPr lang="ru-RU" sz="1400" dirty="0" err="1"/>
                  <a:t>мкл</a:t>
                </a:r>
                <a:r>
                  <a:rPr lang="en-US" sz="1400" dirty="0"/>
                  <a:t> 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6134667463016289"/>
              <c:y val="0.91211833684603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444680"/>
        <c:crosses val="autoZero"/>
        <c:auto val="1"/>
        <c:lblAlgn val="ctr"/>
        <c:lblOffset val="100"/>
        <c:noMultiLvlLbl val="0"/>
      </c:catAx>
      <c:valAx>
        <c:axId val="5644446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/>
                  <a:t>Вклад интенсивности </a:t>
                </a:r>
                <a:r>
                  <a:rPr lang="en-US" sz="1400"/>
                  <a:t>A</a:t>
                </a:r>
                <a:r>
                  <a:rPr lang="ru-RU" sz="1400"/>
                  <a:t>, %</a:t>
                </a:r>
              </a:p>
            </c:rich>
          </c:tx>
          <c:layout>
            <c:manualLayout>
              <c:xMode val="edge"/>
              <c:yMode val="edge"/>
              <c:x val="1.8780558439999793E-2"/>
              <c:y val="0.13577777777777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6444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19427226735614"/>
          <c:y val="0.42105666248939355"/>
          <c:w val="9.3475513021252121E-2"/>
          <c:h val="0.1931738275197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C39A6-00B8-4AC3-BD76-966080C1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CBE430-9069-45CE-9AE9-AAFCB7E4E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F840E-2117-43BF-A1DB-D6B0C52B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A51CF-408E-4A4D-AC5F-7D94ED10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080CA-E9D1-4642-A4C2-0A56EA98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1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2E48-46C3-437C-BD12-B22EE5D6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C34C8A-B8C7-4979-8F5B-802207FF3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DF4CC-0C77-4E1A-90FF-EDEB64C6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5FBF9-A1DE-414A-932B-CF600A50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5CC14-7AE3-4BED-94DD-CDAD32B7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3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283978-F38A-4DAB-ACEB-6BFEB02D9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F4C69A-D1B2-482F-AF42-35ADDD7E2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AFC18-EF55-4455-AC3F-60CFB032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BF0764-ABC8-4796-A5D6-F1356A0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0B6AD-C3C2-4FC1-AAC5-3E774CF0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D04CE-883E-4B3E-B008-896CE1F3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9231D-B95A-44F9-9067-27EA8238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3A62BD-55DB-4C8B-AE08-83393F58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55007-0AA5-4FBD-B2D7-DC18318F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D9CEF-B0A2-4F46-989C-99C00B9BB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4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2B133-F6B5-4AC9-A505-A1DF46AF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4D1F3-5FA0-44DD-8FA6-417F2FD3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A1835-BC27-4859-8208-4424F334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4CE1D-DBF5-461E-8071-4350F3B5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90A9E-5745-47A3-BF8E-8EC91040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1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3C480-7C8E-47C4-BD3C-1261648B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E86A3-F1E2-4462-A29B-E842A42F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5392-FA2C-462B-99E6-3E0666A3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635C6-6FCB-4815-8EA4-7EBD4613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7DB001-8FF8-4214-9669-5BCA10F36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C27A41-F840-44C1-A107-C1135267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7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B040A-2491-4A88-9450-3B224A9A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02546-9BC0-437E-BDE5-7A52275D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A932D9-1CB4-4E1E-BBDF-CF7ECC014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CD8470-9E76-4421-9D5F-3B0FFF352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A9647-151B-4A6C-B973-FBD1CBEAB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95C222-AAC3-460A-877F-8A92F1CE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79C77F-0CEE-4271-82A4-A855EEF4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44579C-2F25-47AC-B72E-49AEB081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5063-16A1-4780-A266-34821F7B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466286-7044-49A0-B024-0C2C5473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B89EA1-9F3D-4A4C-85C8-5D00F013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895986-F2C7-40B0-9C33-53F4C824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6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E07DB9-B825-4CF3-8127-1A05138B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18138B-4405-40DF-9380-F56A07A1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EDC2C-F663-496D-8D8B-88C6C71B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0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234AB-DBB1-45F8-A246-1ED7C197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E75FAD-1BB2-4147-A0CA-686953F0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95979-7AC6-4EB7-8DBB-B3765F4EA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88FA86-2099-423B-A721-C4BF42B0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CFCC5-9D8E-4AF1-AB26-EB668EE7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27068-6694-43F2-9D02-568E8CB9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645B0-141F-41DD-894F-D4B19F4E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D5FE15-44EE-4ABB-8FBE-F2968EEC6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06A22F-50E8-484C-AB12-F5828AD6B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73B729-B71A-43DA-9AD7-42F71236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91E9B-7E11-492C-B57F-BDA0EE02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AF155-173D-4E78-B0B5-DB6CDF14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4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3BB8B-862B-4A69-B6D2-8E369494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E767BC-A0B4-41A4-A63B-4802194C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270A2-9AA5-4F72-BFD8-8195F8326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C1DC-22E3-431B-BB45-3597544DEE30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8736D-B7F0-43CA-9563-656570F00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2177C-1926-40FC-8229-77DF5F076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1181-E303-4BAA-B8C0-EDB129555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.krot@physics.msu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48434" y="5277029"/>
            <a:ext cx="2443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аспиранта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Крот А.Р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154311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молекулярных процессов и экстремальных состояний вещества</a:t>
            </a: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анизотропных жидкостей и растворов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0"/>
            <a:ext cx="1660634" cy="166063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13998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МОСКОВСКИЙ ГОСУДАРСТВЕННЫЙ УНИВЕРСИТЕТ 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имени М.В.ЛОМОНОСОВА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ФИЗИЧЕСКИЙ ФАКУЛЬТЕТ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144106"/>
            <a:ext cx="12192000" cy="1493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наночастиц фотосенсибилизаторов методом динамического светорассеяния для задач фотодинамической терапии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6457890"/>
            <a:ext cx="1219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D1D747-6734-4C04-8A5D-8E281C2CCAB2}"/>
              </a:ext>
            </a:extLst>
          </p:cNvPr>
          <p:cNvSpPr/>
          <p:nvPr/>
        </p:nvSpPr>
        <p:spPr>
          <a:xfrm>
            <a:off x="1472339" y="82653"/>
            <a:ext cx="9100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XIV 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Международная конференция «Синтез и применение </a:t>
            </a:r>
            <a:r>
              <a:rPr lang="ru-RU" sz="1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порфиринов</a:t>
            </a: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их аналогов» (ICPC-14)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0" y="0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22E988-CE6C-426F-9F98-99A5B7906B67}"/>
              </a:ext>
            </a:extLst>
          </p:cNvPr>
          <p:cNvSpPr/>
          <p:nvPr/>
        </p:nvSpPr>
        <p:spPr>
          <a:xfrm>
            <a:off x="2943224" y="303367"/>
            <a:ext cx="884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гидродинамического радиуса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концентрации PT-1-PVP в водном растворе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9A47D75-5CBA-4383-AE70-6F7D998A9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103593"/>
              </p:ext>
            </p:extLst>
          </p:nvPr>
        </p:nvGraphicFramePr>
        <p:xfrm>
          <a:off x="3084267" y="1643307"/>
          <a:ext cx="8583858" cy="415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9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22E988-CE6C-426F-9F98-99A5B7906B67}"/>
              </a:ext>
            </a:extLst>
          </p:cNvPr>
          <p:cNvSpPr/>
          <p:nvPr/>
        </p:nvSpPr>
        <p:spPr>
          <a:xfrm>
            <a:off x="2943224" y="303367"/>
            <a:ext cx="884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интенсивности компонент по результатам обработки программы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6DE73A-4817-4A42-A812-1483899B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58213"/>
            <a:ext cx="8092440" cy="238315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9CB4248-74BE-4298-BD48-2ACA63BB4C1F}"/>
              </a:ext>
            </a:extLst>
          </p:cNvPr>
          <p:cNvGrpSpPr/>
          <p:nvPr/>
        </p:nvGrpSpPr>
        <p:grpSpPr>
          <a:xfrm>
            <a:off x="3305175" y="4376634"/>
            <a:ext cx="2606566" cy="1290928"/>
            <a:chOff x="319087" y="3992880"/>
            <a:chExt cx="4736056" cy="2345580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7365655-6C64-46E9-8806-12248A10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087" y="4918184"/>
              <a:ext cx="1402067" cy="142027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33EC744-5D7D-463A-8D09-C65BA236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4059" y="4918184"/>
              <a:ext cx="1383859" cy="142027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8066A0A-EC3A-4871-92F1-9C6B7514B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0823" y="4918184"/>
              <a:ext cx="1384320" cy="1420276"/>
            </a:xfrm>
            <a:prstGeom prst="rect">
              <a:avLst/>
            </a:prstGeom>
          </p:spPr>
        </p:pic>
        <p:sp>
          <p:nvSpPr>
            <p:cNvPr id="17" name="Стрелка вниз 8">
              <a:extLst>
                <a:ext uri="{FF2B5EF4-FFF2-40B4-BE49-F238E27FC236}">
                  <a16:creationId xmlns:a16="http://schemas.microsoft.com/office/drawing/2014/main" id="{ADE46B38-BC12-4AD3-9AD3-8237E3979339}"/>
                </a:ext>
              </a:extLst>
            </p:cNvPr>
            <p:cNvSpPr/>
            <p:nvPr/>
          </p:nvSpPr>
          <p:spPr>
            <a:xfrm>
              <a:off x="777240" y="3992880"/>
              <a:ext cx="502920" cy="609600"/>
            </a:xfrm>
            <a:prstGeom prst="downArrow">
              <a:avLst/>
            </a:prstGeom>
            <a:solidFill>
              <a:srgbClr val="6E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низ 9">
              <a:extLst>
                <a:ext uri="{FF2B5EF4-FFF2-40B4-BE49-F238E27FC236}">
                  <a16:creationId xmlns:a16="http://schemas.microsoft.com/office/drawing/2014/main" id="{A7524AF9-59C6-4798-AF9A-4BC86B3FCCF1}"/>
                </a:ext>
              </a:extLst>
            </p:cNvPr>
            <p:cNvSpPr/>
            <p:nvPr/>
          </p:nvSpPr>
          <p:spPr>
            <a:xfrm>
              <a:off x="2444528" y="4004498"/>
              <a:ext cx="502920" cy="609600"/>
            </a:xfrm>
            <a:prstGeom prst="downArrow">
              <a:avLst/>
            </a:prstGeom>
            <a:solidFill>
              <a:srgbClr val="6E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низ 10">
              <a:extLst>
                <a:ext uri="{FF2B5EF4-FFF2-40B4-BE49-F238E27FC236}">
                  <a16:creationId xmlns:a16="http://schemas.microsoft.com/office/drawing/2014/main" id="{88907639-558F-49BC-92E1-D1925254BBB7}"/>
                </a:ext>
              </a:extLst>
            </p:cNvPr>
            <p:cNvSpPr/>
            <p:nvPr/>
          </p:nvSpPr>
          <p:spPr>
            <a:xfrm>
              <a:off x="4111816" y="4004498"/>
              <a:ext cx="502920" cy="609600"/>
            </a:xfrm>
            <a:prstGeom prst="downArrow">
              <a:avLst/>
            </a:prstGeom>
            <a:solidFill>
              <a:srgbClr val="6E6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трелка вниз 13">
            <a:extLst>
              <a:ext uri="{FF2B5EF4-FFF2-40B4-BE49-F238E27FC236}">
                <a16:creationId xmlns:a16="http://schemas.microsoft.com/office/drawing/2014/main" id="{55CFE226-1758-49A0-A373-DB2F1DA6ECCD}"/>
              </a:ext>
            </a:extLst>
          </p:cNvPr>
          <p:cNvSpPr/>
          <p:nvPr/>
        </p:nvSpPr>
        <p:spPr>
          <a:xfrm rot="16200000">
            <a:off x="6185724" y="5076584"/>
            <a:ext cx="307432" cy="366005"/>
          </a:xfrm>
          <a:prstGeom prst="downArrow">
            <a:avLst/>
          </a:prstGeom>
          <a:solidFill>
            <a:srgbClr val="6E6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7FDEAA5-7737-44BE-8BFB-9847FC0E0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046399"/>
              </p:ext>
            </p:extLst>
          </p:nvPr>
        </p:nvGraphicFramePr>
        <p:xfrm>
          <a:off x="6769870" y="3793792"/>
          <a:ext cx="4780145" cy="291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60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22E988-CE6C-426F-9F98-99A5B7906B67}"/>
              </a:ext>
            </a:extLst>
          </p:cNvPr>
          <p:cNvSpPr/>
          <p:nvPr/>
        </p:nvSpPr>
        <p:spPr>
          <a:xfrm>
            <a:off x="2943224" y="261712"/>
            <a:ext cx="884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среднего отношения абсолютного числа частиц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703277" y="3974131"/>
            <a:ext cx="3585840" cy="2391128"/>
            <a:chOff x="3618493" y="2818552"/>
            <a:chExt cx="3585840" cy="23911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815677" y="2818552"/>
                  <a:ext cx="992195" cy="3113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677" y="2818552"/>
                  <a:ext cx="992195" cy="311367"/>
                </a:xfrm>
                <a:prstGeom prst="rect">
                  <a:avLst/>
                </a:prstGeom>
                <a:blipFill>
                  <a:blip r:embed="rId2"/>
                  <a:stretch>
                    <a:fillRect l="-5521" t="-3922" r="-3067" b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278235" y="2840618"/>
                  <a:ext cx="1004121" cy="3118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235" y="2840618"/>
                  <a:ext cx="1004121" cy="311880"/>
                </a:xfrm>
                <a:prstGeom prst="rect">
                  <a:avLst/>
                </a:prstGeom>
                <a:blipFill>
                  <a:blip r:embed="rId3"/>
                  <a:stretch>
                    <a:fillRect l="-6061" t="-3922" r="-1818" b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772071" y="3342692"/>
                  <a:ext cx="6393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2071" y="3342692"/>
                  <a:ext cx="63934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9524" r="-3810" b="-1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489237" y="3915396"/>
                  <a:ext cx="1350050" cy="3138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b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237" y="3915396"/>
                  <a:ext cx="1350050" cy="313804"/>
                </a:xfrm>
                <a:prstGeom prst="rect">
                  <a:avLst/>
                </a:prstGeom>
                <a:blipFill>
                  <a:blip r:embed="rId5"/>
                  <a:stretch>
                    <a:fillRect l="-1802" t="-3922" r="-1802" b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618493" y="4564247"/>
                  <a:ext cx="3585840" cy="6454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146,5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14,8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ru-R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≈ </a:t>
                  </a:r>
                  <a:r>
                    <a:rPr lang="en-US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941 </a:t>
                  </a:r>
                  <a:r>
                    <a:rPr lang="ru-RU" sz="24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000</a:t>
                  </a:r>
                  <a:endPara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493" y="4564247"/>
                  <a:ext cx="3585840" cy="645433"/>
                </a:xfrm>
                <a:prstGeom prst="rect">
                  <a:avLst/>
                </a:prstGeom>
                <a:blipFill>
                  <a:blip r:embed="rId6"/>
                  <a:stretch>
                    <a:fillRect l="-170"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34816"/>
              </p:ext>
            </p:extLst>
          </p:nvPr>
        </p:nvGraphicFramePr>
        <p:xfrm>
          <a:off x="3261421" y="3999959"/>
          <a:ext cx="2891407" cy="2365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852">
                  <a:extLst>
                    <a:ext uri="{9D8B030D-6E8A-4147-A177-3AD203B41FA5}">
                      <a16:colId xmlns:a16="http://schemas.microsoft.com/office/drawing/2014/main" val="688431129"/>
                    </a:ext>
                  </a:extLst>
                </a:gridCol>
                <a:gridCol w="722852">
                  <a:extLst>
                    <a:ext uri="{9D8B030D-6E8A-4147-A177-3AD203B41FA5}">
                      <a16:colId xmlns:a16="http://schemas.microsoft.com/office/drawing/2014/main" val="3290077781"/>
                    </a:ext>
                  </a:extLst>
                </a:gridCol>
                <a:gridCol w="1445703">
                  <a:extLst>
                    <a:ext uri="{9D8B030D-6E8A-4147-A177-3AD203B41FA5}">
                      <a16:colId xmlns:a16="http://schemas.microsoft.com/office/drawing/2014/main" val="573012181"/>
                    </a:ext>
                  </a:extLst>
                </a:gridCol>
              </a:tblGrid>
              <a:tr h="4188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60мкл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182499"/>
                  </a:ext>
                </a:extLst>
              </a:tr>
              <a:tr h="4188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80мкл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36358"/>
                  </a:ext>
                </a:extLst>
              </a:tr>
              <a:tr h="4188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47%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100мкл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197256"/>
                  </a:ext>
                </a:extLst>
              </a:tr>
              <a:tr h="41885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160мкл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12169"/>
                  </a:ext>
                </a:extLst>
              </a:tr>
              <a:tr h="6898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47%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Среднее отношение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041595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367" y="993466"/>
            <a:ext cx="5024437" cy="2353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3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DB02AD-A8F4-4F65-ADE9-0BDBC2EC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08" y="874241"/>
            <a:ext cx="8934448" cy="25719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6B94A6-C268-432D-9D7D-70CE235E12DE}"/>
              </a:ext>
            </a:extLst>
          </p:cNvPr>
          <p:cNvSpPr/>
          <p:nvPr/>
        </p:nvSpPr>
        <p:spPr>
          <a:xfrm>
            <a:off x="2798233" y="5573292"/>
            <a:ext cx="921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статьи: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Р. Крот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Ю.Д. Строганова, И.А. Сергеева, К. В. Федорова, Ю.С.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И.О. Балашова, В.Е. Пушкарев, П.А. Тараканов. Исследование устойчивости фотосенсибилизаторов на основе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тетрапиррольных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комплексов алюминия, магния и цинка при различных факторах // Ученые записки физического факультета Московского университета. № 3. 1830702.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9F64D1-0BE1-4436-9D6A-92D3735061B0}"/>
              </a:ext>
            </a:extLst>
          </p:cNvPr>
          <p:cNvSpPr/>
          <p:nvPr/>
        </p:nvSpPr>
        <p:spPr>
          <a:xfrm>
            <a:off x="2798232" y="5344268"/>
            <a:ext cx="92160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3FD9F-A254-4800-B3DE-9441C3BC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5" y="661088"/>
            <a:ext cx="3893331" cy="54349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4B68FD-5963-4DD1-A6A8-0D3FB345D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53" y="845881"/>
            <a:ext cx="5787521" cy="490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4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56954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1395E3-A211-42BD-A411-16261832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45" y="3125980"/>
            <a:ext cx="1660634" cy="16606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FE9685-919E-45C7-BCCD-B65C06CD2882}"/>
              </a:ext>
            </a:extLst>
          </p:cNvPr>
          <p:cNvSpPr/>
          <p:nvPr/>
        </p:nvSpPr>
        <p:spPr>
          <a:xfrm>
            <a:off x="3143250" y="3429000"/>
            <a:ext cx="5181600" cy="1665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Крот Алексей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ar.krot@physics.msu.ru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МГУ имени М.В. Ломоносова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анизотропных жидкостей и растворов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F98017-5782-42E2-AF86-AFCAAE35EED4}"/>
              </a:ext>
            </a:extLst>
          </p:cNvPr>
          <p:cNvSpPr/>
          <p:nvPr/>
        </p:nvSpPr>
        <p:spPr>
          <a:xfrm>
            <a:off x="2973443" y="206293"/>
            <a:ext cx="6427732" cy="2759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проводятся исследования наночастиц – ФС, в которых стабилизация происходит в отсутствии ПВП.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Планируются исследования по взаимодействию ФС с основными белками крови человека (САЧ, гамма-глобулины).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сравнительный анализ параметров наночастиц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липосомальных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наноконтейнеров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45" y="346462"/>
            <a:ext cx="16192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1D9FB50-2909-44A3-B670-C32DB1DAA18F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DA90D8A-CF20-410A-B819-D09C04B08D49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5E6FC09-A50E-4723-8152-5CDAAE4CBB97}"/>
                </a:ext>
              </a:extLst>
            </p:cNvPr>
            <p:cNvSpPr/>
            <p:nvPr/>
          </p:nvSpPr>
          <p:spPr>
            <a:xfrm rot="16200000">
              <a:off x="2213212" y="57095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8CC899B-1752-42FD-9380-0E79AB26EE3F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B3AEDDAA-7E3B-439D-BAA8-4FA216585A6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C8451B84-43F5-40B4-9D7D-28D7ACE8932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680FBA8F-5731-4AE3-A2EC-8D45998AF53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EDDB7042-C3E5-4CA8-AF05-6C876BD419F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6783077-F046-41C0-ACCD-29E36FE9DBF0}"/>
              </a:ext>
            </a:extLst>
          </p:cNvPr>
          <p:cNvSpPr txBox="1">
            <a:spLocks/>
          </p:cNvSpPr>
          <p:nvPr/>
        </p:nvSpPr>
        <p:spPr>
          <a:xfrm>
            <a:off x="2606567" y="452886"/>
            <a:ext cx="9585433" cy="59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Фотодинамическая терапия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7B31C2-0E8F-44A3-9044-05F7D69E4EAC}"/>
              </a:ext>
            </a:extLst>
          </p:cNvPr>
          <p:cNvGrpSpPr/>
          <p:nvPr/>
        </p:nvGrpSpPr>
        <p:grpSpPr>
          <a:xfrm>
            <a:off x="2605243" y="1534941"/>
            <a:ext cx="9585434" cy="3559294"/>
            <a:chOff x="2605243" y="934866"/>
            <a:chExt cx="9585434" cy="3559294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5797E75-6B41-4D4E-850C-0E08E962BB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05243" y="934866"/>
              <a:ext cx="9585434" cy="3559294"/>
              <a:chOff x="0" y="1325562"/>
              <a:chExt cx="12192000" cy="4527173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EAF9528F-21B5-455F-A065-AD16B6B80137}"/>
                  </a:ext>
                </a:extLst>
              </p:cNvPr>
              <p:cNvGrpSpPr/>
              <p:nvPr/>
            </p:nvGrpSpPr>
            <p:grpSpPr>
              <a:xfrm>
                <a:off x="0" y="1325562"/>
                <a:ext cx="12192000" cy="4527173"/>
                <a:chOff x="0" y="1325562"/>
                <a:chExt cx="12192000" cy="4527173"/>
              </a:xfrm>
            </p:grpSpPr>
            <p:pic>
              <p:nvPicPr>
                <p:cNvPr id="23" name="Рисунок 22">
                  <a:extLst>
                    <a:ext uri="{FF2B5EF4-FFF2-40B4-BE49-F238E27FC236}">
                      <a16:creationId xmlns:a16="http://schemas.microsoft.com/office/drawing/2014/main" id="{76414C45-586D-401E-A90A-8C64C34EB0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325562"/>
                  <a:ext cx="12192000" cy="4527173"/>
                </a:xfrm>
                <a:prstGeom prst="rect">
                  <a:avLst/>
                </a:prstGeom>
              </p:spPr>
            </p:pic>
            <p:sp>
              <p:nvSpPr>
                <p:cNvPr id="24" name="Прямоугольник 23">
                  <a:extLst>
                    <a:ext uri="{FF2B5EF4-FFF2-40B4-BE49-F238E27FC236}">
                      <a16:creationId xmlns:a16="http://schemas.microsoft.com/office/drawing/2014/main" id="{4127BD5F-B556-4C42-99D3-CD7DCA2DEBD7}"/>
                    </a:ext>
                  </a:extLst>
                </p:cNvPr>
                <p:cNvSpPr/>
                <p:nvPr/>
              </p:nvSpPr>
              <p:spPr>
                <a:xfrm>
                  <a:off x="3598606" y="2957051"/>
                  <a:ext cx="1460092" cy="471948"/>
                </a:xfrm>
                <a:prstGeom prst="rect">
                  <a:avLst/>
                </a:prstGeom>
                <a:solidFill>
                  <a:srgbClr val="F6FA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Опухолевая ткань</a:t>
                  </a:r>
                </a:p>
              </p:txBody>
            </p:sp>
            <p:sp>
              <p:nvSpPr>
                <p:cNvPr id="25" name="Прямоугольник 24">
                  <a:extLst>
                    <a:ext uri="{FF2B5EF4-FFF2-40B4-BE49-F238E27FC236}">
                      <a16:creationId xmlns:a16="http://schemas.microsoft.com/office/drawing/2014/main" id="{9C2A69DA-8FA6-4BCB-AECB-945F61F344B5}"/>
                    </a:ext>
                  </a:extLst>
                </p:cNvPr>
                <p:cNvSpPr/>
                <p:nvPr/>
              </p:nvSpPr>
              <p:spPr>
                <a:xfrm>
                  <a:off x="5058698" y="5144812"/>
                  <a:ext cx="2580968" cy="471949"/>
                </a:xfrm>
                <a:prstGeom prst="rect">
                  <a:avLst/>
                </a:prstGeom>
                <a:solidFill>
                  <a:srgbClr val="E7EF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Эндотелиальные клетки</a:t>
                  </a:r>
                </a:p>
              </p:txBody>
            </p:sp>
            <p:sp>
              <p:nvSpPr>
                <p:cNvPr id="26" name="Прямоугольник 25">
                  <a:extLst>
                    <a:ext uri="{FF2B5EF4-FFF2-40B4-BE49-F238E27FC236}">
                      <a16:creationId xmlns:a16="http://schemas.microsoft.com/office/drawing/2014/main" id="{0DBDD172-A574-47CE-92DE-852D83E71942}"/>
                    </a:ext>
                  </a:extLst>
                </p:cNvPr>
                <p:cNvSpPr/>
                <p:nvPr/>
              </p:nvSpPr>
              <p:spPr>
                <a:xfrm>
                  <a:off x="8133735" y="1546206"/>
                  <a:ext cx="1143000" cy="471949"/>
                </a:xfrm>
                <a:prstGeom prst="rect">
                  <a:avLst/>
                </a:prstGeom>
                <a:solidFill>
                  <a:srgbClr val="DCE7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Некроз</a:t>
                  </a:r>
                </a:p>
              </p:txBody>
            </p:sp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93CA3144-71B8-422C-89EF-091FD01B4B22}"/>
                    </a:ext>
                  </a:extLst>
                </p:cNvPr>
                <p:cNvSpPr/>
                <p:nvPr/>
              </p:nvSpPr>
              <p:spPr>
                <a:xfrm>
                  <a:off x="9276735" y="1546205"/>
                  <a:ext cx="1263443" cy="471949"/>
                </a:xfrm>
                <a:prstGeom prst="rect">
                  <a:avLst/>
                </a:prstGeom>
                <a:solidFill>
                  <a:srgbClr val="D8E5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dirty="0" err="1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Апоптоз</a:t>
                  </a:r>
                  <a:endParaRPr lang="ru-RU" sz="1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9BDB4614-1641-4F33-9504-C0F6694FC385}"/>
                    </a:ext>
                  </a:extLst>
                </p:cNvPr>
                <p:cNvSpPr/>
                <p:nvPr/>
              </p:nvSpPr>
              <p:spPr>
                <a:xfrm>
                  <a:off x="1465006" y="2763238"/>
                  <a:ext cx="1868129" cy="471949"/>
                </a:xfrm>
                <a:prstGeom prst="rect">
                  <a:avLst/>
                </a:prstGeom>
                <a:solidFill>
                  <a:srgbClr val="EDF2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Межуровневый переход</a:t>
                  </a:r>
                </a:p>
              </p:txBody>
            </p:sp>
            <p:sp>
              <p:nvSpPr>
                <p:cNvPr id="29" name="Стрелка вправо 12">
                  <a:extLst>
                    <a:ext uri="{FF2B5EF4-FFF2-40B4-BE49-F238E27FC236}">
                      <a16:creationId xmlns:a16="http://schemas.microsoft.com/office/drawing/2014/main" id="{97FDA791-9BB7-4A5C-BFB7-AC8829BB156E}"/>
                    </a:ext>
                  </a:extLst>
                </p:cNvPr>
                <p:cNvSpPr/>
                <p:nvPr/>
              </p:nvSpPr>
              <p:spPr>
                <a:xfrm>
                  <a:off x="7413031" y="4363437"/>
                  <a:ext cx="790735" cy="427703"/>
                </a:xfrm>
                <a:prstGeom prst="rightArrow">
                  <a:avLst>
                    <a:gd name="adj1" fmla="val 50000"/>
                    <a:gd name="adj2" fmla="val 70690"/>
                  </a:avLst>
                </a:prstGeom>
                <a:solidFill>
                  <a:srgbClr val="9DAC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ФДТ</a:t>
                  </a:r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10947042-8F94-47F2-A28D-DC68ABFF6AB0}"/>
                    </a:ext>
                  </a:extLst>
                </p:cNvPr>
                <p:cNvSpPr/>
                <p:nvPr/>
              </p:nvSpPr>
              <p:spPr>
                <a:xfrm>
                  <a:off x="6357472" y="3353173"/>
                  <a:ext cx="1745844" cy="471949"/>
                </a:xfrm>
                <a:prstGeom prst="rect">
                  <a:avLst/>
                </a:prstGeom>
                <a:solidFill>
                  <a:srgbClr val="FDFFF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Новообразование</a:t>
                  </a:r>
                </a:p>
              </p:txBody>
            </p:sp>
            <p:sp>
              <p:nvSpPr>
                <p:cNvPr id="31" name="Прямоугольник 30">
                  <a:extLst>
                    <a:ext uri="{FF2B5EF4-FFF2-40B4-BE49-F238E27FC236}">
                      <a16:creationId xmlns:a16="http://schemas.microsoft.com/office/drawing/2014/main" id="{01DDF7B1-D001-4B0D-96EB-3AEB7B365E5A}"/>
                    </a:ext>
                  </a:extLst>
                </p:cNvPr>
                <p:cNvSpPr/>
                <p:nvPr/>
              </p:nvSpPr>
              <p:spPr>
                <a:xfrm>
                  <a:off x="8034491" y="3301842"/>
                  <a:ext cx="1142999" cy="471948"/>
                </a:xfrm>
                <a:prstGeom prst="rect">
                  <a:avLst/>
                </a:prstGeom>
                <a:solidFill>
                  <a:srgbClr val="F5F9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1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Сосудистая окклюзия</a:t>
                  </a:r>
                  <a:r>
                    <a:rPr lang="en-US" sz="11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</a:t>
                  </a:r>
                  <a:endParaRPr lang="ru-RU" sz="1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>
                  <a:extLst>
                    <a:ext uri="{FF2B5EF4-FFF2-40B4-BE49-F238E27FC236}">
                      <a16:creationId xmlns:a16="http://schemas.microsoft.com/office/drawing/2014/main" id="{AE3553D2-8133-4E24-92A6-67E066006484}"/>
                    </a:ext>
                  </a:extLst>
                </p:cNvPr>
                <p:cNvSpPr/>
                <p:nvPr/>
              </p:nvSpPr>
              <p:spPr>
                <a:xfrm>
                  <a:off x="6096000" y="4363436"/>
                  <a:ext cx="1130710" cy="193815"/>
                </a:xfrm>
                <a:prstGeom prst="rect">
                  <a:avLst/>
                </a:prstGeom>
                <a:solidFill>
                  <a:srgbClr val="DE90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Сосуд</a:t>
                  </a:r>
                </a:p>
              </p:txBody>
            </p:sp>
            <p:sp>
              <p:nvSpPr>
                <p:cNvPr id="33" name="Прямоугольник 32">
                  <a:extLst>
                    <a:ext uri="{FF2B5EF4-FFF2-40B4-BE49-F238E27FC236}">
                      <a16:creationId xmlns:a16="http://schemas.microsoft.com/office/drawing/2014/main" id="{3C934BC6-5883-44A8-9BA3-1834F3EA46F4}"/>
                    </a:ext>
                  </a:extLst>
                </p:cNvPr>
                <p:cNvSpPr/>
                <p:nvPr/>
              </p:nvSpPr>
              <p:spPr>
                <a:xfrm>
                  <a:off x="10495265" y="2560162"/>
                  <a:ext cx="1590055" cy="977654"/>
                </a:xfrm>
                <a:prstGeom prst="rect">
                  <a:avLst/>
                </a:prstGeom>
                <a:solidFill>
                  <a:srgbClr val="E6ED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9318B11F-DCD8-4C92-B190-EA605E8F7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5178" y="4518011"/>
                <a:ext cx="318971" cy="239229"/>
              </a:xfrm>
              <a:prstGeom prst="rect">
                <a:avLst/>
              </a:prstGeom>
            </p:spPr>
          </p:pic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898F4A8C-1EF3-4874-B831-A93BD17A9B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09767" y="4321923"/>
                <a:ext cx="322586" cy="249271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C66D4365-2067-4205-932F-92AD1113A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629504" y="4518011"/>
                <a:ext cx="322586" cy="249271"/>
              </a:xfrm>
              <a:prstGeom prst="rect">
                <a:avLst/>
              </a:prstGeom>
              <a:scene3d>
                <a:camera prst="perspectiveBelow"/>
                <a:lightRig rig="threePt" dir="t"/>
              </a:scene3d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BA2280D6-0F65-4396-BF78-06F1F90996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172679" y="4321922"/>
                <a:ext cx="322586" cy="249271"/>
              </a:xfrm>
              <a:prstGeom prst="rect">
                <a:avLst/>
              </a:prstGeom>
              <a:scene3d>
                <a:camera prst="perspectiveBelow">
                  <a:rot lat="1200000" lon="0" rev="9000000"/>
                </a:camera>
                <a:lightRig rig="threePt" dir="t"/>
              </a:scene3d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DF469FDB-958F-479F-9ED6-2DC17D068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756479" y="4480248"/>
                <a:ext cx="322586" cy="249271"/>
              </a:xfrm>
              <a:prstGeom prst="rect">
                <a:avLst/>
              </a:prstGeom>
              <a:scene3d>
                <a:camera prst="perspectiveBelow">
                  <a:rot lat="1200000" lon="0" rev="12000000"/>
                </a:camera>
                <a:lightRig rig="threePt" dir="t"/>
              </a:scene3d>
            </p:spPr>
          </p:pic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29EBCC8B-BB43-4BB3-820D-0A01F9F68708}"/>
                  </a:ext>
                </a:extLst>
              </p:cNvPr>
              <p:cNvSpPr/>
              <p:nvPr/>
            </p:nvSpPr>
            <p:spPr>
              <a:xfrm>
                <a:off x="3241905" y="3153962"/>
                <a:ext cx="784379" cy="471183"/>
              </a:xfrm>
              <a:prstGeom prst="rect">
                <a:avLst/>
              </a:prstGeom>
              <a:solidFill>
                <a:srgbClr val="F4F8FB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b="1" baseline="30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O</a:t>
                </a:r>
                <a:r>
                  <a:rPr lang="en-US" sz="2000" b="1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endParaRPr lang="ru-RU" sz="20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FA5A0DC-2630-4213-A8EE-8C49C4D5C95F}"/>
                </a:ext>
              </a:extLst>
            </p:cNvPr>
            <p:cNvSpPr/>
            <p:nvPr/>
          </p:nvSpPr>
          <p:spPr>
            <a:xfrm>
              <a:off x="11760200" y="4197350"/>
              <a:ext cx="346604" cy="203200"/>
            </a:xfrm>
            <a:prstGeom prst="rect">
              <a:avLst/>
            </a:prstGeom>
            <a:solidFill>
              <a:srgbClr val="D6E3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CC34133-180B-40E6-B122-AC8B340EE2E5}"/>
              </a:ext>
            </a:extLst>
          </p:cNvPr>
          <p:cNvSpPr/>
          <p:nvPr/>
        </p:nvSpPr>
        <p:spPr>
          <a:xfrm>
            <a:off x="2776148" y="6022099"/>
            <a:ext cx="924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Окклюзия – нарушение проходимости полых анатомических образований за счёт поражения их стенок.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5656FA1-9464-4181-AE17-589980CEE72A}"/>
              </a:ext>
            </a:extLst>
          </p:cNvPr>
          <p:cNvSpPr/>
          <p:nvPr/>
        </p:nvSpPr>
        <p:spPr>
          <a:xfrm>
            <a:off x="2803772" y="5819502"/>
            <a:ext cx="92160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1D9FB50-2909-44A3-B670-C32DB1DAA18F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DA90D8A-CF20-410A-B819-D09C04B08D49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75E6FC09-A50E-4723-8152-5CDAAE4CBB97}"/>
                </a:ext>
              </a:extLst>
            </p:cNvPr>
            <p:cNvSpPr/>
            <p:nvPr/>
          </p:nvSpPr>
          <p:spPr>
            <a:xfrm rot="16200000">
              <a:off x="2213212" y="57095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8CC899B-1752-42FD-9380-0E79AB26EE3F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B3AEDDAA-7E3B-439D-BAA8-4FA216585A6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C8451B84-43F5-40B4-9D7D-28D7ACE8932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680FBA8F-5731-4AE3-A2EC-8D45998AF53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EDDB7042-C3E5-4CA8-AF05-6C876BD419F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6783077-F046-41C0-ACCD-29E36FE9DBF0}"/>
              </a:ext>
            </a:extLst>
          </p:cNvPr>
          <p:cNvSpPr txBox="1">
            <a:spLocks/>
          </p:cNvSpPr>
          <p:nvPr/>
        </p:nvSpPr>
        <p:spPr>
          <a:xfrm>
            <a:off x="2606567" y="443361"/>
            <a:ext cx="9585433" cy="59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наночастиц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BA5B13B-4657-4605-95BF-C75490DBD98A}"/>
              </a:ext>
            </a:extLst>
          </p:cNvPr>
          <p:cNvGrpSpPr>
            <a:grpSpLocks noChangeAspect="1"/>
          </p:cNvGrpSpPr>
          <p:nvPr/>
        </p:nvGrpSpPr>
        <p:grpSpPr>
          <a:xfrm>
            <a:off x="7248518" y="1385854"/>
            <a:ext cx="4808647" cy="5368642"/>
            <a:chOff x="5756905" y="-107249"/>
            <a:chExt cx="6044990" cy="6748964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FB2F5FB9-700B-4C8F-AB7E-E5F80B09ABB2}"/>
                </a:ext>
              </a:extLst>
            </p:cNvPr>
            <p:cNvGrpSpPr/>
            <p:nvPr/>
          </p:nvGrpSpPr>
          <p:grpSpPr>
            <a:xfrm>
              <a:off x="5756905" y="-107249"/>
              <a:ext cx="6044990" cy="6748964"/>
              <a:chOff x="5756905" y="-107249"/>
              <a:chExt cx="6044990" cy="6748964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7ACD1993-BB17-4370-A1C0-9B0501B2601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56905" y="-107249"/>
                <a:ext cx="6044990" cy="6748964"/>
                <a:chOff x="5769917" y="-107796"/>
                <a:chExt cx="6239203" cy="6965796"/>
              </a:xfrm>
            </p:grpSpPr>
            <p:pic>
              <p:nvPicPr>
                <p:cNvPr id="44" name="Рисунок 43">
                  <a:extLst>
                    <a:ext uri="{FF2B5EF4-FFF2-40B4-BE49-F238E27FC236}">
                      <a16:creationId xmlns:a16="http://schemas.microsoft.com/office/drawing/2014/main" id="{F31E5C0C-D8AE-4A23-A628-04668E276C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65444" y="219432"/>
                  <a:ext cx="5543676" cy="6638568"/>
                </a:xfrm>
                <a:prstGeom prst="rect">
                  <a:avLst/>
                </a:prstGeom>
              </p:spPr>
            </p:pic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5392E2A3-A0DA-4F6A-BC83-C15F39B01126}"/>
                    </a:ext>
                  </a:extLst>
                </p:cNvPr>
                <p:cNvSpPr/>
                <p:nvPr/>
              </p:nvSpPr>
              <p:spPr>
                <a:xfrm>
                  <a:off x="5769917" y="6234998"/>
                  <a:ext cx="2580969" cy="60768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Эндотелиальные клетки</a:t>
                  </a:r>
                </a:p>
              </p:txBody>
            </p:sp>
            <p:sp>
              <p:nvSpPr>
                <p:cNvPr id="46" name="Прямоугольник 45">
                  <a:extLst>
                    <a:ext uri="{FF2B5EF4-FFF2-40B4-BE49-F238E27FC236}">
                      <a16:creationId xmlns:a16="http://schemas.microsoft.com/office/drawing/2014/main" id="{79FFC96F-6330-4EDF-974E-289202B9A2D5}"/>
                    </a:ext>
                  </a:extLst>
                </p:cNvPr>
                <p:cNvSpPr/>
                <p:nvPr/>
              </p:nvSpPr>
              <p:spPr>
                <a:xfrm>
                  <a:off x="5856431" y="662525"/>
                  <a:ext cx="2580968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Эндотелиальные клетки</a:t>
                  </a:r>
                </a:p>
              </p:txBody>
            </p:sp>
            <p:sp>
              <p:nvSpPr>
                <p:cNvPr id="47" name="Прямоугольник 46">
                  <a:extLst>
                    <a:ext uri="{FF2B5EF4-FFF2-40B4-BE49-F238E27FC236}">
                      <a16:creationId xmlns:a16="http://schemas.microsoft.com/office/drawing/2014/main" id="{C0561104-FAD0-4B31-8067-B6921417FE6F}"/>
                    </a:ext>
                  </a:extLst>
                </p:cNvPr>
                <p:cNvSpPr/>
                <p:nvPr/>
              </p:nvSpPr>
              <p:spPr>
                <a:xfrm>
                  <a:off x="8076237" y="-107796"/>
                  <a:ext cx="2580969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Малые молекулы</a:t>
                  </a:r>
                </a:p>
              </p:txBody>
            </p:sp>
            <p:sp>
              <p:nvSpPr>
                <p:cNvPr id="48" name="Прямоугольник 47">
                  <a:extLst>
                    <a:ext uri="{FF2B5EF4-FFF2-40B4-BE49-F238E27FC236}">
                      <a16:creationId xmlns:a16="http://schemas.microsoft.com/office/drawing/2014/main" id="{2B29D905-0798-469A-94B3-6C33CDF4C36D}"/>
                    </a:ext>
                  </a:extLst>
                </p:cNvPr>
                <p:cNvSpPr/>
                <p:nvPr/>
              </p:nvSpPr>
              <p:spPr>
                <a:xfrm>
                  <a:off x="6762137" y="2974687"/>
                  <a:ext cx="2580968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Малые молекулы</a:t>
                  </a:r>
                </a:p>
              </p:txBody>
            </p:sp>
            <p:sp>
              <p:nvSpPr>
                <p:cNvPr id="49" name="Прямоугольник 48">
                  <a:extLst>
                    <a:ext uri="{FF2B5EF4-FFF2-40B4-BE49-F238E27FC236}">
                      <a16:creationId xmlns:a16="http://schemas.microsoft.com/office/drawing/2014/main" id="{1E7FE21F-D362-41E5-8E30-0CCDAF563F65}"/>
                    </a:ext>
                  </a:extLst>
                </p:cNvPr>
                <p:cNvSpPr/>
                <p:nvPr/>
              </p:nvSpPr>
              <p:spPr>
                <a:xfrm>
                  <a:off x="9237282" y="3390077"/>
                  <a:ext cx="2580967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Опухолевая ткань</a:t>
                  </a:r>
                </a:p>
              </p:txBody>
            </p:sp>
            <p:sp>
              <p:nvSpPr>
                <p:cNvPr id="50" name="Прямоугольник 49">
                  <a:extLst>
                    <a:ext uri="{FF2B5EF4-FFF2-40B4-BE49-F238E27FC236}">
                      <a16:creationId xmlns:a16="http://schemas.microsoft.com/office/drawing/2014/main" id="{4F2EE6EE-1E71-41E6-A99F-834429AF097A}"/>
                    </a:ext>
                  </a:extLst>
                </p:cNvPr>
                <p:cNvSpPr/>
                <p:nvPr/>
              </p:nvSpPr>
              <p:spPr>
                <a:xfrm>
                  <a:off x="7300140" y="5651035"/>
                  <a:ext cx="2103370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Наночастицы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Прямоугольник 50">
                  <a:extLst>
                    <a:ext uri="{FF2B5EF4-FFF2-40B4-BE49-F238E27FC236}">
                      <a16:creationId xmlns:a16="http://schemas.microsoft.com/office/drawing/2014/main" id="{10D705B4-926A-48A3-A00E-8CA72121A05E}"/>
                    </a:ext>
                  </a:extLst>
                </p:cNvPr>
                <p:cNvSpPr/>
                <p:nvPr/>
              </p:nvSpPr>
              <p:spPr>
                <a:xfrm>
                  <a:off x="6320874" y="2323321"/>
                  <a:ext cx="2093081" cy="4719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Наночастицы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D6C290FF-6FBA-4A4A-B4F8-FAD7C68AC55F}"/>
                  </a:ext>
                </a:extLst>
              </p:cNvPr>
              <p:cNvSpPr/>
              <p:nvPr/>
            </p:nvSpPr>
            <p:spPr>
              <a:xfrm>
                <a:off x="6871858" y="5434161"/>
                <a:ext cx="278088" cy="4271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6B057AF-5C00-42C6-BD2F-17DDAFA0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0386" y="5616442"/>
              <a:ext cx="276225" cy="31432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94ACC8-D985-4ACA-9917-E333C41FFB86}"/>
              </a:ext>
            </a:extLst>
          </p:cNvPr>
          <p:cNvSpPr/>
          <p:nvPr/>
        </p:nvSpPr>
        <p:spPr>
          <a:xfrm>
            <a:off x="2992743" y="1404904"/>
            <a:ext cx="4086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Опухолевые сосуды содержат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промежутки между эндотелиальными клетками: такая структурная характеристика позволяет наночастицам (НЧ) достигать матрикса опухолевых клеток за счет EPR-эффекта*. Наоборот, нормальная ткань содержит плотно соединенные эндотелиальные клетки: это предотвращает диффузию НЧ вне кровеносных сосудов.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6BC19ED-AC2C-4BF7-A9F3-B8BC719F15A7}"/>
              </a:ext>
            </a:extLst>
          </p:cNvPr>
          <p:cNvSpPr/>
          <p:nvPr/>
        </p:nvSpPr>
        <p:spPr>
          <a:xfrm>
            <a:off x="3089522" y="5190852"/>
            <a:ext cx="39240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B269DD-2ED5-4EB2-8B11-07A09C9088BB}"/>
              </a:ext>
            </a:extLst>
          </p:cNvPr>
          <p:cNvSpPr/>
          <p:nvPr/>
        </p:nvSpPr>
        <p:spPr>
          <a:xfrm>
            <a:off x="2992743" y="5489003"/>
            <a:ext cx="4086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EPR-эффект*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 повышенной проницаемости и удержания 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permeability and retention)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79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1733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261B269-4A5E-4AF8-AAB5-42701D51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850" y="2337630"/>
            <a:ext cx="8816339" cy="1929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 предоставлены лабораторией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фталоцианинов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аналогов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ИФАВ РАН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(Институт физиологически активных веществ российской академии наук)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0EE86A27-A678-436E-BCC3-8ADE26195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49" y="41249"/>
            <a:ext cx="3638550" cy="1390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1733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C48383-BF44-42D1-8803-CC42F1B7063D}"/>
              </a:ext>
            </a:extLst>
          </p:cNvPr>
          <p:cNvSpPr/>
          <p:nvPr/>
        </p:nvSpPr>
        <p:spPr>
          <a:xfrm>
            <a:off x="2974258" y="5594033"/>
            <a:ext cx="8688152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D451EB-9F70-4083-BB7B-C155EFC77834}"/>
              </a:ext>
            </a:extLst>
          </p:cNvPr>
          <p:cNvSpPr/>
          <p:nvPr/>
        </p:nvSpPr>
        <p:spPr>
          <a:xfrm>
            <a:off x="2876550" y="5865391"/>
            <a:ext cx="8785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тетрапиррольного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макроцикла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порфиразинов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придают им отличные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фталоцианинов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физические свойства.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13DC15F-809C-448B-A145-4E8B96B68007}"/>
              </a:ext>
            </a:extLst>
          </p:cNvPr>
          <p:cNvSpPr txBox="1">
            <a:spLocks/>
          </p:cNvSpPr>
          <p:nvPr/>
        </p:nvSpPr>
        <p:spPr>
          <a:xfrm>
            <a:off x="2606566" y="10869"/>
            <a:ext cx="9585434" cy="629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VP – 6 		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 - 1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F2FEDD8-6B6A-4634-96A0-D7E0A5F6689A}"/>
              </a:ext>
            </a:extLst>
          </p:cNvPr>
          <p:cNvGrpSpPr>
            <a:grpSpLocks noChangeAspect="1"/>
          </p:cNvGrpSpPr>
          <p:nvPr/>
        </p:nvGrpSpPr>
        <p:grpSpPr>
          <a:xfrm>
            <a:off x="4699660" y="502771"/>
            <a:ext cx="2356833" cy="2364076"/>
            <a:chOff x="7591532" y="608239"/>
            <a:chExt cx="3236522" cy="324646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1A654281-FF57-40F1-A9C1-526AAB2FB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1532" y="608239"/>
              <a:ext cx="3236522" cy="3246469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47665AE-F139-4D81-9701-2CB238F7E53B}"/>
                </a:ext>
              </a:extLst>
            </p:cNvPr>
            <p:cNvSpPr/>
            <p:nvPr/>
          </p:nvSpPr>
          <p:spPr>
            <a:xfrm>
              <a:off x="9100457" y="3637189"/>
              <a:ext cx="391886" cy="1609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A3B0F91-037C-45F3-9A70-26993C67A39B}"/>
              </a:ext>
            </a:extLst>
          </p:cNvPr>
          <p:cNvGrpSpPr>
            <a:grpSpLocks noChangeAspect="1"/>
          </p:cNvGrpSpPr>
          <p:nvPr/>
        </p:nvGrpSpPr>
        <p:grpSpPr>
          <a:xfrm>
            <a:off x="2961805" y="502866"/>
            <a:ext cx="3468352" cy="4551634"/>
            <a:chOff x="103237" y="513536"/>
            <a:chExt cx="3759532" cy="4933759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5C657973-4D16-4CFE-ADE5-8760F6AAE4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237" y="2947480"/>
              <a:ext cx="2153455" cy="2499815"/>
              <a:chOff x="9694241" y="3717670"/>
              <a:chExt cx="2267626" cy="2632350"/>
            </a:xfrm>
          </p:grpSpPr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366270FE-7918-4621-A3EE-F50496346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4241" y="3717670"/>
                <a:ext cx="2267626" cy="2267626"/>
              </a:xfrm>
              <a:prstGeom prst="rect">
                <a:avLst/>
              </a:prstGeom>
            </p:spPr>
          </p:pic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23B401E3-8343-4BE1-8CA3-D02F6E7D4058}"/>
                  </a:ext>
                </a:extLst>
              </p:cNvPr>
              <p:cNvSpPr/>
              <p:nvPr/>
            </p:nvSpPr>
            <p:spPr>
              <a:xfrm>
                <a:off x="9788048" y="5961107"/>
                <a:ext cx="1607372" cy="388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Фталоцианин</a:t>
                </a:r>
                <a:endParaRPr lang="ru-RU" dirty="0"/>
              </a:p>
            </p:txBody>
          </p:sp>
        </p:grp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417AED8-DD0B-4B96-8FD8-105986780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27077" y="513536"/>
              <a:ext cx="1235692" cy="1235692"/>
            </a:xfrm>
            <a:prstGeom prst="ellipse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низ 31">
              <a:extLst>
                <a:ext uri="{FF2B5EF4-FFF2-40B4-BE49-F238E27FC236}">
                  <a16:creationId xmlns:a16="http://schemas.microsoft.com/office/drawing/2014/main" id="{E5F661DE-BD48-415B-9781-5CC394D4DE95}"/>
                </a:ext>
              </a:extLst>
            </p:cNvPr>
            <p:cNvSpPr>
              <a:spLocks noChangeAspect="1"/>
            </p:cNvSpPr>
            <p:nvPr/>
          </p:nvSpPr>
          <p:spPr>
            <a:xfrm rot="2250723">
              <a:off x="1984257" y="1479085"/>
              <a:ext cx="318750" cy="1404752"/>
            </a:xfrm>
            <a:prstGeom prst="downArrow">
              <a:avLst>
                <a:gd name="adj1" fmla="val 22515"/>
                <a:gd name="adj2" fmla="val 54652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5B8E1BC-3A54-4FBE-9AA1-DBE31205A225}"/>
              </a:ext>
            </a:extLst>
          </p:cNvPr>
          <p:cNvSpPr/>
          <p:nvPr/>
        </p:nvSpPr>
        <p:spPr>
          <a:xfrm>
            <a:off x="4825652" y="3028920"/>
            <a:ext cx="28038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Водорастворимые соединения, способные селективно накапливаться в опухолях. Применяются в медицине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фотодиагностики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фототерапии онкологических заболеваний.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9640286-D11F-4E3E-BED0-C30923BE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766" y="645653"/>
            <a:ext cx="1956767" cy="1994397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7133D56-5B7A-4505-94A5-24ABC75FF8F6}"/>
              </a:ext>
            </a:extLst>
          </p:cNvPr>
          <p:cNvGrpSpPr>
            <a:grpSpLocks noChangeAspect="1"/>
          </p:cNvGrpSpPr>
          <p:nvPr/>
        </p:nvGrpSpPr>
        <p:grpSpPr>
          <a:xfrm>
            <a:off x="8887997" y="1057823"/>
            <a:ext cx="3142300" cy="3661319"/>
            <a:chOff x="8149856" y="968333"/>
            <a:chExt cx="4030639" cy="4696387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9B0B8735-CBD3-40F0-8DB1-549F9C491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9856" y="968333"/>
              <a:ext cx="1475966" cy="1475966"/>
            </a:xfrm>
            <a:prstGeom prst="ellipse">
              <a:avLst/>
            </a:pr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низ 34">
              <a:extLst>
                <a:ext uri="{FF2B5EF4-FFF2-40B4-BE49-F238E27FC236}">
                  <a16:creationId xmlns:a16="http://schemas.microsoft.com/office/drawing/2014/main" id="{6A484D01-5ED3-4346-8042-0CEEC20D9C9B}"/>
                </a:ext>
              </a:extLst>
            </p:cNvPr>
            <p:cNvSpPr>
              <a:spLocks noChangeAspect="1"/>
            </p:cNvSpPr>
            <p:nvPr/>
          </p:nvSpPr>
          <p:spPr>
            <a:xfrm rot="19266843">
              <a:off x="9732030" y="2313620"/>
              <a:ext cx="310398" cy="898521"/>
            </a:xfrm>
            <a:prstGeom prst="downArrow">
              <a:avLst>
                <a:gd name="adj1" fmla="val 22515"/>
                <a:gd name="adj2" fmla="val 54652"/>
              </a:avLst>
            </a:prstGeom>
            <a:ln w="952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31F9DFE-0DDE-40A0-A35F-E7456BB4C6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018391" y="3048948"/>
              <a:ext cx="2162104" cy="2615772"/>
              <a:chOff x="2289411" y="4058199"/>
              <a:chExt cx="2266950" cy="2742617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25359678-8F48-4090-A503-A7AC939561BB}"/>
                  </a:ext>
                </a:extLst>
              </p:cNvPr>
              <p:cNvPicPr/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9411" y="4058199"/>
                <a:ext cx="2266950" cy="2266950"/>
              </a:xfrm>
              <a:prstGeom prst="rect">
                <a:avLst/>
              </a:prstGeom>
            </p:spPr>
          </p:pic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C268E7C1-207D-4F90-A8FB-328D35EED6BC}"/>
                  </a:ext>
                </a:extLst>
              </p:cNvPr>
              <p:cNvSpPr/>
              <p:nvPr/>
            </p:nvSpPr>
            <p:spPr>
              <a:xfrm>
                <a:off x="2474080" y="6304100"/>
                <a:ext cx="1897612" cy="496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Порфиразин</a:t>
                </a:r>
                <a:endParaRPr lang="ru-RU" dirty="0"/>
              </a:p>
            </p:txBody>
          </p:sp>
        </p:grpSp>
      </p:grp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8A223EF6-9364-4ED2-9C1D-805063C7A30E}"/>
              </a:ext>
            </a:extLst>
          </p:cNvPr>
          <p:cNvSpPr/>
          <p:nvPr/>
        </p:nvSpPr>
        <p:spPr>
          <a:xfrm>
            <a:off x="7752640" y="3028749"/>
            <a:ext cx="2729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Соединения, использующиеся в качестве фоточувствительных материалов –  фотосенсибилизаторов (ФС) для ФДТ рака. Свойства определяются строением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тетрапиррольного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макроцикла.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1733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7724517-C85E-42D2-B9D0-39FA1FE2B6DD}"/>
              </a:ext>
            </a:extLst>
          </p:cNvPr>
          <p:cNvGrpSpPr/>
          <p:nvPr/>
        </p:nvGrpSpPr>
        <p:grpSpPr>
          <a:xfrm>
            <a:off x="6565283" y="502866"/>
            <a:ext cx="5414963" cy="5259209"/>
            <a:chOff x="6489700" y="1200329"/>
            <a:chExt cx="5414963" cy="525920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C12415E-1BF2-4BC4-B854-06D8FB9C2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700" y="1203325"/>
              <a:ext cx="5414963" cy="525621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55C7F61-2F31-4C7E-B587-7DCAF5E5F9B8}"/>
                </a:ext>
              </a:extLst>
            </p:cNvPr>
            <p:cNvSpPr/>
            <p:nvPr/>
          </p:nvSpPr>
          <p:spPr>
            <a:xfrm>
              <a:off x="7195272" y="1200329"/>
              <a:ext cx="789709" cy="38792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нм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Прямоугольник 33">
                  <a:extLst>
                    <a:ext uri="{FF2B5EF4-FFF2-40B4-BE49-F238E27FC236}">
                      <a16:creationId xmlns:a16="http://schemas.microsoft.com/office/drawing/2014/main" id="{4550457D-07AD-450E-85FE-CACB372D2BC9}"/>
                    </a:ext>
                  </a:extLst>
                </p:cNvPr>
                <p:cNvSpPr/>
                <p:nvPr/>
              </p:nvSpPr>
              <p:spPr>
                <a:xfrm>
                  <a:off x="10535733" y="2201522"/>
                  <a:ext cx="1337611" cy="38792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5733" y="2201522"/>
                  <a:ext cx="1337611" cy="3879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160B1BA-FD95-41F9-8D02-309F9C60D50B}"/>
                </a:ext>
              </a:extLst>
            </p:cNvPr>
            <p:cNvSpPr/>
            <p:nvPr/>
          </p:nvSpPr>
          <p:spPr>
            <a:xfrm>
              <a:off x="10535733" y="2680590"/>
              <a:ext cx="1342881" cy="4017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C8CA24ED-A74A-42AA-BD72-6E098119E196}"/>
                </a:ext>
              </a:extLst>
            </p:cNvPr>
            <p:cNvSpPr/>
            <p:nvPr/>
          </p:nvSpPr>
          <p:spPr>
            <a:xfrm>
              <a:off x="10535733" y="3173513"/>
              <a:ext cx="1337612" cy="91941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Нано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частицы покрытые ПВП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497BDB0E-DE98-427F-B2CE-19EC4ABC1CDE}"/>
                </a:ext>
              </a:extLst>
            </p:cNvPr>
            <p:cNvSpPr/>
            <p:nvPr/>
          </p:nvSpPr>
          <p:spPr>
            <a:xfrm>
              <a:off x="6509904" y="5347855"/>
              <a:ext cx="5363439" cy="9707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Схематичное изображение раствора мицелл на основе ПВП и комплекса (соединения)</a:t>
              </a:r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26AE6E9-2406-445A-BD43-09627F47D271}"/>
              </a:ext>
            </a:extLst>
          </p:cNvPr>
          <p:cNvSpPr/>
          <p:nvPr/>
        </p:nvSpPr>
        <p:spPr>
          <a:xfrm>
            <a:off x="2714624" y="6297929"/>
            <a:ext cx="9477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наночастиц с разбросом по размерам от десятков до сотен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ПВП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поливинилпирролидон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213B361-5F78-4AD8-A1A1-1C7D39272B83}"/>
              </a:ext>
            </a:extLst>
          </p:cNvPr>
          <p:cNvSpPr/>
          <p:nvPr/>
        </p:nvSpPr>
        <p:spPr>
          <a:xfrm>
            <a:off x="2790824" y="6108155"/>
            <a:ext cx="9216000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686D25-8BE8-4051-B130-12792AE8B5A8}"/>
              </a:ext>
            </a:extLst>
          </p:cNvPr>
          <p:cNvSpPr/>
          <p:nvPr/>
        </p:nvSpPr>
        <p:spPr>
          <a:xfrm>
            <a:off x="3075911" y="1232748"/>
            <a:ext cx="3278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характерный размер наночастиц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стабильность частиц в зависимости от: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фактора (общая стабильность)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светового воздействия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342900">
              <a:buSzPct val="100000"/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оптимальные методы обработки данных с учётом специфики наночастиц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1157E0-B2D6-4D45-9D53-870B3736885A}"/>
              </a:ext>
            </a:extLst>
          </p:cNvPr>
          <p:cNvSpPr/>
          <p:nvPr/>
        </p:nvSpPr>
        <p:spPr>
          <a:xfrm>
            <a:off x="3075911" y="435219"/>
            <a:ext cx="1308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31046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pic>
        <p:nvPicPr>
          <p:cNvPr id="12" name="Рисунок 11" descr="C:\Users\Роман\AppData\Local\Microsoft\Windows\INetCache\Content.Word\Scheme of DLS PC.PNG">
            <a:extLst>
              <a:ext uri="{FF2B5EF4-FFF2-40B4-BE49-F238E27FC236}">
                <a16:creationId xmlns:a16="http://schemas.microsoft.com/office/drawing/2014/main" id="{8D6CF758-2EBD-4C03-9ABF-7C09E386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37" y="1101452"/>
            <a:ext cx="5535263" cy="4763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A11E1F3-A097-45B4-AD79-DB067366C89E}"/>
              </a:ext>
            </a:extLst>
          </p:cNvPr>
          <p:cNvSpPr txBox="1">
            <a:spLocks/>
          </p:cNvSpPr>
          <p:nvPr/>
        </p:nvSpPr>
        <p:spPr>
          <a:xfrm>
            <a:off x="2606567" y="219456"/>
            <a:ext cx="9585433" cy="59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рассеяние света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8041CC-A3E7-4C66-8317-416F5BD6E618}"/>
              </a:ext>
            </a:extLst>
          </p:cNvPr>
          <p:cNvSpPr/>
          <p:nvPr/>
        </p:nvSpPr>
        <p:spPr>
          <a:xfrm>
            <a:off x="2914251" y="1437538"/>
            <a:ext cx="3571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использовалась установка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Photocor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Cómplex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анализатор размеров частиц, основанный на методе динамического светорассеяния.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73AA22-FFAF-42C2-ACF8-431A62961798}"/>
              </a:ext>
            </a:extLst>
          </p:cNvPr>
          <p:cNvSpPr/>
          <p:nvPr/>
        </p:nvSpPr>
        <p:spPr>
          <a:xfrm>
            <a:off x="2914251" y="3303228"/>
            <a:ext cx="327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33F8BA9E-568A-4AF0-BAEF-491C0A13A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31190"/>
              </p:ext>
            </p:extLst>
          </p:nvPr>
        </p:nvGraphicFramePr>
        <p:xfrm>
          <a:off x="2914251" y="3835318"/>
          <a:ext cx="3781426" cy="183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699">
                  <a:extLst>
                    <a:ext uri="{9D8B030D-6E8A-4147-A177-3AD203B41FA5}">
                      <a16:colId xmlns:a16="http://schemas.microsoft.com/office/drawing/2014/main" val="398804449"/>
                    </a:ext>
                  </a:extLst>
                </a:gridCol>
                <a:gridCol w="2523727">
                  <a:extLst>
                    <a:ext uri="{9D8B030D-6E8A-4147-A177-3AD203B41FA5}">
                      <a16:colId xmlns:a16="http://schemas.microsoft.com/office/drawing/2014/main" val="1585352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Диапазон измерения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0.5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 10 мкм (диаметр)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637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Лазер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Термостабилизированный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полупроводниковый лазер: 6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нм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25 мВт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31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Термостат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6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°С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319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31046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A11E1F3-A097-45B4-AD79-DB067366C89E}"/>
              </a:ext>
            </a:extLst>
          </p:cNvPr>
          <p:cNvSpPr txBox="1">
            <a:spLocks/>
          </p:cNvSpPr>
          <p:nvPr/>
        </p:nvSpPr>
        <p:spPr>
          <a:xfrm>
            <a:off x="2606567" y="141966"/>
            <a:ext cx="9585433" cy="59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рассеяние света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093149" y="1120743"/>
                <a:ext cx="7040333" cy="8313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 =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149" y="1120743"/>
                <a:ext cx="7040333" cy="8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301566" y="2750096"/>
                <a:ext cx="2312043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566" y="2750096"/>
                <a:ext cx="2312043" cy="527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534964" y="3815165"/>
                <a:ext cx="1943353" cy="4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aexp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b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64" y="3815165"/>
                <a:ext cx="1943353" cy="427425"/>
              </a:xfrm>
              <a:prstGeom prst="rect">
                <a:avLst/>
              </a:prstGeom>
              <a:blipFill>
                <a:blip r:embed="rId4"/>
                <a:stretch>
                  <a:fillRect l="-4075" t="-5714" r="-658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879910" y="4670446"/>
                <a:ext cx="1078500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910" y="4670446"/>
                <a:ext cx="1078500" cy="567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47014" y="5828018"/>
                <a:ext cx="171527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14" y="5828018"/>
                <a:ext cx="1715278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10231836" y="5806762"/>
                <a:ext cx="1315425" cy="66486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836" y="5806762"/>
                <a:ext cx="1315425" cy="664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21283" y="3324170"/>
            <a:ext cx="903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системе автокорреляционная функция интенсивности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р.света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экс. затухает: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21283" y="1964951"/>
            <a:ext cx="937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гипотезой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Онсагера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релаксация микроскопических флуктуаций концентрации к равновесному  состоянию описывается уравнением диффузии (1-й з-н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1283" y="778970"/>
            <a:ext cx="903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Временная автокорреляционная функция согласно определению имеет вид: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1283" y="4227949"/>
            <a:ext cx="903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решением уравнения диффузии обратное время корреляции: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1283" y="5308741"/>
            <a:ext cx="85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Волновой вектор флуктуаций концентрации: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73303" y="5096086"/>
            <a:ext cx="2432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Эйнштейна: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E882C3A-C32B-4707-851D-9B0F8C43302D}"/>
              </a:ext>
            </a:extLst>
          </p:cNvPr>
          <p:cNvGrpSpPr/>
          <p:nvPr/>
        </p:nvGrpSpPr>
        <p:grpSpPr>
          <a:xfrm>
            <a:off x="0" y="0"/>
            <a:ext cx="2609212" cy="6858000"/>
            <a:chOff x="0" y="0"/>
            <a:chExt cx="2609212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BC2E1D51-73A8-4D00-AADE-C960AE94A987}"/>
                </a:ext>
              </a:extLst>
            </p:cNvPr>
            <p:cNvSpPr/>
            <p:nvPr/>
          </p:nvSpPr>
          <p:spPr>
            <a:xfrm>
              <a:off x="0" y="0"/>
              <a:ext cx="2606566" cy="6858000"/>
            </a:xfrm>
            <a:prstGeom prst="rect">
              <a:avLst/>
            </a:prstGeom>
            <a:solidFill>
              <a:srgbClr val="01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FE408D00-3488-43D0-A576-E2B8854F53CC}"/>
                </a:ext>
              </a:extLst>
            </p:cNvPr>
            <p:cNvSpPr/>
            <p:nvPr/>
          </p:nvSpPr>
          <p:spPr>
            <a:xfrm rot="16200000">
              <a:off x="2213212" y="4400005"/>
              <a:ext cx="432000" cy="3600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BEB86BC-4731-4C5A-882B-B02DCC5724F4}"/>
                </a:ext>
              </a:extLst>
            </p:cNvPr>
            <p:cNvSpPr/>
            <p:nvPr/>
          </p:nvSpPr>
          <p:spPr>
            <a:xfrm>
              <a:off x="1" y="502866"/>
              <a:ext cx="2370338" cy="432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</a:t>
              </a:r>
            </a:p>
          </p:txBody>
        </p:sp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id="{A89CDD47-D2A0-405B-B754-36BBE20DA8CB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643307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Объекты исследования</a:t>
              </a:r>
            </a:p>
          </p:txBody>
        </p:sp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FD04DA9-9D08-4F8E-8E44-4E7EC7D3248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2996558"/>
              <a:ext cx="2370338" cy="64481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 исследования</a:t>
              </a:r>
            </a:p>
          </p:txBody>
        </p:sp>
        <p:sp>
          <p:nvSpPr>
            <p:cNvPr id="10" name="Заголовок 1">
              <a:extLst>
                <a:ext uri="{FF2B5EF4-FFF2-40B4-BE49-F238E27FC236}">
                  <a16:creationId xmlns:a16="http://schemas.microsoft.com/office/drawing/2014/main" id="{F31DD555-53D5-46BC-9A03-B6A46A2DDFB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4349809"/>
              <a:ext cx="2370338" cy="4368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Результаты</a:t>
              </a:r>
            </a:p>
          </p:txBody>
        </p:sp>
        <p:sp>
          <p:nvSpPr>
            <p:cNvPr id="11" name="Заголовок 1">
              <a:extLst>
                <a:ext uri="{FF2B5EF4-FFF2-40B4-BE49-F238E27FC236}">
                  <a16:creationId xmlns:a16="http://schemas.microsoft.com/office/drawing/2014/main" id="{91339DD4-A266-4274-9E8B-E06D1F92BA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5495057"/>
              <a:ext cx="2370338" cy="74066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Дальнейшие исследования</a:t>
              </a:r>
            </a:p>
          </p:txBody>
        </p:sp>
      </p:grp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8A8F04F2-1026-492F-883E-464DE198F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140402"/>
              </p:ext>
            </p:extLst>
          </p:nvPr>
        </p:nvGraphicFramePr>
        <p:xfrm>
          <a:off x="3266226" y="1487111"/>
          <a:ext cx="8468574" cy="366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5E0328-D99F-461B-B6B6-C9DCDA7B823A}"/>
              </a:ext>
            </a:extLst>
          </p:cNvPr>
          <p:cNvSpPr/>
          <p:nvPr/>
        </p:nvSpPr>
        <p:spPr>
          <a:xfrm>
            <a:off x="3101865" y="336344"/>
            <a:ext cx="8632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интенсивности рассеянного света от концентрации PT-1-PVP в водном растворе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747664" y="5927293"/>
                <a:ext cx="668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64" y="5927293"/>
                <a:ext cx="6681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439904" y="5348028"/>
            <a:ext cx="3559669" cy="47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законом Рэлея: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728</Words>
  <Application>Microsoft Office PowerPoint</Application>
  <PresentationFormat>Широкоэкранный</PresentationFormat>
  <Paragraphs>182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Krot</dc:creator>
  <cp:lastModifiedBy>Роман</cp:lastModifiedBy>
  <cp:revision>45</cp:revision>
  <dcterms:created xsi:type="dcterms:W3CDTF">2022-04-17T08:43:33Z</dcterms:created>
  <dcterms:modified xsi:type="dcterms:W3CDTF">2022-06-30T20:27:39Z</dcterms:modified>
</cp:coreProperties>
</file>