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102D-FF1F-4153-8AB9-C5271859BC47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62F88-C6F3-42A7-9DE1-5A6964E6F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2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AA54-4478-4841-AA75-31CB1E0AEFBE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D867-5813-43C8-8C19-E13FC5CA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D9EA-4187-4935-84BB-54DC25AA8729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D867-5813-43C8-8C19-E13FC5CA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5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A86A-0DF8-4681-88C5-95FE01FBA8B3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D867-5813-43C8-8C19-E13FC5CA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6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2CA3-C2E5-46BA-9A3E-530EEEA48EC0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D867-5813-43C8-8C19-E13FC5CA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3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5C-3A5D-431C-A73A-9D168F533BA4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D867-5813-43C8-8C19-E13FC5CA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5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244-59A3-4C96-9BEE-9CFDD2AED640}" type="datetime1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D867-5813-43C8-8C19-E13FC5CA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8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7325-A2DB-4CF6-AE68-5F5E117548B2}" type="datetime1">
              <a:rPr lang="ru-RU" smtClean="0"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D867-5813-43C8-8C19-E13FC5CA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6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20FB-E358-4883-B3E7-69F9ED3D6D81}" type="datetime1">
              <a:rPr lang="ru-RU" smtClean="0"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D867-5813-43C8-8C19-E13FC5CA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8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54E1-1CCF-4FD5-BE9F-3F18DBEEF593}" type="datetime1">
              <a:rPr lang="ru-RU" smtClean="0"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D867-5813-43C8-8C19-E13FC5CA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9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F5EF-E0C4-4C3A-84AE-1ACA6342D98D}" type="datetime1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D867-5813-43C8-8C19-E13FC5CA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6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282D-880B-4B7D-91CC-6CC0B4B0C1CA}" type="datetime1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D867-5813-43C8-8C19-E13FC5CA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3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BB9C-812A-49DA-8090-8E1EB5358EE8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D867-5813-43C8-8C19-E13FC5CA5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tiff"/><Relationship Id="rId7" Type="http://schemas.openxmlformats.org/officeDocument/2006/relationships/image" Target="../media/image25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tiff"/><Relationship Id="rId4" Type="http://schemas.openxmlformats.org/officeDocument/2006/relationships/image" Target="../media/image22.tif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" y="3172071"/>
            <a:ext cx="11539728" cy="1955483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монобромзамещенные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BODIPY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люминофоры как монохромные платформы для разработки интеллектуальных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ФДТ-агентов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3624" y="5321110"/>
            <a:ext cx="9144000" cy="567626"/>
          </a:xfrm>
        </p:spPr>
        <p:txBody>
          <a:bodyPr/>
          <a:lstStyle/>
          <a:p>
            <a:r>
              <a:rPr lang="ru-RU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С.А.Догадаева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М.Б. Березин, Л.А.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Е.В.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5" y="111575"/>
            <a:ext cx="200501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980" y="111575"/>
            <a:ext cx="1768475" cy="17684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1986" y="0"/>
            <a:ext cx="82090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ИВАНОВСКИЙ ГОСУДАРСТВЕННЫЙ ХИМИКО-ТЕХНОЛОГИЧЕСКИЙ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науки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ХИМИИ РАСТВОРОВ ИМ. Г.А. КРЕСТОВА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АКАДЕМИИ НАУК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139481" y="6242213"/>
            <a:ext cx="10122885" cy="49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Плес, 202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3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3" y="1796427"/>
            <a:ext cx="2458050" cy="2254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133" y="1795221"/>
            <a:ext cx="2719304" cy="2172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23895"/>
          <a:stretch/>
        </p:blipFill>
        <p:spPr>
          <a:xfrm>
            <a:off x="3509059" y="1946354"/>
            <a:ext cx="4668741" cy="2158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2814" y="173345"/>
            <a:ext cx="853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фотосенсибилизаторов</a:t>
            </a:r>
            <a:endParaRPr lang="ru-RU" sz="3600" b="1" i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1924" y="1199264"/>
            <a:ext cx="1770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n>
                  <a:solidFill>
                    <a:srgbClr val="00B050"/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Порфирины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79826" y="1199264"/>
            <a:ext cx="2182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n>
                  <a:solidFill>
                    <a:srgbClr val="00B050"/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Фталоцианины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62264" y="1199263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Хлорины</a:t>
            </a:r>
            <a:endParaRPr lang="ru-RU" sz="24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5495544" y="4242816"/>
            <a:ext cx="667512" cy="896112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76396" y="5394960"/>
            <a:ext cx="865600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фотосенсибилизаторов, сочетающих высокую интенсивность флуоресценции и генерации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синглетного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кислорода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44004" y="6293257"/>
            <a:ext cx="2743200" cy="365125"/>
          </a:xfrm>
        </p:spPr>
        <p:txBody>
          <a:bodyPr/>
          <a:lstStyle/>
          <a:p>
            <a:fld id="{0B55D867-5813-43C8-8C19-E13FC5CA5133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9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7416" y="2815961"/>
            <a:ext cx="4951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исследования</a:t>
            </a:r>
            <a:endParaRPr lang="ru-RU" sz="3600" b="1" i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755" r="2765" b="19768"/>
          <a:stretch/>
        </p:blipFill>
        <p:spPr>
          <a:xfrm>
            <a:off x="1234440" y="3862182"/>
            <a:ext cx="9943159" cy="2186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1223" y="258164"/>
            <a:ext cx="4044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endParaRPr lang="ru-RU" sz="3600" b="1" i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3949" y="981220"/>
            <a:ext cx="10658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Malgun Gothic" panose="020B0503020000020004" pitchFamily="34" charset="-127"/>
              </a:rPr>
              <a:t>Получение, изучение </a:t>
            </a:r>
            <a:r>
              <a:rPr lang="ru-RU" sz="20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особенностей молекулярной структуры и спектральных свойств новых </a:t>
            </a:r>
            <a:r>
              <a:rPr lang="ru-RU" sz="2000" dirty="0" err="1">
                <a:latin typeface="Times New Roman" panose="02020603050405020304" pitchFamily="18" charset="0"/>
                <a:ea typeface="Malgun Gothic" panose="020B0503020000020004" pitchFamily="34" charset="-127"/>
              </a:rPr>
              <a:t>монобромдипиррометенатов</a:t>
            </a:r>
            <a:r>
              <a:rPr lang="ru-RU" sz="20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 бора(III) </a:t>
            </a:r>
            <a:r>
              <a:rPr lang="ru-RU" sz="2000" b="1" dirty="0">
                <a:latin typeface="Times New Roman" panose="02020603050405020304" pitchFamily="18" charset="0"/>
                <a:ea typeface="Malgun Gothic" panose="020B0503020000020004" pitchFamily="34" charset="-127"/>
              </a:rPr>
              <a:t>(1-3)</a:t>
            </a:r>
            <a:r>
              <a:rPr lang="ru-RU" sz="20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 в растворах органических растворителей, а также в </a:t>
            </a:r>
            <a:r>
              <a:rPr lang="ru-RU" sz="2000" dirty="0" smtClean="0">
                <a:latin typeface="Times New Roman" panose="02020603050405020304" pitchFamily="18" charset="0"/>
                <a:ea typeface="Malgun Gothic" panose="020B0503020000020004" pitchFamily="34" charset="-127"/>
              </a:rPr>
              <a:t>разработка </a:t>
            </a:r>
            <a:r>
              <a:rPr lang="ru-RU" sz="20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водорастворимых систем их транспорта за счет иммобилизации в металл-органические координационные полимеры (МОКП) и другие </a:t>
            </a:r>
            <a:r>
              <a:rPr lang="ru-RU" sz="2000" dirty="0" err="1">
                <a:latin typeface="Times New Roman" panose="02020603050405020304" pitchFamily="18" charset="0"/>
                <a:ea typeface="Malgun Gothic" panose="020B0503020000020004" pitchFamily="34" charset="-127"/>
              </a:rPr>
              <a:t>наноразмерные</a:t>
            </a:r>
            <a:r>
              <a:rPr lang="ru-RU" sz="20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 носители. 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8968" y="6356350"/>
            <a:ext cx="2743200" cy="365125"/>
          </a:xfrm>
        </p:spPr>
        <p:txBody>
          <a:bodyPr/>
          <a:lstStyle/>
          <a:p>
            <a:fld id="{0B55D867-5813-43C8-8C19-E13FC5CA5133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280" y="173345"/>
            <a:ext cx="5064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Хромофорные свойства</a:t>
            </a:r>
            <a:endParaRPr lang="ru-RU" sz="3600" b="1" i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465" t="9371" r="8171" b="3955"/>
          <a:stretch/>
        </p:blipFill>
        <p:spPr>
          <a:xfrm>
            <a:off x="111968" y="1174364"/>
            <a:ext cx="5840963" cy="453597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22012"/>
              </p:ext>
            </p:extLst>
          </p:nvPr>
        </p:nvGraphicFramePr>
        <p:xfrm>
          <a:off x="6326155" y="1814359"/>
          <a:ext cx="5686128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882">
                  <a:extLst>
                    <a:ext uri="{9D8B030D-6E8A-4147-A177-3AD203B41FA5}">
                      <a16:colId xmlns:a16="http://schemas.microsoft.com/office/drawing/2014/main" val="2922010309"/>
                    </a:ext>
                  </a:extLst>
                </a:gridCol>
                <a:gridCol w="1408922">
                  <a:extLst>
                    <a:ext uri="{9D8B030D-6E8A-4147-A177-3AD203B41FA5}">
                      <a16:colId xmlns:a16="http://schemas.microsoft.com/office/drawing/2014/main" val="3200078013"/>
                    </a:ext>
                  </a:extLst>
                </a:gridCol>
                <a:gridCol w="1362270">
                  <a:extLst>
                    <a:ext uri="{9D8B030D-6E8A-4147-A177-3AD203B41FA5}">
                      <a16:colId xmlns:a16="http://schemas.microsoft.com/office/drawing/2014/main" val="3127918154"/>
                    </a:ext>
                  </a:extLst>
                </a:gridCol>
                <a:gridCol w="1366054">
                  <a:extLst>
                    <a:ext uri="{9D8B030D-6E8A-4147-A177-3AD203B41FA5}">
                      <a16:colId xmlns:a16="http://schemas.microsoft.com/office/drawing/2014/main" val="1445353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3а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81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Циклогексан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533"/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(4.84)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(3.89)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 (4.93)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 (4.05)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 (4.88)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 (3.94)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23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Гексан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 (4.73)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r>
                        <a:rPr lang="ru-RU" sz="1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(3.80)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(4.93)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 (4.02)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 (4.94)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(3.99)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77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Толуол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 (4.82)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(3.85)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 (4.90)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r>
                        <a:rPr lang="ru-RU" sz="1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(3.96)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 (4.91)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(3.91)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45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Хлороформ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 (4.84)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(4.07)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</a:t>
                      </a:r>
                      <a:r>
                        <a:rPr lang="ru-RU" sz="1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(4.85)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 (3.93)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 (4.88)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(3.84)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557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 (4.77)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 (3.86)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(4.72)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(3.84)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 (4.80)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(3.80)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58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ДМФА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 (4.73)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(3.83)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 (4.75)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 (3.90)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 (4.73)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(3.74)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28209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84339"/>
          <a:stretch/>
        </p:blipFill>
        <p:spPr>
          <a:xfrm>
            <a:off x="7899018" y="1956591"/>
            <a:ext cx="1457857" cy="6676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355" y="1956591"/>
            <a:ext cx="1319928" cy="6681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875" y="1956592"/>
            <a:ext cx="1270984" cy="667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144608" y="786772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None/>
                </a:pPr>
                <a:r>
                  <a:rPr lang="ru-RU" altLang="ru-RU" b="1" dirty="0">
                    <a:latin typeface="Times New Roman" panose="02020603050405020304" pitchFamily="18" charset="0"/>
                  </a:rPr>
                  <a:t>Таблица 1 </a:t>
                </a:r>
                <a:r>
                  <a:rPr lang="ru-RU" altLang="ru-RU" dirty="0">
                    <a:latin typeface="Times New Roman" panose="02020603050405020304" pitchFamily="18" charset="0"/>
                  </a:rPr>
                  <a:t>- Количественные характеристики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погл</m:t>
                        </m:r>
                      </m:sup>
                    </m:sSubSup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ru-RU" alt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нм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(</a:t>
                </a:r>
                <a:r>
                  <a:rPr lang="en-US" alt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lgε</a:t>
                </a:r>
                <a:r>
                  <a:rPr lang="ru-RU" altLang="ru-RU" dirty="0">
                    <a:latin typeface="Times New Roman" panose="02020603050405020304" pitchFamily="18" charset="0"/>
                  </a:rPr>
                  <a:t>)) спектров поглощения </a:t>
                </a:r>
                <a:r>
                  <a:rPr lang="ru-RU" altLang="ru-RU" dirty="0" err="1">
                    <a:latin typeface="Times New Roman" panose="02020603050405020304" pitchFamily="18" charset="0"/>
                  </a:rPr>
                  <a:t>дипиррометенатов</a:t>
                </a:r>
                <a:r>
                  <a:rPr lang="ru-RU" altLang="ru-RU" dirty="0">
                    <a:latin typeface="Times New Roman" panose="02020603050405020304" pitchFamily="18" charset="0"/>
                  </a:rPr>
                  <a:t> бора</a:t>
                </a:r>
                <a:r>
                  <a:rPr lang="en-US" altLang="ru-RU" dirty="0">
                    <a:latin typeface="Times New Roman" panose="02020603050405020304" pitchFamily="18" charset="0"/>
                  </a:rPr>
                  <a:t>(III)</a:t>
                </a:r>
                <a:r>
                  <a:rPr lang="ru-RU" altLang="ru-RU" dirty="0">
                    <a:latin typeface="Times New Roman" panose="02020603050405020304" pitchFamily="18" charset="0"/>
                  </a:rPr>
                  <a:t> </a:t>
                </a:r>
                <a:r>
                  <a:rPr lang="ru-RU" altLang="ru-RU" b="1" dirty="0">
                    <a:latin typeface="Times New Roman" panose="02020603050405020304" pitchFamily="18" charset="0"/>
                  </a:rPr>
                  <a:t>1-3 </a:t>
                </a:r>
                <a:r>
                  <a:rPr lang="ru-RU" altLang="ru-RU" dirty="0" smtClean="0">
                    <a:latin typeface="Times New Roman" panose="02020603050405020304" pitchFamily="18" charset="0"/>
                  </a:rPr>
                  <a:t>в </a:t>
                </a:r>
                <a:r>
                  <a:rPr lang="ru-RU" altLang="ru-RU" dirty="0">
                    <a:latin typeface="Times New Roman" panose="02020603050405020304" pitchFamily="18" charset="0"/>
                  </a:rPr>
                  <a:t>органических растворителях 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608" y="786772"/>
                <a:ext cx="6096000" cy="923330"/>
              </a:xfrm>
              <a:prstGeom prst="rect">
                <a:avLst/>
              </a:prstGeom>
              <a:blipFill>
                <a:blip r:embed="rId6"/>
                <a:stretch>
                  <a:fillRect t="-3289" r="-600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230155" y="57418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Нормированные электронные спектры поглощения комплексов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циклогексане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69083" y="6438011"/>
            <a:ext cx="2743200" cy="365125"/>
          </a:xfrm>
        </p:spPr>
        <p:txBody>
          <a:bodyPr/>
          <a:lstStyle/>
          <a:p>
            <a:fld id="{0B55D867-5813-43C8-8C19-E13FC5CA5133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5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3" t="8274" r="4233" b="8274"/>
          <a:stretch/>
        </p:blipFill>
        <p:spPr>
          <a:xfrm>
            <a:off x="118871" y="1455778"/>
            <a:ext cx="5760721" cy="39007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36" t="2420" r="1267" b="7347"/>
          <a:stretch/>
        </p:blipFill>
        <p:spPr>
          <a:xfrm>
            <a:off x="5907024" y="1700784"/>
            <a:ext cx="6153912" cy="3410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4072" y="173345"/>
            <a:ext cx="334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Флуоресценция</a:t>
            </a:r>
            <a:endParaRPr lang="ru-RU" sz="3600" b="1" i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694" y="5807938"/>
            <a:ext cx="10815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Количественные характеристики флуоресцентных свойств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1-3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87840" y="6356350"/>
            <a:ext cx="2743200" cy="365125"/>
          </a:xfrm>
        </p:spPr>
        <p:txBody>
          <a:bodyPr/>
          <a:lstStyle/>
          <a:p>
            <a:fld id="{0B55D867-5813-43C8-8C19-E13FC5CA5133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8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3288" y="173345"/>
            <a:ext cx="720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 </a:t>
            </a:r>
            <a:r>
              <a:rPr lang="ru-RU" sz="3600" b="1" i="1" dirty="0" err="1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синглетного</a:t>
            </a:r>
            <a:r>
              <a:rPr lang="ru-RU" sz="3600" b="1" i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кислорода</a:t>
            </a:r>
            <a:endParaRPr lang="ru-RU" sz="3600" b="1" i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584" b="8911"/>
          <a:stretch/>
        </p:blipFill>
        <p:spPr>
          <a:xfrm>
            <a:off x="208956" y="3017520"/>
            <a:ext cx="5973741" cy="3460021"/>
          </a:xfrm>
          <a:prstGeom prst="rect">
            <a:avLst/>
          </a:prstGeom>
          <a:ln w="38100">
            <a:noFill/>
          </a:ln>
        </p:spPr>
      </p:pic>
      <p:grpSp>
        <p:nvGrpSpPr>
          <p:cNvPr id="16" name="Группа 15"/>
          <p:cNvGrpSpPr/>
          <p:nvPr/>
        </p:nvGrpSpPr>
        <p:grpSpPr>
          <a:xfrm>
            <a:off x="100584" y="865396"/>
            <a:ext cx="6931152" cy="1881962"/>
            <a:chOff x="82296" y="865396"/>
            <a:chExt cx="6931152" cy="188196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82296" y="923009"/>
              <a:ext cx="6931152" cy="1778629"/>
              <a:chOff x="82296" y="923009"/>
              <a:chExt cx="6931152" cy="177862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2296" y="923009"/>
                <a:ext cx="6931152" cy="408623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Формулы для расчета квантового выхода </a:t>
                </a:r>
                <a:r>
                  <a:rPr lang="ru-RU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синглетого</a:t>
                </a:r>
                <a:r>
                  <a:rPr lang="ru-RU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кислорода</a:t>
                </a:r>
                <a:endPara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82296" y="1407785"/>
                <a:ext cx="2899320" cy="1293853"/>
                <a:chOff x="82296" y="1407785"/>
                <a:chExt cx="2899320" cy="129385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Прямоугольник 4"/>
                    <p:cNvSpPr/>
                    <p:nvPr/>
                  </p:nvSpPr>
                  <p:spPr>
                    <a:xfrm>
                      <a:off x="82296" y="2035924"/>
                      <a:ext cx="2899320" cy="665714"/>
                    </a:xfrm>
                    <a:prstGeom prst="round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>
                                    <a:latin typeface="Cambria Math" panose="02040503050406030204" pitchFamily="18" charset="0"/>
                                  </a:rPr>
                                  <m:t>Ф</m:t>
                                </m:r>
                              </m:e>
                              <m:sub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𝑃𝑆</m:t>
                                </m:r>
                              </m:sub>
                            </m:sSub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𝐴𝑏𝑠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𝑃𝑆</m:t>
                                    </m:r>
                                  </m:sub>
                                </m:sSub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𝐴𝑏𝑠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𝑃𝑆</m:t>
                                    </m:r>
                                  </m:sub>
                                </m:sSub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𝑃𝑆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·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Ф</m:t>
                                </m:r>
                              </m:e>
                              <m:sub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5" name="Прямоугольник 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296" y="2035924"/>
                      <a:ext cx="2899320" cy="665714"/>
                    </a:xfrm>
                    <a:prstGeom prst="round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66949" y="1407785"/>
                  <a:ext cx="2576835" cy="64698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 площадям под спектрами испускания </a:t>
                  </a:r>
                  <a:endPara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3130834" y="1407785"/>
                <a:ext cx="3625971" cy="1131398"/>
                <a:chOff x="3185698" y="1361414"/>
                <a:chExt cx="3625971" cy="11313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Прямоугольник 5"/>
                    <p:cNvSpPr/>
                    <p:nvPr/>
                  </p:nvSpPr>
                  <p:spPr>
                    <a:xfrm>
                      <a:off x="3185698" y="2118241"/>
                      <a:ext cx="3625971" cy="374571"/>
                    </a:xfrm>
                    <a:prstGeom prst="round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>
                                    <a:latin typeface="Cambria Math" panose="02040503050406030204" pitchFamily="18" charset="0"/>
                                  </a:rPr>
                                  <m:t>Ф</m:t>
                                </m:r>
                              </m:e>
                              <m:sub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𝑃𝑆</m:t>
                                </m:r>
                              </m:sub>
                            </m:sSub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Ф</m:t>
                                </m:r>
                              </m:e>
                              <m:sub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·(</m:t>
                            </m:r>
                            <m:f>
                              <m:fPr>
                                <m:type m:val="lin"/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𝑃𝑆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)·(</m:t>
                            </m:r>
                            <m:f>
                              <m:fPr>
                                <m:type m:val="lin"/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𝑆𝑒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𝑃𝑆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𝑆𝑒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1600" i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oMath>
                        </m:oMathPara>
                      </a14:m>
                      <a:endParaRPr lang="ru-RU" sz="1600" dirty="0"/>
                    </a:p>
                  </p:txBody>
                </p:sp>
              </mc:Choice>
              <mc:Fallback xmlns="">
                <p:sp>
                  <p:nvSpPr>
                    <p:cNvPr id="6" name="Прямоугольник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85698" y="2118241"/>
                      <a:ext cx="3625971" cy="374571"/>
                    </a:xfrm>
                    <a:prstGeom prst="roundRect">
                      <a:avLst/>
                    </a:prstGeom>
                    <a:blipFill>
                      <a:blip r:embed="rId4"/>
                      <a:stretch>
                        <a:fillRect t="-87097" r="-168" b="-1419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3692901" y="1361414"/>
                  <a:ext cx="2576835" cy="64698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 интенсивностям испускания</a:t>
                  </a:r>
                  <a:endPara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82296" y="865396"/>
              <a:ext cx="6848856" cy="1881962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922008" y="868145"/>
            <a:ext cx="4769019" cy="2679286"/>
            <a:chOff x="7013448" y="923009"/>
            <a:chExt cx="4769019" cy="267928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/>
            <a:srcRect t="24566" r="1699" b="15294"/>
            <a:stretch/>
          </p:blipFill>
          <p:spPr>
            <a:xfrm>
              <a:off x="7285406" y="923009"/>
              <a:ext cx="4140650" cy="1924462"/>
            </a:xfrm>
            <a:prstGeom prst="rect">
              <a:avLst/>
            </a:prstGeom>
          </p:spPr>
        </p:pic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7013448" y="3017520"/>
              <a:ext cx="47690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Время-разрешенный флуоресцентный спектрометр </a:t>
              </a:r>
              <a:r>
                <a:rPr lang="en-US" altLang="ru-RU" sz="1600" b="1" dirty="0" err="1" smtClean="0">
                  <a:latin typeface="Times New Roman" pitchFamily="18" charset="0"/>
                  <a:cs typeface="Times New Roman" pitchFamily="18" charset="0"/>
                </a:rPr>
                <a:t>FluoTime</a:t>
              </a:r>
              <a:r>
                <a:rPr lang="en-US" altLang="ru-RU" sz="1600" b="1" dirty="0" smtClean="0">
                  <a:latin typeface="Times New Roman" pitchFamily="18" charset="0"/>
                  <a:cs typeface="Times New Roman" pitchFamily="18" charset="0"/>
                </a:rPr>
                <a:t> 300</a:t>
              </a:r>
              <a:endParaRPr lang="ru-RU" alt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876288" y="3602736"/>
            <a:ext cx="4846320" cy="3163824"/>
            <a:chOff x="7013448" y="3694176"/>
            <a:chExt cx="4846320" cy="316382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7095744" y="3804796"/>
              <a:ext cx="4653986" cy="2984406"/>
              <a:chOff x="6931152" y="3804796"/>
              <a:chExt cx="4653986" cy="2984406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1152" y="4641711"/>
                <a:ext cx="2085030" cy="1851669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37296" y="4641360"/>
                <a:ext cx="2147842" cy="2147842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8503920" y="3804796"/>
                <a:ext cx="136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Стандарты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43032" y="4302806"/>
                <a:ext cx="17333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Бенгальская роза</a:t>
                </a:r>
                <a:endPara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437296" y="4302806"/>
                <a:ext cx="20227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Тетрафенилпорфин</a:t>
                </a:r>
                <a:endPara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Скругленный прямоугольник 25"/>
            <p:cNvSpPr/>
            <p:nvPr/>
          </p:nvSpPr>
          <p:spPr>
            <a:xfrm>
              <a:off x="7013448" y="3694176"/>
              <a:ext cx="4846320" cy="3163824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06517" y="6387942"/>
            <a:ext cx="2743200" cy="365125"/>
          </a:xfrm>
        </p:spPr>
        <p:txBody>
          <a:bodyPr/>
          <a:lstStyle/>
          <a:p>
            <a:fld id="{0B55D867-5813-43C8-8C19-E13FC5CA5133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02" y="3722017"/>
            <a:ext cx="2778678" cy="1979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44" y="3722016"/>
            <a:ext cx="2778676" cy="19790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6" y="3728235"/>
            <a:ext cx="2769947" cy="19728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73018" y="11655"/>
            <a:ext cx="929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МОКП для направленной доставки </a:t>
            </a:r>
            <a:r>
              <a:rPr lang="en-US" sz="3600" b="1" i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BODIPY</a:t>
            </a:r>
            <a:endParaRPr lang="ru-RU" sz="3600" b="1" i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330864" y="924216"/>
            <a:ext cx="7136897" cy="2587079"/>
            <a:chOff x="81845" y="4317964"/>
            <a:chExt cx="6483995" cy="227898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/>
            <a:srcRect l="27570" t="38921" r="34533" b="30248"/>
            <a:stretch/>
          </p:blipFill>
          <p:spPr>
            <a:xfrm>
              <a:off x="5772464" y="4423822"/>
              <a:ext cx="793376" cy="86061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0545" t="47507" r="40940" b="31107"/>
            <a:stretch/>
          </p:blipFill>
          <p:spPr>
            <a:xfrm>
              <a:off x="3238701" y="4406867"/>
              <a:ext cx="870526" cy="87052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/>
            <a:srcRect l="26026" t="29334" r="40367" b="52849"/>
            <a:stretch/>
          </p:blipFill>
          <p:spPr>
            <a:xfrm>
              <a:off x="4517865" y="4423822"/>
              <a:ext cx="1217449" cy="86061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8"/>
            <a:srcRect l="29958" r="27963" b="21560"/>
            <a:stretch/>
          </p:blipFill>
          <p:spPr>
            <a:xfrm>
              <a:off x="348666" y="4317964"/>
              <a:ext cx="510234" cy="126819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/>
            <a:srcRect l="31154" t="3584" r="32074" b="36990"/>
            <a:stretch/>
          </p:blipFill>
          <p:spPr>
            <a:xfrm>
              <a:off x="1729879" y="4330385"/>
              <a:ext cx="575417" cy="1239887"/>
            </a:xfrm>
            <a:prstGeom prst="rect">
              <a:avLst/>
            </a:prstGeom>
          </p:spPr>
        </p:pic>
        <p:sp>
          <p:nvSpPr>
            <p:cNvPr id="8" name="Стрелка вправо 7"/>
            <p:cNvSpPr/>
            <p:nvPr/>
          </p:nvSpPr>
          <p:spPr>
            <a:xfrm>
              <a:off x="895522" y="4707130"/>
              <a:ext cx="698867" cy="307752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2422565" y="4682834"/>
              <a:ext cx="698867" cy="307752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845" y="5673618"/>
              <a:ext cx="10438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раствор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BODIPY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97213" y="5673618"/>
              <a:ext cx="10438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BODIPY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MOF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0924" y="5295743"/>
              <a:ext cx="13660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MeOH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MeOH+H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83469" y="5306463"/>
              <a:ext cx="1160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THF,</a:t>
              </a: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THF+H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48855" y="5914259"/>
            <a:ext cx="169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МеОН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Н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5227" y="5894062"/>
            <a:ext cx="93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МеОН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15" y="3722016"/>
            <a:ext cx="2778676" cy="19790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73544" y="5914259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ТГФ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44390" y="5894062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ТГФ + Н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387840" y="6356350"/>
            <a:ext cx="2743200" cy="365125"/>
          </a:xfrm>
        </p:spPr>
        <p:txBody>
          <a:bodyPr/>
          <a:lstStyle/>
          <a:p>
            <a:fld id="{0B55D867-5813-43C8-8C19-E13FC5CA5133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312" y="237353"/>
            <a:ext cx="178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b="1" i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52" y="1051560"/>
            <a:ext cx="115671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были получены и охарактеризованы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ЯМР- и масс-спектрометрия,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-структурный анализ,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спектрофотометрия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спектрофлуориметрия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новые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монобромзамещенные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дипиррометенаты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бора(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 исследования было установлено, что: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соединения обладают интенсивными хромофорными свойствами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 = 4.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4.94);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BODIPY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демонстрируют высокую интенсивность флуоресценции 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2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0.4-0.9) и генерации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синглетного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кислорода (Ф</a:t>
            </a:r>
            <a:r>
              <a:rPr lang="el-G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=0.3-0.6)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Изученные комплексы можно рекомендовать в качестве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тераностиков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применения в ранней флуоресцентной диагностике и лечении онкологических заболеваний.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Подобраны методики иммобилизации люминофора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ZIF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 и проведен сравнительный анализ полученных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наноразмерных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9552" y="6356350"/>
            <a:ext cx="2743200" cy="365125"/>
          </a:xfrm>
        </p:spPr>
        <p:txBody>
          <a:bodyPr/>
          <a:lstStyle/>
          <a:p>
            <a:fld id="{0B55D867-5813-43C8-8C19-E13FC5CA5133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83362" y="376765"/>
            <a:ext cx="6625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Получение объектов исследования</a:t>
            </a:r>
            <a:endParaRPr lang="ru-RU" alt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92836" y="227903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2568818" y="1950115"/>
          <a:ext cx="5387000" cy="115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4029075" imgH="866775" progId="ChemWindow.Document">
                  <p:embed/>
                </p:oleObj>
              </mc:Choice>
              <mc:Fallback>
                <p:oleObj name="Document" r:id="rId3" imgW="4029075" imgH="866775" progId="ChemWindow.Document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818" y="1950115"/>
                        <a:ext cx="5387000" cy="1152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7"/>
          <p:cNvSpPr>
            <a:spLocks noChangeArrowheads="1"/>
          </p:cNvSpPr>
          <p:nvPr/>
        </p:nvSpPr>
        <p:spPr bwMode="auto">
          <a:xfrm>
            <a:off x="1046644" y="41151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2469913" y="3798949"/>
          <a:ext cx="5565113" cy="1218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5" imgW="4848225" imgH="1047750" progId="ChemWindow.Document">
                  <p:embed/>
                </p:oleObj>
              </mc:Choice>
              <mc:Fallback>
                <p:oleObj name="Document" r:id="rId5" imgW="4848225" imgH="1047750" progId="ChemWindow.Document">
                  <p:embed/>
                  <p:pic>
                    <p:nvPicPr>
                      <p:cNvPr id="1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913" y="3798949"/>
                        <a:ext cx="5565113" cy="1218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92836" y="422342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15272" y="6356350"/>
            <a:ext cx="2743200" cy="365125"/>
          </a:xfrm>
        </p:spPr>
        <p:txBody>
          <a:bodyPr/>
          <a:lstStyle/>
          <a:p>
            <a:fld id="{0B55D867-5813-43C8-8C19-E13FC5CA5133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483</Words>
  <Application>Microsoft Office PowerPoint</Application>
  <PresentationFormat>Широкоэкранный</PresentationFormat>
  <Paragraphs>119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Malgun Gothic</vt:lpstr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Document</vt:lpstr>
      <vt:lpstr>Новые монобромзамещенные BODIPY  люминофоры как монохромные платформы для разработки интеллектуальных  ФДТ-агентов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монобромзамещенные BODIPY  люминофоры как монохромные платформы для разработки интеллектуальных ФДТ-агентов</dc:title>
  <dc:creator>HP</dc:creator>
  <cp:lastModifiedBy>HP</cp:lastModifiedBy>
  <cp:revision>28</cp:revision>
  <dcterms:created xsi:type="dcterms:W3CDTF">2022-06-29T07:49:13Z</dcterms:created>
  <dcterms:modified xsi:type="dcterms:W3CDTF">2022-07-01T20:01:43Z</dcterms:modified>
</cp:coreProperties>
</file>