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87" r:id="rId3"/>
    <p:sldId id="285" r:id="rId4"/>
    <p:sldId id="258" r:id="rId5"/>
    <p:sldId id="284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6" r:id="rId24"/>
    <p:sldId id="277" r:id="rId25"/>
    <p:sldId id="275" r:id="rId26"/>
    <p:sldId id="278" r:id="rId27"/>
    <p:sldId id="279" r:id="rId28"/>
    <p:sldId id="280" r:id="rId29"/>
    <p:sldId id="286" r:id="rId30"/>
    <p:sldId id="281" r:id="rId31"/>
    <p:sldId id="282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C0A54-B236-480E-A48F-40925592DAD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99EAD-CA08-4D63-ADFF-852400955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2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70B3-B83C-486F-98BB-2F38115C913F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3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C1E-8585-471F-81EA-8F7B20B68E50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8C0-C62D-4CC1-9AC5-D61A5DE6498E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1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6274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3AC8-947D-4EED-9B6E-43D733315ADB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7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9D42-AFA3-4029-A688-E49560212854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0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FC6F-376C-4F19-A357-06E7E12FFA1C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1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913-10FE-4D4F-8A88-5613EF8586D5}" type="datetime1">
              <a:rPr lang="ru-RU" smtClean="0"/>
              <a:t>02.07.2022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27E0-016D-4AC9-BC7D-A44A3B5C9A89}" type="datetime1">
              <a:rPr lang="ru-RU" smtClean="0"/>
              <a:t>02.07.2022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6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2EAC-F645-47F5-8217-059886D01817}" type="datetime1">
              <a:rPr lang="ru-RU" smtClean="0"/>
              <a:t>02.07.2022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5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42AC-273E-47F5-9855-F157E7C9435C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9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2D88-B685-4B1B-8EC2-F918736A286F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F5AF-CBBC-4B3B-9429-C6F668A9F143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C60F-7527-4FC5-A96D-A32FB9FD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6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41400"/>
            <a:ext cx="7772400" cy="2387600"/>
          </a:xfrm>
        </p:spPr>
        <p:txBody>
          <a:bodyPr>
            <a:normAutofit/>
          </a:bodyPr>
          <a:lstStyle/>
          <a:p>
            <a:r>
              <a:rPr lang="ru-RU" sz="4500" b="1" dirty="0"/>
              <a:t>ПОДХОДЫ К СОЛЮБИЛИЗАЦИИ </a:t>
            </a:r>
            <a:r>
              <a:rPr lang="ru-RU" sz="4500" b="1" dirty="0" smtClean="0"/>
              <a:t>ГЕТЕРОЦИКЛИЧЕСКИХ ПРОИЗВОДНЫХ </a:t>
            </a:r>
            <a:r>
              <a:rPr lang="ru-RU" sz="4500" b="1" dirty="0"/>
              <a:t>ПОРФИРИНОВ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u="sng" dirty="0"/>
              <a:t>К.П. </a:t>
            </a:r>
            <a:r>
              <a:rPr lang="ru-RU" u="sng" dirty="0" err="1" smtClean="0"/>
              <a:t>Бирин</a:t>
            </a:r>
            <a:r>
              <a:rPr lang="ru-RU" dirty="0" smtClean="0"/>
              <a:t>, </a:t>
            </a:r>
            <a:r>
              <a:rPr lang="ru-RU" dirty="0"/>
              <a:t>Д.А. </a:t>
            </a:r>
            <a:r>
              <a:rPr lang="ru-RU" dirty="0" err="1" smtClean="0"/>
              <a:t>Поливановская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smtClean="0"/>
              <a:t>Ю.Г</a:t>
            </a:r>
            <a:r>
              <a:rPr lang="ru-RU" dirty="0"/>
              <a:t>. </a:t>
            </a:r>
            <a:r>
              <a:rPr lang="ru-RU" dirty="0" smtClean="0"/>
              <a:t>Горбунова, </a:t>
            </a:r>
            <a:r>
              <a:rPr lang="ru-RU" dirty="0"/>
              <a:t>А.Ю. </a:t>
            </a:r>
            <a:r>
              <a:rPr lang="ru-RU" dirty="0" err="1"/>
              <a:t>Цивадзе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08960" y="6417425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ICPC-14 – </a:t>
            </a:r>
            <a:r>
              <a:rPr lang="ru-RU" dirty="0" smtClean="0"/>
              <a:t>Серебряный Плес –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8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Гетероциклическое </a:t>
            </a:r>
            <a:r>
              <a:rPr lang="ru-RU" dirty="0" err="1"/>
              <a:t>аннелирование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подход </a:t>
            </a:r>
            <a:r>
              <a:rPr lang="en-US" dirty="0" smtClean="0"/>
              <a:t>M.J. Crossley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987019"/>
            <a:ext cx="5189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/>
              </a:rPr>
              <a:t>J. Chem. Soc., Perkin Trans. 1.</a:t>
            </a:r>
            <a:r>
              <a:rPr lang="en-US" dirty="0" smtClean="0">
                <a:effectLst/>
              </a:rPr>
              <a:t> 1996</a:t>
            </a:r>
            <a:r>
              <a:rPr lang="ru-RU" dirty="0" smtClean="0"/>
              <a:t>:</a:t>
            </a:r>
            <a:r>
              <a:rPr lang="en-US" dirty="0" smtClean="0">
                <a:effectLst/>
              </a:rPr>
              <a:t> 2675–2684</a:t>
            </a:r>
            <a:endParaRPr lang="ru-RU" dirty="0" smtClean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755" y="3683237"/>
            <a:ext cx="4213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Более низкие выходы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Препаративные</a:t>
            </a:r>
            <a:r>
              <a:rPr lang="ru-RU" dirty="0" smtClean="0"/>
              <a:t> неудобства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Неустойчивый ключевой полупродукт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диаминопорфирин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937239"/>
              </p:ext>
            </p:extLst>
          </p:nvPr>
        </p:nvGraphicFramePr>
        <p:xfrm>
          <a:off x="242887" y="1196753"/>
          <a:ext cx="8642371" cy="404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CS ChemDraw Drawing" r:id="rId3" imgW="7243200" imgH="3387499" progId="ChemDraw.Document.6.0">
                  <p:embed/>
                </p:oleObj>
              </mc:Choice>
              <mc:Fallback>
                <p:oleObj name="CS ChemDraw Drawing" r:id="rId3" imgW="7243200" imgH="33874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87" y="1196753"/>
                        <a:ext cx="8642371" cy="4041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7581" y="2750124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en-US" dirty="0" err="1" smtClean="0"/>
              <a:t>Katrizky</a:t>
            </a:r>
            <a:r>
              <a:rPr lang="en-US" dirty="0" smtClean="0"/>
              <a:t>-type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Гетероциклическое </a:t>
            </a:r>
            <a:r>
              <a:rPr lang="ru-RU" dirty="0" err="1"/>
              <a:t>аннелирование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подход </a:t>
            </a:r>
            <a:r>
              <a:rPr lang="en-US" dirty="0" smtClean="0"/>
              <a:t>S. </a:t>
            </a:r>
            <a:r>
              <a:rPr lang="en-US" dirty="0" err="1" smtClean="0"/>
              <a:t>Richeter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2369" y="6075145"/>
            <a:ext cx="440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/>
              </a:rPr>
              <a:t>Eur. J. Org. Chem</a:t>
            </a:r>
            <a:r>
              <a:rPr lang="en-US" dirty="0" smtClean="0">
                <a:effectLst/>
              </a:rPr>
              <a:t>. 2010: 1912–1920</a:t>
            </a:r>
          </a:p>
          <a:p>
            <a:r>
              <a:rPr lang="en-US" b="1" i="1" dirty="0" smtClean="0">
                <a:effectLst/>
              </a:rPr>
              <a:t>Org. Lett.</a:t>
            </a:r>
            <a:r>
              <a:rPr lang="en-US" dirty="0" smtClean="0">
                <a:effectLst/>
              </a:rPr>
              <a:t> 2011: 3110–3113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3881" y="3230310"/>
            <a:ext cx="3330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Pro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Более стабильные </a:t>
            </a:r>
            <a:r>
              <a:rPr lang="ru-RU" dirty="0" err="1" smtClean="0"/>
              <a:t>интермедиаты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Высокие выходы</a:t>
            </a:r>
            <a:endParaRPr lang="en-US" dirty="0"/>
          </a:p>
          <a:p>
            <a:r>
              <a:rPr lang="en-US" b="1" i="1" dirty="0" smtClean="0"/>
              <a:t>Contra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Незамещенный </a:t>
            </a:r>
            <a:r>
              <a:rPr lang="ru-RU" dirty="0" err="1" smtClean="0"/>
              <a:t>гетероцикл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Отсутствие функциональных групп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89508"/>
              </p:ext>
            </p:extLst>
          </p:nvPr>
        </p:nvGraphicFramePr>
        <p:xfrm>
          <a:off x="268657" y="1201959"/>
          <a:ext cx="8647249" cy="474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CS ChemDraw Drawing" r:id="rId3" imgW="6745920" imgH="3701397" progId="ChemDraw.Document.6.0">
                  <p:embed/>
                </p:oleObj>
              </mc:Choice>
              <mc:Fallback>
                <p:oleObj name="CS ChemDraw Drawing" r:id="rId3" imgW="6745920" imgH="37013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657" y="1201959"/>
                        <a:ext cx="8647249" cy="474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9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12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28650" y="1861852"/>
            <a:ext cx="3114407" cy="3134296"/>
            <a:chOff x="628651" y="1188918"/>
            <a:chExt cx="4451735" cy="4480164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4351359"/>
                </p:ext>
              </p:extLst>
            </p:nvPr>
          </p:nvGraphicFramePr>
          <p:xfrm>
            <a:off x="1443285" y="2008498"/>
            <a:ext cx="2838735" cy="284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4" name="CS ChemDraw Drawing" r:id="rId3" imgW="1317600" imgH="1320485" progId="ChemDraw.Document.6.0">
                    <p:embed/>
                  </p:oleObj>
                </mc:Choice>
                <mc:Fallback>
                  <p:oleObj name="CS ChemDraw Drawing" r:id="rId3" imgW="1317600" imgH="1320485" progId="ChemDraw.Document.6.0">
                    <p:embed/>
                    <p:pic>
                      <p:nvPicPr>
                        <p:cNvPr id="15" name="Объект 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43285" y="2008498"/>
                          <a:ext cx="2838735" cy="2843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Стрелка вправо 5"/>
            <p:cNvSpPr/>
            <p:nvPr/>
          </p:nvSpPr>
          <p:spPr>
            <a:xfrm rot="16200000">
              <a:off x="2462844" y="142392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/>
            <p:cNvSpPr/>
            <p:nvPr/>
          </p:nvSpPr>
          <p:spPr>
            <a:xfrm rot="5400000" flipV="1">
              <a:off x="2462843" y="5105060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 flipV="1">
              <a:off x="4281355" y="325594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flipH="1" flipV="1">
              <a:off x="628651" y="3281585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rot="758703" flipH="1" flipV="1">
              <a:off x="654972" y="240129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20841297" flipV="1">
              <a:off x="4263581" y="2370444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20841297" flipH="1">
              <a:off x="654972" y="4147730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758703">
              <a:off x="4281354" y="4141449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4492884" flipV="1">
              <a:off x="3367274" y="506713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rot="17107116" flipH="1" flipV="1">
              <a:off x="1584049" y="5073373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rot="4492884" flipH="1">
              <a:off x="1569977" y="1470395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rot="17107116">
              <a:off x="3335682" y="1436211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549604" y="1856926"/>
            <a:ext cx="3114407" cy="3134296"/>
            <a:chOff x="628651" y="1188918"/>
            <a:chExt cx="4451735" cy="4480164"/>
          </a:xfrm>
        </p:grpSpPr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8553201"/>
                </p:ext>
              </p:extLst>
            </p:nvPr>
          </p:nvGraphicFramePr>
          <p:xfrm>
            <a:off x="1443708" y="2008732"/>
            <a:ext cx="2838735" cy="2843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" name="CS ChemDraw Drawing" r:id="rId5" imgW="1317600" imgH="1320485" progId="ChemDraw.Document.6.0">
                    <p:embed/>
                  </p:oleObj>
                </mc:Choice>
                <mc:Fallback>
                  <p:oleObj name="CS ChemDraw Drawing" r:id="rId5" imgW="1317600" imgH="1320485" progId="ChemDraw.Document.6.0">
                    <p:embed/>
                    <p:pic>
                      <p:nvPicPr>
                        <p:cNvPr id="5" name="Объект 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43708" y="2008732"/>
                          <a:ext cx="2838735" cy="28432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Стрелка вправо 20"/>
            <p:cNvSpPr/>
            <p:nvPr/>
          </p:nvSpPr>
          <p:spPr>
            <a:xfrm rot="16200000">
              <a:off x="2462844" y="1423927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5400000" flipV="1">
              <a:off x="2462843" y="5105060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 flipV="1">
              <a:off x="4281355" y="3255947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flipH="1" flipV="1">
              <a:off x="628651" y="3281585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 rot="758703" flipH="1" flipV="1">
              <a:off x="654972" y="2401297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20841297" flipV="1">
              <a:off x="4263581" y="2370444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20841297" flipH="1">
              <a:off x="654972" y="4147730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/>
            <p:cNvSpPr/>
            <p:nvPr/>
          </p:nvSpPr>
          <p:spPr>
            <a:xfrm rot="758703">
              <a:off x="4281354" y="4141449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 rot="4492884" flipV="1">
              <a:off x="3367274" y="5067137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7107116" flipH="1" flipV="1">
              <a:off x="1584049" y="5073373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4492884" flipH="1">
              <a:off x="1569977" y="1470395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 rot="17107116">
              <a:off x="3335682" y="1436211"/>
              <a:ext cx="799031" cy="329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трелка вправо 33"/>
          <p:cNvSpPr/>
          <p:nvPr/>
        </p:nvSpPr>
        <p:spPr>
          <a:xfrm rot="2700000">
            <a:off x="7913508" y="4403617"/>
            <a:ext cx="558997" cy="230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8100000">
            <a:off x="5847515" y="4379922"/>
            <a:ext cx="558997" cy="230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3500000">
            <a:off x="5801357" y="2286253"/>
            <a:ext cx="558997" cy="230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8900000">
            <a:off x="7864234" y="2274349"/>
            <a:ext cx="558997" cy="230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281481" y="2461522"/>
            <a:ext cx="854580" cy="1960441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flipV="1">
            <a:off x="6022690" y="5570665"/>
            <a:ext cx="558997" cy="23017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flipV="1">
            <a:off x="6022689" y="6125844"/>
            <a:ext cx="558997" cy="230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535293" y="5490765"/>
            <a:ext cx="1746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Замещение</a:t>
            </a:r>
          </a:p>
          <a:p>
            <a:endParaRPr lang="ru-RU" dirty="0" smtClean="0"/>
          </a:p>
          <a:p>
            <a:r>
              <a:rPr lang="ru-RU" dirty="0" err="1" smtClean="0"/>
              <a:t>Аннелирование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3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1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Систематическое изучение</a:t>
            </a:r>
            <a:r>
              <a:rPr lang="en-US" dirty="0" smtClean="0"/>
              <a:t> </a:t>
            </a:r>
            <a:r>
              <a:rPr lang="ru-RU" dirty="0" smtClean="0"/>
              <a:t>синтеза </a:t>
            </a:r>
            <a:r>
              <a:rPr lang="ru-RU" dirty="0" err="1" smtClean="0"/>
              <a:t>имидазопорфиринов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374461"/>
              </p:ext>
            </p:extLst>
          </p:nvPr>
        </p:nvGraphicFramePr>
        <p:xfrm>
          <a:off x="144463" y="1708150"/>
          <a:ext cx="8856662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CS ChemDraw Drawing" r:id="rId3" imgW="7837440" imgH="3299051" progId="ChemDraw.Document.6.0">
                  <p:embed/>
                </p:oleObj>
              </mc:Choice>
              <mc:Fallback>
                <p:oleObj name="CS ChemDraw Drawing" r:id="rId3" imgW="7837440" imgH="32990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3" y="1708150"/>
                        <a:ext cx="8856662" cy="373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Систематическое изучение</a:t>
            </a:r>
            <a:r>
              <a:rPr lang="en-US" dirty="0"/>
              <a:t> </a:t>
            </a:r>
            <a:r>
              <a:rPr lang="ru-RU" dirty="0"/>
              <a:t>синтеза </a:t>
            </a:r>
            <a:r>
              <a:rPr lang="ru-RU" dirty="0" err="1"/>
              <a:t>имидазопорфиринов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64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Birin, et al, </a:t>
            </a:r>
            <a:r>
              <a:rPr lang="en-US" b="1" i="1" dirty="0" smtClean="0">
                <a:effectLst/>
              </a:rPr>
              <a:t>New J. Chem.</a:t>
            </a:r>
            <a:r>
              <a:rPr lang="en-US" dirty="0" smtClean="0">
                <a:effectLst/>
              </a:rPr>
              <a:t> 2016</a:t>
            </a:r>
            <a:r>
              <a:rPr lang="en-US" dirty="0"/>
              <a:t>:</a:t>
            </a:r>
            <a:r>
              <a:rPr lang="en-US" dirty="0" smtClean="0">
                <a:effectLst/>
              </a:rPr>
              <a:t> 5758–5774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73178"/>
              </p:ext>
            </p:extLst>
          </p:nvPr>
        </p:nvGraphicFramePr>
        <p:xfrm>
          <a:off x="266566" y="1173718"/>
          <a:ext cx="8621059" cy="508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CS ChemDraw Drawing" r:id="rId3" imgW="6868320" imgH="4048944" progId="ChemDraw.Document.6.0">
                  <p:embed/>
                </p:oleObj>
              </mc:Choice>
              <mc:Fallback>
                <p:oleObj name="CS ChemDraw Drawing" r:id="rId3" imgW="6868320" imgH="40489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566" y="1173718"/>
                        <a:ext cx="8621059" cy="508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2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Солюбилизация</a:t>
            </a:r>
            <a:r>
              <a:rPr lang="ru-RU" dirty="0" smtClean="0"/>
              <a:t> 2-аминопорфиринов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43079"/>
              </p:ext>
            </p:extLst>
          </p:nvPr>
        </p:nvGraphicFramePr>
        <p:xfrm>
          <a:off x="290513" y="1946275"/>
          <a:ext cx="8561387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CS ChemDraw Drawing" r:id="rId3" imgW="8561760" imgH="2966886" progId="ChemDraw.Document.6.0">
                  <p:embed/>
                </p:oleObj>
              </mc:Choice>
              <mc:Fallback>
                <p:oleObj name="CS ChemDraw Drawing" r:id="rId3" imgW="8561760" imgH="2966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13" y="1946275"/>
                        <a:ext cx="8561387" cy="296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88668"/>
            <a:ext cx="64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Birin, et al, </a:t>
            </a:r>
            <a:r>
              <a:rPr lang="en-US" b="1" i="1" dirty="0" smtClean="0">
                <a:effectLst/>
              </a:rPr>
              <a:t>New J. Chem.</a:t>
            </a:r>
            <a:r>
              <a:rPr lang="en-US" dirty="0" smtClean="0">
                <a:effectLst/>
              </a:rPr>
              <a:t> 2016</a:t>
            </a:r>
            <a:r>
              <a:rPr lang="en-US" dirty="0"/>
              <a:t>:</a:t>
            </a:r>
            <a:r>
              <a:rPr lang="en-US" dirty="0" smtClean="0">
                <a:effectLst/>
              </a:rPr>
              <a:t> 5758–5774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42372"/>
              </p:ext>
            </p:extLst>
          </p:nvPr>
        </p:nvGraphicFramePr>
        <p:xfrm>
          <a:off x="122238" y="1352550"/>
          <a:ext cx="8899525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CS ChemDraw Drawing" r:id="rId3" imgW="8899680" imgH="3183682" progId="ChemDraw.Document.6.0">
                  <p:embed/>
                </p:oleObj>
              </mc:Choice>
              <mc:Fallback>
                <p:oleObj name="CS ChemDraw Drawing" r:id="rId3" imgW="8899680" imgH="31836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38" y="1352550"/>
                        <a:ext cx="8899525" cy="318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Солюбилизация</a:t>
            </a:r>
            <a:r>
              <a:rPr lang="ru-RU" dirty="0" smtClean="0"/>
              <a:t> карбоксил-замещенных </a:t>
            </a:r>
            <a:r>
              <a:rPr lang="ru-RU" dirty="0" err="1" smtClean="0"/>
              <a:t>порфиринов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64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Birin, et al, </a:t>
            </a:r>
            <a:r>
              <a:rPr lang="en-US" b="1" i="1" dirty="0" smtClean="0">
                <a:effectLst/>
              </a:rPr>
              <a:t>New J. Chem.</a:t>
            </a:r>
            <a:r>
              <a:rPr lang="en-US" dirty="0" smtClean="0">
                <a:effectLst/>
              </a:rPr>
              <a:t> 2016</a:t>
            </a:r>
            <a:r>
              <a:rPr lang="en-US" dirty="0"/>
              <a:t>:</a:t>
            </a:r>
            <a:r>
              <a:rPr lang="en-US" dirty="0" smtClean="0">
                <a:effectLst/>
              </a:rPr>
              <a:t> 5758–5774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870" y="3909100"/>
            <a:ext cx="5660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Количественные выходы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Растворимость в воде и водных буферных растворах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Тушение люминесценции в воде (!)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792" y="4510774"/>
            <a:ext cx="5210339" cy="19661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28796" y="4714945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MeCN</a:t>
            </a:r>
            <a:endParaRPr lang="en-US" sz="1400" dirty="0" smtClean="0"/>
          </a:p>
          <a:p>
            <a:r>
              <a:rPr lang="en-US" sz="1400" dirty="0" smtClean="0"/>
              <a:t>M = Zn</a:t>
            </a:r>
          </a:p>
        </p:txBody>
      </p:sp>
    </p:spTree>
    <p:extLst>
      <p:ext uri="{BB962C8B-B14F-4D97-AF65-F5344CB8AC3E}">
        <p14:creationId xmlns:p14="http://schemas.microsoft.com/office/powerpoint/2010/main" val="33643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58679"/>
              </p:ext>
            </p:extLst>
          </p:nvPr>
        </p:nvGraphicFramePr>
        <p:xfrm>
          <a:off x="315913" y="1465263"/>
          <a:ext cx="8642350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CS ChemDraw Drawing" r:id="rId3" imgW="7472160" imgH="3395191" progId="ChemDraw.Document.6.0">
                  <p:embed/>
                </p:oleObj>
              </mc:Choice>
              <mc:Fallback>
                <p:oleObj name="CS ChemDraw Drawing" r:id="rId3" imgW="7472160" imgH="33951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913" y="1465263"/>
                        <a:ext cx="8642350" cy="392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Синтез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</a:t>
            </a:r>
            <a:r>
              <a:rPr lang="ru-RU" dirty="0" err="1" smtClean="0"/>
              <a:t>имидазолилпорфиринов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42381" y="4200531"/>
            <a:ext cx="772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40-80%</a:t>
            </a:r>
            <a:endParaRPr lang="ru-RU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7681242" y="226094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3461" y="3534945"/>
            <a:ext cx="772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50-95%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1443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Солюбилизация</a:t>
            </a:r>
            <a:r>
              <a:rPr lang="ru-RU" dirty="0" smtClean="0"/>
              <a:t>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</a:t>
            </a:r>
            <a:r>
              <a:rPr lang="ru-RU" dirty="0" err="1"/>
              <a:t>имидазолилпорфиринов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89411"/>
              </p:ext>
            </p:extLst>
          </p:nvPr>
        </p:nvGraphicFramePr>
        <p:xfrm>
          <a:off x="250617" y="1286817"/>
          <a:ext cx="8620240" cy="418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CS ChemDraw Drawing" r:id="rId3" imgW="6540480" imgH="3172626" progId="ChemDraw.Document.6.0">
                  <p:embed/>
                </p:oleObj>
              </mc:Choice>
              <mc:Fallback>
                <p:oleObj name="CS ChemDraw Drawing" r:id="rId3" imgW="6540480" imgH="31726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617" y="1286817"/>
                        <a:ext cx="8620240" cy="418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380672"/>
            <a:ext cx="4930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ffectLst/>
              </a:rPr>
              <a:t>Biomolecules</a:t>
            </a:r>
            <a:r>
              <a:rPr lang="en-US" dirty="0" smtClean="0">
                <a:effectLst/>
              </a:rPr>
              <a:t> 2019, 853 – </a:t>
            </a:r>
            <a:r>
              <a:rPr lang="ru-RU" dirty="0" smtClean="0">
                <a:effectLst/>
              </a:rPr>
              <a:t>адсорбция на БЛМ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и </a:t>
            </a:r>
            <a:r>
              <a:rPr lang="ru-RU" dirty="0" err="1" smtClean="0">
                <a:effectLst/>
              </a:rPr>
              <a:t>деколоризация</a:t>
            </a:r>
            <a:r>
              <a:rPr lang="ru-RU" dirty="0" smtClean="0">
                <a:effectLst/>
              </a:rPr>
              <a:t> красителя</a:t>
            </a:r>
            <a:endParaRPr lang="en-US" dirty="0" smtClean="0">
              <a:effectLst/>
            </a:endParaRPr>
          </a:p>
          <a:p>
            <a:endParaRPr lang="en-US" dirty="0"/>
          </a:p>
          <a:p>
            <a:endParaRPr lang="ru-RU" dirty="0" smtClean="0">
              <a:effectLst/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Dyes </a:t>
            </a:r>
            <a:r>
              <a:rPr lang="en-US" b="1" i="1" dirty="0" err="1" smtClean="0">
                <a:solidFill>
                  <a:srgbClr val="FF0000"/>
                </a:solidFill>
              </a:rPr>
              <a:t>Pigm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2019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361–371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err="1" smtClean="0">
                <a:solidFill>
                  <a:srgbClr val="FF0000"/>
                </a:solidFill>
              </a:rPr>
              <a:t>инактивация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E. Coli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617" y="3204673"/>
            <a:ext cx="5987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Фотоактивный</a:t>
            </a:r>
            <a:r>
              <a:rPr lang="ru-RU" dirty="0" smtClean="0"/>
              <a:t> катионный </a:t>
            </a:r>
            <a:r>
              <a:rPr lang="ru-RU" dirty="0" err="1" smtClean="0"/>
              <a:t>порфирин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Изучение </a:t>
            </a:r>
            <a:r>
              <a:rPr lang="ru-RU" dirty="0" err="1" smtClean="0"/>
              <a:t>фотоактивности</a:t>
            </a:r>
            <a:r>
              <a:rPr lang="ru-RU" dirty="0" smtClean="0"/>
              <a:t> и поведения на </a:t>
            </a:r>
            <a:r>
              <a:rPr lang="ru-RU" dirty="0" err="1" smtClean="0"/>
              <a:t>бислойных</a:t>
            </a:r>
            <a:r>
              <a:rPr lang="ru-RU" dirty="0" smtClean="0"/>
              <a:t> липидных мембранах – Лаборатория </a:t>
            </a:r>
            <a:r>
              <a:rPr lang="ru-RU" dirty="0" err="1" smtClean="0"/>
              <a:t>биоэлектрохимии</a:t>
            </a:r>
            <a:r>
              <a:rPr lang="ru-RU" dirty="0" smtClean="0"/>
              <a:t> ИФХЭ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55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Фотоактивные</a:t>
            </a:r>
            <a:r>
              <a:rPr lang="ru-RU" dirty="0" smtClean="0"/>
              <a:t>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</a:t>
            </a:r>
            <a:r>
              <a:rPr lang="ru-RU" dirty="0" err="1" smtClean="0"/>
              <a:t>имидазолилпорфирины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бислойных</a:t>
            </a:r>
            <a:r>
              <a:rPr lang="ru-RU" dirty="0" smtClean="0"/>
              <a:t> липидных мембранах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70123"/>
              </p:ext>
            </p:extLst>
          </p:nvPr>
        </p:nvGraphicFramePr>
        <p:xfrm>
          <a:off x="196517" y="1634636"/>
          <a:ext cx="8763932" cy="179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CS ChemDraw Drawing" r:id="rId3" imgW="6420000" imgH="1313275" progId="ChemDraw.Document.6.0">
                  <p:embed/>
                </p:oleObj>
              </mc:Choice>
              <mc:Fallback>
                <p:oleObj name="CS ChemDraw Drawing" r:id="rId3" imgW="6420000" imgH="13132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17" y="1634636"/>
                        <a:ext cx="8763932" cy="1792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0603" r="10655" b="5317"/>
          <a:stretch/>
        </p:blipFill>
        <p:spPr>
          <a:xfrm>
            <a:off x="0" y="3471730"/>
            <a:ext cx="4666004" cy="3368280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92755"/>
              </p:ext>
            </p:extLst>
          </p:nvPr>
        </p:nvGraphicFramePr>
        <p:xfrm>
          <a:off x="5078816" y="4529894"/>
          <a:ext cx="3881633" cy="11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CS ChemDraw Drawing" r:id="rId6" imgW="2974080" imgH="844111" progId="ChemDraw.Document.6.0">
                  <p:embed/>
                </p:oleObj>
              </mc:Choice>
              <mc:Fallback>
                <p:oleObj name="CS ChemDraw Drawing" r:id="rId6" imgW="2974080" imgH="844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8816" y="4529894"/>
                        <a:ext cx="3881633" cy="110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05329" y="5706254"/>
            <a:ext cx="292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Di-4-anepps</a:t>
            </a:r>
            <a:r>
              <a:rPr lang="ru-RU" dirty="0" smtClean="0"/>
              <a:t> </a:t>
            </a:r>
            <a:r>
              <a:rPr lang="en-US" i="1" dirty="0" smtClean="0"/>
              <a:t>CAS</a:t>
            </a:r>
            <a:r>
              <a:rPr lang="en-US" dirty="0" smtClean="0"/>
              <a:t>: 90134-00-2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66004" y="6010753"/>
            <a:ext cx="429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Совместно с Лабораторией </a:t>
            </a:r>
            <a:r>
              <a:rPr lang="ru-RU" i="1" dirty="0" err="1" smtClean="0"/>
              <a:t>биоэлектрохимии</a:t>
            </a:r>
            <a:r>
              <a:rPr lang="ru-RU" i="1" dirty="0" smtClean="0"/>
              <a:t> ИФХЭ РАН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8483" y="3432717"/>
            <a:ext cx="438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Эффективная </a:t>
            </a:r>
            <a:r>
              <a:rPr lang="ru-RU" i="1" dirty="0" err="1" smtClean="0"/>
              <a:t>деколоризация</a:t>
            </a:r>
            <a:r>
              <a:rPr lang="ru-RU" i="1" dirty="0" smtClean="0"/>
              <a:t> независимо от расположения </a:t>
            </a:r>
            <a:r>
              <a:rPr lang="ru-RU" i="1" dirty="0" err="1" smtClean="0"/>
              <a:t>порфирина</a:t>
            </a:r>
            <a:r>
              <a:rPr lang="ru-RU" i="1" dirty="0" smtClean="0"/>
              <a:t> и красителя.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735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что мы любим </a:t>
            </a:r>
            <a:r>
              <a:rPr lang="ru-RU" dirty="0" err="1" smtClean="0"/>
              <a:t>порфирины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8097" y="2013451"/>
            <a:ext cx="8827806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Впечатления студента 1 курса:</a:t>
            </a:r>
          </a:p>
          <a:p>
            <a:pPr>
              <a:lnSpc>
                <a:spcPct val="150000"/>
              </a:lnSpc>
            </a:pPr>
            <a:endParaRPr lang="ru-RU" sz="2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 </a:t>
            </a:r>
            <a:r>
              <a:rPr lang="ru-RU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порфиринов</a:t>
            </a:r>
            <a:r>
              <a:rPr lang="ru-RU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необычайно богата</a:t>
            </a:r>
            <a:r>
              <a:rPr lang="ru-RU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занимаясь ей, учёный может </a:t>
            </a:r>
            <a:r>
              <a:rPr lang="ru-RU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сконцентрироваться на </a:t>
            </a:r>
            <a:r>
              <a:rPr lang="ru-RU" sz="22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функционализации</a:t>
            </a:r>
            <a:r>
              <a:rPr lang="ru-RU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макрогетероцикла</a:t>
            </a:r>
            <a:r>
              <a:rPr lang="ru-RU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углубиться в синтез и изучение свойств </a:t>
            </a:r>
            <a:r>
              <a:rPr lang="ru-RU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самых разнообразных координационных соединений. 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13576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Фотоактивные</a:t>
            </a:r>
            <a:r>
              <a:rPr lang="ru-RU" dirty="0"/>
              <a:t>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</a:t>
            </a:r>
            <a:r>
              <a:rPr lang="ru-RU" dirty="0" err="1"/>
              <a:t>имидазолилпорфирины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20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6" y="1588207"/>
            <a:ext cx="8640088" cy="4624585"/>
          </a:xfr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14016"/>
              </p:ext>
            </p:extLst>
          </p:nvPr>
        </p:nvGraphicFramePr>
        <p:xfrm>
          <a:off x="743351" y="1855684"/>
          <a:ext cx="191293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" name="CS ChemDraw Drawing" r:id="rId4" imgW="1912320" imgH="1179159" progId="ChemDraw.Document.6.0">
                  <p:embed/>
                </p:oleObj>
              </mc:Choice>
              <mc:Fallback>
                <p:oleObj name="CS ChemDraw Drawing" r:id="rId4" imgW="1912320" imgH="11791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351" y="1855684"/>
                        <a:ext cx="1912937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41350"/>
              </p:ext>
            </p:extLst>
          </p:nvPr>
        </p:nvGraphicFramePr>
        <p:xfrm>
          <a:off x="744938" y="3239568"/>
          <a:ext cx="19097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1" name="CS ChemDraw Drawing" r:id="rId6" imgW="1910400" imgH="1179159" progId="ChemDraw.Document.6.0">
                  <p:embed/>
                </p:oleObj>
              </mc:Choice>
              <mc:Fallback>
                <p:oleObj name="CS ChemDraw Drawing" r:id="rId6" imgW="1910400" imgH="11791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4938" y="3239568"/>
                        <a:ext cx="1909763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5434"/>
              </p:ext>
            </p:extLst>
          </p:nvPr>
        </p:nvGraphicFramePr>
        <p:xfrm>
          <a:off x="743351" y="4623453"/>
          <a:ext cx="191135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CS ChemDraw Drawing" r:id="rId8" imgW="1910880" imgH="1313275" progId="ChemDraw.Document.6.0">
                  <p:embed/>
                </p:oleObj>
              </mc:Choice>
              <mc:Fallback>
                <p:oleObj name="CS ChemDraw Drawing" r:id="rId8" imgW="1910880" imgH="13132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3351" y="4623453"/>
                        <a:ext cx="1911350" cy="131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7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Диаминопорфирины</a:t>
            </a:r>
            <a:r>
              <a:rPr lang="ru-RU" dirty="0" smtClean="0"/>
              <a:t> – </a:t>
            </a:r>
            <a:r>
              <a:rPr lang="en-US" dirty="0" smtClean="0"/>
              <a:t>tribute to S. </a:t>
            </a:r>
            <a:r>
              <a:rPr lang="en-US" dirty="0" err="1" smtClean="0"/>
              <a:t>Richeter</a:t>
            </a:r>
            <a:r>
              <a:rPr lang="en-US" dirty="0" smtClean="0"/>
              <a:t> et al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628" y="6075145"/>
            <a:ext cx="7422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K.P. Birin, A.I. </a:t>
            </a:r>
            <a:r>
              <a:rPr lang="en-US" dirty="0" err="1" smtClean="0">
                <a:effectLst/>
              </a:rPr>
              <a:t>Poddubnaya</a:t>
            </a:r>
            <a:r>
              <a:rPr lang="en-US" dirty="0" smtClean="0">
                <a:effectLst/>
              </a:rPr>
              <a:t>, et al. </a:t>
            </a:r>
            <a:r>
              <a:rPr lang="en-US" b="1" i="1" dirty="0" smtClean="0">
                <a:effectLst/>
              </a:rPr>
              <a:t>Dye. Pigment</a:t>
            </a:r>
            <a:r>
              <a:rPr lang="en-US" dirty="0" smtClean="0">
                <a:effectLst/>
              </a:rPr>
              <a:t>. 2018: 243–249.</a:t>
            </a:r>
          </a:p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Birin, et al. </a:t>
            </a:r>
            <a:r>
              <a:rPr lang="en-US" b="1" i="1" dirty="0" smtClean="0">
                <a:effectLst/>
              </a:rPr>
              <a:t>RSC Adv. </a:t>
            </a:r>
            <a:r>
              <a:rPr lang="en-US" dirty="0" smtClean="0">
                <a:effectLst/>
              </a:rPr>
              <a:t>2020, 42388–42399.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33729"/>
              </p:ext>
            </p:extLst>
          </p:nvPr>
        </p:nvGraphicFramePr>
        <p:xfrm>
          <a:off x="241300" y="1233488"/>
          <a:ext cx="8662988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CS ChemDraw Drawing" r:id="rId3" imgW="7550880" imgH="3306742" progId="ChemDraw.Document.6.0">
                  <p:embed/>
                </p:oleObj>
              </mc:Choice>
              <mc:Fallback>
                <p:oleObj name="CS ChemDraw Drawing" r:id="rId3" imgW="7550880" imgH="33067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1233488"/>
                        <a:ext cx="8662988" cy="379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259" y="5240525"/>
            <a:ext cx="891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Уникальность метода – пиразин-</a:t>
            </a:r>
            <a:r>
              <a:rPr lang="ru-RU" dirty="0" err="1" smtClean="0"/>
              <a:t>аннелированные</a:t>
            </a:r>
            <a:r>
              <a:rPr lang="ru-RU" dirty="0" smtClean="0"/>
              <a:t> </a:t>
            </a:r>
            <a:r>
              <a:rPr lang="ru-RU" dirty="0" err="1" smtClean="0"/>
              <a:t>порфирины</a:t>
            </a:r>
            <a:r>
              <a:rPr lang="ru-RU" dirty="0" smtClean="0"/>
              <a:t> не были ранее описаны (!)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9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13161"/>
              </p:ext>
            </p:extLst>
          </p:nvPr>
        </p:nvGraphicFramePr>
        <p:xfrm>
          <a:off x="258763" y="1233488"/>
          <a:ext cx="8624887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CS ChemDraw Drawing" r:id="rId3" imgW="8419680" imgH="4562333" progId="ChemDraw.Document.6.0">
                  <p:embed/>
                </p:oleObj>
              </mc:Choice>
              <mc:Fallback>
                <p:oleObj name="CS ChemDraw Drawing" r:id="rId3" imgW="8419680" imgH="45623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63" y="1233488"/>
                        <a:ext cx="8624887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Диаминопорфирины</a:t>
            </a:r>
            <a:r>
              <a:rPr lang="ru-RU" dirty="0" smtClean="0"/>
              <a:t> – предшественники </a:t>
            </a:r>
            <a:r>
              <a:rPr lang="ru-RU" dirty="0" err="1" smtClean="0"/>
              <a:t>имидазо</a:t>
            </a:r>
            <a:r>
              <a:rPr lang="ru-RU" dirty="0" smtClean="0"/>
              <a:t>- и </a:t>
            </a:r>
            <a:r>
              <a:rPr lang="ru-RU" dirty="0" err="1" smtClean="0"/>
              <a:t>пиразинопорфиринов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9372" y="6215747"/>
            <a:ext cx="893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Birin, et al. </a:t>
            </a:r>
            <a:r>
              <a:rPr lang="en-US" b="1" i="1" dirty="0" smtClean="0">
                <a:effectLst/>
              </a:rPr>
              <a:t>RSC Adv. </a:t>
            </a:r>
            <a:r>
              <a:rPr lang="en-US" dirty="0" smtClean="0">
                <a:effectLst/>
              </a:rPr>
              <a:t>2020: 42388–42399.</a:t>
            </a:r>
          </a:p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D.A. </a:t>
            </a:r>
            <a:r>
              <a:rPr lang="en-US" dirty="0" err="1" smtClean="0">
                <a:effectLst/>
              </a:rPr>
              <a:t>Polivanovskaia</a:t>
            </a:r>
            <a:r>
              <a:rPr lang="en-US" dirty="0" smtClean="0">
                <a:effectLst/>
              </a:rPr>
              <a:t>, K.P. Birin et al. </a:t>
            </a:r>
            <a:r>
              <a:rPr lang="en-US" b="1" i="1" dirty="0" smtClean="0">
                <a:effectLst/>
              </a:rPr>
              <a:t>Mendeleev </a:t>
            </a:r>
            <a:r>
              <a:rPr lang="en-US" b="1" i="1" dirty="0" err="1" smtClean="0">
                <a:effectLst/>
              </a:rPr>
              <a:t>Commun</a:t>
            </a:r>
            <a:r>
              <a:rPr lang="en-US" dirty="0" smtClean="0">
                <a:effectLst/>
              </a:rPr>
              <a:t>. 2020</a:t>
            </a:r>
            <a:r>
              <a:rPr lang="en-US" dirty="0"/>
              <a:t>:</a:t>
            </a:r>
            <a:r>
              <a:rPr lang="en-US" dirty="0" smtClean="0">
                <a:effectLst/>
              </a:rPr>
              <a:t> 162–164.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</a:t>
            </a:r>
            <a:r>
              <a:rPr lang="ru-RU" dirty="0" err="1" smtClean="0"/>
              <a:t>гетероцикл-аннелированных</a:t>
            </a:r>
            <a:r>
              <a:rPr lang="ru-RU" dirty="0" smtClean="0"/>
              <a:t> </a:t>
            </a:r>
            <a:r>
              <a:rPr lang="ru-RU" dirty="0" err="1" smtClean="0"/>
              <a:t>порфиринов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23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64920" y="1572426"/>
            <a:ext cx="3860782" cy="3093578"/>
            <a:chOff x="264920" y="1572426"/>
            <a:chExt cx="3860782" cy="3093578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" t="7966" r="10617" b="3912"/>
            <a:stretch/>
          </p:blipFill>
          <p:spPr>
            <a:xfrm>
              <a:off x="264920" y="1572426"/>
              <a:ext cx="3860782" cy="309357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076486" y="1692067"/>
              <a:ext cx="675118" cy="350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3066692"/>
                </p:ext>
              </p:extLst>
            </p:nvPr>
          </p:nvGraphicFramePr>
          <p:xfrm>
            <a:off x="2469735" y="1585245"/>
            <a:ext cx="1393825" cy="172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43" name="CS ChemDraw Drawing" r:id="rId4" imgW="1394400" imgH="1724755" progId="ChemDraw.Document.6.0">
                    <p:embed/>
                  </p:oleObj>
                </mc:Choice>
                <mc:Fallback>
                  <p:oleObj name="CS ChemDraw Drawing" r:id="rId4" imgW="1394400" imgH="172475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69735" y="1585245"/>
                          <a:ext cx="1393825" cy="172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176315" y="5108341"/>
            <a:ext cx="323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Батохромное смещение полос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dirty="0" smtClean="0"/>
              <a:t>UV-vis ~20 </a:t>
            </a:r>
            <a:r>
              <a:rPr lang="ru-RU" dirty="0" err="1" smtClean="0"/>
              <a:t>нм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215747"/>
            <a:ext cx="7422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K.P. Birin, A.I. </a:t>
            </a:r>
            <a:r>
              <a:rPr lang="en-US" dirty="0" err="1" smtClean="0">
                <a:effectLst/>
              </a:rPr>
              <a:t>Poddubnaya</a:t>
            </a:r>
            <a:r>
              <a:rPr lang="en-US" dirty="0" smtClean="0">
                <a:effectLst/>
              </a:rPr>
              <a:t>, et al. </a:t>
            </a:r>
            <a:r>
              <a:rPr lang="en-US" b="1" i="1" dirty="0" smtClean="0">
                <a:effectLst/>
              </a:rPr>
              <a:t>Dye. Pigment</a:t>
            </a:r>
            <a:r>
              <a:rPr lang="en-US" dirty="0" smtClean="0">
                <a:effectLst/>
              </a:rPr>
              <a:t>. 2018: 243–249.</a:t>
            </a:r>
          </a:p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Birin, et al. </a:t>
            </a:r>
            <a:r>
              <a:rPr lang="en-US" b="1" i="1" dirty="0" smtClean="0">
                <a:effectLst/>
              </a:rPr>
              <a:t>RSC Adv. </a:t>
            </a:r>
            <a:r>
              <a:rPr lang="en-US" dirty="0" smtClean="0">
                <a:effectLst/>
              </a:rPr>
              <a:t>2020, 42388–42399.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816"/>
              </p:ext>
            </p:extLst>
          </p:nvPr>
        </p:nvGraphicFramePr>
        <p:xfrm>
          <a:off x="4358355" y="1483738"/>
          <a:ext cx="4756243" cy="286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CS ChemDraw Drawing" r:id="rId6" imgW="4548480" imgH="2739995" progId="ChemDraw.Document.6.0">
                  <p:embed/>
                </p:oleObj>
              </mc:Choice>
              <mc:Fallback>
                <p:oleObj name="CS ChemDraw Drawing" r:id="rId6" imgW="4548480" imgH="27399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8355" y="1483738"/>
                        <a:ext cx="4756243" cy="2865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7092" y="4488607"/>
            <a:ext cx="341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Препаративное</a:t>
            </a:r>
            <a:r>
              <a:rPr lang="ru-RU" dirty="0" smtClean="0"/>
              <a:t> удобство метода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Пиразинопорфирины</a:t>
            </a:r>
            <a:r>
              <a:rPr lang="ru-RU" dirty="0" smtClean="0"/>
              <a:t> – многообразие методов </a:t>
            </a:r>
            <a:r>
              <a:rPr lang="ru-RU" dirty="0" err="1" smtClean="0"/>
              <a:t>дифункционализации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56351"/>
            <a:ext cx="6873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Birin, et al. </a:t>
            </a:r>
            <a:r>
              <a:rPr lang="en-US" b="1" i="1" dirty="0" smtClean="0">
                <a:effectLst/>
              </a:rPr>
              <a:t>RSC Adv. </a:t>
            </a:r>
            <a:r>
              <a:rPr lang="en-US" dirty="0" smtClean="0">
                <a:effectLst/>
              </a:rPr>
              <a:t>2020, 42388–42399.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39994"/>
              </p:ext>
            </p:extLst>
          </p:nvPr>
        </p:nvGraphicFramePr>
        <p:xfrm>
          <a:off x="57150" y="1506538"/>
          <a:ext cx="9029700" cy="384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CS ChemDraw Drawing" r:id="rId3" imgW="9029280" imgH="3843204" progId="ChemDraw.Document.6.0">
                  <p:embed/>
                </p:oleObj>
              </mc:Choice>
              <mc:Fallback>
                <p:oleObj name="CS ChemDraw Drawing" r:id="rId3" imgW="9029280" imgH="38432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1506538"/>
                        <a:ext cx="9029700" cy="384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3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40436"/>
          <a:stretch/>
        </p:blipFill>
        <p:spPr>
          <a:xfrm>
            <a:off x="816686" y="632349"/>
            <a:ext cx="7510627" cy="51787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9550" y="6352144"/>
            <a:ext cx="77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I.A. </a:t>
            </a:r>
            <a:r>
              <a:rPr lang="en-US" dirty="0" err="1" smtClean="0">
                <a:effectLst/>
              </a:rPr>
              <a:t>Abdulaeva</a:t>
            </a:r>
            <a:r>
              <a:rPr lang="en-US" dirty="0" smtClean="0">
                <a:effectLst/>
              </a:rPr>
              <a:t>, K.P. Birin et al. </a:t>
            </a:r>
            <a:r>
              <a:rPr lang="en-US" b="1" i="1" dirty="0" err="1" smtClean="0">
                <a:effectLst/>
              </a:rPr>
              <a:t>Coord</a:t>
            </a:r>
            <a:r>
              <a:rPr lang="en-US" b="1" i="1" dirty="0" smtClean="0">
                <a:effectLst/>
              </a:rPr>
              <a:t>. Chem. Rev</a:t>
            </a:r>
            <a:r>
              <a:rPr lang="en-US" dirty="0" smtClean="0">
                <a:effectLst/>
              </a:rPr>
              <a:t>. 2020: 213108.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4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Аммонийные </a:t>
            </a:r>
            <a:r>
              <a:rPr lang="ru-RU" dirty="0" err="1" smtClean="0"/>
              <a:t>солюбилизирующие</a:t>
            </a:r>
            <a:r>
              <a:rPr lang="ru-RU" dirty="0" smtClean="0"/>
              <a:t> фрагменты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26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9301" y="22133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66279"/>
              </p:ext>
            </p:extLst>
          </p:nvPr>
        </p:nvGraphicFramePr>
        <p:xfrm>
          <a:off x="190500" y="1550988"/>
          <a:ext cx="8759825" cy="387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CS ChemDraw Drawing" r:id="rId3" imgW="8490240" imgH="3756197" progId="ChemDraw.Document.6.0">
                  <p:embed/>
                </p:oleObj>
              </mc:Choice>
              <mc:Fallback>
                <p:oleObj name="CS ChemDraw Drawing" r:id="rId3" imgW="8490240" imgH="37561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1550988"/>
                        <a:ext cx="8759825" cy="387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356351"/>
            <a:ext cx="6873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V.O. </a:t>
            </a:r>
            <a:r>
              <a:rPr lang="en-US" dirty="0" err="1" smtClean="0"/>
              <a:t>Nikulin</a:t>
            </a:r>
            <a:r>
              <a:rPr lang="en-US" dirty="0" smtClean="0">
                <a:effectLst/>
              </a:rPr>
              <a:t>, K.P. Birin, et al. </a:t>
            </a:r>
            <a:r>
              <a:rPr lang="en-US" b="1" i="1" dirty="0" err="1" smtClean="0">
                <a:effectLst/>
              </a:rPr>
              <a:t>Macroheterocycles</a:t>
            </a:r>
            <a:r>
              <a:rPr lang="en-US" b="1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202</a:t>
            </a:r>
            <a:r>
              <a:rPr lang="ru-RU" dirty="0" smtClean="0">
                <a:effectLst/>
              </a:rPr>
              <a:t>1</a:t>
            </a:r>
            <a:r>
              <a:rPr lang="en-US" dirty="0" smtClean="0">
                <a:effectLst/>
              </a:rPr>
              <a:t>, </a:t>
            </a:r>
            <a:r>
              <a:rPr lang="ru-RU"/>
              <a:t>323-327</a:t>
            </a:r>
            <a:r>
              <a:rPr lang="en-US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Аммонийные </a:t>
            </a:r>
            <a:r>
              <a:rPr lang="ru-RU" dirty="0" err="1" smtClean="0"/>
              <a:t>солюбилизирующие</a:t>
            </a:r>
            <a:r>
              <a:rPr lang="ru-RU" dirty="0" smtClean="0"/>
              <a:t> фрагменты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32068"/>
              </p:ext>
            </p:extLst>
          </p:nvPr>
        </p:nvGraphicFramePr>
        <p:xfrm>
          <a:off x="334963" y="1555750"/>
          <a:ext cx="8485187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CS ChemDraw Drawing" r:id="rId3" imgW="9961920" imgH="4728655" progId="ChemDraw.Document.6.0">
                  <p:embed/>
                </p:oleObj>
              </mc:Choice>
              <mc:Fallback>
                <p:oleObj name="CS ChemDraw Drawing" r:id="rId3" imgW="9961920" imgH="47286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3" y="1555750"/>
                        <a:ext cx="8485187" cy="402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246976" y="2956844"/>
            <a:ext cx="2700471" cy="11109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82802" y="4417315"/>
            <a:ext cx="2700471" cy="11109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312" y="4469450"/>
            <a:ext cx="2700471" cy="11109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0019" y="6084606"/>
            <a:ext cx="378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Поливановская</a:t>
            </a:r>
            <a:r>
              <a:rPr lang="ru-RU" dirty="0" smtClean="0"/>
              <a:t> Д.А. – 2 июля в 17.10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4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Итог – широкий выбор </a:t>
            </a:r>
            <a:r>
              <a:rPr lang="ru-RU" sz="2800" dirty="0" err="1" smtClean="0"/>
              <a:t>солюбилизирующих</a:t>
            </a:r>
            <a:r>
              <a:rPr lang="ru-RU" sz="2800" dirty="0" smtClean="0"/>
              <a:t> фрагментов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93523"/>
              </p:ext>
            </p:extLst>
          </p:nvPr>
        </p:nvGraphicFramePr>
        <p:xfrm>
          <a:off x="5233988" y="2871788"/>
          <a:ext cx="2776537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0" name="CS ChemDraw Drawing" r:id="rId3" imgW="2776320" imgH="1322889" progId="ChemDraw.Document.6.0">
                  <p:embed/>
                </p:oleObj>
              </mc:Choice>
              <mc:Fallback>
                <p:oleObj name="CS ChemDraw Drawing" r:id="rId3" imgW="2776320" imgH="13228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3988" y="2871788"/>
                        <a:ext cx="2776537" cy="132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07304"/>
              </p:ext>
            </p:extLst>
          </p:nvPr>
        </p:nvGraphicFramePr>
        <p:xfrm>
          <a:off x="1947863" y="2959100"/>
          <a:ext cx="1905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1" name="CS ChemDraw Drawing" r:id="rId5" imgW="1904640" imgH="1180601" progId="ChemDraw.Document.6.0">
                  <p:embed/>
                </p:oleObj>
              </mc:Choice>
              <mc:Fallback>
                <p:oleObj name="CS ChemDraw Drawing" r:id="rId5" imgW="1904640" imgH="11806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7863" y="2959100"/>
                        <a:ext cx="1905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98338"/>
              </p:ext>
            </p:extLst>
          </p:nvPr>
        </p:nvGraphicFramePr>
        <p:xfrm>
          <a:off x="1036638" y="1379538"/>
          <a:ext cx="281622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2" name="CS ChemDraw Drawing" r:id="rId7" imgW="2816160" imgH="1233959" progId="ChemDraw.Document.6.0">
                  <p:embed/>
                </p:oleObj>
              </mc:Choice>
              <mc:Fallback>
                <p:oleObj name="CS ChemDraw Drawing" r:id="rId7" imgW="2816160" imgH="12339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6638" y="1379538"/>
                        <a:ext cx="2816225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734501"/>
              </p:ext>
            </p:extLst>
          </p:nvPr>
        </p:nvGraphicFramePr>
        <p:xfrm>
          <a:off x="6237288" y="4706938"/>
          <a:ext cx="26035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" name="CS ChemDraw Drawing" r:id="rId9" imgW="2604000" imgH="1156086" progId="ChemDraw.Document.6.0">
                  <p:embed/>
                </p:oleObj>
              </mc:Choice>
              <mc:Fallback>
                <p:oleObj name="CS ChemDraw Drawing" r:id="rId9" imgW="2604000" imgH="11560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7288" y="4706938"/>
                        <a:ext cx="26035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97575"/>
              </p:ext>
            </p:extLst>
          </p:nvPr>
        </p:nvGraphicFramePr>
        <p:xfrm>
          <a:off x="3055345" y="4489887"/>
          <a:ext cx="2995613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" name="CS ChemDraw Drawing" r:id="rId11" imgW="2995680" imgH="1589197" progId="ChemDraw.Document.6.0">
                  <p:embed/>
                </p:oleObj>
              </mc:Choice>
              <mc:Fallback>
                <p:oleObj name="CS ChemDraw Drawing" r:id="rId11" imgW="2995680" imgH="15891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5345" y="4489887"/>
                        <a:ext cx="2995613" cy="158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39809"/>
              </p:ext>
            </p:extLst>
          </p:nvPr>
        </p:nvGraphicFramePr>
        <p:xfrm>
          <a:off x="400050" y="4706938"/>
          <a:ext cx="2514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" name="CS ChemDraw Drawing" r:id="rId13" imgW="2514240" imgH="1156086" progId="ChemDraw.Document.6.0">
                  <p:embed/>
                </p:oleObj>
              </mc:Choice>
              <mc:Fallback>
                <p:oleObj name="CS ChemDraw Drawing" r:id="rId13" imgW="2514240" imgH="11560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0050" y="4706938"/>
                        <a:ext cx="25146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42623"/>
              </p:ext>
            </p:extLst>
          </p:nvPr>
        </p:nvGraphicFramePr>
        <p:xfrm>
          <a:off x="5233988" y="1381125"/>
          <a:ext cx="29591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" name="CS ChemDraw Drawing" r:id="rId15" imgW="2959680" imgH="1227710" progId="ChemDraw.Document.6.0">
                  <p:embed/>
                </p:oleObj>
              </mc:Choice>
              <mc:Fallback>
                <p:oleObj name="CS ChemDraw Drawing" r:id="rId15" imgW="2959680" imgH="1227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33988" y="1381125"/>
                        <a:ext cx="2959100" cy="122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0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Еще одно приложение – получение гибридных материалов</a:t>
            </a:r>
            <a:r>
              <a:rPr lang="en-US" dirty="0" smtClean="0"/>
              <a:t> </a:t>
            </a:r>
            <a:r>
              <a:rPr lang="ru-RU" dirty="0" smtClean="0"/>
              <a:t>для катализа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29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57066"/>
              </p:ext>
            </p:extLst>
          </p:nvPr>
        </p:nvGraphicFramePr>
        <p:xfrm>
          <a:off x="781050" y="1849438"/>
          <a:ext cx="281622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" name="CS ChemDraw Drawing" r:id="rId3" imgW="2816160" imgH="1233959" progId="ChemDraw.Document.6.0">
                  <p:embed/>
                </p:oleObj>
              </mc:Choice>
              <mc:Fallback>
                <p:oleObj name="CS ChemDraw Drawing" r:id="rId3" imgW="2816160" imgH="1233959" progId="ChemDraw.Document.6.0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050" y="1849438"/>
                        <a:ext cx="2816225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32800"/>
              </p:ext>
            </p:extLst>
          </p:nvPr>
        </p:nvGraphicFramePr>
        <p:xfrm>
          <a:off x="4910138" y="1851025"/>
          <a:ext cx="29591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CS ChemDraw Drawing" r:id="rId5" imgW="2959680" imgH="1227710" progId="ChemDraw.Document.6.0">
                  <p:embed/>
                </p:oleObj>
              </mc:Choice>
              <mc:Fallback>
                <p:oleObj name="CS ChemDraw Drawing" r:id="rId5" imgW="2959680" imgH="1227710" progId="ChemDraw.Document.6.0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0138" y="1851025"/>
                        <a:ext cx="2959100" cy="122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 rot="16200000">
            <a:off x="4152047" y="-414145"/>
            <a:ext cx="414462" cy="715645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150" y="3563873"/>
            <a:ext cx="85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Иммобилизация на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 - V.O. </a:t>
            </a:r>
            <a:r>
              <a:rPr lang="en-US" dirty="0" err="1" smtClean="0"/>
              <a:t>Nikulin</a:t>
            </a:r>
            <a:r>
              <a:rPr lang="en-US" dirty="0" smtClean="0">
                <a:effectLst/>
              </a:rPr>
              <a:t>, K.P. Birin, et al. </a:t>
            </a:r>
            <a:r>
              <a:rPr lang="en-US" b="1" i="1" dirty="0" err="1" smtClean="0">
                <a:effectLst/>
              </a:rPr>
              <a:t>Macroheterocycles</a:t>
            </a:r>
            <a:r>
              <a:rPr lang="en-US" b="1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202</a:t>
            </a:r>
            <a:r>
              <a:rPr lang="ru-RU" dirty="0" smtClean="0">
                <a:effectLst/>
              </a:rPr>
              <a:t>1</a:t>
            </a:r>
            <a:r>
              <a:rPr lang="en-US" dirty="0" smtClean="0">
                <a:effectLst/>
              </a:rPr>
              <a:t>, </a:t>
            </a:r>
            <a:r>
              <a:rPr lang="ru-RU" dirty="0"/>
              <a:t>323-327</a:t>
            </a:r>
            <a:r>
              <a:rPr lang="en-US" dirty="0" smtClean="0">
                <a:effectLst/>
              </a:rPr>
              <a:t>.</a:t>
            </a:r>
            <a:endParaRPr lang="ru-RU" dirty="0" smtClean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793320"/>
              </p:ext>
            </p:extLst>
          </p:nvPr>
        </p:nvGraphicFramePr>
        <p:xfrm>
          <a:off x="6254750" y="4681538"/>
          <a:ext cx="25701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" name="CS ChemDraw Drawing" r:id="rId7" imgW="2569440" imgH="1156086" progId="ChemDraw.Document.6.0">
                  <p:embed/>
                </p:oleObj>
              </mc:Choice>
              <mc:Fallback>
                <p:oleObj name="CS ChemDraw Drawing" r:id="rId7" imgW="2569440" imgH="1156086" progId="ChemDraw.Document.6.0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4750" y="4681538"/>
                        <a:ext cx="2570163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10507"/>
              </p:ext>
            </p:extLst>
          </p:nvPr>
        </p:nvGraphicFramePr>
        <p:xfrm>
          <a:off x="3097213" y="4464050"/>
          <a:ext cx="291147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" name="CS ChemDraw Drawing" r:id="rId9" imgW="2912160" imgH="1589197" progId="ChemDraw.Document.6.0">
                  <p:embed/>
                </p:oleObj>
              </mc:Choice>
              <mc:Fallback>
                <p:oleObj name="CS ChemDraw Drawing" r:id="rId9" imgW="2912160" imgH="1589197" progId="ChemDraw.Document.6.0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7213" y="4464050"/>
                        <a:ext cx="2911475" cy="158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13126"/>
              </p:ext>
            </p:extLst>
          </p:nvPr>
        </p:nvGraphicFramePr>
        <p:xfrm>
          <a:off x="438150" y="4681538"/>
          <a:ext cx="243681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7" name="CS ChemDraw Drawing" r:id="rId11" imgW="2436480" imgH="1156086" progId="ChemDraw.Document.6.0">
                  <p:embed/>
                </p:oleObj>
              </mc:Choice>
              <mc:Fallback>
                <p:oleObj name="CS ChemDraw Drawing" r:id="rId11" imgW="2436480" imgH="1156086" progId="ChemDraw.Document.6.0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150" y="4681538"/>
                        <a:ext cx="2436813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 rot="16200000">
            <a:off x="4377915" y="1798391"/>
            <a:ext cx="414462" cy="85098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99919" y="6433332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Иммобилизация на </a:t>
            </a:r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, ZrO</a:t>
            </a:r>
            <a:r>
              <a:rPr lang="en-US" baseline="-25000" dirty="0" smtClean="0"/>
              <a:t>2</a:t>
            </a:r>
            <a:r>
              <a:rPr lang="en-US" dirty="0" smtClean="0"/>
              <a:t>, MOFs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051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415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Солюбилизация</a:t>
            </a:r>
            <a:r>
              <a:rPr lang="ru-RU" dirty="0" smtClean="0"/>
              <a:t> – расширение сферы приложений для производных </a:t>
            </a:r>
            <a:r>
              <a:rPr lang="ru-RU" dirty="0" err="1" smtClean="0"/>
              <a:t>порфиринов</a:t>
            </a:r>
            <a:r>
              <a:rPr lang="ru-RU" dirty="0" smtClean="0"/>
              <a:t>:</a:t>
            </a:r>
          </a:p>
          <a:p>
            <a:pPr marL="538163" indent="-179388"/>
            <a:r>
              <a:rPr lang="ru-RU" dirty="0" smtClean="0"/>
              <a:t>ФДТ</a:t>
            </a:r>
          </a:p>
          <a:p>
            <a:pPr marL="538163" indent="-179388"/>
            <a:r>
              <a:rPr lang="ru-RU" dirty="0" err="1" smtClean="0"/>
              <a:t>аФДТ</a:t>
            </a:r>
            <a:endParaRPr lang="ru-RU" dirty="0" smtClean="0"/>
          </a:p>
          <a:p>
            <a:pPr marL="538163" indent="-179388"/>
            <a:r>
              <a:rPr lang="ru-RU" dirty="0" smtClean="0"/>
              <a:t>Катализ в водных средах</a:t>
            </a:r>
          </a:p>
          <a:p>
            <a:pPr marL="358775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Гетероциклические производные – направленная </a:t>
            </a:r>
            <a:r>
              <a:rPr lang="ru-RU" dirty="0" err="1" smtClean="0"/>
              <a:t>функционализация</a:t>
            </a:r>
            <a:r>
              <a:rPr lang="ru-RU" dirty="0" smtClean="0"/>
              <a:t> и </a:t>
            </a:r>
            <a:r>
              <a:rPr lang="ru-RU" dirty="0" err="1" smtClean="0"/>
              <a:t>препаративное</a:t>
            </a:r>
            <a:r>
              <a:rPr lang="ru-RU" dirty="0" smtClean="0"/>
              <a:t> удобство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исполнителей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30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7" y="1165542"/>
            <a:ext cx="7259785" cy="54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05" y="1808534"/>
            <a:ext cx="886198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Работа выполнялась при финансовой поддержке Российского Научного Фонда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грант </a:t>
            </a:r>
            <a:r>
              <a:rPr lang="ru-RU" dirty="0" smtClean="0"/>
              <a:t>19-13-00410-П (рук. акад. РАН Ю.Г. Горбунова)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«Антибактериальная фотодинамическая терапия: от молекулярных механизмов воздействия к новым эффективным фотосенсибилизаторам»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52726"/>
            <a:ext cx="7886700" cy="676274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/>
              <a:t>Благодарю за внимание!</a:t>
            </a:r>
            <a:endParaRPr lang="ru-RU" sz="5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110" y="1181346"/>
            <a:ext cx="2472607" cy="3125741"/>
            <a:chOff x="2631752" y="976240"/>
            <a:chExt cx="3880494" cy="49055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829" y="1375756"/>
              <a:ext cx="3020342" cy="4106487"/>
            </a:xfrm>
            <a:prstGeom prst="rect">
              <a:avLst/>
            </a:prstGeom>
          </p:spPr>
        </p:pic>
        <p:sp>
          <p:nvSpPr>
            <p:cNvPr id="7" name="Стрелка вправо 6"/>
            <p:cNvSpPr/>
            <p:nvPr/>
          </p:nvSpPr>
          <p:spPr>
            <a:xfrm rot="16200000">
              <a:off x="4172483" y="1211249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 rot="5400000" flipV="1">
              <a:off x="4172482" y="531773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rot="10800000" flipV="1">
              <a:off x="2662313" y="2446233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flipV="1">
              <a:off x="5682657" y="2446234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9927411" flipV="1">
              <a:off x="5713215" y="1749753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1672589" flipH="1" flipV="1">
              <a:off x="2631752" y="1749753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18782293" flipH="1" flipV="1">
              <a:off x="3061825" y="4609056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2817707" flipV="1">
              <a:off x="5283140" y="4609058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047641" y="1267967"/>
            <a:ext cx="4451735" cy="4480164"/>
            <a:chOff x="3757286" y="658808"/>
            <a:chExt cx="4451735" cy="4480164"/>
          </a:xfrm>
        </p:grpSpPr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654780"/>
                </p:ext>
              </p:extLst>
            </p:nvPr>
          </p:nvGraphicFramePr>
          <p:xfrm>
            <a:off x="4572000" y="1478185"/>
            <a:ext cx="2837990" cy="2841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name="CS ChemDraw Drawing" r:id="rId4" imgW="1317600" imgH="1319043" progId="ChemDraw.Document.6.0">
                    <p:embed/>
                  </p:oleObj>
                </mc:Choice>
                <mc:Fallback>
                  <p:oleObj name="CS ChemDraw Drawing" r:id="rId4" imgW="1317600" imgH="1319043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72000" y="1478185"/>
                          <a:ext cx="2837990" cy="2841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Стрелка вправо 16"/>
            <p:cNvSpPr/>
            <p:nvPr/>
          </p:nvSpPr>
          <p:spPr>
            <a:xfrm rot="16200000">
              <a:off x="5591479" y="89381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 flipV="1">
              <a:off x="5591478" y="4574950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 flipV="1">
              <a:off x="7409990" y="272583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 flipH="1" flipV="1">
              <a:off x="3757286" y="2751475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rot="758703" flipH="1" flipV="1">
              <a:off x="3783607" y="187118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20841297" flipV="1">
              <a:off x="7392216" y="1840334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 rot="20841297" flipH="1">
              <a:off x="3783607" y="3617620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rot="758703">
              <a:off x="7409989" y="3611339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 rot="4492884" flipV="1">
              <a:off x="6495909" y="4537027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17107116" flipH="1" flipV="1">
              <a:off x="4712684" y="4543263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4492884" flipH="1">
              <a:off x="4698612" y="940285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/>
            <p:cNvSpPr/>
            <p:nvPr/>
          </p:nvSpPr>
          <p:spPr>
            <a:xfrm rot="17107116">
              <a:off x="6464317" y="906101"/>
              <a:ext cx="799031" cy="329013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67829" y="1705839"/>
            <a:ext cx="3605709" cy="3660653"/>
            <a:chOff x="4467829" y="1705839"/>
            <a:chExt cx="3605709" cy="3660653"/>
          </a:xfrm>
        </p:grpSpPr>
        <p:sp>
          <p:nvSpPr>
            <p:cNvPr id="30" name="Стрелка вправо 29"/>
            <p:cNvSpPr/>
            <p:nvPr/>
          </p:nvSpPr>
          <p:spPr>
            <a:xfrm rot="13500000" flipH="1" flipV="1">
              <a:off x="4472786" y="1940848"/>
              <a:ext cx="799031" cy="329013"/>
            </a:xfrm>
            <a:prstGeom prst="rightArrow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Стрелка вправо 30"/>
            <p:cNvSpPr/>
            <p:nvPr/>
          </p:nvSpPr>
          <p:spPr>
            <a:xfrm rot="18900000" flipH="1" flipV="1">
              <a:off x="7274507" y="1901798"/>
              <a:ext cx="799031" cy="329013"/>
            </a:xfrm>
            <a:prstGeom prst="rightArrow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 rot="2700000" flipH="1" flipV="1">
              <a:off x="7349220" y="4802470"/>
              <a:ext cx="799031" cy="329013"/>
            </a:xfrm>
            <a:prstGeom prst="rightArrow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rot="8100000" flipH="1" flipV="1">
              <a:off x="4467829" y="4806156"/>
              <a:ext cx="799031" cy="329013"/>
            </a:xfrm>
            <a:prstGeom prst="rightArrow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321001" y="296378"/>
            <a:ext cx="7886700" cy="67627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Витрувианский</a:t>
            </a:r>
            <a:r>
              <a:rPr lang="ru-RU" dirty="0" smtClean="0"/>
              <a:t> человек против </a:t>
            </a:r>
            <a:r>
              <a:rPr lang="ru-RU" dirty="0" err="1" smtClean="0"/>
              <a:t>порфирина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70583" y="5869642"/>
            <a:ext cx="3527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Идеальный </a:t>
            </a:r>
            <a:r>
              <a:rPr lang="ru-RU" sz="2400" dirty="0" err="1" smtClean="0"/>
              <a:t>синтон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точки зрения топологии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55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</a:t>
            </a:r>
            <a:r>
              <a:rPr lang="ru-RU" dirty="0" err="1" smtClean="0"/>
              <a:t>аннелирование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4" y="1164547"/>
            <a:ext cx="4937057" cy="4528906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177821" y="1598673"/>
            <a:ext cx="3605709" cy="3660653"/>
            <a:chOff x="4467829" y="1705839"/>
            <a:chExt cx="3605709" cy="3660653"/>
          </a:xfrm>
        </p:grpSpPr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6352440"/>
                </p:ext>
              </p:extLst>
            </p:nvPr>
          </p:nvGraphicFramePr>
          <p:xfrm>
            <a:off x="4862355" y="2087344"/>
            <a:ext cx="2837990" cy="2841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7" name="CS ChemDraw Drawing" r:id="rId4" imgW="1318080" imgH="1319043" progId="ChemDraw.Document.6.0">
                    <p:embed/>
                  </p:oleObj>
                </mc:Choice>
                <mc:Fallback>
                  <p:oleObj name="CS ChemDraw Drawing" r:id="rId4" imgW="1318080" imgH="1319043" progId="ChemDraw.Document.6.0">
                    <p:embed/>
                    <p:pic>
                      <p:nvPicPr>
                        <p:cNvPr id="15" name="Объект 1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62355" y="2087344"/>
                          <a:ext cx="2837990" cy="28414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Группа 33"/>
            <p:cNvGrpSpPr/>
            <p:nvPr/>
          </p:nvGrpSpPr>
          <p:grpSpPr>
            <a:xfrm>
              <a:off x="4467829" y="1705839"/>
              <a:ext cx="3605709" cy="3660653"/>
              <a:chOff x="4467829" y="1705839"/>
              <a:chExt cx="3605709" cy="3660653"/>
            </a:xfrm>
          </p:grpSpPr>
          <p:sp>
            <p:nvSpPr>
              <p:cNvPr id="35" name="Стрелка вправо 34"/>
              <p:cNvSpPr/>
              <p:nvPr/>
            </p:nvSpPr>
            <p:spPr>
              <a:xfrm rot="13500000" flipH="1" flipV="1">
                <a:off x="4472786" y="1940848"/>
                <a:ext cx="799031" cy="329013"/>
              </a:xfrm>
              <a:prstGeom prst="rightArrow">
                <a:avLst/>
              </a:prstGeom>
              <a:noFill/>
              <a:ln w="1905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Стрелка вправо 35"/>
              <p:cNvSpPr/>
              <p:nvPr/>
            </p:nvSpPr>
            <p:spPr>
              <a:xfrm rot="18900000" flipH="1" flipV="1">
                <a:off x="7274507" y="1901798"/>
                <a:ext cx="799031" cy="329013"/>
              </a:xfrm>
              <a:prstGeom prst="rightArrow">
                <a:avLst/>
              </a:prstGeom>
              <a:noFill/>
              <a:ln w="1905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 вправо 36"/>
              <p:cNvSpPr/>
              <p:nvPr/>
            </p:nvSpPr>
            <p:spPr>
              <a:xfrm rot="2700000" flipH="1" flipV="1">
                <a:off x="7349220" y="4802470"/>
                <a:ext cx="799031" cy="329013"/>
              </a:xfrm>
              <a:prstGeom prst="rightArrow">
                <a:avLst/>
              </a:prstGeom>
              <a:noFill/>
              <a:ln w="1905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трелка вправо 37"/>
              <p:cNvSpPr/>
              <p:nvPr/>
            </p:nvSpPr>
            <p:spPr>
              <a:xfrm rot="8100000" flipH="1" flipV="1">
                <a:off x="4467829" y="4806156"/>
                <a:ext cx="799031" cy="329013"/>
              </a:xfrm>
              <a:prstGeom prst="rightArrow">
                <a:avLst/>
              </a:prstGeom>
              <a:noFill/>
              <a:ln w="1905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058510" y="5892582"/>
            <a:ext cx="503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молекулярными </a:t>
            </a:r>
            <a:r>
              <a:rPr lang="ru-RU" dirty="0" err="1" smtClean="0"/>
              <a:t>орбиталями</a:t>
            </a:r>
            <a:r>
              <a:rPr lang="ru-RU" dirty="0" smtClean="0"/>
              <a:t> – ключ к настройке физико-химических характеристик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8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30069"/>
              </p:ext>
            </p:extLst>
          </p:nvPr>
        </p:nvGraphicFramePr>
        <p:xfrm>
          <a:off x="628650" y="1355725"/>
          <a:ext cx="32639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CS ChemDraw Drawing" r:id="rId3" imgW="1514400" imgH="1417106" progId="ChemDraw.Document.6.0">
                  <p:embed/>
                </p:oleObj>
              </mc:Choice>
              <mc:Fallback>
                <p:oleObj name="CS ChemDraw Drawing" r:id="rId3" imgW="1514400" imgH="1417106" progId="ChemDraw.Document.6.0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355725"/>
                        <a:ext cx="32639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39117"/>
              </p:ext>
            </p:extLst>
          </p:nvPr>
        </p:nvGraphicFramePr>
        <p:xfrm>
          <a:off x="4986338" y="1368425"/>
          <a:ext cx="3332162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CS ChemDraw Drawing" r:id="rId5" imgW="1546080" imgH="1407492" progId="ChemDraw.Document.6.0">
                  <p:embed/>
                </p:oleObj>
              </mc:Choice>
              <mc:Fallback>
                <p:oleObj name="CS ChemDraw Drawing" r:id="rId5" imgW="1546080" imgH="1407492" progId="ChemDraw.Document.6.0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6338" y="1368425"/>
                        <a:ext cx="3332162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8649" y="4784541"/>
            <a:ext cx="6436249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Управление электронным строением производных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Модификация доступных симметричных предшественников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введения 1, 2, 3 или 4 фрагментов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дополнительной </a:t>
            </a:r>
            <a:r>
              <a:rPr lang="ru-RU" dirty="0" err="1" smtClean="0"/>
              <a:t>функционализации</a:t>
            </a: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6274"/>
          </a:xfrm>
        </p:spPr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</a:t>
            </a:r>
            <a:r>
              <a:rPr lang="ru-RU" dirty="0" err="1" smtClean="0"/>
              <a:t>аннелирование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8650" y="5324030"/>
            <a:ext cx="6436249" cy="31619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7679"/>
            <a:ext cx="7886700" cy="6762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Три кита </a:t>
            </a:r>
            <a:br>
              <a:rPr lang="ru-RU" b="1" dirty="0" smtClean="0"/>
            </a:br>
            <a:r>
              <a:rPr lang="ru-RU" b="1" dirty="0" smtClean="0"/>
              <a:t>пост-</a:t>
            </a:r>
            <a:r>
              <a:rPr lang="ru-RU" b="1" dirty="0" err="1" smtClean="0"/>
              <a:t>функционализации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 smtClean="0"/>
              <a:t>порфиринов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28650" y="1955631"/>
            <a:ext cx="2914116" cy="8823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Бромирование</a:t>
            </a:r>
            <a:endParaRPr lang="ru-RU" sz="24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28650" y="3464585"/>
            <a:ext cx="2914116" cy="8823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Формилирование</a:t>
            </a:r>
            <a:endParaRPr lang="ru-RU" sz="2400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8650" y="5051739"/>
            <a:ext cx="2914116" cy="8823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Нитрование</a:t>
            </a:r>
            <a:endParaRPr lang="ru-RU" sz="24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601234" y="1955631"/>
            <a:ext cx="2914116" cy="8823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Реакции кросс-сочетания</a:t>
            </a:r>
            <a:endParaRPr lang="ru-RU" sz="24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601234" y="3464585"/>
            <a:ext cx="2914116" cy="8823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Реакции конденсации</a:t>
            </a:r>
            <a:endParaRPr lang="ru-RU" sz="2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601234" y="5051739"/>
            <a:ext cx="2914116" cy="8823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Реакции замещения и конденсации 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798605" y="2294257"/>
            <a:ext cx="1546789" cy="205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798604" y="3803211"/>
            <a:ext cx="1546789" cy="205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798603" y="5390365"/>
            <a:ext cx="1546789" cy="205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20" y="0"/>
            <a:ext cx="2391579" cy="17775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48170" y="4364453"/>
            <a:ext cx="565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r>
              <a:rPr lang="en-US" i="1" dirty="0" smtClean="0"/>
              <a:t>A.W. Johnson, D. Oldfield, </a:t>
            </a:r>
            <a:r>
              <a:rPr lang="en-US" b="1" i="1" dirty="0" smtClean="0"/>
              <a:t>J. Chem. Soc. C</a:t>
            </a:r>
            <a:r>
              <a:rPr lang="en-US" dirty="0" smtClean="0"/>
              <a:t> 1966: 794-798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8170" y="2847963"/>
            <a:ext cx="565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E. Samuels et al,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J.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Chem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Soc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C</a:t>
            </a:r>
            <a:r>
              <a:rPr lang="ru-RU" altLang="ru-RU" dirty="0" smtClean="0"/>
              <a:t> 1968</a:t>
            </a:r>
            <a:r>
              <a:rPr lang="en-US" altLang="ru-RU" dirty="0" smtClean="0"/>
              <a:t>:</a:t>
            </a:r>
            <a:r>
              <a:rPr lang="ru-RU" altLang="ru-RU" dirty="0" smtClean="0"/>
              <a:t> </a:t>
            </a:r>
            <a:r>
              <a:rPr lang="ru-RU" altLang="ru-RU" dirty="0"/>
              <a:t>145-147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559" y="5947598"/>
            <a:ext cx="58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E.C. Johnson, D. Dolphin</a:t>
            </a:r>
            <a:r>
              <a:rPr lang="en-US" dirty="0" smtClean="0"/>
              <a:t>, </a:t>
            </a:r>
            <a:r>
              <a:rPr lang="fr-FR" b="1" dirty="0" smtClean="0"/>
              <a:t>Tetrahedron Lett.</a:t>
            </a:r>
            <a:r>
              <a:rPr lang="fr-FR" dirty="0" smtClean="0"/>
              <a:t> 1976: 2197-2200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8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Нитрование </a:t>
            </a:r>
            <a:r>
              <a:rPr lang="ru-RU" dirty="0" err="1" smtClean="0"/>
              <a:t>порфиринов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84690"/>
            <a:ext cx="7886700" cy="4351338"/>
          </a:xfrm>
        </p:spPr>
        <p:txBody>
          <a:bodyPr/>
          <a:lstStyle/>
          <a:p>
            <a:r>
              <a:rPr lang="ru-RU" dirty="0" smtClean="0"/>
              <a:t>Широкий выбор нитрующих агентов</a:t>
            </a:r>
          </a:p>
          <a:p>
            <a:r>
              <a:rPr lang="ru-RU" dirty="0" smtClean="0"/>
              <a:t>Возможность управления селективностью реакции</a:t>
            </a:r>
          </a:p>
          <a:p>
            <a:r>
              <a:rPr lang="ru-RU" dirty="0" smtClean="0"/>
              <a:t>Возможные дальнейшие трансформации:</a:t>
            </a:r>
          </a:p>
          <a:p>
            <a:pPr lvl="1"/>
            <a:r>
              <a:rPr lang="ru-RU" dirty="0" smtClean="0"/>
              <a:t>Нуклеофильное </a:t>
            </a:r>
            <a:r>
              <a:rPr lang="en-US" i="1" dirty="0" smtClean="0"/>
              <a:t>ipso</a:t>
            </a:r>
            <a:r>
              <a:rPr lang="ru-RU" dirty="0" smtClean="0"/>
              <a:t>-замещение</a:t>
            </a:r>
            <a:endParaRPr lang="en-US" dirty="0" smtClean="0"/>
          </a:p>
          <a:p>
            <a:pPr lvl="1"/>
            <a:r>
              <a:rPr lang="ru-RU" dirty="0" err="1" smtClean="0"/>
              <a:t>Вицинальное</a:t>
            </a:r>
            <a:r>
              <a:rPr lang="ru-RU" dirty="0" smtClean="0"/>
              <a:t> нуклеофильное замещение</a:t>
            </a:r>
          </a:p>
          <a:p>
            <a:pPr lvl="1"/>
            <a:r>
              <a:rPr lang="ru-RU" dirty="0" smtClean="0"/>
              <a:t>Восстановление и конденсации</a:t>
            </a:r>
          </a:p>
          <a:p>
            <a:pPr lvl="1"/>
            <a:r>
              <a:rPr lang="ru-RU" dirty="0" smtClean="0"/>
              <a:t>Восстановление и окисление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8224" y="3828516"/>
            <a:ext cx="4572000" cy="80330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95603" y="4954912"/>
            <a:ext cx="4448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</a:rPr>
              <a:t>Maxwell J. Crossley:</a:t>
            </a:r>
          </a:p>
          <a:p>
            <a:r>
              <a:rPr lang="ru-RU" sz="2200" dirty="0" smtClean="0">
                <a:solidFill>
                  <a:srgbClr val="CC0000"/>
                </a:solidFill>
              </a:rPr>
              <a:t>Гетероциклическое </a:t>
            </a:r>
            <a:r>
              <a:rPr lang="ru-RU" sz="2200" dirty="0" err="1" smtClean="0">
                <a:solidFill>
                  <a:srgbClr val="CC0000"/>
                </a:solidFill>
              </a:rPr>
              <a:t>аннелирование</a:t>
            </a:r>
            <a:endParaRPr lang="ru-RU" sz="2200" dirty="0">
              <a:solidFill>
                <a:srgbClr val="CC0000"/>
              </a:solidFill>
            </a:endParaRPr>
          </a:p>
        </p:txBody>
      </p:sp>
      <p:cxnSp>
        <p:nvCxnSpPr>
          <p:cNvPr id="8" name="Соединительная линия уступом 7"/>
          <p:cNvCxnSpPr>
            <a:stCxn id="5" idx="3"/>
            <a:endCxn id="6" idx="0"/>
          </p:cNvCxnSpPr>
          <p:nvPr/>
        </p:nvCxnSpPr>
        <p:spPr>
          <a:xfrm>
            <a:off x="5640224" y="4230169"/>
            <a:ext cx="1279578" cy="724743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724353"/>
            <a:ext cx="481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/>
              </a:rPr>
              <a:t>J. Chem. Soc., Chem. </a:t>
            </a:r>
            <a:r>
              <a:rPr lang="en-US" b="1" i="1" dirty="0" err="1" smtClean="0">
                <a:effectLst/>
              </a:rPr>
              <a:t>Commun</a:t>
            </a:r>
            <a:r>
              <a:rPr lang="en-US" b="1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1995: 1921–1923</a:t>
            </a:r>
          </a:p>
          <a:p>
            <a:r>
              <a:rPr lang="en-US" b="1" i="1" dirty="0" smtClean="0">
                <a:effectLst/>
              </a:rPr>
              <a:t>J. Chem. Soc., Perkin Trans. 1.</a:t>
            </a:r>
            <a:r>
              <a:rPr lang="en-US" dirty="0" smtClean="0">
                <a:effectLst/>
              </a:rPr>
              <a:t> 1996</a:t>
            </a:r>
            <a:r>
              <a:rPr lang="ru-RU" dirty="0" smtClean="0"/>
              <a:t>:</a:t>
            </a:r>
            <a:r>
              <a:rPr lang="en-US" dirty="0" smtClean="0">
                <a:effectLst/>
              </a:rPr>
              <a:t> 2675–2684</a:t>
            </a:r>
            <a:endParaRPr lang="ru-RU" dirty="0" smtClean="0">
              <a:effectLst/>
            </a:endParaRPr>
          </a:p>
          <a:p>
            <a:r>
              <a:rPr lang="en-US" b="1" i="1" dirty="0" smtClean="0">
                <a:effectLst/>
              </a:rPr>
              <a:t>J. Chem. Soc. Perkin Trans. 1.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1999</a:t>
            </a:r>
            <a:r>
              <a:rPr lang="ru-RU" dirty="0"/>
              <a:t>:</a:t>
            </a:r>
            <a:r>
              <a:rPr lang="en-US" dirty="0" smtClean="0">
                <a:effectLst/>
              </a:rPr>
              <a:t> 2429–2431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9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Гетероциклическое </a:t>
            </a:r>
            <a:r>
              <a:rPr lang="ru-RU" dirty="0" err="1" smtClean="0"/>
              <a:t>аннелирование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подход </a:t>
            </a:r>
            <a:r>
              <a:rPr lang="en-US" dirty="0" smtClean="0"/>
              <a:t>M.J. Crossley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00471" y="4941888"/>
            <a:ext cx="307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Функционализированные</a:t>
            </a:r>
            <a:r>
              <a:rPr lang="ru-RU" dirty="0" smtClean="0"/>
              <a:t> </a:t>
            </a:r>
            <a:r>
              <a:rPr lang="ru-RU" dirty="0" err="1" smtClean="0"/>
              <a:t>имидазопорфирины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4593" y="4941887"/>
            <a:ext cx="319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Хинаксолинопорфирины</a:t>
            </a:r>
            <a:r>
              <a:rPr lang="ru-RU" dirty="0" smtClean="0"/>
              <a:t> и их расширенные аналоги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 4 </a:t>
            </a:r>
            <a:r>
              <a:rPr lang="ru-RU" dirty="0" err="1" smtClean="0"/>
              <a:t>аннелированных</a:t>
            </a:r>
            <a:r>
              <a:rPr lang="ru-RU" dirty="0" smtClean="0"/>
              <a:t> фрагментов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15747"/>
            <a:ext cx="481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/>
              </a:rPr>
              <a:t>J. Chem. Soc., Chem. </a:t>
            </a:r>
            <a:r>
              <a:rPr lang="en-US" b="1" i="1" dirty="0" err="1" smtClean="0">
                <a:effectLst/>
              </a:rPr>
              <a:t>Commun</a:t>
            </a:r>
            <a:r>
              <a:rPr lang="en-US" b="1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1995: 1921–1923</a:t>
            </a:r>
          </a:p>
          <a:p>
            <a:r>
              <a:rPr lang="en-US" b="1" i="1" dirty="0" smtClean="0">
                <a:effectLst/>
              </a:rPr>
              <a:t>J. Chem. Soc. Perkin Trans. 1.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1999</a:t>
            </a:r>
            <a:r>
              <a:rPr lang="ru-RU" dirty="0"/>
              <a:t>:</a:t>
            </a:r>
            <a:r>
              <a:rPr lang="en-US" dirty="0" smtClean="0">
                <a:effectLst/>
              </a:rPr>
              <a:t> 2429–2431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35300"/>
              </p:ext>
            </p:extLst>
          </p:nvPr>
        </p:nvGraphicFramePr>
        <p:xfrm>
          <a:off x="300534" y="1282234"/>
          <a:ext cx="8573826" cy="358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CS ChemDraw Drawing" r:id="rId3" imgW="7243200" imgH="3032742" progId="ChemDraw.Document.6.0">
                  <p:embed/>
                </p:oleObj>
              </mc:Choice>
              <mc:Fallback>
                <p:oleObj name="CS ChemDraw Drawing" r:id="rId3" imgW="7243200" imgH="30327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534" y="1282234"/>
                        <a:ext cx="8573826" cy="358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3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4509</TotalTime>
  <Words>853</Words>
  <Application>Microsoft Office PowerPoint</Application>
  <PresentationFormat>Экран (4:3)</PresentationFormat>
  <Paragraphs>161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Тема Office</vt:lpstr>
      <vt:lpstr>CS ChemDraw Drawing</vt:lpstr>
      <vt:lpstr>ПОДХОДЫ К СОЛЮБИЛИЗАЦИИ ГЕТЕРОЦИКЛИЧЕСКИХ ПРОИЗВОДНЫХ ПОРФИРИНОВ</vt:lpstr>
      <vt:lpstr>За что мы любим порфирины?</vt:lpstr>
      <vt:lpstr>Направления исследования:</vt:lpstr>
      <vt:lpstr>Витрувианский человек против порфирина</vt:lpstr>
      <vt:lpstr>Почему b-аннелирование?</vt:lpstr>
      <vt:lpstr>Почему b-аннелирование?</vt:lpstr>
      <vt:lpstr>Три кита  пост-функционализации порфиринов</vt:lpstr>
      <vt:lpstr>Нитрование порфиринов</vt:lpstr>
      <vt:lpstr>Гетероциклическое аннелирование:  подход M.J. Crossley</vt:lpstr>
      <vt:lpstr>Гетероциклическое аннелирование:  подход M.J. Crossley</vt:lpstr>
      <vt:lpstr>Гетероциклическое аннелирование:  подход S. Richeter</vt:lpstr>
      <vt:lpstr>Презентация PowerPoint</vt:lpstr>
      <vt:lpstr>Систематическое изучение синтеза имидазопорфиринов </vt:lpstr>
      <vt:lpstr>Систематическое изучение синтеза имидазопорфиринов </vt:lpstr>
      <vt:lpstr>Солюбилизация 2-аминопорфиринов</vt:lpstr>
      <vt:lpstr>Солюбилизация карбоксил-замещенных порфиринов</vt:lpstr>
      <vt:lpstr>Синтез b-имидазолилпорфиринов</vt:lpstr>
      <vt:lpstr>Солюбилизация b-имидазолилпорфиринов</vt:lpstr>
      <vt:lpstr>Фотоактивные b-имидазолилпорфирины на бислойных липидных мембранах</vt:lpstr>
      <vt:lpstr>Фотоактивные b-имидазолилпорфирины</vt:lpstr>
      <vt:lpstr>Диаминопорфирины – tribute to S. Richeter et al</vt:lpstr>
      <vt:lpstr>Диаминопорфирины – предшественники имидазо- и пиразинопорфиринов</vt:lpstr>
      <vt:lpstr>Особенности гетероцикл-аннелированных порфиринов</vt:lpstr>
      <vt:lpstr>Пиразинопорфирины – многообразие методов дифункционализации</vt:lpstr>
      <vt:lpstr>Презентация PowerPoint</vt:lpstr>
      <vt:lpstr>Аммонийные солюбилизирующие фрагменты</vt:lpstr>
      <vt:lpstr>Аммонийные солюбилизирующие фрагменты</vt:lpstr>
      <vt:lpstr>Итог – широкий выбор солюбилизирующих фрагментов</vt:lpstr>
      <vt:lpstr>Еще одно приложение – получение гибридных материалов для катализа</vt:lpstr>
      <vt:lpstr>Команда исполнителей</vt:lpstr>
      <vt:lpstr>Благодарности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 Birin</dc:creator>
  <cp:lastModifiedBy>Kirill Birin</cp:lastModifiedBy>
  <cp:revision>147</cp:revision>
  <dcterms:created xsi:type="dcterms:W3CDTF">2022-06-27T10:03:40Z</dcterms:created>
  <dcterms:modified xsi:type="dcterms:W3CDTF">2022-07-02T10:43:51Z</dcterms:modified>
</cp:coreProperties>
</file>