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63" r:id="rId4"/>
    <p:sldId id="264" r:id="rId5"/>
    <p:sldId id="270" r:id="rId6"/>
    <p:sldId id="388" r:id="rId7"/>
    <p:sldId id="286" r:id="rId8"/>
    <p:sldId id="319" r:id="rId9"/>
    <p:sldId id="317" r:id="rId10"/>
    <p:sldId id="320" r:id="rId11"/>
    <p:sldId id="330" r:id="rId12"/>
    <p:sldId id="348" r:id="rId13"/>
    <p:sldId id="351" r:id="rId14"/>
    <p:sldId id="355" r:id="rId15"/>
    <p:sldId id="356" r:id="rId16"/>
    <p:sldId id="358" r:id="rId17"/>
    <p:sldId id="390" r:id="rId18"/>
    <p:sldId id="381" r:id="rId19"/>
    <p:sldId id="368" r:id="rId20"/>
    <p:sldId id="391" r:id="rId21"/>
    <p:sldId id="392" r:id="rId22"/>
    <p:sldId id="399" r:id="rId23"/>
    <p:sldId id="393" r:id="rId24"/>
    <p:sldId id="394" r:id="rId25"/>
    <p:sldId id="395" r:id="rId26"/>
    <p:sldId id="396" r:id="rId27"/>
    <p:sldId id="398" r:id="rId28"/>
    <p:sldId id="370" r:id="rId29"/>
    <p:sldId id="371" r:id="rId30"/>
    <p:sldId id="372" r:id="rId31"/>
    <p:sldId id="373" r:id="rId32"/>
    <p:sldId id="378" r:id="rId33"/>
    <p:sldId id="380" r:id="rId34"/>
    <p:sldId id="401" r:id="rId35"/>
    <p:sldId id="403" r:id="rId36"/>
    <p:sldId id="376" r:id="rId37"/>
    <p:sldId id="377" r:id="rId38"/>
    <p:sldId id="386" r:id="rId39"/>
    <p:sldId id="404" r:id="rId40"/>
    <p:sldId id="40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E019B"/>
    <a:srgbClr val="AD23B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414" autoAdjust="0"/>
    <p:restoredTop sz="99283" autoAdjust="0"/>
  </p:normalViewPr>
  <p:slideViewPr>
    <p:cSldViewPr>
      <p:cViewPr>
        <p:scale>
          <a:sx n="73" d="100"/>
          <a:sy n="73" d="100"/>
        </p:scale>
        <p:origin x="-19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D5D5D-8761-4B8D-9441-05484BA05A4D}" type="datetimeFigureOut">
              <a:rPr lang="ru-RU" smtClean="0"/>
              <a:pPr/>
              <a:t>01.07.2022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0AC7E-B950-4327-A504-FA10C5910699}" type="slidenum">
              <a:rPr lang="ru-RU" smtClean="0"/>
              <a:pPr/>
              <a:t>‹#›</a:t>
            </a:fld>
            <a:endParaRPr lang="ru-RU"/>
          </a:p>
        </p:txBody>
      </p:sp>
    </p:spTree>
    <p:extLst>
      <p:ext uri="{BB962C8B-B14F-4D97-AF65-F5344CB8AC3E}">
        <p14:creationId xmlns="" xmlns:p14="http://schemas.microsoft.com/office/powerpoint/2010/main" val="88854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76045B-340D-4FD9-8F2A-4F4F70904D94}" type="datetimeFigureOut">
              <a:rPr lang="ru-RU" smtClean="0"/>
              <a:pPr/>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4FA176-9992-455E-B924-713B785E54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6045B-340D-4FD9-8F2A-4F4F70904D94}" type="datetimeFigureOut">
              <a:rPr lang="ru-RU" smtClean="0"/>
              <a:pPr/>
              <a:t>01.07.2022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FA176-9992-455E-B924-713B785E54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42.png"/><Relationship Id="rId3" Type="http://schemas.openxmlformats.org/officeDocument/2006/relationships/oleObject" Target="../embeddings/oleObject9.bin"/><Relationship Id="rId7" Type="http://schemas.openxmlformats.org/officeDocument/2006/relationships/oleObject" Target="../embeddings/oleObject13.bin"/><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image" Target="../media/image69.png"/><Relationship Id="rId4" Type="http://schemas.openxmlformats.org/officeDocument/2006/relationships/image" Target="../media/image68.emf"/></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hyperlink" Target="https://doi.org/10.3390/polym13050829" TargetMode="Externa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hyperlink" Target="https://doi.org/10.1063/1.47086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102.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01.png"/><Relationship Id="rId5" Type="http://schemas.openxmlformats.org/officeDocument/2006/relationships/oleObject" Target="../embeddings/oleObject34.bin"/><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hyperlink" Target="https://www.bookpi.org/bookstore/product/current-topics-on-chemistry-and-biochemistry-vol-3/" TargetMode="External"/><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92" y="332656"/>
            <a:ext cx="4572000" cy="923330"/>
          </a:xfrm>
          <a:prstGeom prst="rect">
            <a:avLst/>
          </a:prstGeom>
        </p:spPr>
        <p:txBody>
          <a:bodyPr>
            <a:spAutoFit/>
          </a:bodyPr>
          <a:lstStyle/>
          <a:p>
            <a:r>
              <a:rPr lang="ru-RU" b="1" dirty="0">
                <a:solidFill>
                  <a:srgbClr val="1E019B"/>
                </a:solidFill>
              </a:rPr>
              <a:t>XIV Международная конференция «Синтез и применение порфиринов и их аналогов» (</a:t>
            </a:r>
            <a:r>
              <a:rPr lang="ru-RU" b="1" dirty="0" smtClean="0">
                <a:solidFill>
                  <a:srgbClr val="1E019B"/>
                </a:solidFill>
              </a:rPr>
              <a:t>ICPC-14)</a:t>
            </a:r>
            <a:endParaRPr lang="ru-RU" b="1" dirty="0">
              <a:solidFill>
                <a:srgbClr val="1E019B"/>
              </a:solidFill>
            </a:endParaRPr>
          </a:p>
        </p:txBody>
      </p:sp>
      <p:sp>
        <p:nvSpPr>
          <p:cNvPr id="8" name="Прямоугольник 7"/>
          <p:cNvSpPr/>
          <p:nvPr/>
        </p:nvSpPr>
        <p:spPr>
          <a:xfrm>
            <a:off x="4967087" y="3471718"/>
            <a:ext cx="237566" cy="861774"/>
          </a:xfrm>
          <a:prstGeom prst="rect">
            <a:avLst/>
          </a:prstGeom>
        </p:spPr>
        <p:txBody>
          <a:bodyPr wrap="none">
            <a:spAutoFit/>
          </a:bodyPr>
          <a:lstStyle/>
          <a:p>
            <a:r>
              <a:rPr lang="ru-RU" b="1" dirty="0" smtClean="0">
                <a:solidFill>
                  <a:srgbClr val="1E019B"/>
                </a:solidFill>
              </a:rPr>
              <a:t> </a:t>
            </a:r>
          </a:p>
          <a:p>
            <a:endParaRPr lang="ru-RU" sz="1600" b="1" dirty="0">
              <a:solidFill>
                <a:srgbClr val="1E019B"/>
              </a:solidFill>
            </a:endParaRPr>
          </a:p>
          <a:p>
            <a:endParaRPr lang="ru-RU" sz="1600" b="1" dirty="0" smtClean="0">
              <a:solidFill>
                <a:srgbClr val="1E019B"/>
              </a:solidFill>
            </a:endParaRPr>
          </a:p>
        </p:txBody>
      </p:sp>
      <p:sp>
        <p:nvSpPr>
          <p:cNvPr id="9" name="Прямоугольник 8"/>
          <p:cNvSpPr/>
          <p:nvPr/>
        </p:nvSpPr>
        <p:spPr>
          <a:xfrm>
            <a:off x="-143261" y="1700808"/>
            <a:ext cx="5371390" cy="1477328"/>
          </a:xfrm>
          <a:prstGeom prst="rect">
            <a:avLst/>
          </a:prstGeom>
        </p:spPr>
        <p:txBody>
          <a:bodyPr wrap="square">
            <a:spAutoFit/>
          </a:bodyPr>
          <a:lstStyle/>
          <a:p>
            <a:pPr algn="ctr"/>
            <a:r>
              <a:rPr lang="ru-RU" b="1" i="1" dirty="0" smtClean="0">
                <a:solidFill>
                  <a:srgbClr val="C00000"/>
                </a:solidFill>
              </a:rPr>
              <a:t>«</a:t>
            </a:r>
            <a:r>
              <a:rPr lang="ru-RU" b="1" dirty="0">
                <a:solidFill>
                  <a:srgbClr val="C00000"/>
                </a:solidFill>
              </a:rPr>
              <a:t>ПОРФИРИН-СОДЕРЖАЩИЕ МОЛЕКУЛЯРНЫЕ </a:t>
            </a:r>
            <a:endParaRPr lang="ru-RU" b="1" dirty="0" smtClean="0">
              <a:solidFill>
                <a:srgbClr val="C00000"/>
              </a:solidFill>
            </a:endParaRPr>
          </a:p>
          <a:p>
            <a:pPr algn="ctr"/>
            <a:r>
              <a:rPr lang="ru-RU" b="1" dirty="0" smtClean="0">
                <a:solidFill>
                  <a:srgbClr val="C00000"/>
                </a:solidFill>
              </a:rPr>
              <a:t>УСТРОЙСТВА </a:t>
            </a:r>
            <a:r>
              <a:rPr lang="ru-RU" b="1" dirty="0">
                <a:solidFill>
                  <a:srgbClr val="C00000"/>
                </a:solidFill>
              </a:rPr>
              <a:t>И </a:t>
            </a:r>
            <a:endParaRPr lang="ru-RU" b="1" dirty="0" smtClean="0">
              <a:solidFill>
                <a:srgbClr val="C00000"/>
              </a:solidFill>
            </a:endParaRPr>
          </a:p>
          <a:p>
            <a:pPr algn="ctr"/>
            <a:r>
              <a:rPr lang="ru-RU" b="1" dirty="0" smtClean="0">
                <a:solidFill>
                  <a:srgbClr val="C00000"/>
                </a:solidFill>
              </a:rPr>
              <a:t>ФУНКЦИОНАЛЬНЫЕ МАТЕРИАЛЫ</a:t>
            </a:r>
            <a:r>
              <a:rPr lang="ru-RU" b="1" i="1" dirty="0" smtClean="0">
                <a:solidFill>
                  <a:srgbClr val="C00000"/>
                </a:solidFill>
              </a:rPr>
              <a:t>»</a:t>
            </a:r>
          </a:p>
          <a:p>
            <a:pPr algn="ctr"/>
            <a:endParaRPr lang="ru-RU" b="1" i="1" dirty="0" smtClean="0">
              <a:solidFill>
                <a:srgbClr val="C00000"/>
              </a:solidFill>
            </a:endParaRPr>
          </a:p>
          <a:p>
            <a:pPr algn="ctr"/>
            <a:endParaRPr lang="ru-RU" b="1" i="1" dirty="0">
              <a:solidFill>
                <a:srgbClr val="C00000"/>
              </a:solidFill>
            </a:endParaRPr>
          </a:p>
        </p:txBody>
      </p:sp>
      <p:sp>
        <p:nvSpPr>
          <p:cNvPr id="3" name="Прямоугольник 2"/>
          <p:cNvSpPr/>
          <p:nvPr/>
        </p:nvSpPr>
        <p:spPr>
          <a:xfrm>
            <a:off x="5219720" y="5868094"/>
            <a:ext cx="3671646" cy="307777"/>
          </a:xfrm>
          <a:prstGeom prst="rect">
            <a:avLst/>
          </a:prstGeom>
        </p:spPr>
        <p:txBody>
          <a:bodyPr wrap="none">
            <a:spAutoFit/>
          </a:bodyPr>
          <a:lstStyle/>
          <a:p>
            <a:r>
              <a:rPr lang="ru-RU" sz="1400" b="1" i="1" dirty="0" smtClean="0">
                <a:solidFill>
                  <a:srgbClr val="1E019B"/>
                </a:solidFill>
              </a:rPr>
              <a:t>Серебряный Плес, 29 </a:t>
            </a:r>
            <a:r>
              <a:rPr lang="ru-RU" sz="1400" b="1" i="1" dirty="0">
                <a:solidFill>
                  <a:srgbClr val="1E019B"/>
                </a:solidFill>
              </a:rPr>
              <a:t>июня – 4 июля 2022 г.</a:t>
            </a:r>
          </a:p>
        </p:txBody>
      </p:sp>
      <p:pic>
        <p:nvPicPr>
          <p:cNvPr id="7" name="Рисунок 6"/>
          <p:cNvPicPr/>
          <p:nvPr/>
        </p:nvPicPr>
        <p:blipFill>
          <a:blip r:embed="rId2">
            <a:clrChange>
              <a:clrFrom>
                <a:srgbClr val="17E4FF"/>
              </a:clrFrom>
              <a:clrTo>
                <a:srgbClr val="17E4FF">
                  <a:alpha val="0"/>
                </a:srgbClr>
              </a:clrTo>
            </a:clrChange>
          </a:blip>
          <a:srcRect/>
          <a:stretch>
            <a:fillRect/>
          </a:stretch>
        </p:blipFill>
        <p:spPr bwMode="auto">
          <a:xfrm>
            <a:off x="539552" y="2852936"/>
            <a:ext cx="3168352" cy="3431874"/>
          </a:xfrm>
          <a:prstGeom prst="rect">
            <a:avLst/>
          </a:prstGeom>
          <a:noFill/>
          <a:ln w="9525">
            <a:noFill/>
            <a:miter lim="800000"/>
            <a:headEnd/>
            <a:tailEnd/>
          </a:ln>
        </p:spPr>
      </p:pic>
      <p:pic>
        <p:nvPicPr>
          <p:cNvPr id="10" name="Рисунок 9"/>
          <p:cNvPicPr/>
          <p:nvPr/>
        </p:nvPicPr>
        <p:blipFill>
          <a:blip r:embed="rId3"/>
          <a:srcRect/>
          <a:stretch>
            <a:fillRect/>
          </a:stretch>
        </p:blipFill>
        <p:spPr bwMode="auto">
          <a:xfrm>
            <a:off x="5364088" y="332656"/>
            <a:ext cx="3084496" cy="3071834"/>
          </a:xfrm>
          <a:prstGeom prst="rect">
            <a:avLst/>
          </a:prstGeom>
          <a:noFill/>
          <a:ln w="9525">
            <a:noFill/>
            <a:miter lim="800000"/>
            <a:headEnd/>
            <a:tailEnd/>
          </a:ln>
        </p:spPr>
      </p:pic>
      <p:sp>
        <p:nvSpPr>
          <p:cNvPr id="4" name="Прямоугольник 3"/>
          <p:cNvSpPr/>
          <p:nvPr/>
        </p:nvSpPr>
        <p:spPr>
          <a:xfrm>
            <a:off x="4211960" y="3717032"/>
            <a:ext cx="4572000" cy="1446550"/>
          </a:xfrm>
          <a:prstGeom prst="rect">
            <a:avLst/>
          </a:prstGeom>
        </p:spPr>
        <p:txBody>
          <a:bodyPr>
            <a:spAutoFit/>
          </a:bodyPr>
          <a:lstStyle/>
          <a:p>
            <a:pPr hangingPunct="0"/>
            <a:r>
              <a:rPr lang="ru-RU" sz="1600" b="1" dirty="0">
                <a:solidFill>
                  <a:srgbClr val="C00000"/>
                </a:solidFill>
              </a:rPr>
              <a:t>Н.Ж. </a:t>
            </a:r>
            <a:r>
              <a:rPr lang="ru-RU" sz="1600" b="1" dirty="0" smtClean="0">
                <a:solidFill>
                  <a:srgbClr val="C00000"/>
                </a:solidFill>
              </a:rPr>
              <a:t>Мамардашвили</a:t>
            </a:r>
            <a:r>
              <a:rPr lang="ru-RU" sz="1600" b="1" baseline="30000" dirty="0" smtClean="0">
                <a:solidFill>
                  <a:srgbClr val="C00000"/>
                </a:solidFill>
              </a:rPr>
              <a:t>1</a:t>
            </a:r>
            <a:r>
              <a:rPr lang="ru-RU" sz="1600" b="1" dirty="0">
                <a:solidFill>
                  <a:srgbClr val="C00000"/>
                </a:solidFill>
              </a:rPr>
              <a:t>, О.И. Койфман</a:t>
            </a:r>
            <a:r>
              <a:rPr lang="ru-RU" sz="1600" b="1" baseline="30000" dirty="0">
                <a:solidFill>
                  <a:srgbClr val="C00000"/>
                </a:solidFill>
              </a:rPr>
              <a:t>1,2</a:t>
            </a:r>
            <a:endParaRPr lang="ru-RU" sz="1600" b="1" dirty="0">
              <a:solidFill>
                <a:srgbClr val="C00000"/>
              </a:solidFill>
            </a:endParaRPr>
          </a:p>
          <a:p>
            <a:pPr hangingPunct="0"/>
            <a:r>
              <a:rPr lang="ru-RU" sz="1600" b="1" dirty="0">
                <a:solidFill>
                  <a:srgbClr val="C00000"/>
                </a:solidFill>
              </a:rPr>
              <a:t> </a:t>
            </a:r>
          </a:p>
          <a:p>
            <a:pPr hangingPunct="0"/>
            <a:r>
              <a:rPr lang="ru-RU" sz="1400" b="1" i="1" baseline="30000" dirty="0" smtClean="0">
                <a:solidFill>
                  <a:srgbClr val="C00000"/>
                </a:solidFill>
              </a:rPr>
              <a:t>1 </a:t>
            </a:r>
            <a:r>
              <a:rPr lang="ru-RU" sz="1400" b="1" i="1" dirty="0" smtClean="0">
                <a:solidFill>
                  <a:srgbClr val="C00000"/>
                </a:solidFill>
              </a:rPr>
              <a:t>Институт </a:t>
            </a:r>
            <a:r>
              <a:rPr lang="ru-RU" sz="1400" b="1" i="1" dirty="0">
                <a:solidFill>
                  <a:srgbClr val="C00000"/>
                </a:solidFill>
              </a:rPr>
              <a:t>химии растворов им. Г.А. Крестова Российской академии </a:t>
            </a:r>
            <a:r>
              <a:rPr lang="ru-RU" sz="1400" b="1" i="1" dirty="0" smtClean="0">
                <a:solidFill>
                  <a:srgbClr val="C00000"/>
                </a:solidFill>
              </a:rPr>
              <a:t>наук</a:t>
            </a:r>
            <a:endParaRPr lang="ru-RU" sz="1400" b="1" dirty="0">
              <a:solidFill>
                <a:srgbClr val="C00000"/>
              </a:solidFill>
            </a:endParaRPr>
          </a:p>
          <a:p>
            <a:r>
              <a:rPr lang="ru-RU" sz="1400" b="1" i="1" baseline="30000" dirty="0" smtClean="0">
                <a:solidFill>
                  <a:srgbClr val="C00000"/>
                </a:solidFill>
              </a:rPr>
              <a:t>1,2 </a:t>
            </a:r>
            <a:r>
              <a:rPr lang="ru-RU" sz="1400" b="1" i="1" dirty="0" smtClean="0">
                <a:solidFill>
                  <a:srgbClr val="C00000"/>
                </a:solidFill>
              </a:rPr>
              <a:t>Ивановский </a:t>
            </a:r>
            <a:r>
              <a:rPr lang="ru-RU" sz="1400" b="1" i="1" dirty="0">
                <a:solidFill>
                  <a:srgbClr val="C00000"/>
                </a:solidFill>
              </a:rPr>
              <a:t>государственный химико-технологический </a:t>
            </a:r>
            <a:r>
              <a:rPr lang="ru-RU" sz="1400" b="1" i="1" dirty="0" smtClean="0">
                <a:solidFill>
                  <a:srgbClr val="C00000"/>
                </a:solidFill>
              </a:rPr>
              <a:t>университет</a:t>
            </a:r>
            <a:endParaRPr lang="ru-RU" sz="14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3203848" y="6022776"/>
            <a:ext cx="5755778" cy="307777"/>
          </a:xfrm>
          <a:prstGeom prst="rect">
            <a:avLst/>
          </a:prstGeom>
        </p:spPr>
        <p:txBody>
          <a:bodyPr wrap="square">
            <a:spAutoFit/>
          </a:bodyPr>
          <a:lstStyle/>
          <a:p>
            <a:pPr lvl="0" fontAlgn="base">
              <a:spcBef>
                <a:spcPct val="0"/>
              </a:spcBef>
              <a:spcAft>
                <a:spcPct val="0"/>
              </a:spcAft>
            </a:pPr>
            <a:r>
              <a:rPr lang="en-US" sz="1400" b="1" i="1" dirty="0">
                <a:solidFill>
                  <a:srgbClr val="1E019B"/>
                </a:solidFill>
                <a:ea typeface="Times New Roman" pitchFamily="18" charset="0"/>
                <a:cs typeface="Arial" pitchFamily="34" charset="0"/>
              </a:rPr>
              <a:t>Mamardashvili N.Zh., Koifman O.I. </a:t>
            </a:r>
            <a:r>
              <a:rPr lang="en-US" sz="1400" b="1" i="1" dirty="0">
                <a:solidFill>
                  <a:srgbClr val="1E019B"/>
                </a:solidFill>
                <a:ea typeface="Calibri" pitchFamily="34" charset="0"/>
                <a:cs typeface="Arial" pitchFamily="34" charset="0"/>
              </a:rPr>
              <a:t>et.al. </a:t>
            </a:r>
            <a:r>
              <a:rPr lang="en-US" sz="1400" b="1" i="1" dirty="0" smtClean="0">
                <a:solidFill>
                  <a:srgbClr val="1E019B"/>
                </a:solidFill>
                <a:ea typeface="Times New Roman" pitchFamily="18" charset="0"/>
                <a:cs typeface="Arial" pitchFamily="34" charset="0"/>
              </a:rPr>
              <a:t>RSC Adv., 2014, 4, 19703–19709 </a:t>
            </a:r>
            <a:endParaRPr lang="ru-RU" sz="1400" b="1" i="1" dirty="0" smtClean="0">
              <a:solidFill>
                <a:srgbClr val="1E019B"/>
              </a:solidFill>
              <a:cs typeface="Arial" pitchFamily="34" charset="0"/>
            </a:endParaRPr>
          </a:p>
        </p:txBody>
      </p:sp>
      <p:pic>
        <p:nvPicPr>
          <p:cNvPr id="6"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67033" y="824543"/>
            <a:ext cx="3332553" cy="2820481"/>
          </a:xfrm>
          <a:prstGeom prst="rect">
            <a:avLst/>
          </a:prstGeom>
          <a:noFill/>
          <a:ln w="9525">
            <a:noFill/>
            <a:miter lim="800000"/>
            <a:headEnd/>
            <a:tailEnd/>
          </a:ln>
          <a:effectLst/>
        </p:spPr>
      </p:pic>
      <p:sp>
        <p:nvSpPr>
          <p:cNvPr id="4" name="Прямоугольник 3"/>
          <p:cNvSpPr/>
          <p:nvPr/>
        </p:nvSpPr>
        <p:spPr>
          <a:xfrm>
            <a:off x="1835696" y="347594"/>
            <a:ext cx="874535" cy="307777"/>
          </a:xfrm>
          <a:prstGeom prst="rect">
            <a:avLst/>
          </a:prstGeom>
        </p:spPr>
        <p:txBody>
          <a:bodyPr wrap="none">
            <a:spAutoFit/>
          </a:bodyPr>
          <a:lstStyle/>
          <a:p>
            <a:r>
              <a:rPr lang="en-US" sz="1400" b="1" i="1" dirty="0">
                <a:solidFill>
                  <a:srgbClr val="C00000"/>
                </a:solidFill>
                <a:ea typeface="Times New Roman" pitchFamily="18" charset="0"/>
                <a:cs typeface="Arial" pitchFamily="34" charset="0"/>
              </a:rPr>
              <a:t>Synthesis</a:t>
            </a:r>
            <a:endParaRPr lang="ru-RU" sz="1400" i="1" dirty="0"/>
          </a:p>
        </p:txBody>
      </p:sp>
      <p:sp>
        <p:nvSpPr>
          <p:cNvPr id="9" name="Прямоугольник 8"/>
          <p:cNvSpPr/>
          <p:nvPr/>
        </p:nvSpPr>
        <p:spPr>
          <a:xfrm>
            <a:off x="5509195" y="332205"/>
            <a:ext cx="3558229" cy="646331"/>
          </a:xfrm>
          <a:prstGeom prst="rect">
            <a:avLst/>
          </a:prstGeom>
        </p:spPr>
        <p:txBody>
          <a:bodyPr wrap="square">
            <a:spAutoFit/>
          </a:bodyPr>
          <a:lstStyle/>
          <a:p>
            <a:r>
              <a:rPr lang="en-US" sz="1200" b="1" dirty="0">
                <a:solidFill>
                  <a:srgbClr val="C00000"/>
                </a:solidFill>
                <a:ea typeface="Times New Roman" pitchFamily="18" charset="0"/>
                <a:cs typeface="Arial" pitchFamily="34" charset="0"/>
              </a:rPr>
              <a:t>Stability constants of the complexes between the dendrimers of the first (ZnD1) and second (ZnD2) generations and the cryptands Cr1-Cr3</a:t>
            </a:r>
            <a:endParaRPr lang="ru-RU" sz="1200" b="1" dirty="0"/>
          </a:p>
        </p:txBody>
      </p:sp>
      <p:pic>
        <p:nvPicPr>
          <p:cNvPr id="254990" name="Picture 1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7341" y="4668418"/>
            <a:ext cx="8928992" cy="1214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4994" name="Picture 1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7463" y="686148"/>
            <a:ext cx="5073681" cy="35416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4112669" y="4374229"/>
            <a:ext cx="4572000" cy="276999"/>
          </a:xfrm>
          <a:prstGeom prst="rect">
            <a:avLst/>
          </a:prstGeom>
        </p:spPr>
        <p:txBody>
          <a:bodyPr>
            <a:spAutoFit/>
          </a:bodyPr>
          <a:lstStyle/>
          <a:p>
            <a:pPr>
              <a:spcBef>
                <a:spcPct val="0"/>
              </a:spcBef>
            </a:pPr>
            <a:r>
              <a:rPr lang="en-US" altLang="ru-RU" sz="1200" b="1" baseline="30000" dirty="0">
                <a:solidFill>
                  <a:srgbClr val="C00000"/>
                </a:solidFill>
              </a:rPr>
              <a:t>1</a:t>
            </a:r>
            <a:r>
              <a:rPr lang="en-US" altLang="ru-RU" sz="1200" b="1" dirty="0">
                <a:solidFill>
                  <a:srgbClr val="C00000"/>
                </a:solidFill>
              </a:rPr>
              <a:t>HNMR spectrum of the complex </a:t>
            </a:r>
            <a:r>
              <a:rPr lang="en-US" altLang="ru-RU" sz="1200" b="1" dirty="0" err="1">
                <a:solidFill>
                  <a:srgbClr val="C00000"/>
                </a:solidFill>
              </a:rPr>
              <a:t>ZnD</a:t>
            </a:r>
            <a:r>
              <a:rPr lang="ru-RU" altLang="ru-RU" sz="1200" b="1" dirty="0">
                <a:solidFill>
                  <a:srgbClr val="C00000"/>
                </a:solidFill>
              </a:rPr>
              <a:t>1</a:t>
            </a:r>
            <a:r>
              <a:rPr lang="en-US" altLang="ru-RU" sz="1200" b="1" dirty="0">
                <a:solidFill>
                  <a:srgbClr val="C00000"/>
                </a:solidFill>
              </a:rPr>
              <a:t>-Cr1 </a:t>
            </a:r>
            <a:endParaRPr lang="en-US" altLang="ru-RU" sz="1200" b="1" baseline="-25000" dirty="0">
              <a:solidFill>
                <a:srgbClr val="C00000"/>
              </a:solidFill>
            </a:endParaRPr>
          </a:p>
        </p:txBody>
      </p:sp>
      <p:graphicFrame>
        <p:nvGraphicFramePr>
          <p:cNvPr id="11" name="Объект 10"/>
          <p:cNvGraphicFramePr>
            <a:graphicFrameLocks noChangeAspect="1"/>
          </p:cNvGraphicFramePr>
          <p:nvPr>
            <p:extLst>
              <p:ext uri="{D42A27DB-BD31-4B8C-83A1-F6EECF244321}">
                <p14:modId xmlns="" xmlns:p14="http://schemas.microsoft.com/office/powerpoint/2010/main" val="2407474133"/>
              </p:ext>
            </p:extLst>
          </p:nvPr>
        </p:nvGraphicFramePr>
        <p:xfrm>
          <a:off x="7918188" y="971040"/>
          <a:ext cx="1149236" cy="1295581"/>
        </p:xfrm>
        <a:graphic>
          <a:graphicData uri="http://schemas.openxmlformats.org/presentationml/2006/ole">
            <p:oleObj spid="_x0000_s255241" name="CS ChemDraw Drawing" r:id="rId6" imgW="6444302" imgH="7270328" progId="ChemDraw.Document.6.0">
              <p:embed/>
            </p:oleObj>
          </a:graphicData>
        </a:graphic>
      </p:graphicFrame>
      <p:pic>
        <p:nvPicPr>
          <p:cNvPr id="255058" name="Picture 8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094783" y="3412209"/>
            <a:ext cx="971550"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8" name="Object 4"/>
          <p:cNvGraphicFramePr>
            <a:graphicFrameLocks noChangeAspect="1"/>
          </p:cNvGraphicFramePr>
          <p:nvPr/>
        </p:nvGraphicFramePr>
        <p:xfrm>
          <a:off x="3571869" y="1064004"/>
          <a:ext cx="2000264" cy="1930003"/>
        </p:xfrm>
        <a:graphic>
          <a:graphicData uri="http://schemas.openxmlformats.org/presentationml/2006/ole">
            <p:oleObj spid="_x0000_s265544" name="CS ChemDraw Drawing" r:id="rId3" imgW="4743775" imgH="4577656" progId="ChemDraw.Document.6.0">
              <p:embed/>
            </p:oleObj>
          </a:graphicData>
        </a:graphic>
      </p:graphicFrame>
      <p:graphicFrame>
        <p:nvGraphicFramePr>
          <p:cNvPr id="134149" name="Object 5"/>
          <p:cNvGraphicFramePr>
            <a:graphicFrameLocks noChangeAspect="1"/>
          </p:cNvGraphicFramePr>
          <p:nvPr/>
        </p:nvGraphicFramePr>
        <p:xfrm>
          <a:off x="6429388" y="1071546"/>
          <a:ext cx="1714512" cy="1654721"/>
        </p:xfrm>
        <a:graphic>
          <a:graphicData uri="http://schemas.openxmlformats.org/presentationml/2006/ole">
            <p:oleObj spid="_x0000_s265545" name="CS ChemDraw Drawing" r:id="rId4" imgW="4743775" imgH="4577656" progId="ChemDraw.Document.6.0">
              <p:embed/>
            </p:oleObj>
          </a:graphicData>
        </a:graphic>
      </p:graphicFrame>
      <p:graphicFrame>
        <p:nvGraphicFramePr>
          <p:cNvPr id="134145" name="Object 1"/>
          <p:cNvGraphicFramePr>
            <a:graphicFrameLocks noChangeAspect="1"/>
          </p:cNvGraphicFramePr>
          <p:nvPr/>
        </p:nvGraphicFramePr>
        <p:xfrm>
          <a:off x="8215338" y="1500174"/>
          <a:ext cx="693737" cy="728662"/>
        </p:xfrm>
        <a:graphic>
          <a:graphicData uri="http://schemas.openxmlformats.org/presentationml/2006/ole">
            <p:oleObj spid="_x0000_s265546" name="CS ChemDraw Drawing" r:id="rId5" imgW="2146840" imgH="2252252" progId="ChemDraw.Document.6.0">
              <p:embed/>
            </p:oleObj>
          </a:graphicData>
        </a:graphic>
      </p:graphicFrame>
      <p:graphicFrame>
        <p:nvGraphicFramePr>
          <p:cNvPr id="134147" name="Object 3"/>
          <p:cNvGraphicFramePr>
            <a:graphicFrameLocks noChangeAspect="1"/>
          </p:cNvGraphicFramePr>
          <p:nvPr/>
        </p:nvGraphicFramePr>
        <p:xfrm>
          <a:off x="4286248" y="1285860"/>
          <a:ext cx="635000" cy="665163"/>
        </p:xfrm>
        <a:graphic>
          <a:graphicData uri="http://schemas.openxmlformats.org/presentationml/2006/ole">
            <p:oleObj spid="_x0000_s265547" name="CS ChemDraw Drawing" r:id="rId6" imgW="2146840" imgH="2252252" progId="ChemDraw.Document.6.0">
              <p:embed/>
            </p:oleObj>
          </a:graphicData>
        </a:graphic>
      </p:graphicFrame>
      <p:graphicFrame>
        <p:nvGraphicFramePr>
          <p:cNvPr id="134146" name="Object 2"/>
          <p:cNvGraphicFramePr>
            <a:graphicFrameLocks noChangeAspect="1"/>
          </p:cNvGraphicFramePr>
          <p:nvPr/>
        </p:nvGraphicFramePr>
        <p:xfrm>
          <a:off x="5857884" y="1357298"/>
          <a:ext cx="590550" cy="457200"/>
        </p:xfrm>
        <a:graphic>
          <a:graphicData uri="http://schemas.openxmlformats.org/presentationml/2006/ole">
            <p:oleObj spid="_x0000_s265548" name="CS ChemDraw Drawing" r:id="rId7" imgW="1006851" imgH="779785" progId="ChemDraw.Document.6.0">
              <p:embed/>
            </p:oleObj>
          </a:graphicData>
        </a:graphic>
      </p:graphicFrame>
      <p:sp>
        <p:nvSpPr>
          <p:cNvPr id="13415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4155" name="Object 11"/>
          <p:cNvGraphicFramePr>
            <a:graphicFrameLocks noChangeAspect="1"/>
          </p:cNvGraphicFramePr>
          <p:nvPr>
            <p:extLst>
              <p:ext uri="{D42A27DB-BD31-4B8C-83A1-F6EECF244321}">
                <p14:modId xmlns="" xmlns:p14="http://schemas.microsoft.com/office/powerpoint/2010/main" val="2771530867"/>
              </p:ext>
            </p:extLst>
          </p:nvPr>
        </p:nvGraphicFramePr>
        <p:xfrm>
          <a:off x="3713956" y="3859240"/>
          <a:ext cx="1787525" cy="1725613"/>
        </p:xfrm>
        <a:graphic>
          <a:graphicData uri="http://schemas.openxmlformats.org/presentationml/2006/ole">
            <p:oleObj spid="_x0000_s265549" name="CS ChemDraw Drawing" r:id="rId8" imgW="4743775" imgH="4577656" progId="ChemDraw.Document.6.0">
              <p:embed/>
            </p:oleObj>
          </a:graphicData>
        </a:graphic>
      </p:graphicFrame>
      <p:graphicFrame>
        <p:nvGraphicFramePr>
          <p:cNvPr id="134156" name="Object 12"/>
          <p:cNvGraphicFramePr>
            <a:graphicFrameLocks noChangeAspect="1"/>
          </p:cNvGraphicFramePr>
          <p:nvPr>
            <p:extLst>
              <p:ext uri="{D42A27DB-BD31-4B8C-83A1-F6EECF244321}">
                <p14:modId xmlns="" xmlns:p14="http://schemas.microsoft.com/office/powerpoint/2010/main" val="4268270181"/>
              </p:ext>
            </p:extLst>
          </p:nvPr>
        </p:nvGraphicFramePr>
        <p:xfrm>
          <a:off x="6372200" y="4005064"/>
          <a:ext cx="1668463" cy="1609725"/>
        </p:xfrm>
        <a:graphic>
          <a:graphicData uri="http://schemas.openxmlformats.org/presentationml/2006/ole">
            <p:oleObj spid="_x0000_s265550" name="CS ChemDraw Drawing" r:id="rId9" imgW="4743775" imgH="4577656" progId="ChemDraw.Document.6.0">
              <p:embed/>
            </p:oleObj>
          </a:graphicData>
        </a:graphic>
      </p:graphicFrame>
      <p:graphicFrame>
        <p:nvGraphicFramePr>
          <p:cNvPr id="134152" name="Object 8"/>
          <p:cNvGraphicFramePr>
            <a:graphicFrameLocks noChangeAspect="1"/>
          </p:cNvGraphicFramePr>
          <p:nvPr>
            <p:extLst>
              <p:ext uri="{D42A27DB-BD31-4B8C-83A1-F6EECF244321}">
                <p14:modId xmlns="" xmlns:p14="http://schemas.microsoft.com/office/powerpoint/2010/main" val="4177256507"/>
              </p:ext>
            </p:extLst>
          </p:nvPr>
        </p:nvGraphicFramePr>
        <p:xfrm>
          <a:off x="8244408" y="4566289"/>
          <a:ext cx="619125" cy="714375"/>
        </p:xfrm>
        <a:graphic>
          <a:graphicData uri="http://schemas.openxmlformats.org/presentationml/2006/ole">
            <p:oleObj spid="_x0000_s265551" name="CS ChemDraw Drawing" r:id="rId10" imgW="1848415" imgH="2134606" progId="ChemDraw.Document.6.0">
              <p:embed/>
            </p:oleObj>
          </a:graphicData>
        </a:graphic>
      </p:graphicFrame>
      <p:graphicFrame>
        <p:nvGraphicFramePr>
          <p:cNvPr id="134154" name="Object 10"/>
          <p:cNvGraphicFramePr>
            <a:graphicFrameLocks noChangeAspect="1"/>
          </p:cNvGraphicFramePr>
          <p:nvPr/>
        </p:nvGraphicFramePr>
        <p:xfrm>
          <a:off x="4429124" y="4286256"/>
          <a:ext cx="534987" cy="617537"/>
        </p:xfrm>
        <a:graphic>
          <a:graphicData uri="http://schemas.openxmlformats.org/presentationml/2006/ole">
            <p:oleObj spid="_x0000_s265552" name="CS ChemDraw Drawing" r:id="rId11" imgW="1848415" imgH="2134606" progId="ChemDraw.Document.6.0">
              <p:embed/>
            </p:oleObj>
          </a:graphicData>
        </a:graphic>
      </p:graphicFrame>
      <p:graphicFrame>
        <p:nvGraphicFramePr>
          <p:cNvPr id="134153" name="Object 9"/>
          <p:cNvGraphicFramePr>
            <a:graphicFrameLocks noChangeAspect="1"/>
          </p:cNvGraphicFramePr>
          <p:nvPr>
            <p:extLst>
              <p:ext uri="{D42A27DB-BD31-4B8C-83A1-F6EECF244321}">
                <p14:modId xmlns="" xmlns:p14="http://schemas.microsoft.com/office/powerpoint/2010/main" val="1102013949"/>
              </p:ext>
            </p:extLst>
          </p:nvPr>
        </p:nvGraphicFramePr>
        <p:xfrm>
          <a:off x="5652120" y="4523365"/>
          <a:ext cx="523875" cy="406400"/>
        </p:xfrm>
        <a:graphic>
          <a:graphicData uri="http://schemas.openxmlformats.org/presentationml/2006/ole">
            <p:oleObj spid="_x0000_s265553" name="CS ChemDraw Drawing" r:id="rId12" imgW="1006851" imgH="779785" progId="ChemDraw.Document.6.0">
              <p:embed/>
            </p:oleObj>
          </a:graphicData>
        </a:graphic>
      </p:graphicFrame>
      <p:sp>
        <p:nvSpPr>
          <p:cNvPr id="134160" name="Rectangle 16"/>
          <p:cNvSpPr>
            <a:spLocks noChangeArrowheads="1"/>
          </p:cNvSpPr>
          <p:nvPr/>
        </p:nvSpPr>
        <p:spPr bwMode="auto">
          <a:xfrm>
            <a:off x="0" y="2809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4161" name="Rectangle 17"/>
          <p:cNvSpPr>
            <a:spLocks noChangeArrowheads="1"/>
          </p:cNvSpPr>
          <p:nvPr/>
        </p:nvSpPr>
        <p:spPr bwMode="auto">
          <a:xfrm>
            <a:off x="1592794" y="6163131"/>
            <a:ext cx="755120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b="1" i="1" dirty="0">
                <a:solidFill>
                  <a:srgbClr val="1E019B"/>
                </a:solidFill>
                <a:ea typeface="Times New Roman" pitchFamily="18" charset="0"/>
                <a:cs typeface="Arial" pitchFamily="34" charset="0"/>
              </a:rPr>
              <a:t>Mamardashvili N.Zh., Koifman O.I. </a:t>
            </a:r>
            <a:r>
              <a:rPr lang="en-US" sz="1400" b="1" i="1" dirty="0">
                <a:solidFill>
                  <a:srgbClr val="1E019B"/>
                </a:solidFill>
                <a:ea typeface="Calibri" pitchFamily="34" charset="0"/>
                <a:cs typeface="Arial" pitchFamily="34" charset="0"/>
              </a:rPr>
              <a:t>et.al. </a:t>
            </a:r>
            <a:r>
              <a:rPr lang="en-US" sz="1400" b="1" i="1" dirty="0" smtClean="0">
                <a:solidFill>
                  <a:srgbClr val="1E019B"/>
                </a:solidFill>
              </a:rPr>
              <a:t>Supramolecular Chemistry, 2017  VOL . 29, </a:t>
            </a:r>
            <a:r>
              <a:rPr lang="ru-RU" sz="1400" b="1" i="1" dirty="0">
                <a:solidFill>
                  <a:srgbClr val="1E019B"/>
                </a:solidFill>
              </a:rPr>
              <a:t>№</a:t>
            </a:r>
            <a:r>
              <a:rPr lang="en-US" sz="1400" b="1" i="1" dirty="0" smtClean="0">
                <a:solidFill>
                  <a:srgbClr val="1E019B"/>
                </a:solidFill>
              </a:rPr>
              <a:t>. 5, 360–369</a:t>
            </a:r>
            <a:r>
              <a:rPr lang="en-US" sz="1400" b="1" i="1" dirty="0" smtClean="0">
                <a:solidFill>
                  <a:schemeClr val="tx2"/>
                </a:solidFill>
              </a:rPr>
              <a:t>. </a:t>
            </a:r>
            <a:endParaRPr lang="ru-RU" sz="1400" b="1" i="1" dirty="0" smtClean="0">
              <a:solidFill>
                <a:schemeClr val="tx2"/>
              </a:solidFill>
            </a:endParaRPr>
          </a:p>
          <a:p>
            <a:pPr lvl="0" fontAlgn="base">
              <a:spcBef>
                <a:spcPct val="0"/>
              </a:spcBef>
              <a:spcAft>
                <a:spcPct val="0"/>
              </a:spcAft>
            </a:pPr>
            <a:endParaRPr kumimoji="0" lang="en-US" b="0" i="0" u="none" strike="noStrike" cap="none" normalizeH="0" baseline="0" dirty="0" smtClean="0">
              <a:ln>
                <a:noFill/>
              </a:ln>
              <a:solidFill>
                <a:schemeClr val="tx1"/>
              </a:solidFill>
              <a:effectLst/>
              <a:cs typeface="Arial" pitchFamily="34" charset="0"/>
            </a:endParaRPr>
          </a:p>
        </p:txBody>
      </p:sp>
      <p:sp>
        <p:nvSpPr>
          <p:cNvPr id="134162" name="Rectangle 18"/>
          <p:cNvSpPr>
            <a:spLocks noChangeArrowheads="1"/>
          </p:cNvSpPr>
          <p:nvPr/>
        </p:nvSpPr>
        <p:spPr bwMode="auto">
          <a:xfrm>
            <a:off x="285720" y="3117976"/>
            <a:ext cx="864399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1600" b="1" u="none" strike="noStrike" cap="none" normalizeH="0" baseline="0" dirty="0" smtClean="0">
                <a:ln>
                  <a:noFill/>
                </a:ln>
                <a:solidFill>
                  <a:srgbClr val="C00000"/>
                </a:solidFill>
                <a:effectLst/>
                <a:ea typeface="Times New Roman" pitchFamily="18" charset="0"/>
                <a:cs typeface="Arial" pitchFamily="34" charset="0"/>
              </a:rPr>
              <a:t>      </a:t>
            </a:r>
            <a:r>
              <a:rPr kumimoji="0" lang="en-US" sz="1400" b="1" u="none" strike="noStrike" cap="none" normalizeH="0" baseline="0" dirty="0" smtClean="0">
                <a:ln>
                  <a:noFill/>
                </a:ln>
                <a:solidFill>
                  <a:srgbClr val="C00000"/>
                </a:solidFill>
                <a:effectLst/>
                <a:ea typeface="Times New Roman" pitchFamily="18" charset="0"/>
                <a:cs typeface="Arial" pitchFamily="34" charset="0"/>
              </a:rPr>
              <a:t>Destruction of the </a:t>
            </a:r>
            <a:r>
              <a:rPr lang="en-US" sz="1400" b="1" dirty="0">
                <a:solidFill>
                  <a:srgbClr val="C00000"/>
                </a:solidFill>
                <a:ea typeface="Times New Roman" pitchFamily="18" charset="0"/>
                <a:cs typeface="Arial" pitchFamily="34" charset="0"/>
              </a:rPr>
              <a:t>ZnD1-Cr2 </a:t>
            </a:r>
            <a:r>
              <a:rPr lang="en-US" sz="1400" b="1" dirty="0" smtClean="0">
                <a:solidFill>
                  <a:srgbClr val="C00000"/>
                </a:solidFill>
                <a:ea typeface="Times New Roman" pitchFamily="18" charset="0"/>
                <a:cs typeface="Arial" pitchFamily="34" charset="0"/>
              </a:rPr>
              <a:t>complexes </a:t>
            </a:r>
            <a:r>
              <a:rPr lang="en-US" sz="1400" b="1" dirty="0">
                <a:solidFill>
                  <a:srgbClr val="C00000"/>
                </a:solidFill>
                <a:ea typeface="Times New Roman" pitchFamily="18" charset="0"/>
                <a:cs typeface="Arial" pitchFamily="34" charset="0"/>
              </a:rPr>
              <a:t>upon </a:t>
            </a:r>
            <a:r>
              <a:rPr kumimoji="0" lang="en-US" sz="1400" b="1" u="none" strike="noStrike" cap="none" normalizeH="0" baseline="0" dirty="0" smtClean="0">
                <a:ln>
                  <a:noFill/>
                </a:ln>
                <a:solidFill>
                  <a:srgbClr val="C00000"/>
                </a:solidFill>
                <a:effectLst/>
                <a:ea typeface="Times New Roman" pitchFamily="18" charset="0"/>
                <a:cs typeface="Arial" pitchFamily="34" charset="0"/>
              </a:rPr>
              <a:t>interaction with </a:t>
            </a:r>
            <a:r>
              <a:rPr kumimoji="0" lang="en-US" sz="1400" b="1" u="none" strike="noStrike" cap="none" normalizeH="0" baseline="0" dirty="0" err="1" smtClean="0">
                <a:ln>
                  <a:noFill/>
                </a:ln>
                <a:solidFill>
                  <a:srgbClr val="C00000"/>
                </a:solidFill>
                <a:effectLst/>
                <a:ea typeface="Times New Roman" pitchFamily="18" charset="0"/>
                <a:cs typeface="Arial" pitchFamily="34" charset="0"/>
              </a:rPr>
              <a:t>LiBr</a:t>
            </a:r>
            <a:r>
              <a:rPr kumimoji="0" lang="en-US" sz="1400" b="1" u="none" strike="noStrike" cap="none" normalizeH="0" baseline="0" dirty="0" smtClean="0">
                <a:ln>
                  <a:noFill/>
                </a:ln>
                <a:solidFill>
                  <a:srgbClr val="C00000"/>
                </a:solidFill>
                <a:effectLst/>
                <a:ea typeface="Times New Roman" pitchFamily="18" charset="0"/>
                <a:cs typeface="Arial" pitchFamily="34" charset="0"/>
              </a:rPr>
              <a:t>, </a:t>
            </a:r>
            <a:r>
              <a:rPr kumimoji="0" lang="en-US" sz="1400" b="1" u="none" strike="noStrike" cap="none" normalizeH="0" baseline="0" dirty="0" err="1" smtClean="0">
                <a:ln>
                  <a:noFill/>
                </a:ln>
                <a:solidFill>
                  <a:srgbClr val="C00000"/>
                </a:solidFill>
                <a:effectLst/>
                <a:ea typeface="Times New Roman" pitchFamily="18" charset="0"/>
                <a:cs typeface="Arial" pitchFamily="34" charset="0"/>
              </a:rPr>
              <a:t>NaBr</a:t>
            </a:r>
            <a:r>
              <a:rPr kumimoji="0" lang="en-US" sz="1400" b="1" u="none" strike="noStrike" cap="none" normalizeH="0" baseline="0" dirty="0" smtClean="0">
                <a:ln>
                  <a:noFill/>
                </a:ln>
                <a:solidFill>
                  <a:srgbClr val="C00000"/>
                </a:solidFill>
                <a:effectLst/>
                <a:ea typeface="Times New Roman" pitchFamily="18" charset="0"/>
                <a:cs typeface="Arial" pitchFamily="34" charset="0"/>
              </a:rPr>
              <a:t> or KBr </a:t>
            </a:r>
            <a:r>
              <a:rPr lang="en-US" sz="1400" b="1" dirty="0" smtClean="0">
                <a:solidFill>
                  <a:srgbClr val="C00000"/>
                </a:solidFill>
                <a:ea typeface="Times New Roman" pitchFamily="18" charset="0"/>
                <a:cs typeface="Arial" pitchFamily="34" charset="0"/>
              </a:rPr>
              <a:t>i</a:t>
            </a:r>
            <a:r>
              <a:rPr kumimoji="0" lang="en-US" sz="1400" b="1" u="none" strike="noStrike" cap="none" normalizeH="0" baseline="0" dirty="0" smtClean="0">
                <a:ln>
                  <a:noFill/>
                </a:ln>
                <a:solidFill>
                  <a:srgbClr val="C00000"/>
                </a:solidFill>
                <a:effectLst/>
                <a:ea typeface="Times New Roman" pitchFamily="18" charset="0"/>
                <a:cs typeface="Arial" pitchFamily="34" charset="0"/>
              </a:rPr>
              <a:t>n toluene-methanol mixture (9:1)</a:t>
            </a:r>
            <a:endParaRPr kumimoji="0" lang="en-US" sz="1400" b="1" u="none" strike="noStrike" cap="none" normalizeH="0" baseline="0" dirty="0" smtClean="0">
              <a:ln>
                <a:noFill/>
              </a:ln>
              <a:solidFill>
                <a:srgbClr val="C00000"/>
              </a:solidFill>
              <a:effectLst/>
              <a:cs typeface="Arial" pitchFamily="34" charset="0"/>
            </a:endParaRPr>
          </a:p>
        </p:txBody>
      </p:sp>
      <p:sp>
        <p:nvSpPr>
          <p:cNvPr id="21" name="Прямоугольник 20"/>
          <p:cNvSpPr/>
          <p:nvPr/>
        </p:nvSpPr>
        <p:spPr>
          <a:xfrm>
            <a:off x="-59284" y="44624"/>
            <a:ext cx="9001156" cy="954107"/>
          </a:xfrm>
          <a:prstGeom prst="rect">
            <a:avLst/>
          </a:prstGeom>
        </p:spPr>
        <p:txBody>
          <a:bodyPr wrap="square">
            <a:spAutoFit/>
          </a:bodyPr>
          <a:lstStyle/>
          <a:p>
            <a:pPr lvl="0" indent="449263" fontAlgn="base">
              <a:spcBef>
                <a:spcPct val="0"/>
              </a:spcBef>
              <a:spcAft>
                <a:spcPct val="0"/>
              </a:spcAft>
            </a:pPr>
            <a:r>
              <a:rPr lang="en-US" sz="1400" b="1" dirty="0" smtClean="0">
                <a:solidFill>
                  <a:srgbClr val="C00000"/>
                </a:solidFill>
                <a:ea typeface="Times New Roman" pitchFamily="18" charset="0"/>
                <a:cs typeface="Arial" pitchFamily="34" charset="0"/>
              </a:rPr>
              <a:t>Destruction of the ZnD1-Cr1  complexes upon interaction with the </a:t>
            </a:r>
            <a:r>
              <a:rPr lang="en-US" sz="1400" b="1" dirty="0" err="1" smtClean="0">
                <a:solidFill>
                  <a:srgbClr val="C00000"/>
                </a:solidFill>
                <a:ea typeface="Times New Roman" pitchFamily="18" charset="0"/>
                <a:cs typeface="Arial" pitchFamily="34" charset="0"/>
              </a:rPr>
              <a:t>LiBr</a:t>
            </a:r>
            <a:r>
              <a:rPr lang="en-US" sz="1400" b="1" dirty="0" smtClean="0">
                <a:solidFill>
                  <a:srgbClr val="C00000"/>
                </a:solidFill>
                <a:ea typeface="Times New Roman" pitchFamily="18" charset="0"/>
                <a:cs typeface="Arial" pitchFamily="34" charset="0"/>
              </a:rPr>
              <a:t>, </a:t>
            </a:r>
            <a:r>
              <a:rPr lang="en-US" sz="1400" b="1" dirty="0" err="1" smtClean="0">
                <a:solidFill>
                  <a:srgbClr val="C00000"/>
                </a:solidFill>
                <a:ea typeface="Times New Roman" pitchFamily="18" charset="0"/>
                <a:cs typeface="Arial" pitchFamily="34" charset="0"/>
              </a:rPr>
              <a:t>NaBr</a:t>
            </a:r>
            <a:r>
              <a:rPr lang="en-US" sz="1400" b="1" dirty="0" smtClean="0">
                <a:solidFill>
                  <a:srgbClr val="C00000"/>
                </a:solidFill>
                <a:ea typeface="Times New Roman" pitchFamily="18" charset="0"/>
                <a:cs typeface="Arial" pitchFamily="34" charset="0"/>
              </a:rPr>
              <a:t> or KBr in toluene-methanol mixture (9:1) </a:t>
            </a:r>
            <a:endParaRPr lang="ru-RU" sz="1400" b="1" dirty="0" smtClean="0">
              <a:solidFill>
                <a:srgbClr val="C00000"/>
              </a:solidFill>
              <a:cs typeface="Arial" pitchFamily="34" charset="0"/>
            </a:endParaRPr>
          </a:p>
          <a:p>
            <a:pPr lvl="0" indent="449263" eaLnBrk="0" fontAlgn="base" hangingPunct="0">
              <a:spcBef>
                <a:spcPct val="0"/>
              </a:spcBef>
              <a:spcAft>
                <a:spcPct val="0"/>
              </a:spcAft>
            </a:pPr>
            <a:endParaRPr lang="ru-RU" sz="2800" dirty="0" smtClean="0">
              <a:latin typeface="Arial" pitchFamily="34" charset="0"/>
              <a:cs typeface="Arial" pitchFamily="34" charset="0"/>
            </a:endParaRPr>
          </a:p>
        </p:txBody>
      </p:sp>
      <p:pic>
        <p:nvPicPr>
          <p:cNvPr id="195772" name="Picture 4284"/>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179512" y="876114"/>
            <a:ext cx="3262515" cy="2133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5773" name="Picture 4285"/>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07504" y="3840376"/>
            <a:ext cx="3292628" cy="2166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902095" y="-36676"/>
            <a:ext cx="927433" cy="369332"/>
          </a:xfrm>
          <a:prstGeom prst="rect">
            <a:avLst/>
          </a:prstGeom>
        </p:spPr>
        <p:txBody>
          <a:bodyPr wrap="none">
            <a:spAutoFit/>
          </a:bodyPr>
          <a:lstStyle/>
          <a:p>
            <a:r>
              <a:rPr lang="en-US" sz="1400" b="1" i="1" dirty="0">
                <a:solidFill>
                  <a:srgbClr val="C00000"/>
                </a:solidFill>
                <a:cs typeface="Arial" panose="020B0604020202020204" pitchFamily="34" charset="0"/>
              </a:rPr>
              <a:t>Synthesis</a:t>
            </a:r>
            <a:r>
              <a:rPr lang="en-US" b="1" dirty="0">
                <a:solidFill>
                  <a:srgbClr val="C00000"/>
                </a:solidFill>
                <a:cs typeface="Arial" panose="020B0604020202020204" pitchFamily="34" charset="0"/>
              </a:rPr>
              <a:t> </a:t>
            </a:r>
            <a:endParaRPr lang="ru-RU" dirty="0"/>
          </a:p>
        </p:txBody>
      </p:sp>
      <p:pic>
        <p:nvPicPr>
          <p:cNvPr id="14" name="Рисунок 13"/>
          <p:cNvPicPr/>
          <p:nvPr/>
        </p:nvPicPr>
        <p:blipFill>
          <a:blip r:embed="rId2"/>
          <a:srcRect/>
          <a:stretch>
            <a:fillRect/>
          </a:stretch>
        </p:blipFill>
        <p:spPr bwMode="auto">
          <a:xfrm>
            <a:off x="1632937" y="2876306"/>
            <a:ext cx="5800728" cy="2784942"/>
          </a:xfrm>
          <a:prstGeom prst="rect">
            <a:avLst/>
          </a:prstGeom>
          <a:noFill/>
          <a:ln w="9525">
            <a:noFill/>
            <a:miter lim="800000"/>
            <a:headEnd/>
            <a:tailEnd/>
          </a:ln>
        </p:spPr>
      </p:pic>
      <p:sp>
        <p:nvSpPr>
          <p:cNvPr id="13" name="Прямоугольник 12"/>
          <p:cNvSpPr/>
          <p:nvPr/>
        </p:nvSpPr>
        <p:spPr>
          <a:xfrm>
            <a:off x="683568" y="5661248"/>
            <a:ext cx="8136904" cy="738664"/>
          </a:xfrm>
          <a:prstGeom prst="rect">
            <a:avLst/>
          </a:prstGeom>
        </p:spPr>
        <p:txBody>
          <a:bodyPr wrap="square">
            <a:spAutoFit/>
          </a:bodyPr>
          <a:lstStyle/>
          <a:p>
            <a:pPr lvl="0" algn="just" fontAlgn="base">
              <a:spcBef>
                <a:spcPct val="0"/>
              </a:spcBef>
              <a:spcAft>
                <a:spcPct val="0"/>
              </a:spcAft>
            </a:pPr>
            <a:r>
              <a:rPr lang="en-US" sz="1400" b="1" dirty="0">
                <a:solidFill>
                  <a:srgbClr val="C00000"/>
                </a:solidFill>
                <a:ea typeface="Calibri" pitchFamily="34" charset="0"/>
                <a:cs typeface="Arial" panose="020B0604020202020204" pitchFamily="34" charset="0"/>
              </a:rPr>
              <a:t>Emission spectra of PD in </a:t>
            </a:r>
            <a:r>
              <a:rPr lang="en-US" sz="1400" b="1" dirty="0" err="1">
                <a:solidFill>
                  <a:srgbClr val="C00000"/>
                </a:solidFill>
                <a:ea typeface="Calibri" pitchFamily="34" charset="0"/>
                <a:cs typeface="Arial" panose="020B0604020202020204" pitchFamily="34" charset="0"/>
              </a:rPr>
              <a:t>EtOH</a:t>
            </a:r>
            <a:r>
              <a:rPr lang="en-US" sz="1400" b="1" dirty="0">
                <a:solidFill>
                  <a:srgbClr val="C00000"/>
                </a:solidFill>
                <a:ea typeface="Calibri" pitchFamily="34" charset="0"/>
                <a:cs typeface="Arial" panose="020B0604020202020204" pitchFamily="34" charset="0"/>
              </a:rPr>
              <a:t>–glycerol mixtures of different viscosity (A), and effect of media’s viscosity on % of twisted PD (B), black diamonds – </a:t>
            </a:r>
            <a:r>
              <a:rPr lang="en-US" sz="1400" b="1" dirty="0" err="1">
                <a:solidFill>
                  <a:srgbClr val="C00000"/>
                </a:solidFill>
                <a:ea typeface="Calibri" pitchFamily="34" charset="0"/>
                <a:cs typeface="Arial" panose="020B0604020202020204" pitchFamily="34" charset="0"/>
              </a:rPr>
              <a:t>EtOH</a:t>
            </a:r>
            <a:r>
              <a:rPr lang="en-US" sz="1400" b="1" dirty="0">
                <a:solidFill>
                  <a:srgbClr val="C00000"/>
                </a:solidFill>
                <a:ea typeface="Calibri" pitchFamily="34" charset="0"/>
                <a:cs typeface="Arial" panose="020B0604020202020204" pitchFamily="34" charset="0"/>
              </a:rPr>
              <a:t>–glycerol mixtures, grey diamonds – single component solvents). Conditions: </a:t>
            </a:r>
            <a:r>
              <a:rPr lang="en-US" sz="1400" b="1" dirty="0" err="1">
                <a:solidFill>
                  <a:srgbClr val="C00000"/>
                </a:solidFill>
                <a:ea typeface="Calibri" pitchFamily="34" charset="0"/>
                <a:cs typeface="Arial" panose="020B0604020202020204" pitchFamily="34" charset="0"/>
              </a:rPr>
              <a:t>l</a:t>
            </a:r>
            <a:r>
              <a:rPr lang="en-US" sz="1400" b="1" baseline="-30000" dirty="0" err="1">
                <a:solidFill>
                  <a:srgbClr val="C00000"/>
                </a:solidFill>
                <a:ea typeface="Calibri" pitchFamily="34" charset="0"/>
                <a:cs typeface="Arial" panose="020B0604020202020204" pitchFamily="34" charset="0"/>
              </a:rPr>
              <a:t>ex</a:t>
            </a:r>
            <a:r>
              <a:rPr lang="en-US" sz="1400" b="1" dirty="0">
                <a:solidFill>
                  <a:srgbClr val="C00000"/>
                </a:solidFill>
                <a:ea typeface="Calibri" pitchFamily="34" charset="0"/>
                <a:cs typeface="Arial" panose="020B0604020202020204" pitchFamily="34" charset="0"/>
              </a:rPr>
              <a:t> = 470 nm, [PD] = 1 mM. </a:t>
            </a:r>
          </a:p>
        </p:txBody>
      </p:sp>
      <p:pic>
        <p:nvPicPr>
          <p:cNvPr id="9" name="Picture 14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39910" y="349950"/>
            <a:ext cx="5986781" cy="1872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38622" y="2163484"/>
            <a:ext cx="8424936" cy="707886"/>
          </a:xfrm>
          <a:prstGeom prst="rect">
            <a:avLst/>
          </a:prstGeom>
        </p:spPr>
        <p:txBody>
          <a:bodyPr wrap="square">
            <a:spAutoFit/>
          </a:bodyPr>
          <a:lstStyle/>
          <a:p>
            <a:r>
              <a:rPr lang="en-US" sz="1200" b="1" dirty="0" smtClean="0">
                <a:solidFill>
                  <a:srgbClr val="C00000"/>
                </a:solidFill>
                <a:cs typeface="Arial" panose="020B0604020202020204" pitchFamily="34" charset="0"/>
              </a:rPr>
              <a:t>                    1) THS-C</a:t>
            </a:r>
            <a:r>
              <a:rPr lang="en-US" sz="1200" b="1" baseline="-25000" dirty="0" smtClean="0">
                <a:solidFill>
                  <a:srgbClr val="C00000"/>
                </a:solidFill>
                <a:cs typeface="Arial" panose="020B0604020202020204" pitchFamily="34" charset="0"/>
              </a:rPr>
              <a:t>2</a:t>
            </a:r>
            <a:r>
              <a:rPr lang="en-US" sz="1200" b="1" dirty="0" smtClean="0">
                <a:solidFill>
                  <a:srgbClr val="C00000"/>
                </a:solidFill>
                <a:cs typeface="Arial" panose="020B0604020202020204" pitchFamily="34" charset="0"/>
              </a:rPr>
              <a:t>H</a:t>
            </a:r>
            <a:r>
              <a:rPr lang="en-US" sz="1200" b="1" dirty="0">
                <a:solidFill>
                  <a:srgbClr val="C00000"/>
                </a:solidFill>
                <a:cs typeface="Arial" panose="020B0604020202020204" pitchFamily="34" charset="0"/>
              </a:rPr>
              <a:t>, Pd</a:t>
            </a:r>
            <a:r>
              <a:rPr lang="en-US" sz="1200" b="1" baseline="-25000" dirty="0">
                <a:solidFill>
                  <a:srgbClr val="C00000"/>
                </a:solidFill>
                <a:cs typeface="Arial" panose="020B0604020202020204" pitchFamily="34" charset="0"/>
              </a:rPr>
              <a:t>2</a:t>
            </a:r>
            <a:r>
              <a:rPr lang="en-US" sz="1200" b="1" dirty="0">
                <a:solidFill>
                  <a:srgbClr val="C00000"/>
                </a:solidFill>
                <a:cs typeface="Arial" panose="020B0604020202020204" pitchFamily="34" charset="0"/>
              </a:rPr>
              <a:t>(dba)</a:t>
            </a:r>
            <a:r>
              <a:rPr lang="en-US" sz="1200" b="1" baseline="-25000" dirty="0">
                <a:solidFill>
                  <a:srgbClr val="C00000"/>
                </a:solidFill>
                <a:cs typeface="Arial" panose="020B0604020202020204" pitchFamily="34" charset="0"/>
              </a:rPr>
              <a:t>3</a:t>
            </a:r>
            <a:r>
              <a:rPr lang="en-US" sz="1200" b="1" dirty="0">
                <a:solidFill>
                  <a:srgbClr val="C00000"/>
                </a:solidFill>
                <a:cs typeface="Arial" panose="020B0604020202020204" pitchFamily="34" charset="0"/>
              </a:rPr>
              <a:t>, </a:t>
            </a:r>
            <a:r>
              <a:rPr lang="en-US" sz="1200" b="1" dirty="0" err="1">
                <a:solidFill>
                  <a:srgbClr val="C00000"/>
                </a:solidFill>
                <a:cs typeface="Arial" panose="020B0604020202020204" pitchFamily="34" charset="0"/>
              </a:rPr>
              <a:t>CuI</a:t>
            </a:r>
            <a:r>
              <a:rPr lang="en-US" sz="1200" b="1" dirty="0">
                <a:solidFill>
                  <a:srgbClr val="C00000"/>
                </a:solidFill>
                <a:cs typeface="Arial" panose="020B0604020202020204" pitchFamily="34" charset="0"/>
              </a:rPr>
              <a:t>, Ph</a:t>
            </a:r>
            <a:r>
              <a:rPr lang="en-US" sz="1200" b="1" baseline="-25000" dirty="0">
                <a:solidFill>
                  <a:srgbClr val="C00000"/>
                </a:solidFill>
                <a:cs typeface="Arial" panose="020B0604020202020204" pitchFamily="34" charset="0"/>
              </a:rPr>
              <a:t>3</a:t>
            </a:r>
            <a:r>
              <a:rPr lang="en-US" sz="1200" b="1" dirty="0">
                <a:solidFill>
                  <a:srgbClr val="C00000"/>
                </a:solidFill>
                <a:cs typeface="Arial" panose="020B0604020202020204" pitchFamily="34" charset="0"/>
              </a:rPr>
              <a:t>P, </a:t>
            </a:r>
            <a:r>
              <a:rPr lang="en-US" sz="1200" b="1" dirty="0" err="1">
                <a:solidFill>
                  <a:srgbClr val="C00000"/>
                </a:solidFill>
                <a:cs typeface="Arial" panose="020B0604020202020204" pitchFamily="34" charset="0"/>
              </a:rPr>
              <a:t>PhMe</a:t>
            </a:r>
            <a:r>
              <a:rPr lang="en-US" sz="1200" b="1" dirty="0">
                <a:solidFill>
                  <a:srgbClr val="C00000"/>
                </a:solidFill>
                <a:cs typeface="Arial" panose="020B0604020202020204" pitchFamily="34" charset="0"/>
              </a:rPr>
              <a:t>, Et</a:t>
            </a:r>
            <a:r>
              <a:rPr lang="en-US" sz="1200" b="1" baseline="-25000" dirty="0">
                <a:solidFill>
                  <a:srgbClr val="C00000"/>
                </a:solidFill>
                <a:cs typeface="Arial" panose="020B0604020202020204" pitchFamily="34" charset="0"/>
              </a:rPr>
              <a:t>3</a:t>
            </a:r>
            <a:r>
              <a:rPr lang="en-US" sz="1200" b="1" dirty="0">
                <a:solidFill>
                  <a:srgbClr val="C00000"/>
                </a:solidFill>
                <a:cs typeface="Arial" panose="020B0604020202020204" pitchFamily="34" charset="0"/>
              </a:rPr>
              <a:t>N;  2) NBS, DCM; 3) </a:t>
            </a:r>
            <a:r>
              <a:rPr lang="en-US" sz="1200" b="1" dirty="0" err="1">
                <a:solidFill>
                  <a:srgbClr val="C00000"/>
                </a:solidFill>
                <a:cs typeface="Arial" panose="020B0604020202020204" pitchFamily="34" charset="0"/>
              </a:rPr>
              <a:t>MeI</a:t>
            </a:r>
            <a:r>
              <a:rPr lang="en-US" sz="1200" b="1" dirty="0">
                <a:solidFill>
                  <a:srgbClr val="C00000"/>
                </a:solidFill>
                <a:cs typeface="Arial" panose="020B0604020202020204" pitchFamily="34" charset="0"/>
              </a:rPr>
              <a:t>, DMF</a:t>
            </a:r>
            <a:r>
              <a:rPr lang="en-US" sz="1200" b="1" dirty="0" smtClean="0">
                <a:solidFill>
                  <a:srgbClr val="C00000"/>
                </a:solidFill>
                <a:cs typeface="Arial" panose="020B0604020202020204" pitchFamily="34" charset="0"/>
              </a:rPr>
              <a:t>.</a:t>
            </a:r>
          </a:p>
          <a:p>
            <a:r>
              <a:rPr lang="en-US" sz="1400" b="1" dirty="0" smtClean="0">
                <a:solidFill>
                  <a:srgbClr val="C00000"/>
                </a:solidFill>
                <a:cs typeface="Arial" panose="020B0604020202020204" pitchFamily="34" charset="0"/>
              </a:rPr>
              <a:t>  </a:t>
            </a:r>
          </a:p>
          <a:p>
            <a:r>
              <a:rPr lang="en-US" sz="1400" b="1" i="1" dirty="0">
                <a:solidFill>
                  <a:srgbClr val="C00000"/>
                </a:solidFill>
                <a:cs typeface="Arial" panose="020B0604020202020204" pitchFamily="34" charset="0"/>
              </a:rPr>
              <a:t>	</a:t>
            </a:r>
            <a:r>
              <a:rPr lang="en-US" sz="1400" b="1" i="1" dirty="0" smtClean="0">
                <a:solidFill>
                  <a:srgbClr val="C00000"/>
                </a:solidFill>
                <a:cs typeface="Arial" panose="020B0604020202020204" pitchFamily="34" charset="0"/>
              </a:rPr>
              <a:t>		</a:t>
            </a:r>
            <a:r>
              <a:rPr lang="en-US" sz="1400" b="1" i="1" dirty="0" smtClean="0">
                <a:solidFill>
                  <a:srgbClr val="1E019B"/>
                </a:solidFill>
                <a:cs typeface="Arial" panose="020B0604020202020204" pitchFamily="34" charset="0"/>
              </a:rPr>
              <a:t>M. </a:t>
            </a:r>
            <a:r>
              <a:rPr lang="en-US" sz="1400" b="1" i="1" dirty="0" err="1" smtClean="0">
                <a:solidFill>
                  <a:srgbClr val="1E019B"/>
                </a:solidFill>
                <a:cs typeface="Arial" panose="020B0604020202020204" pitchFamily="34" charset="0"/>
              </a:rPr>
              <a:t>Balaz</a:t>
            </a:r>
            <a:r>
              <a:rPr lang="en-US" sz="1400" b="1" i="1" dirty="0" smtClean="0">
                <a:solidFill>
                  <a:srgbClr val="1E019B"/>
                </a:solidFill>
                <a:cs typeface="Arial" panose="020B0604020202020204" pitchFamily="34" charset="0"/>
              </a:rPr>
              <a:t>, H. Collins, et </a:t>
            </a:r>
            <a:r>
              <a:rPr lang="en-US" sz="1400" b="1" i="1" dirty="0" err="1" smtClean="0">
                <a:solidFill>
                  <a:srgbClr val="1E019B"/>
                </a:solidFill>
                <a:cs typeface="Arial" panose="020B0604020202020204" pitchFamily="34" charset="0"/>
              </a:rPr>
              <a:t>al.Org</a:t>
            </a:r>
            <a:r>
              <a:rPr lang="en-US" sz="1400" b="1" i="1" dirty="0">
                <a:solidFill>
                  <a:srgbClr val="1E019B"/>
                </a:solidFill>
                <a:cs typeface="Arial" panose="020B0604020202020204" pitchFamily="34" charset="0"/>
              </a:rPr>
              <a:t>. </a:t>
            </a:r>
            <a:r>
              <a:rPr lang="en-US" sz="1400" b="1" i="1" dirty="0" err="1">
                <a:solidFill>
                  <a:srgbClr val="1E019B"/>
                </a:solidFill>
                <a:cs typeface="Arial" panose="020B0604020202020204" pitchFamily="34" charset="0"/>
              </a:rPr>
              <a:t>Biomol</a:t>
            </a:r>
            <a:r>
              <a:rPr lang="en-US" sz="1400" b="1" i="1" dirty="0">
                <a:solidFill>
                  <a:srgbClr val="1E019B"/>
                </a:solidFill>
                <a:cs typeface="Arial" panose="020B0604020202020204" pitchFamily="34" charset="0"/>
              </a:rPr>
              <a:t>. Chem., 2009, 7, 874–888.</a:t>
            </a:r>
            <a:endParaRPr lang="ru-RU" sz="1400" dirty="0">
              <a:solidFill>
                <a:srgbClr val="1E019B"/>
              </a:solidFill>
            </a:endParaRPr>
          </a:p>
        </p:txBody>
      </p:sp>
      <p:sp>
        <p:nvSpPr>
          <p:cNvPr id="4" name="Прямоугольник 3"/>
          <p:cNvSpPr/>
          <p:nvPr/>
        </p:nvSpPr>
        <p:spPr>
          <a:xfrm>
            <a:off x="3419872" y="1009055"/>
            <a:ext cx="263214" cy="276999"/>
          </a:xfrm>
          <a:prstGeom prst="rect">
            <a:avLst/>
          </a:prstGeom>
        </p:spPr>
        <p:txBody>
          <a:bodyPr wrap="none">
            <a:spAutoFit/>
          </a:bodyPr>
          <a:lstStyle/>
          <a:p>
            <a:r>
              <a:rPr lang="ru-RU" sz="1200" b="1" dirty="0" smtClean="0">
                <a:solidFill>
                  <a:srgbClr val="C00000"/>
                </a:solidFill>
                <a:cs typeface="Arial" panose="020B0604020202020204" pitchFamily="34" charset="0"/>
              </a:rPr>
              <a:t>1</a:t>
            </a:r>
            <a:endParaRPr lang="ru-RU" sz="1200" dirty="0"/>
          </a:p>
        </p:txBody>
      </p:sp>
      <p:sp>
        <p:nvSpPr>
          <p:cNvPr id="6" name="Прямоугольник 5"/>
          <p:cNvSpPr/>
          <p:nvPr/>
        </p:nvSpPr>
        <p:spPr>
          <a:xfrm>
            <a:off x="4447693" y="867043"/>
            <a:ext cx="381836" cy="276999"/>
          </a:xfrm>
          <a:prstGeom prst="rect">
            <a:avLst/>
          </a:prstGeom>
        </p:spPr>
        <p:txBody>
          <a:bodyPr wrap="none">
            <a:spAutoFit/>
          </a:bodyPr>
          <a:lstStyle/>
          <a:p>
            <a:r>
              <a:rPr lang="ru-RU" sz="1200" b="1" dirty="0" smtClean="0">
                <a:solidFill>
                  <a:srgbClr val="C00000"/>
                </a:solidFill>
                <a:cs typeface="Arial" panose="020B0604020202020204" pitchFamily="34" charset="0"/>
              </a:rPr>
              <a:t>2,3</a:t>
            </a:r>
            <a:endParaRPr lang="ru-RU"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 xmlns:p14="http://schemas.microsoft.com/office/powerpoint/2010/main" val="2594179723"/>
              </p:ext>
            </p:extLst>
          </p:nvPr>
        </p:nvGraphicFramePr>
        <p:xfrm>
          <a:off x="1337489" y="116632"/>
          <a:ext cx="6601800" cy="2367542"/>
        </p:xfrm>
        <a:graphic>
          <a:graphicData uri="http://schemas.openxmlformats.org/presentationml/2006/ole">
            <p:oleObj spid="_x0000_s197948" name="CS ChemDraw Drawing" r:id="rId3" imgW="18435724" imgH="6594621" progId="ChemDraw.Document.6.0">
              <p:embed/>
            </p:oleObj>
          </a:graphicData>
        </a:graphic>
      </p:graphicFrame>
      <p:sp>
        <p:nvSpPr>
          <p:cNvPr id="5" name="Прямоугольник 4"/>
          <p:cNvSpPr/>
          <p:nvPr/>
        </p:nvSpPr>
        <p:spPr>
          <a:xfrm>
            <a:off x="3851920" y="104055"/>
            <a:ext cx="927433" cy="369332"/>
          </a:xfrm>
          <a:prstGeom prst="rect">
            <a:avLst/>
          </a:prstGeom>
        </p:spPr>
        <p:txBody>
          <a:bodyPr wrap="none">
            <a:spAutoFit/>
          </a:bodyPr>
          <a:lstStyle/>
          <a:p>
            <a:r>
              <a:rPr lang="en-US" sz="1400" b="1" i="1" dirty="0">
                <a:solidFill>
                  <a:srgbClr val="C00000"/>
                </a:solidFill>
                <a:cs typeface="Arial" panose="020B0604020202020204" pitchFamily="34" charset="0"/>
              </a:rPr>
              <a:t>Synthesis</a:t>
            </a:r>
            <a:r>
              <a:rPr lang="en-US" b="1" dirty="0">
                <a:solidFill>
                  <a:srgbClr val="C00000"/>
                </a:solidFill>
                <a:cs typeface="Arial" panose="020B0604020202020204" pitchFamily="34" charset="0"/>
              </a:rPr>
              <a:t> </a:t>
            </a:r>
            <a:endParaRPr lang="ru-RU" dirty="0"/>
          </a:p>
        </p:txBody>
      </p:sp>
      <p:pic>
        <p:nvPicPr>
          <p:cNvPr id="6" name="Picture 2"/>
          <p:cNvPicPr>
            <a:picLocks noChangeAspect="1" noChangeArrowheads="1"/>
          </p:cNvPicPr>
          <p:nvPr/>
        </p:nvPicPr>
        <p:blipFill>
          <a:blip r:embed="rId4"/>
          <a:srcRect/>
          <a:stretch>
            <a:fillRect/>
          </a:stretch>
        </p:blipFill>
        <p:spPr bwMode="auto">
          <a:xfrm>
            <a:off x="1184572" y="2696014"/>
            <a:ext cx="7189562" cy="2582747"/>
          </a:xfrm>
          <a:prstGeom prst="rect">
            <a:avLst/>
          </a:prstGeom>
          <a:noFill/>
          <a:ln w="9525">
            <a:noFill/>
            <a:miter lim="800000"/>
            <a:headEnd/>
            <a:tailEnd/>
          </a:ln>
          <a:effectLst/>
        </p:spPr>
      </p:pic>
      <p:sp>
        <p:nvSpPr>
          <p:cNvPr id="7" name="Прямоугольник 6"/>
          <p:cNvSpPr/>
          <p:nvPr/>
        </p:nvSpPr>
        <p:spPr>
          <a:xfrm>
            <a:off x="1184572" y="5370159"/>
            <a:ext cx="7491884" cy="523220"/>
          </a:xfrm>
          <a:prstGeom prst="rect">
            <a:avLst/>
          </a:prstGeom>
        </p:spPr>
        <p:txBody>
          <a:bodyPr wrap="square">
            <a:spAutoFit/>
          </a:bodyPr>
          <a:lstStyle/>
          <a:p>
            <a:pPr lvl="0" algn="just" fontAlgn="base">
              <a:spcBef>
                <a:spcPct val="0"/>
              </a:spcBef>
              <a:spcAft>
                <a:spcPct val="0"/>
              </a:spcAft>
            </a:pPr>
            <a:r>
              <a:rPr lang="en-US" sz="1400" b="1" dirty="0">
                <a:solidFill>
                  <a:srgbClr val="C00000"/>
                </a:solidFill>
                <a:ea typeface="Calibri" pitchFamily="34" charset="0"/>
                <a:cs typeface="Times New Roman" pitchFamily="18" charset="0"/>
              </a:rPr>
              <a:t>a) The dipole moment of porphyrin dimer (µ=3.73 D) represented at a torsion angle of 90°; </a:t>
            </a:r>
          </a:p>
          <a:p>
            <a:pPr lvl="0" algn="just" fontAlgn="base">
              <a:spcBef>
                <a:spcPct val="0"/>
              </a:spcBef>
              <a:spcAft>
                <a:spcPct val="0"/>
              </a:spcAft>
            </a:pPr>
            <a:r>
              <a:rPr lang="en-US" sz="1400" b="1" dirty="0">
                <a:solidFill>
                  <a:srgbClr val="C00000"/>
                </a:solidFill>
                <a:ea typeface="Calibri" pitchFamily="34" charset="0"/>
                <a:cs typeface="Times New Roman" pitchFamily="18" charset="0"/>
              </a:rPr>
              <a:t>b) </a:t>
            </a:r>
            <a:r>
              <a:rPr lang="en-US" sz="1400" b="1" dirty="0">
                <a:solidFill>
                  <a:srgbClr val="C00000"/>
                </a:solidFill>
              </a:rPr>
              <a:t>The dipole moment of porphyrin dimer (</a:t>
            </a:r>
            <a:r>
              <a:rPr lang="en-US" sz="1400" b="1" i="1" dirty="0">
                <a:solidFill>
                  <a:srgbClr val="C00000"/>
                </a:solidFill>
              </a:rPr>
              <a:t>µ</a:t>
            </a:r>
            <a:r>
              <a:rPr lang="en-US" sz="1400" b="1" dirty="0">
                <a:solidFill>
                  <a:srgbClr val="C00000"/>
                </a:solidFill>
              </a:rPr>
              <a:t>=5.56 D) represented at a torsion angle of 0°.</a:t>
            </a:r>
            <a:r>
              <a:rPr lang="en-US" sz="1400" b="1" i="1" dirty="0">
                <a:solidFill>
                  <a:srgbClr val="C00000"/>
                </a:solidFill>
              </a:rPr>
              <a:t> </a:t>
            </a:r>
            <a:endParaRPr lang="en-US" sz="1400" b="1" dirty="0">
              <a:solidFill>
                <a:srgbClr val="C00000"/>
              </a:solidFill>
              <a:cs typeface="Arial" pitchFamily="34" charset="0"/>
            </a:endParaRPr>
          </a:p>
        </p:txBody>
      </p:sp>
      <p:sp>
        <p:nvSpPr>
          <p:cNvPr id="8" name="Прямоугольник 7"/>
          <p:cNvSpPr/>
          <p:nvPr/>
        </p:nvSpPr>
        <p:spPr>
          <a:xfrm>
            <a:off x="1907704" y="4941168"/>
            <a:ext cx="369012" cy="307777"/>
          </a:xfrm>
          <a:prstGeom prst="rect">
            <a:avLst/>
          </a:prstGeom>
        </p:spPr>
        <p:txBody>
          <a:bodyPr wrap="none">
            <a:spAutoFit/>
          </a:bodyPr>
          <a:lstStyle/>
          <a:p>
            <a:r>
              <a:rPr lang="en-US" sz="1400" b="1" dirty="0">
                <a:solidFill>
                  <a:srgbClr val="C00000"/>
                </a:solidFill>
                <a:ea typeface="Calibri" pitchFamily="34" charset="0"/>
                <a:cs typeface="Times New Roman" pitchFamily="18" charset="0"/>
              </a:rPr>
              <a:t>a) </a:t>
            </a:r>
            <a:endParaRPr lang="ru-RU" sz="1400" dirty="0"/>
          </a:p>
        </p:txBody>
      </p:sp>
      <p:sp>
        <p:nvSpPr>
          <p:cNvPr id="9" name="Прямоугольник 8"/>
          <p:cNvSpPr/>
          <p:nvPr/>
        </p:nvSpPr>
        <p:spPr>
          <a:xfrm>
            <a:off x="6308712" y="4941167"/>
            <a:ext cx="377026" cy="307777"/>
          </a:xfrm>
          <a:prstGeom prst="rect">
            <a:avLst/>
          </a:prstGeom>
        </p:spPr>
        <p:txBody>
          <a:bodyPr wrap="none">
            <a:spAutoFit/>
          </a:bodyPr>
          <a:lstStyle/>
          <a:p>
            <a:r>
              <a:rPr lang="en-US" sz="1400" b="1" dirty="0" smtClean="0">
                <a:solidFill>
                  <a:srgbClr val="C00000"/>
                </a:solidFill>
                <a:ea typeface="Calibri" pitchFamily="34" charset="0"/>
                <a:cs typeface="Times New Roman" pitchFamily="18" charset="0"/>
              </a:rPr>
              <a:t>b) </a:t>
            </a:r>
            <a:endParaRPr lang="ru-RU" sz="1400" dirty="0"/>
          </a:p>
        </p:txBody>
      </p:sp>
      <p:sp>
        <p:nvSpPr>
          <p:cNvPr id="2" name="Прямоугольник 1"/>
          <p:cNvSpPr/>
          <p:nvPr/>
        </p:nvSpPr>
        <p:spPr>
          <a:xfrm>
            <a:off x="2987824" y="5893379"/>
            <a:ext cx="5904656" cy="307777"/>
          </a:xfrm>
          <a:prstGeom prst="rect">
            <a:avLst/>
          </a:prstGeom>
        </p:spPr>
        <p:txBody>
          <a:bodyPr wrap="square">
            <a:spAutoFit/>
          </a:bodyPr>
          <a:lstStyle/>
          <a:p>
            <a:r>
              <a:rPr lang="en-US" sz="1400" b="1" i="1" dirty="0">
                <a:solidFill>
                  <a:srgbClr val="1E019B"/>
                </a:solidFill>
                <a:ea typeface="Calibri" pitchFamily="34" charset="0"/>
                <a:cs typeface="Times New Roman" pitchFamily="18" charset="0"/>
              </a:rPr>
              <a:t>Mamardashvili N., </a:t>
            </a:r>
            <a:r>
              <a:rPr lang="en-US" sz="1400" b="1" i="1" dirty="0" err="1">
                <a:solidFill>
                  <a:srgbClr val="1E019B"/>
                </a:solidFill>
                <a:ea typeface="Calibri" pitchFamily="34" charset="0"/>
                <a:cs typeface="Times New Roman" pitchFamily="18" charset="0"/>
              </a:rPr>
              <a:t>Dmitrieva</a:t>
            </a:r>
            <a:r>
              <a:rPr lang="en-US" sz="1400" b="1" i="1" dirty="0">
                <a:solidFill>
                  <a:srgbClr val="1E019B"/>
                </a:solidFill>
                <a:ea typeface="Calibri" pitchFamily="34" charset="0"/>
                <a:cs typeface="Times New Roman" pitchFamily="18" charset="0"/>
              </a:rPr>
              <a:t> O., Journal of Luminescence 235 (2021) 117986</a:t>
            </a:r>
            <a:endParaRPr lang="ru-RU" sz="1400" b="1" dirty="0">
              <a:solidFill>
                <a:srgbClr val="1E019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Fig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116" y="33671"/>
            <a:ext cx="3857652" cy="2725538"/>
          </a:xfrm>
          <a:prstGeom prst="rect">
            <a:avLst/>
          </a:prstGeom>
          <a:noFill/>
          <a:ln>
            <a:noFill/>
          </a:ln>
        </p:spPr>
      </p:pic>
      <p:sp>
        <p:nvSpPr>
          <p:cNvPr id="9" name="Прямоугольник 8"/>
          <p:cNvSpPr/>
          <p:nvPr/>
        </p:nvSpPr>
        <p:spPr>
          <a:xfrm>
            <a:off x="536116" y="2759209"/>
            <a:ext cx="4714876" cy="707886"/>
          </a:xfrm>
          <a:prstGeom prst="rect">
            <a:avLst/>
          </a:prstGeom>
        </p:spPr>
        <p:txBody>
          <a:bodyPr wrap="square">
            <a:spAutoFit/>
          </a:bodyPr>
          <a:lstStyle/>
          <a:p>
            <a:r>
              <a:rPr lang="en-US" sz="1200" b="1" dirty="0" smtClean="0">
                <a:solidFill>
                  <a:srgbClr val="C00000"/>
                </a:solidFill>
              </a:rPr>
              <a:t>Temperature dependence of the FIR of the dimer in toluene </a:t>
            </a:r>
          </a:p>
          <a:p>
            <a:r>
              <a:rPr lang="en-US" sz="1400" b="1" i="1" dirty="0" smtClean="0">
                <a:solidFill>
                  <a:schemeClr val="tx2"/>
                </a:solidFill>
                <a:ea typeface="Calibri" pitchFamily="34" charset="0"/>
                <a:cs typeface="Times New Roman" pitchFamily="18" charset="0"/>
              </a:rPr>
              <a:t>                                 </a:t>
            </a:r>
          </a:p>
          <a:p>
            <a:r>
              <a:rPr lang="en-US" sz="1400" b="1" i="1" dirty="0">
                <a:solidFill>
                  <a:schemeClr val="tx2"/>
                </a:solidFill>
                <a:ea typeface="Calibri" pitchFamily="34" charset="0"/>
                <a:cs typeface="Times New Roman" pitchFamily="18" charset="0"/>
              </a:rPr>
              <a:t>	</a:t>
            </a:r>
            <a:r>
              <a:rPr lang="en-US" sz="1400" b="1" i="1" dirty="0" smtClean="0">
                <a:solidFill>
                  <a:schemeClr val="tx2"/>
                </a:solidFill>
                <a:ea typeface="Calibri" pitchFamily="34" charset="0"/>
                <a:cs typeface="Times New Roman" pitchFamily="18" charset="0"/>
              </a:rPr>
              <a:t>	</a:t>
            </a:r>
            <a:endParaRPr lang="ru-RU" sz="1400" b="1" dirty="0" smtClean="0">
              <a:solidFill>
                <a:schemeClr val="tx2"/>
              </a:solidFill>
            </a:endParaRPr>
          </a:p>
        </p:txBody>
      </p:sp>
      <p:pic>
        <p:nvPicPr>
          <p:cNvPr id="10" name="Рисунок 9" descr="Fig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92080" y="46059"/>
            <a:ext cx="2894313" cy="2713150"/>
          </a:xfrm>
          <a:prstGeom prst="rect">
            <a:avLst/>
          </a:prstGeom>
          <a:noFill/>
          <a:ln>
            <a:noFill/>
          </a:ln>
        </p:spPr>
      </p:pic>
      <p:sp>
        <p:nvSpPr>
          <p:cNvPr id="2" name="Прямоугольник 1"/>
          <p:cNvSpPr/>
          <p:nvPr/>
        </p:nvSpPr>
        <p:spPr>
          <a:xfrm>
            <a:off x="5292080" y="2759209"/>
            <a:ext cx="3668537" cy="461665"/>
          </a:xfrm>
          <a:prstGeom prst="rect">
            <a:avLst/>
          </a:prstGeom>
        </p:spPr>
        <p:txBody>
          <a:bodyPr wrap="square">
            <a:spAutoFit/>
          </a:bodyPr>
          <a:lstStyle/>
          <a:p>
            <a:r>
              <a:rPr lang="en-US" sz="1200" b="1" dirty="0">
                <a:solidFill>
                  <a:srgbClr val="C00000"/>
                </a:solidFill>
                <a:ea typeface="Calibri" pitchFamily="34" charset="0"/>
                <a:cs typeface="Times New Roman" pitchFamily="18" charset="0"/>
              </a:rPr>
              <a:t>Variable temperature (283-363 K) absorption </a:t>
            </a:r>
            <a:endParaRPr lang="ru-RU" sz="1200" b="1" dirty="0" smtClean="0">
              <a:solidFill>
                <a:srgbClr val="C00000"/>
              </a:solidFill>
              <a:ea typeface="Calibri" pitchFamily="34" charset="0"/>
              <a:cs typeface="Times New Roman" pitchFamily="18" charset="0"/>
            </a:endParaRPr>
          </a:p>
          <a:p>
            <a:r>
              <a:rPr lang="en-US" sz="1200" b="1" dirty="0" smtClean="0">
                <a:solidFill>
                  <a:srgbClr val="C00000"/>
                </a:solidFill>
                <a:ea typeface="Calibri" pitchFamily="34" charset="0"/>
                <a:cs typeface="Times New Roman" pitchFamily="18" charset="0"/>
              </a:rPr>
              <a:t>spectra </a:t>
            </a:r>
            <a:r>
              <a:rPr lang="en-US" sz="1200" b="1" dirty="0">
                <a:solidFill>
                  <a:srgbClr val="C00000"/>
                </a:solidFill>
                <a:ea typeface="Calibri" pitchFamily="34" charset="0"/>
                <a:cs typeface="Times New Roman" pitchFamily="18" charset="0"/>
              </a:rPr>
              <a:t>of the porphyrin dimer in toluene</a:t>
            </a:r>
            <a:endParaRPr lang="ru-RU" sz="1200" dirty="0"/>
          </a:p>
        </p:txBody>
      </p:sp>
      <p:pic>
        <p:nvPicPr>
          <p:cNvPr id="1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3282429"/>
            <a:ext cx="5112568" cy="28108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p:cNvGraphicFramePr>
            <a:graphicFrameLocks noChangeAspect="1"/>
          </p:cNvGraphicFramePr>
          <p:nvPr>
            <p:extLst>
              <p:ext uri="{D42A27DB-BD31-4B8C-83A1-F6EECF244321}">
                <p14:modId xmlns="" xmlns:p14="http://schemas.microsoft.com/office/powerpoint/2010/main" val="3270325996"/>
              </p:ext>
            </p:extLst>
          </p:nvPr>
        </p:nvGraphicFramePr>
        <p:xfrm>
          <a:off x="105441" y="47610"/>
          <a:ext cx="2342968" cy="2071881"/>
        </p:xfrm>
        <a:graphic>
          <a:graphicData uri="http://schemas.openxmlformats.org/presentationml/2006/ole">
            <p:oleObj spid="_x0000_s263294" name="CS ChemDraw Drawing" r:id="rId3" imgW="5835115" imgH="5160387" progId="ChemDraw.Document.6.0">
              <p:embed/>
            </p:oleObj>
          </a:graphicData>
        </a:graphic>
      </p:graphicFrame>
      <p:pic>
        <p:nvPicPr>
          <p:cNvPr id="3" name="Picture 4"/>
          <p:cNvPicPr>
            <a:picLocks noChangeAspect="1" noChangeArrowheads="1"/>
          </p:cNvPicPr>
          <p:nvPr/>
        </p:nvPicPr>
        <p:blipFill>
          <a:blip r:embed="rId4"/>
          <a:srcRect/>
          <a:stretch>
            <a:fillRect/>
          </a:stretch>
        </p:blipFill>
        <p:spPr bwMode="auto">
          <a:xfrm>
            <a:off x="4113784" y="127216"/>
            <a:ext cx="3409953" cy="1857498"/>
          </a:xfrm>
          <a:prstGeom prst="rect">
            <a:avLst/>
          </a:prstGeom>
          <a:noFill/>
          <a:ln w="9525">
            <a:noFill/>
            <a:miter lim="800000"/>
            <a:headEnd/>
            <a:tailEnd/>
          </a:ln>
          <a:effectLst/>
        </p:spPr>
      </p:pic>
      <p:pic>
        <p:nvPicPr>
          <p:cNvPr id="4" name="Picture 9"/>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563888" y="61015"/>
            <a:ext cx="1428760" cy="1425962"/>
          </a:xfrm>
          <a:prstGeom prst="rect">
            <a:avLst/>
          </a:prstGeom>
          <a:noFill/>
          <a:ln w="9525">
            <a:noFill/>
            <a:miter lim="800000"/>
            <a:headEnd/>
            <a:tailEnd/>
          </a:ln>
          <a:effectLst/>
        </p:spPr>
      </p:pic>
      <p:graphicFrame>
        <p:nvGraphicFramePr>
          <p:cNvPr id="149507" name="Object 3"/>
          <p:cNvGraphicFramePr>
            <a:graphicFrameLocks noChangeAspect="1"/>
          </p:cNvGraphicFramePr>
          <p:nvPr>
            <p:extLst>
              <p:ext uri="{D42A27DB-BD31-4B8C-83A1-F6EECF244321}">
                <p14:modId xmlns="" xmlns:p14="http://schemas.microsoft.com/office/powerpoint/2010/main" val="388692441"/>
              </p:ext>
            </p:extLst>
          </p:nvPr>
        </p:nvGraphicFramePr>
        <p:xfrm>
          <a:off x="5130804" y="2107844"/>
          <a:ext cx="2765523" cy="541501"/>
        </p:xfrm>
        <a:graphic>
          <a:graphicData uri="http://schemas.openxmlformats.org/presentationml/2006/ole">
            <p:oleObj spid="_x0000_s263295" name="CS ChemDraw Drawing" r:id="rId6" imgW="5437395" imgH="1062237" progId="ChemDraw.Document.6.0">
              <p:embed/>
            </p:oleObj>
          </a:graphicData>
        </a:graphic>
      </p:graphicFrame>
      <p:sp>
        <p:nvSpPr>
          <p:cNvPr id="6" name="Прямоугольник 5"/>
          <p:cNvSpPr/>
          <p:nvPr/>
        </p:nvSpPr>
        <p:spPr>
          <a:xfrm>
            <a:off x="279169" y="301298"/>
            <a:ext cx="381836" cy="369332"/>
          </a:xfrm>
          <a:prstGeom prst="rect">
            <a:avLst/>
          </a:prstGeom>
        </p:spPr>
        <p:txBody>
          <a:bodyPr wrap="none">
            <a:spAutoFit/>
          </a:bodyPr>
          <a:lstStyle/>
          <a:p>
            <a:r>
              <a:rPr lang="en-US" sz="1400" b="1" dirty="0" smtClean="0">
                <a:solidFill>
                  <a:srgbClr val="C00000"/>
                </a:solidFill>
                <a:ea typeface="Calibri" pitchFamily="34" charset="0"/>
                <a:cs typeface="Times New Roman" pitchFamily="18" charset="0"/>
              </a:rPr>
              <a:t>a)</a:t>
            </a:r>
            <a:r>
              <a:rPr lang="en-US" b="1" dirty="0" smtClean="0">
                <a:solidFill>
                  <a:srgbClr val="C00000"/>
                </a:solidFill>
                <a:ea typeface="Calibri" pitchFamily="34" charset="0"/>
                <a:cs typeface="Times New Roman" pitchFamily="18" charset="0"/>
              </a:rPr>
              <a:t> </a:t>
            </a:r>
            <a:endParaRPr lang="ru-RU" dirty="0"/>
          </a:p>
        </p:txBody>
      </p:sp>
      <p:sp>
        <p:nvSpPr>
          <p:cNvPr id="7" name="Прямоугольник 6"/>
          <p:cNvSpPr/>
          <p:nvPr/>
        </p:nvSpPr>
        <p:spPr>
          <a:xfrm>
            <a:off x="3723934" y="404664"/>
            <a:ext cx="389850" cy="369332"/>
          </a:xfrm>
          <a:prstGeom prst="rect">
            <a:avLst/>
          </a:prstGeom>
        </p:spPr>
        <p:txBody>
          <a:bodyPr wrap="none">
            <a:spAutoFit/>
          </a:bodyPr>
          <a:lstStyle/>
          <a:p>
            <a:r>
              <a:rPr lang="en-US" sz="1400" b="1" dirty="0" smtClean="0">
                <a:solidFill>
                  <a:srgbClr val="C00000"/>
                </a:solidFill>
                <a:ea typeface="Calibri" pitchFamily="34" charset="0"/>
                <a:cs typeface="Times New Roman" pitchFamily="18" charset="0"/>
              </a:rPr>
              <a:t>b)</a:t>
            </a:r>
            <a:r>
              <a:rPr lang="en-US" b="1" dirty="0" smtClean="0">
                <a:solidFill>
                  <a:srgbClr val="C00000"/>
                </a:solidFill>
                <a:ea typeface="Calibri" pitchFamily="34" charset="0"/>
                <a:cs typeface="Times New Roman" pitchFamily="18" charset="0"/>
              </a:rPr>
              <a:t> </a:t>
            </a:r>
            <a:endParaRPr lang="ru-RU" dirty="0"/>
          </a:p>
        </p:txBody>
      </p:sp>
      <p:sp>
        <p:nvSpPr>
          <p:cNvPr id="8" name="Прямоугольник 7"/>
          <p:cNvSpPr/>
          <p:nvPr/>
        </p:nvSpPr>
        <p:spPr>
          <a:xfrm>
            <a:off x="4765116" y="2132905"/>
            <a:ext cx="356188" cy="307777"/>
          </a:xfrm>
          <a:prstGeom prst="rect">
            <a:avLst/>
          </a:prstGeom>
        </p:spPr>
        <p:txBody>
          <a:bodyPr wrap="none">
            <a:spAutoFit/>
          </a:bodyPr>
          <a:lstStyle/>
          <a:p>
            <a:r>
              <a:rPr lang="en-US" sz="1400" b="1" dirty="0" smtClean="0">
                <a:solidFill>
                  <a:srgbClr val="C00000"/>
                </a:solidFill>
                <a:ea typeface="Calibri" pitchFamily="34" charset="0"/>
                <a:cs typeface="Times New Roman" pitchFamily="18" charset="0"/>
              </a:rPr>
              <a:t>c) </a:t>
            </a:r>
            <a:endParaRPr lang="ru-RU" sz="1400" dirty="0"/>
          </a:p>
        </p:txBody>
      </p:sp>
      <p:sp>
        <p:nvSpPr>
          <p:cNvPr id="10" name="Прямоугольник 9"/>
          <p:cNvSpPr/>
          <p:nvPr/>
        </p:nvSpPr>
        <p:spPr>
          <a:xfrm>
            <a:off x="46160" y="2440682"/>
            <a:ext cx="5038017" cy="1169551"/>
          </a:xfrm>
          <a:prstGeom prst="rect">
            <a:avLst/>
          </a:prstGeom>
        </p:spPr>
        <p:txBody>
          <a:bodyPr wrap="square">
            <a:spAutoFit/>
          </a:bodyPr>
          <a:lstStyle/>
          <a:p>
            <a:pPr marL="342900" lvl="0" indent="-342900" algn="just" fontAlgn="base">
              <a:spcBef>
                <a:spcPct val="0"/>
              </a:spcBef>
              <a:spcAft>
                <a:spcPct val="0"/>
              </a:spcAft>
              <a:buAutoNum type="alphaLcParenR"/>
            </a:pPr>
            <a:r>
              <a:rPr lang="en-US" sz="1400" b="1" dirty="0" smtClean="0">
                <a:solidFill>
                  <a:srgbClr val="C00000"/>
                </a:solidFill>
                <a:ea typeface="Calibri" pitchFamily="34" charset="0"/>
                <a:cs typeface="Times New Roman" pitchFamily="18" charset="0"/>
              </a:rPr>
              <a:t>Molecular structure of the </a:t>
            </a:r>
            <a:r>
              <a:rPr lang="en-US" sz="1400" b="1" dirty="0" err="1" smtClean="0">
                <a:solidFill>
                  <a:srgbClr val="C00000"/>
                </a:solidFill>
                <a:ea typeface="Calibri" pitchFamily="34" charset="0"/>
                <a:cs typeface="Times New Roman" pitchFamily="18" charset="0"/>
              </a:rPr>
              <a:t>tetrametoxyphenylporphyrin</a:t>
            </a:r>
            <a:r>
              <a:rPr lang="en-US" sz="1400" b="1" dirty="0" smtClean="0">
                <a:solidFill>
                  <a:srgbClr val="C00000"/>
                </a:solidFill>
                <a:ea typeface="Calibri" pitchFamily="34" charset="0"/>
                <a:cs typeface="Times New Roman" pitchFamily="18" charset="0"/>
              </a:rPr>
              <a:t>;  </a:t>
            </a:r>
            <a:endParaRPr lang="ru-RU" sz="1400" b="1" dirty="0">
              <a:solidFill>
                <a:srgbClr val="C00000"/>
              </a:solidFill>
              <a:ea typeface="Calibri" pitchFamily="34" charset="0"/>
              <a:cs typeface="Times New Roman" pitchFamily="18" charset="0"/>
            </a:endParaRPr>
          </a:p>
          <a:p>
            <a:pPr marL="342900" lvl="0" indent="-342900" algn="just" fontAlgn="base">
              <a:spcBef>
                <a:spcPct val="0"/>
              </a:spcBef>
              <a:spcAft>
                <a:spcPct val="0"/>
              </a:spcAft>
              <a:buAutoNum type="alphaLcParenR"/>
            </a:pPr>
            <a:r>
              <a:rPr lang="en-US" sz="1400" b="1" dirty="0">
                <a:solidFill>
                  <a:srgbClr val="C00000"/>
                </a:solidFill>
                <a:ea typeface="Calibri" pitchFamily="34" charset="0"/>
                <a:cs typeface="Times New Roman" pitchFamily="18" charset="0"/>
              </a:rPr>
              <a:t>R</a:t>
            </a:r>
            <a:r>
              <a:rPr lang="en-US" sz="1400" b="1" dirty="0" smtClean="0">
                <a:solidFill>
                  <a:srgbClr val="C00000"/>
                </a:solidFill>
                <a:ea typeface="Calibri" pitchFamily="34" charset="0"/>
                <a:cs typeface="Times New Roman" pitchFamily="18" charset="0"/>
              </a:rPr>
              <a:t>epresentation of the polymeric micelle; </a:t>
            </a:r>
            <a:endParaRPr lang="ru-RU" sz="1400" b="1" dirty="0" smtClean="0">
              <a:solidFill>
                <a:srgbClr val="C00000"/>
              </a:solidFill>
              <a:ea typeface="Calibri" pitchFamily="34" charset="0"/>
              <a:cs typeface="Times New Roman" pitchFamily="18" charset="0"/>
            </a:endParaRPr>
          </a:p>
          <a:p>
            <a:pPr marL="342900" lvl="0" indent="-342900" algn="just" fontAlgn="base">
              <a:spcBef>
                <a:spcPct val="0"/>
              </a:spcBef>
              <a:spcAft>
                <a:spcPct val="0"/>
              </a:spcAft>
              <a:buAutoNum type="alphaLcParenR"/>
            </a:pPr>
            <a:r>
              <a:rPr lang="en-US" sz="1400" b="1" dirty="0" smtClean="0">
                <a:solidFill>
                  <a:srgbClr val="C00000"/>
                </a:solidFill>
                <a:ea typeface="Calibri" pitchFamily="34" charset="0"/>
                <a:cs typeface="Times New Roman" pitchFamily="18" charset="0"/>
              </a:rPr>
              <a:t>Molecular</a:t>
            </a:r>
            <a:r>
              <a:rPr lang="ru-RU" sz="1400" b="1" dirty="0" smtClean="0">
                <a:solidFill>
                  <a:srgbClr val="C00000"/>
                </a:solidFill>
                <a:ea typeface="Calibri" pitchFamily="34" charset="0"/>
                <a:cs typeface="Times New Roman" pitchFamily="18" charset="0"/>
              </a:rPr>
              <a:t> </a:t>
            </a:r>
            <a:r>
              <a:rPr lang="en-US" sz="1400" b="1" dirty="0" smtClean="0">
                <a:solidFill>
                  <a:srgbClr val="C00000"/>
                </a:solidFill>
                <a:ea typeface="Calibri" pitchFamily="34" charset="0"/>
                <a:cs typeface="Times New Roman" pitchFamily="18" charset="0"/>
              </a:rPr>
              <a:t>structure of the </a:t>
            </a:r>
            <a:r>
              <a:rPr lang="en-US" sz="1400" b="1" dirty="0" err="1" smtClean="0">
                <a:solidFill>
                  <a:srgbClr val="C00000"/>
                </a:solidFill>
                <a:ea typeface="Calibri" pitchFamily="34" charset="0"/>
                <a:cs typeface="Times New Roman" pitchFamily="18" charset="0"/>
              </a:rPr>
              <a:t>Pluronic</a:t>
            </a:r>
            <a:r>
              <a:rPr lang="en-US" sz="1400" b="1" dirty="0" smtClean="0">
                <a:solidFill>
                  <a:srgbClr val="C00000"/>
                </a:solidFill>
                <a:ea typeface="Calibri" pitchFamily="34" charset="0"/>
                <a:cs typeface="Times New Roman" pitchFamily="18" charset="0"/>
              </a:rPr>
              <a:t> P-123 and F-127</a:t>
            </a:r>
            <a:r>
              <a:rPr lang="ru-RU" sz="1400" b="1" dirty="0" smtClean="0">
                <a:solidFill>
                  <a:srgbClr val="C00000"/>
                </a:solidFill>
                <a:ea typeface="Calibri" pitchFamily="34" charset="0"/>
                <a:cs typeface="Times New Roman" pitchFamily="18" charset="0"/>
              </a:rPr>
              <a:t>.</a:t>
            </a:r>
            <a:r>
              <a:rPr lang="en-US" sz="1400" b="1" i="1" dirty="0" smtClean="0">
                <a:solidFill>
                  <a:srgbClr val="C00000"/>
                </a:solidFill>
                <a:ea typeface="Calibri" pitchFamily="34" charset="0"/>
                <a:cs typeface="Times New Roman" pitchFamily="18" charset="0"/>
              </a:rPr>
              <a:t>					</a:t>
            </a:r>
          </a:p>
          <a:p>
            <a:pPr lvl="0" algn="just" fontAlgn="base">
              <a:spcBef>
                <a:spcPct val="0"/>
              </a:spcBef>
              <a:spcAft>
                <a:spcPct val="0"/>
              </a:spcAft>
            </a:pPr>
            <a:r>
              <a:rPr lang="en-US" sz="1400" b="1" i="1" dirty="0">
                <a:solidFill>
                  <a:srgbClr val="C00000"/>
                </a:solidFill>
                <a:ea typeface="Calibri" pitchFamily="34" charset="0"/>
                <a:cs typeface="Times New Roman" pitchFamily="18" charset="0"/>
              </a:rPr>
              <a:t>	</a:t>
            </a:r>
            <a:r>
              <a:rPr lang="en-US" sz="1400" b="1" i="1" dirty="0" smtClean="0">
                <a:solidFill>
                  <a:srgbClr val="C00000"/>
                </a:solidFill>
                <a:ea typeface="Calibri" pitchFamily="34" charset="0"/>
                <a:cs typeface="Times New Roman" pitchFamily="18" charset="0"/>
              </a:rPr>
              <a:t>				</a:t>
            </a:r>
            <a:endParaRPr lang="en-US" sz="1400" b="1" i="1" dirty="0" smtClean="0">
              <a:solidFill>
                <a:srgbClr val="1E019B"/>
              </a:solidFill>
              <a:cs typeface="Arial" pitchFamily="34" charset="0"/>
            </a:endParaRPr>
          </a:p>
        </p:txBody>
      </p:sp>
      <p:sp>
        <p:nvSpPr>
          <p:cNvPr id="2" name="Прямоугольник 1"/>
          <p:cNvSpPr/>
          <p:nvPr/>
        </p:nvSpPr>
        <p:spPr>
          <a:xfrm>
            <a:off x="3103320" y="6093296"/>
            <a:ext cx="6005234" cy="307777"/>
          </a:xfrm>
          <a:prstGeom prst="rect">
            <a:avLst/>
          </a:prstGeom>
        </p:spPr>
        <p:txBody>
          <a:bodyPr wrap="none">
            <a:spAutoFit/>
          </a:bodyPr>
          <a:lstStyle/>
          <a:p>
            <a:pPr lvl="0" algn="just" fontAlgn="base">
              <a:spcBef>
                <a:spcPct val="0"/>
              </a:spcBef>
              <a:spcAft>
                <a:spcPct val="0"/>
              </a:spcAft>
            </a:pPr>
            <a:r>
              <a:rPr lang="en-US" sz="1400" b="1" i="1" dirty="0">
                <a:solidFill>
                  <a:srgbClr val="1E019B"/>
                </a:solidFill>
                <a:ea typeface="Calibri" pitchFamily="34" charset="0"/>
                <a:cs typeface="Times New Roman" pitchFamily="18" charset="0"/>
              </a:rPr>
              <a:t>B.H. </a:t>
            </a:r>
            <a:r>
              <a:rPr lang="en-US" sz="1400" b="1" i="1" dirty="0" err="1">
                <a:solidFill>
                  <a:srgbClr val="1E019B"/>
                </a:solidFill>
                <a:ea typeface="Calibri" pitchFamily="34" charset="0"/>
                <a:cs typeface="Times New Roman" pitchFamily="18" charset="0"/>
              </a:rPr>
              <a:t>Vilsinski</a:t>
            </a:r>
            <a:r>
              <a:rPr lang="en-US" sz="1400" b="1" i="1" dirty="0">
                <a:solidFill>
                  <a:srgbClr val="1E019B"/>
                </a:solidFill>
                <a:ea typeface="Calibri" pitchFamily="34" charset="0"/>
                <a:cs typeface="Times New Roman" pitchFamily="18" charset="0"/>
              </a:rPr>
              <a:t>, J.L. </a:t>
            </a:r>
            <a:r>
              <a:rPr lang="en-US" sz="1400" b="1" i="1" dirty="0" err="1">
                <a:solidFill>
                  <a:srgbClr val="1E019B"/>
                </a:solidFill>
                <a:ea typeface="Calibri" pitchFamily="34" charset="0"/>
                <a:cs typeface="Times New Roman" pitchFamily="18" charset="0"/>
              </a:rPr>
              <a:t>Aparicio</a:t>
            </a:r>
            <a:r>
              <a:rPr lang="en-US" sz="1400" b="1" i="1" dirty="0">
                <a:solidFill>
                  <a:srgbClr val="1E019B"/>
                </a:solidFill>
                <a:ea typeface="Calibri" pitchFamily="34" charset="0"/>
                <a:cs typeface="Times New Roman" pitchFamily="18" charset="0"/>
              </a:rPr>
              <a:t> </a:t>
            </a:r>
            <a:r>
              <a:rPr lang="en-US" sz="1400" b="1" i="1" dirty="0" smtClean="0">
                <a:solidFill>
                  <a:srgbClr val="1E019B"/>
                </a:solidFill>
                <a:ea typeface="Calibri" pitchFamily="34" charset="0"/>
                <a:cs typeface="Times New Roman" pitchFamily="18" charset="0"/>
              </a:rPr>
              <a:t>et al., </a:t>
            </a:r>
            <a:r>
              <a:rPr lang="en-US" sz="1400" b="1" i="1" dirty="0" err="1" smtClean="0">
                <a:solidFill>
                  <a:srgbClr val="1E019B"/>
                </a:solidFill>
                <a:ea typeface="Calibri" pitchFamily="34" charset="0"/>
                <a:cs typeface="Times"/>
              </a:rPr>
              <a:t>Quim.Nova</a:t>
            </a:r>
            <a:r>
              <a:rPr lang="en-US" sz="1400" b="1" i="1" dirty="0">
                <a:solidFill>
                  <a:srgbClr val="1E019B"/>
                </a:solidFill>
                <a:ea typeface="Calibri" pitchFamily="34" charset="0"/>
                <a:cs typeface="Times"/>
              </a:rPr>
              <a:t>, Vol. 37, No. 10, 1650-1656, 2014.</a:t>
            </a:r>
            <a:endParaRPr lang="en-US" sz="1400" b="1" i="1" dirty="0">
              <a:solidFill>
                <a:srgbClr val="1E019B"/>
              </a:solidFill>
              <a:cs typeface="Arial" pitchFamily="34" charset="0"/>
            </a:endParaRPr>
          </a:p>
        </p:txBody>
      </p:sp>
      <p:pic>
        <p:nvPicPr>
          <p:cNvPr id="11" name="Рисунок 10"/>
          <p:cNvPicPr/>
          <p:nvPr/>
        </p:nvPicPr>
        <p:blipFill>
          <a:blip r:embed="rId7"/>
          <a:stretch>
            <a:fillRect/>
          </a:stretch>
        </p:blipFill>
        <p:spPr>
          <a:xfrm>
            <a:off x="5292080" y="3025457"/>
            <a:ext cx="3535668" cy="2880320"/>
          </a:xfrm>
          <a:prstGeom prst="rect">
            <a:avLst/>
          </a:prstGeom>
        </p:spPr>
      </p:pic>
      <p:sp>
        <p:nvSpPr>
          <p:cNvPr id="5" name="Прямоугольник 4"/>
          <p:cNvSpPr/>
          <p:nvPr/>
        </p:nvSpPr>
        <p:spPr>
          <a:xfrm>
            <a:off x="279169" y="5229200"/>
            <a:ext cx="4572000" cy="738664"/>
          </a:xfrm>
          <a:prstGeom prst="rect">
            <a:avLst/>
          </a:prstGeom>
        </p:spPr>
        <p:txBody>
          <a:bodyPr>
            <a:spAutoFit/>
          </a:bodyPr>
          <a:lstStyle/>
          <a:p>
            <a:pPr lvl="0" algn="just" fontAlgn="base">
              <a:spcBef>
                <a:spcPct val="0"/>
              </a:spcBef>
              <a:spcAft>
                <a:spcPct val="0"/>
              </a:spcAft>
            </a:pPr>
            <a:r>
              <a:rPr lang="en-US" sz="1400" b="1" dirty="0">
                <a:solidFill>
                  <a:srgbClr val="C00000"/>
                </a:solidFill>
                <a:ea typeface="Calibri" pitchFamily="34" charset="0"/>
                <a:cs typeface="Times New Roman" pitchFamily="18" charset="0"/>
              </a:rPr>
              <a:t>Solubility curve of TMPP in P-123 and F-127 (concentration range for P-123: 0.14 × 10</a:t>
            </a:r>
            <a:r>
              <a:rPr lang="en-US" sz="1400" b="1" i="1" baseline="30000" dirty="0">
                <a:solidFill>
                  <a:srgbClr val="C00000"/>
                </a:solidFill>
                <a:ea typeface="Calibri" pitchFamily="34" charset="0"/>
                <a:cs typeface="Times"/>
              </a:rPr>
              <a:t>-3</a:t>
            </a:r>
            <a:r>
              <a:rPr lang="en-US" sz="1400" b="1" i="1" dirty="0">
                <a:solidFill>
                  <a:srgbClr val="C00000"/>
                </a:solidFill>
                <a:ea typeface="Calibri" pitchFamily="34" charset="0"/>
                <a:cs typeface="Times"/>
              </a:rPr>
              <a:t> </a:t>
            </a:r>
            <a:r>
              <a:rPr lang="en-US" sz="1400" b="1" dirty="0">
                <a:solidFill>
                  <a:srgbClr val="C00000"/>
                </a:solidFill>
                <a:ea typeface="Calibri" pitchFamily="34" charset="0"/>
                <a:cs typeface="Times New Roman" pitchFamily="18" charset="0"/>
              </a:rPr>
              <a:t>to 1.30 × 10</a:t>
            </a:r>
            <a:r>
              <a:rPr lang="en-US" sz="1400" b="1" i="1" baseline="30000" dirty="0">
                <a:solidFill>
                  <a:srgbClr val="C00000"/>
                </a:solidFill>
                <a:ea typeface="Calibri" pitchFamily="34" charset="0"/>
                <a:cs typeface="Times"/>
              </a:rPr>
              <a:t>-3</a:t>
            </a:r>
            <a:r>
              <a:rPr lang="en-US" sz="1400" b="1" i="1" dirty="0">
                <a:solidFill>
                  <a:srgbClr val="C00000"/>
                </a:solidFill>
                <a:ea typeface="Calibri" pitchFamily="34" charset="0"/>
                <a:cs typeface="Times"/>
              </a:rPr>
              <a:t> </a:t>
            </a:r>
            <a:r>
              <a:rPr lang="en-US" sz="1400" b="1" dirty="0" err="1">
                <a:solidFill>
                  <a:srgbClr val="C00000"/>
                </a:solidFill>
                <a:ea typeface="Calibri" pitchFamily="34" charset="0"/>
                <a:cs typeface="Times New Roman" pitchFamily="18" charset="0"/>
              </a:rPr>
              <a:t>mol</a:t>
            </a:r>
            <a:r>
              <a:rPr lang="en-US" sz="1400" b="1" dirty="0">
                <a:solidFill>
                  <a:srgbClr val="C00000"/>
                </a:solidFill>
                <a:ea typeface="Calibri" pitchFamily="34" charset="0"/>
                <a:cs typeface="Times New Roman" pitchFamily="18" charset="0"/>
              </a:rPr>
              <a:t> L</a:t>
            </a:r>
            <a:r>
              <a:rPr lang="en-US" sz="1400" b="1" i="1" baseline="30000" dirty="0">
                <a:solidFill>
                  <a:srgbClr val="C00000"/>
                </a:solidFill>
                <a:ea typeface="Calibri" pitchFamily="34" charset="0"/>
                <a:cs typeface="Times"/>
              </a:rPr>
              <a:t>-1</a:t>
            </a:r>
            <a:r>
              <a:rPr lang="en-US" sz="1400" b="1" i="1" dirty="0">
                <a:solidFill>
                  <a:srgbClr val="C00000"/>
                </a:solidFill>
                <a:ea typeface="Calibri" pitchFamily="34" charset="0"/>
                <a:cs typeface="Times"/>
              </a:rPr>
              <a:t> </a:t>
            </a:r>
            <a:r>
              <a:rPr lang="en-US" sz="1400" b="1" dirty="0">
                <a:solidFill>
                  <a:srgbClr val="C00000"/>
                </a:solidFill>
                <a:ea typeface="Calibri" pitchFamily="34" charset="0"/>
                <a:cs typeface="Times New Roman" pitchFamily="18" charset="0"/>
              </a:rPr>
              <a:t>and for F-127: 0.15 × 10</a:t>
            </a:r>
            <a:r>
              <a:rPr lang="en-US" sz="1400" b="1" i="1" baseline="30000" dirty="0">
                <a:solidFill>
                  <a:srgbClr val="C00000"/>
                </a:solidFill>
                <a:ea typeface="Calibri" pitchFamily="34" charset="0"/>
                <a:cs typeface="Times"/>
              </a:rPr>
              <a:t>-3</a:t>
            </a:r>
            <a:r>
              <a:rPr lang="en-US" sz="1400" b="1" i="1" dirty="0">
                <a:solidFill>
                  <a:srgbClr val="C00000"/>
                </a:solidFill>
                <a:ea typeface="Calibri" pitchFamily="34" charset="0"/>
                <a:cs typeface="Times"/>
              </a:rPr>
              <a:t> </a:t>
            </a:r>
            <a:r>
              <a:rPr lang="en-US" sz="1400" b="1" dirty="0">
                <a:solidFill>
                  <a:srgbClr val="C00000"/>
                </a:solidFill>
                <a:ea typeface="Calibri" pitchFamily="34" charset="0"/>
                <a:cs typeface="Times New Roman" pitchFamily="18" charset="0"/>
              </a:rPr>
              <a:t>to 1.25 × 10</a:t>
            </a:r>
            <a:r>
              <a:rPr lang="en-US" sz="1400" b="1" i="1" baseline="30000" dirty="0">
                <a:solidFill>
                  <a:srgbClr val="C00000"/>
                </a:solidFill>
                <a:ea typeface="Calibri" pitchFamily="34" charset="0"/>
                <a:cs typeface="Times"/>
              </a:rPr>
              <a:t>-3</a:t>
            </a:r>
            <a:r>
              <a:rPr lang="en-US" sz="1400" b="1" i="1" dirty="0">
                <a:solidFill>
                  <a:srgbClr val="C00000"/>
                </a:solidFill>
                <a:ea typeface="Calibri" pitchFamily="34" charset="0"/>
                <a:cs typeface="Times"/>
              </a:rPr>
              <a:t> </a:t>
            </a:r>
            <a:r>
              <a:rPr lang="en-US" sz="1400" b="1" dirty="0" err="1">
                <a:solidFill>
                  <a:srgbClr val="C00000"/>
                </a:solidFill>
                <a:ea typeface="Calibri" pitchFamily="34" charset="0"/>
                <a:cs typeface="Times New Roman" pitchFamily="18" charset="0"/>
              </a:rPr>
              <a:t>mol</a:t>
            </a:r>
            <a:r>
              <a:rPr lang="en-US" sz="1400" b="1" dirty="0">
                <a:solidFill>
                  <a:srgbClr val="C00000"/>
                </a:solidFill>
                <a:ea typeface="Calibri" pitchFamily="34" charset="0"/>
                <a:cs typeface="Times New Roman" pitchFamily="18" charset="0"/>
              </a:rPr>
              <a:t> L</a:t>
            </a:r>
            <a:r>
              <a:rPr lang="en-US" sz="1400" b="1" i="1" baseline="30000" dirty="0">
                <a:solidFill>
                  <a:srgbClr val="C00000"/>
                </a:solidFill>
                <a:ea typeface="Calibri" pitchFamily="34" charset="0"/>
                <a:cs typeface="Times"/>
              </a:rPr>
              <a:t>-1</a:t>
            </a:r>
            <a:r>
              <a:rPr lang="en-US" sz="1400" b="1" dirty="0">
                <a:solidFill>
                  <a:srgbClr val="C00000"/>
                </a:solidFill>
                <a:ea typeface="Calibri" pitchFamily="34" charset="0"/>
                <a:cs typeface="Times New Roman" pitchFamily="18" charset="0"/>
              </a:rPr>
              <a:t>) at 30 °C.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4282" y="0"/>
            <a:ext cx="8643998" cy="2368725"/>
          </a:xfrm>
          <a:prstGeom prst="rect">
            <a:avLst/>
          </a:prstGeom>
          <a:noFill/>
          <a:ln w="9525">
            <a:noFill/>
            <a:miter lim="800000"/>
            <a:headEnd/>
            <a:tailEnd/>
          </a:ln>
          <a:effectLst/>
        </p:spPr>
      </p:pic>
      <p:sp>
        <p:nvSpPr>
          <p:cNvPr id="3" name="Прямоугольник 2"/>
          <p:cNvSpPr/>
          <p:nvPr/>
        </p:nvSpPr>
        <p:spPr>
          <a:xfrm>
            <a:off x="642910" y="2357430"/>
            <a:ext cx="7572428" cy="738664"/>
          </a:xfrm>
          <a:prstGeom prst="rect">
            <a:avLst/>
          </a:prstGeom>
        </p:spPr>
        <p:txBody>
          <a:bodyPr wrap="square">
            <a:spAutoFit/>
          </a:bodyPr>
          <a:lstStyle/>
          <a:p>
            <a:pPr lvl="0" algn="just" fontAlgn="base">
              <a:spcBef>
                <a:spcPct val="0"/>
              </a:spcBef>
              <a:spcAft>
                <a:spcPct val="0"/>
              </a:spcAft>
            </a:pPr>
            <a:r>
              <a:rPr lang="en-US" sz="1400" b="1" dirty="0" smtClean="0">
                <a:solidFill>
                  <a:srgbClr val="C00000"/>
                </a:solidFill>
                <a:ea typeface="Calibri" pitchFamily="34" charset="0"/>
                <a:cs typeface="Times New Roman" pitchFamily="18" charset="0"/>
              </a:rPr>
              <a:t>Simplified representation of the TMPP self-aggregation process below the CMT in P-123 (a) and </a:t>
            </a:r>
            <a:endParaRPr lang="ru-RU" sz="1400" b="1" dirty="0" smtClean="0">
              <a:solidFill>
                <a:srgbClr val="C00000"/>
              </a:solidFill>
              <a:ea typeface="Calibri" pitchFamily="34" charset="0"/>
              <a:cs typeface="Times New Roman" pitchFamily="18" charset="0"/>
            </a:endParaRPr>
          </a:p>
          <a:p>
            <a:pPr lvl="0" algn="just" fontAlgn="base">
              <a:spcBef>
                <a:spcPct val="0"/>
              </a:spcBef>
              <a:spcAft>
                <a:spcPct val="0"/>
              </a:spcAft>
            </a:pPr>
            <a:r>
              <a:rPr lang="en-US" sz="1400" b="1" dirty="0" smtClean="0">
                <a:solidFill>
                  <a:srgbClr val="C00000"/>
                </a:solidFill>
                <a:ea typeface="Calibri" pitchFamily="34" charset="0"/>
                <a:cs typeface="Times New Roman" pitchFamily="18" charset="0"/>
              </a:rPr>
              <a:t>F-127 (b) polymeric solutions                                            </a:t>
            </a:r>
          </a:p>
          <a:p>
            <a:pPr lvl="0" algn="just" fontAlgn="base">
              <a:spcBef>
                <a:spcPct val="0"/>
              </a:spcBef>
              <a:spcAft>
                <a:spcPct val="0"/>
              </a:spcAft>
            </a:pPr>
            <a:r>
              <a:rPr lang="en-US" sz="1400" b="1" i="1" dirty="0">
                <a:solidFill>
                  <a:srgbClr val="1E019B"/>
                </a:solidFill>
                <a:ea typeface="Calibri" pitchFamily="34" charset="0"/>
                <a:cs typeface="Times New Roman" pitchFamily="18" charset="0"/>
              </a:rPr>
              <a:t>	</a:t>
            </a:r>
            <a:r>
              <a:rPr lang="en-US" sz="1400" b="1" i="1" dirty="0" smtClean="0">
                <a:solidFill>
                  <a:srgbClr val="1E019B"/>
                </a:solidFill>
                <a:ea typeface="Calibri" pitchFamily="34" charset="0"/>
                <a:cs typeface="Times New Roman" pitchFamily="18" charset="0"/>
              </a:rPr>
              <a:t>			</a:t>
            </a:r>
            <a:endParaRPr lang="en-US" sz="1400" b="1" i="1" dirty="0" smtClean="0">
              <a:solidFill>
                <a:srgbClr val="1E019B"/>
              </a:solidFill>
              <a:cs typeface="Arial" pitchFamily="34" charset="0"/>
            </a:endParaRPr>
          </a:p>
        </p:txBody>
      </p:sp>
      <p:sp>
        <p:nvSpPr>
          <p:cNvPr id="5" name="Прямоугольник 4"/>
          <p:cNvSpPr/>
          <p:nvPr/>
        </p:nvSpPr>
        <p:spPr>
          <a:xfrm>
            <a:off x="1000100" y="5500702"/>
            <a:ext cx="7358114" cy="523220"/>
          </a:xfrm>
          <a:prstGeom prst="rect">
            <a:avLst/>
          </a:prstGeom>
        </p:spPr>
        <p:txBody>
          <a:bodyPr wrap="square">
            <a:spAutoFit/>
          </a:bodyPr>
          <a:lstStyle/>
          <a:p>
            <a:r>
              <a:rPr lang="en-US" sz="1400" b="1" dirty="0" smtClean="0">
                <a:solidFill>
                  <a:srgbClr val="C00000"/>
                </a:solidFill>
              </a:rPr>
              <a:t> A) TEM image of the P-123 micelle containing encapsulated TMPP; B) Singlet oxygen generation of the micelle in pH 7.5 </a:t>
            </a:r>
            <a:r>
              <a:rPr lang="en-US" sz="1400" b="1" dirty="0" err="1" smtClean="0">
                <a:solidFill>
                  <a:srgbClr val="C00000"/>
                </a:solidFill>
              </a:rPr>
              <a:t>Tris</a:t>
            </a:r>
            <a:r>
              <a:rPr lang="en-US" sz="1400" b="1" dirty="0" smtClean="0">
                <a:solidFill>
                  <a:srgbClr val="C00000"/>
                </a:solidFill>
              </a:rPr>
              <a:t> buffer.</a:t>
            </a:r>
            <a:endParaRPr lang="ru-RU" sz="1400" b="1" dirty="0">
              <a:solidFill>
                <a:srgbClr val="C00000"/>
              </a:solidFill>
            </a:endParaRPr>
          </a:p>
        </p:txBody>
      </p:sp>
      <p:pic>
        <p:nvPicPr>
          <p:cNvPr id="160769" name="Picture 1"/>
          <p:cNvPicPr>
            <a:picLocks noChangeAspect="1" noChangeArrowheads="1"/>
          </p:cNvPicPr>
          <p:nvPr/>
        </p:nvPicPr>
        <p:blipFill>
          <a:blip r:embed="rId3"/>
          <a:srcRect/>
          <a:stretch>
            <a:fillRect/>
          </a:stretch>
        </p:blipFill>
        <p:spPr bwMode="auto">
          <a:xfrm>
            <a:off x="1142976" y="3571876"/>
            <a:ext cx="2495550" cy="1619250"/>
          </a:xfrm>
          <a:prstGeom prst="rect">
            <a:avLst/>
          </a:prstGeom>
          <a:noFill/>
          <a:ln w="9525">
            <a:noFill/>
            <a:miter lim="800000"/>
            <a:headEnd/>
            <a:tailEnd/>
          </a:ln>
          <a:effectLst/>
        </p:spPr>
      </p:pic>
      <p:pic>
        <p:nvPicPr>
          <p:cNvPr id="160770" name="Picture 2"/>
          <p:cNvPicPr>
            <a:picLocks noChangeAspect="1" noChangeArrowheads="1"/>
          </p:cNvPicPr>
          <p:nvPr/>
        </p:nvPicPr>
        <p:blipFill>
          <a:blip r:embed="rId4"/>
          <a:srcRect/>
          <a:stretch>
            <a:fillRect/>
          </a:stretch>
        </p:blipFill>
        <p:spPr bwMode="auto">
          <a:xfrm>
            <a:off x="4143372" y="3143248"/>
            <a:ext cx="3956187" cy="235745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 xmlns:p14="http://schemas.microsoft.com/office/powerpoint/2010/main" val="1719512172"/>
              </p:ext>
            </p:extLst>
          </p:nvPr>
        </p:nvGraphicFramePr>
        <p:xfrm>
          <a:off x="1619672" y="620688"/>
          <a:ext cx="2432050" cy="1296987"/>
        </p:xfrm>
        <a:graphic>
          <a:graphicData uri="http://schemas.openxmlformats.org/presentationml/2006/ole">
            <p:oleObj spid="_x0000_s260588" name="CS ChemDraw Drawing" r:id="rId3" imgW="5679545" imgH="3016980" progId="ChemDraw.Document.6.0">
              <p:embed/>
            </p:oleObj>
          </a:graphicData>
        </a:graphic>
      </p:graphicFrame>
      <p:graphicFrame>
        <p:nvGraphicFramePr>
          <p:cNvPr id="3" name="Объект 2"/>
          <p:cNvGraphicFramePr>
            <a:graphicFrameLocks noChangeAspect="1"/>
          </p:cNvGraphicFramePr>
          <p:nvPr>
            <p:extLst>
              <p:ext uri="{D42A27DB-BD31-4B8C-83A1-F6EECF244321}">
                <p14:modId xmlns="" xmlns:p14="http://schemas.microsoft.com/office/powerpoint/2010/main" val="2214316309"/>
              </p:ext>
            </p:extLst>
          </p:nvPr>
        </p:nvGraphicFramePr>
        <p:xfrm>
          <a:off x="3707904" y="1916063"/>
          <a:ext cx="2925762" cy="504825"/>
        </p:xfrm>
        <a:graphic>
          <a:graphicData uri="http://schemas.openxmlformats.org/presentationml/2006/ole">
            <p:oleObj spid="_x0000_s260589" name="CS ChemDraw Drawing" r:id="rId4" imgW="5678394" imgH="979941" progId="ChemDraw.Document.6.0">
              <p:embed/>
            </p:oleObj>
          </a:graphicData>
        </a:graphic>
      </p:graphicFrame>
      <p:sp>
        <p:nvSpPr>
          <p:cNvPr id="4" name="Прямоугольник 3"/>
          <p:cNvSpPr/>
          <p:nvPr/>
        </p:nvSpPr>
        <p:spPr>
          <a:xfrm>
            <a:off x="6537320" y="2143889"/>
            <a:ext cx="512448" cy="276999"/>
          </a:xfrm>
          <a:prstGeom prst="rect">
            <a:avLst/>
          </a:prstGeom>
        </p:spPr>
        <p:txBody>
          <a:bodyPr wrap="none">
            <a:spAutoFit/>
          </a:bodyPr>
          <a:lstStyle/>
          <a:p>
            <a:pPr lvl="0" fontAlgn="base">
              <a:spcBef>
                <a:spcPct val="0"/>
              </a:spcBef>
              <a:spcAft>
                <a:spcPct val="0"/>
              </a:spcAft>
            </a:pPr>
            <a:r>
              <a:rPr lang="ru-RU" sz="1200" b="1" dirty="0" smtClean="0">
                <a:solidFill>
                  <a:srgbClr val="C00000"/>
                </a:solidFill>
                <a:latin typeface="Calibri" pitchFamily="34" charset="0"/>
                <a:cs typeface="Times New Roman" pitchFamily="18" charset="0"/>
              </a:rPr>
              <a:t>СТАВ</a:t>
            </a:r>
            <a:endParaRPr lang="ru-RU" sz="1200" b="1" dirty="0">
              <a:solidFill>
                <a:srgbClr val="C00000"/>
              </a:solidFill>
              <a:latin typeface="Arial" pitchFamily="34" charset="0"/>
              <a:cs typeface="Arial" pitchFamily="34" charset="0"/>
            </a:endParaRPr>
          </a:p>
        </p:txBody>
      </p:sp>
      <p:sp>
        <p:nvSpPr>
          <p:cNvPr id="6" name="Прямоугольник 5"/>
          <p:cNvSpPr/>
          <p:nvPr/>
        </p:nvSpPr>
        <p:spPr>
          <a:xfrm>
            <a:off x="1115616" y="2332"/>
            <a:ext cx="6840760" cy="523220"/>
          </a:xfrm>
          <a:prstGeom prst="rect">
            <a:avLst/>
          </a:prstGeom>
        </p:spPr>
        <p:txBody>
          <a:bodyPr wrap="square">
            <a:spAutoFit/>
          </a:bodyPr>
          <a:lstStyle/>
          <a:p>
            <a:pPr algn="ctr"/>
            <a:r>
              <a:rPr lang="ru-RU" sz="1400" b="1" dirty="0" smtClean="0">
                <a:solidFill>
                  <a:srgbClr val="C00000"/>
                </a:solidFill>
              </a:rPr>
              <a:t>Схема </a:t>
            </a:r>
            <a:r>
              <a:rPr lang="ru-RU" sz="1400" b="1" dirty="0">
                <a:solidFill>
                  <a:srgbClr val="C00000"/>
                </a:solidFill>
              </a:rPr>
              <a:t>процесса инкапсулирования </a:t>
            </a:r>
            <a:r>
              <a:rPr lang="ru-RU" sz="1400" b="1" dirty="0" smtClean="0">
                <a:solidFill>
                  <a:srgbClr val="C00000"/>
                </a:solidFill>
              </a:rPr>
              <a:t>комплексов порфирината олова (Р) </a:t>
            </a:r>
          </a:p>
          <a:p>
            <a:pPr algn="ctr"/>
            <a:r>
              <a:rPr lang="ru-RU" sz="1400" b="1" dirty="0" smtClean="0">
                <a:solidFill>
                  <a:srgbClr val="C00000"/>
                </a:solidFill>
              </a:rPr>
              <a:t>с </a:t>
            </a:r>
            <a:r>
              <a:rPr lang="ru-RU" sz="1400" b="1" dirty="0">
                <a:solidFill>
                  <a:srgbClr val="C00000"/>
                </a:solidFill>
              </a:rPr>
              <a:t>образованием </a:t>
            </a:r>
            <a:r>
              <a:rPr lang="ru-RU" sz="1400" b="1" dirty="0" err="1">
                <a:solidFill>
                  <a:srgbClr val="C00000"/>
                </a:solidFill>
              </a:rPr>
              <a:t>предмицеллярного</a:t>
            </a:r>
            <a:r>
              <a:rPr lang="ru-RU" sz="1400" b="1" dirty="0">
                <a:solidFill>
                  <a:srgbClr val="C00000"/>
                </a:solidFill>
              </a:rPr>
              <a:t> агрегата и мицеллы</a:t>
            </a:r>
          </a:p>
        </p:txBody>
      </p:sp>
      <p:graphicFrame>
        <p:nvGraphicFramePr>
          <p:cNvPr id="7" name="Объект 6"/>
          <p:cNvGraphicFramePr>
            <a:graphicFrameLocks noChangeAspect="1"/>
          </p:cNvGraphicFramePr>
          <p:nvPr>
            <p:extLst>
              <p:ext uri="{D42A27DB-BD31-4B8C-83A1-F6EECF244321}">
                <p14:modId xmlns="" xmlns:p14="http://schemas.microsoft.com/office/powerpoint/2010/main" val="3896818913"/>
              </p:ext>
            </p:extLst>
          </p:nvPr>
        </p:nvGraphicFramePr>
        <p:xfrm>
          <a:off x="2797474" y="3105534"/>
          <a:ext cx="1944520" cy="1718295"/>
        </p:xfrm>
        <a:graphic>
          <a:graphicData uri="http://schemas.openxmlformats.org/presentationml/2006/ole">
            <p:oleObj spid="_x0000_s260590" name="CS ChemDraw Drawing" r:id="rId5" imgW="4821333" imgH="4263840" progId="ChemDraw.Document.6.0">
              <p:embed/>
            </p:oleObj>
          </a:graphicData>
        </a:graphic>
      </p:graphicFrame>
      <p:graphicFrame>
        <p:nvGraphicFramePr>
          <p:cNvPr id="8" name="Объект 7"/>
          <p:cNvGraphicFramePr>
            <a:graphicFrameLocks noChangeAspect="1"/>
          </p:cNvGraphicFramePr>
          <p:nvPr>
            <p:extLst>
              <p:ext uri="{D42A27DB-BD31-4B8C-83A1-F6EECF244321}">
                <p14:modId xmlns="" xmlns:p14="http://schemas.microsoft.com/office/powerpoint/2010/main" val="717140677"/>
              </p:ext>
            </p:extLst>
          </p:nvPr>
        </p:nvGraphicFramePr>
        <p:xfrm>
          <a:off x="5943780" y="3067759"/>
          <a:ext cx="1880644" cy="1793846"/>
        </p:xfrm>
        <a:graphic>
          <a:graphicData uri="http://schemas.openxmlformats.org/presentationml/2006/ole">
            <p:oleObj spid="_x0000_s260591" name="CS ChemDraw Drawing" r:id="rId6" imgW="3605464" imgH="3447090" progId="ChemDraw.Document.6.0">
              <p:embed/>
            </p:oleObj>
          </a:graphicData>
        </a:graphic>
      </p:graphicFrame>
      <p:sp>
        <p:nvSpPr>
          <p:cNvPr id="11" name="Прямоугольник 10"/>
          <p:cNvSpPr/>
          <p:nvPr/>
        </p:nvSpPr>
        <p:spPr>
          <a:xfrm>
            <a:off x="2422333" y="4990702"/>
            <a:ext cx="2340192" cy="307777"/>
          </a:xfrm>
          <a:prstGeom prst="rect">
            <a:avLst/>
          </a:prstGeom>
        </p:spPr>
        <p:txBody>
          <a:bodyPr wrap="none">
            <a:spAutoFit/>
          </a:bodyPr>
          <a:lstStyle/>
          <a:p>
            <a:r>
              <a:rPr lang="ru-RU" sz="1400" b="1" dirty="0" err="1">
                <a:solidFill>
                  <a:srgbClr val="C00000"/>
                </a:solidFill>
              </a:rPr>
              <a:t>Предмицеллярный</a:t>
            </a:r>
            <a:r>
              <a:rPr lang="ru-RU" sz="1400" b="1" dirty="0">
                <a:solidFill>
                  <a:srgbClr val="C00000"/>
                </a:solidFill>
              </a:rPr>
              <a:t> </a:t>
            </a:r>
            <a:r>
              <a:rPr lang="ru-RU" sz="1400" b="1" dirty="0" smtClean="0">
                <a:solidFill>
                  <a:srgbClr val="C00000"/>
                </a:solidFill>
              </a:rPr>
              <a:t>агрегат</a:t>
            </a:r>
            <a:r>
              <a:rPr lang="en-US" sz="1400" b="1" dirty="0" smtClean="0">
                <a:solidFill>
                  <a:srgbClr val="C00000"/>
                </a:solidFill>
              </a:rPr>
              <a:t>,</a:t>
            </a:r>
            <a:endParaRPr lang="ru-RU" sz="1400" dirty="0">
              <a:solidFill>
                <a:srgbClr val="C00000"/>
              </a:solidFill>
            </a:endParaRPr>
          </a:p>
        </p:txBody>
      </p:sp>
      <p:sp>
        <p:nvSpPr>
          <p:cNvPr id="12" name="Прямоугольник 11"/>
          <p:cNvSpPr/>
          <p:nvPr/>
        </p:nvSpPr>
        <p:spPr>
          <a:xfrm>
            <a:off x="6317867" y="4990701"/>
            <a:ext cx="951351" cy="307777"/>
          </a:xfrm>
          <a:prstGeom prst="rect">
            <a:avLst/>
          </a:prstGeom>
        </p:spPr>
        <p:txBody>
          <a:bodyPr wrap="none">
            <a:spAutoFit/>
          </a:bodyPr>
          <a:lstStyle/>
          <a:p>
            <a:r>
              <a:rPr lang="ru-RU" sz="1400" b="1" dirty="0" smtClean="0">
                <a:solidFill>
                  <a:srgbClr val="C00000"/>
                </a:solidFill>
              </a:rPr>
              <a:t>Мицелла</a:t>
            </a:r>
            <a:r>
              <a:rPr lang="en-US" sz="1400" b="1" dirty="0" smtClean="0">
                <a:solidFill>
                  <a:srgbClr val="C00000"/>
                </a:solidFill>
              </a:rPr>
              <a:t>,</a:t>
            </a:r>
            <a:endParaRPr lang="ru-RU" sz="1400" b="1" dirty="0">
              <a:solidFill>
                <a:srgbClr val="C00000"/>
              </a:solidFill>
            </a:endParaRPr>
          </a:p>
        </p:txBody>
      </p:sp>
      <p:sp>
        <p:nvSpPr>
          <p:cNvPr id="13" name="Прямоугольник 12"/>
          <p:cNvSpPr/>
          <p:nvPr/>
        </p:nvSpPr>
        <p:spPr>
          <a:xfrm>
            <a:off x="2094986" y="5691383"/>
            <a:ext cx="6624736" cy="307777"/>
          </a:xfrm>
          <a:prstGeom prst="rect">
            <a:avLst/>
          </a:prstGeom>
        </p:spPr>
        <p:txBody>
          <a:bodyPr wrap="square">
            <a:spAutoFit/>
          </a:bodyPr>
          <a:lstStyle/>
          <a:p>
            <a:r>
              <a:rPr lang="en-US" sz="1400" b="1" i="1" dirty="0">
                <a:solidFill>
                  <a:srgbClr val="1E019B"/>
                </a:solidFill>
                <a:ea typeface="Calibri" pitchFamily="34" charset="0"/>
                <a:cs typeface="Times New Roman" pitchFamily="18" charset="0"/>
              </a:rPr>
              <a:t>Mamardashvili N., </a:t>
            </a:r>
            <a:r>
              <a:rPr lang="en-US" sz="1400" b="1" i="1" dirty="0" smtClean="0">
                <a:solidFill>
                  <a:srgbClr val="1E019B"/>
                </a:solidFill>
                <a:ea typeface="Calibri" pitchFamily="34" charset="0"/>
                <a:cs typeface="Times New Roman" pitchFamily="18" charset="0"/>
              </a:rPr>
              <a:t>Koifman O.I at. Al., Journal </a:t>
            </a:r>
            <a:r>
              <a:rPr lang="en-US" sz="1400" b="1" i="1" dirty="0">
                <a:solidFill>
                  <a:srgbClr val="1E019B"/>
                </a:solidFill>
                <a:ea typeface="Calibri" pitchFamily="34" charset="0"/>
                <a:cs typeface="Times New Roman" pitchFamily="18" charset="0"/>
              </a:rPr>
              <a:t>of Molecular Liquids, 318 (2020) </a:t>
            </a:r>
            <a:r>
              <a:rPr lang="en-US" sz="1400" b="1" i="1" dirty="0" smtClean="0">
                <a:solidFill>
                  <a:srgbClr val="1E019B"/>
                </a:solidFill>
                <a:ea typeface="Calibri" pitchFamily="34" charset="0"/>
                <a:cs typeface="Times New Roman" pitchFamily="18" charset="0"/>
              </a:rPr>
              <a:t>113988</a:t>
            </a:r>
            <a:r>
              <a:rPr lang="ru-RU" sz="1400" b="1" i="1" dirty="0">
                <a:solidFill>
                  <a:srgbClr val="1E019B"/>
                </a:solidFill>
                <a:ea typeface="Calibri" pitchFamily="34" charset="0"/>
                <a:cs typeface="Times New Roman" pitchFamily="18" charset="0"/>
              </a:rPr>
              <a:t>.</a:t>
            </a:r>
            <a:r>
              <a:rPr lang="en-US" sz="1400" b="1" i="1" dirty="0" smtClean="0">
                <a:solidFill>
                  <a:srgbClr val="1E019B"/>
                </a:solidFill>
                <a:ea typeface="Calibri" pitchFamily="34" charset="0"/>
                <a:cs typeface="Times New Roman" pitchFamily="18" charset="0"/>
              </a:rPr>
              <a:t> </a:t>
            </a:r>
            <a:endParaRPr lang="ru-RU" sz="1400" b="1" i="1" dirty="0" smtClean="0">
              <a:solidFill>
                <a:srgbClr val="1E019B"/>
              </a:solidFill>
              <a:ea typeface="Calibri" pitchFamily="34" charset="0"/>
              <a:cs typeface="Times New Roman" pitchFamily="18" charset="0"/>
            </a:endParaRPr>
          </a:p>
        </p:txBody>
      </p:sp>
      <p:sp>
        <p:nvSpPr>
          <p:cNvPr id="14" name="Прямоугольник 13"/>
          <p:cNvSpPr/>
          <p:nvPr/>
        </p:nvSpPr>
        <p:spPr>
          <a:xfrm>
            <a:off x="4740084" y="4959924"/>
            <a:ext cx="625492" cy="369332"/>
          </a:xfrm>
          <a:prstGeom prst="rect">
            <a:avLst/>
          </a:prstGeom>
        </p:spPr>
        <p:txBody>
          <a:bodyPr wrap="none">
            <a:spAutoFit/>
          </a:bodyPr>
          <a:lstStyle/>
          <a:p>
            <a:pPr lvl="0" fontAlgn="base">
              <a:spcBef>
                <a:spcPts val="500"/>
              </a:spcBef>
              <a:spcAft>
                <a:spcPts val="500"/>
              </a:spcAft>
            </a:pPr>
            <a:r>
              <a:rPr lang="en-US" b="1" dirty="0">
                <a:solidFill>
                  <a:srgbClr val="FF0000"/>
                </a:solidFill>
                <a:latin typeface="Calibri" pitchFamily="34" charset="0"/>
                <a:cs typeface="Arial" pitchFamily="34" charset="0"/>
              </a:rPr>
              <a:t>[P]</a:t>
            </a:r>
            <a:r>
              <a:rPr lang="en-US" b="1" baseline="30000" dirty="0">
                <a:solidFill>
                  <a:srgbClr val="FF0000"/>
                </a:solidFill>
                <a:latin typeface="Calibri" pitchFamily="34" charset="0"/>
                <a:cs typeface="Arial" pitchFamily="34" charset="0"/>
              </a:rPr>
              <a:t>Ag</a:t>
            </a:r>
            <a:endParaRPr lang="ru-RU" baseline="30000" dirty="0">
              <a:solidFill>
                <a:srgbClr val="FF0000"/>
              </a:solidFill>
              <a:latin typeface="Arial" pitchFamily="34" charset="0"/>
              <a:cs typeface="Arial" pitchFamily="34" charset="0"/>
            </a:endParaRPr>
          </a:p>
        </p:txBody>
      </p:sp>
      <p:sp>
        <p:nvSpPr>
          <p:cNvPr id="15" name="Прямоугольник 14"/>
          <p:cNvSpPr/>
          <p:nvPr/>
        </p:nvSpPr>
        <p:spPr>
          <a:xfrm>
            <a:off x="7269218" y="4936698"/>
            <a:ext cx="657552" cy="369332"/>
          </a:xfrm>
          <a:prstGeom prst="rect">
            <a:avLst/>
          </a:prstGeom>
        </p:spPr>
        <p:txBody>
          <a:bodyPr wrap="none">
            <a:spAutoFit/>
          </a:bodyPr>
          <a:lstStyle/>
          <a:p>
            <a:pPr lvl="0" fontAlgn="base">
              <a:spcBef>
                <a:spcPts val="500"/>
              </a:spcBef>
              <a:spcAft>
                <a:spcPts val="500"/>
              </a:spcAft>
            </a:pPr>
            <a:r>
              <a:rPr lang="en-US" b="1" dirty="0">
                <a:solidFill>
                  <a:schemeClr val="accent1"/>
                </a:solidFill>
                <a:latin typeface="Calibri" pitchFamily="34" charset="0"/>
                <a:cs typeface="Arial" pitchFamily="34" charset="0"/>
              </a:rPr>
              <a:t>[P]</a:t>
            </a:r>
            <a:r>
              <a:rPr lang="en-US" b="1" baseline="30000" dirty="0">
                <a:solidFill>
                  <a:schemeClr val="accent1"/>
                </a:solidFill>
                <a:latin typeface="Calibri" pitchFamily="34" charset="0"/>
                <a:cs typeface="Arial" pitchFamily="34" charset="0"/>
              </a:rPr>
              <a:t>Mc</a:t>
            </a:r>
            <a:endParaRPr lang="ru-RU" baseline="30000" dirty="0">
              <a:solidFill>
                <a:schemeClr val="accent1"/>
              </a:solidFill>
              <a:latin typeface="Arial" pitchFamily="34" charset="0"/>
              <a:cs typeface="Arial" pitchFamily="34" charset="0"/>
            </a:endParaRPr>
          </a:p>
        </p:txBody>
      </p:sp>
      <p:graphicFrame>
        <p:nvGraphicFramePr>
          <p:cNvPr id="16" name="Объект 15"/>
          <p:cNvGraphicFramePr>
            <a:graphicFrameLocks noChangeAspect="1"/>
          </p:cNvGraphicFramePr>
          <p:nvPr>
            <p:extLst>
              <p:ext uri="{D42A27DB-BD31-4B8C-83A1-F6EECF244321}">
                <p14:modId xmlns="" xmlns:p14="http://schemas.microsoft.com/office/powerpoint/2010/main" val="887372004"/>
              </p:ext>
            </p:extLst>
          </p:nvPr>
        </p:nvGraphicFramePr>
        <p:xfrm>
          <a:off x="5153360" y="692696"/>
          <a:ext cx="2616200" cy="1141413"/>
        </p:xfrm>
        <a:graphic>
          <a:graphicData uri="http://schemas.openxmlformats.org/presentationml/2006/ole">
            <p:oleObj spid="_x0000_s260592" name="CS ChemDraw Drawing" r:id="rId7" imgW="5548531" imgH="2457810" progId="ChemDraw.Document.6.0">
              <p:embed/>
            </p:oleObj>
          </a:graphicData>
        </a:graphic>
      </p:graphicFrame>
      <p:cxnSp>
        <p:nvCxnSpPr>
          <p:cNvPr id="17" name="Прямая соединительная линия 16"/>
          <p:cNvCxnSpPr/>
          <p:nvPr/>
        </p:nvCxnSpPr>
        <p:spPr>
          <a:xfrm>
            <a:off x="1823632" y="2708920"/>
            <a:ext cx="6000792"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 name="Объект 17"/>
          <p:cNvGraphicFramePr>
            <a:graphicFrameLocks noChangeAspect="1"/>
          </p:cNvGraphicFramePr>
          <p:nvPr>
            <p:extLst>
              <p:ext uri="{D42A27DB-BD31-4B8C-83A1-F6EECF244321}">
                <p14:modId xmlns="" xmlns:p14="http://schemas.microsoft.com/office/powerpoint/2010/main" val="3952024515"/>
              </p:ext>
            </p:extLst>
          </p:nvPr>
        </p:nvGraphicFramePr>
        <p:xfrm>
          <a:off x="258366" y="3106638"/>
          <a:ext cx="1714500" cy="1716087"/>
        </p:xfrm>
        <a:graphic>
          <a:graphicData uri="http://schemas.openxmlformats.org/presentationml/2006/ole">
            <p:oleObj spid="_x0000_s260593" name="CS ChemDraw Drawing" r:id="rId8" imgW="3134352" imgH="3137670" progId="ChemDraw.Document.6.0">
              <p:embed/>
            </p:oleObj>
          </a:graphicData>
        </a:graphic>
      </p:graphicFrame>
      <p:sp>
        <p:nvSpPr>
          <p:cNvPr id="19" name="Стрелка вправо 18"/>
          <p:cNvSpPr/>
          <p:nvPr/>
        </p:nvSpPr>
        <p:spPr>
          <a:xfrm>
            <a:off x="2065143" y="3857525"/>
            <a:ext cx="714380" cy="21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Прямоугольник 19"/>
          <p:cNvSpPr/>
          <p:nvPr/>
        </p:nvSpPr>
        <p:spPr>
          <a:xfrm>
            <a:off x="2035654" y="3485475"/>
            <a:ext cx="735138" cy="307777"/>
          </a:xfrm>
          <a:prstGeom prst="rect">
            <a:avLst/>
          </a:prstGeom>
        </p:spPr>
        <p:txBody>
          <a:bodyPr wrap="none">
            <a:spAutoFit/>
          </a:bodyPr>
          <a:lstStyle/>
          <a:p>
            <a:pPr lvl="0" fontAlgn="base">
              <a:spcBef>
                <a:spcPct val="0"/>
              </a:spcBef>
              <a:spcAft>
                <a:spcPct val="0"/>
              </a:spcAft>
            </a:pPr>
            <a:r>
              <a:rPr lang="ru-RU" sz="1400" dirty="0">
                <a:latin typeface="Calibri" pitchFamily="34" charset="0"/>
                <a:cs typeface="Times New Roman" pitchFamily="18" charset="0"/>
              </a:rPr>
              <a:t>+  </a:t>
            </a:r>
            <a:r>
              <a:rPr lang="ru-RU" sz="1400" b="1" dirty="0">
                <a:solidFill>
                  <a:srgbClr val="C00000"/>
                </a:solidFill>
                <a:latin typeface="Calibri" pitchFamily="34" charset="0"/>
                <a:cs typeface="Times New Roman" pitchFamily="18" charset="0"/>
              </a:rPr>
              <a:t>СТАВ</a:t>
            </a:r>
            <a:endParaRPr lang="ru-RU" sz="1400" b="1" dirty="0">
              <a:solidFill>
                <a:srgbClr val="C00000"/>
              </a:solidFill>
              <a:latin typeface="Arial" pitchFamily="34" charset="0"/>
              <a:cs typeface="Arial" pitchFamily="34" charset="0"/>
            </a:endParaRPr>
          </a:p>
        </p:txBody>
      </p:sp>
      <p:sp>
        <p:nvSpPr>
          <p:cNvPr id="21" name="Прямоугольник 20"/>
          <p:cNvSpPr/>
          <p:nvPr/>
        </p:nvSpPr>
        <p:spPr>
          <a:xfrm>
            <a:off x="4846079" y="3558598"/>
            <a:ext cx="735138" cy="307777"/>
          </a:xfrm>
          <a:prstGeom prst="rect">
            <a:avLst/>
          </a:prstGeom>
        </p:spPr>
        <p:txBody>
          <a:bodyPr wrap="none">
            <a:spAutoFit/>
          </a:bodyPr>
          <a:lstStyle/>
          <a:p>
            <a:pPr lvl="0" fontAlgn="base">
              <a:spcBef>
                <a:spcPct val="0"/>
              </a:spcBef>
              <a:spcAft>
                <a:spcPct val="0"/>
              </a:spcAft>
            </a:pPr>
            <a:r>
              <a:rPr lang="ru-RU" sz="1400" dirty="0">
                <a:latin typeface="Calibri" pitchFamily="34" charset="0"/>
                <a:cs typeface="Times New Roman" pitchFamily="18" charset="0"/>
              </a:rPr>
              <a:t>+  </a:t>
            </a:r>
            <a:r>
              <a:rPr lang="ru-RU" sz="1400" b="1" dirty="0">
                <a:solidFill>
                  <a:srgbClr val="C00000"/>
                </a:solidFill>
                <a:latin typeface="Calibri" pitchFamily="34" charset="0"/>
                <a:cs typeface="Times New Roman" pitchFamily="18" charset="0"/>
              </a:rPr>
              <a:t>СТАВ</a:t>
            </a:r>
            <a:endParaRPr lang="ru-RU" sz="1400" b="1" dirty="0">
              <a:solidFill>
                <a:srgbClr val="C00000"/>
              </a:solidFill>
              <a:latin typeface="Arial" pitchFamily="34" charset="0"/>
              <a:cs typeface="Arial" pitchFamily="34" charset="0"/>
            </a:endParaRPr>
          </a:p>
        </p:txBody>
      </p:sp>
      <p:sp>
        <p:nvSpPr>
          <p:cNvPr id="22" name="Стрелка вправо 21"/>
          <p:cNvSpPr/>
          <p:nvPr/>
        </p:nvSpPr>
        <p:spPr>
          <a:xfrm>
            <a:off x="4872542" y="3876475"/>
            <a:ext cx="714380" cy="21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3" name="Прямоугольник 22"/>
          <p:cNvSpPr/>
          <p:nvPr/>
        </p:nvSpPr>
        <p:spPr>
          <a:xfrm>
            <a:off x="548316" y="4967476"/>
            <a:ext cx="1128835" cy="307777"/>
          </a:xfrm>
          <a:prstGeom prst="rect">
            <a:avLst/>
          </a:prstGeom>
        </p:spPr>
        <p:txBody>
          <a:bodyPr wrap="none">
            <a:spAutoFit/>
          </a:bodyPr>
          <a:lstStyle/>
          <a:p>
            <a:r>
              <a:rPr lang="ru-RU" sz="1400" b="1" dirty="0" smtClean="0">
                <a:solidFill>
                  <a:srgbClr val="C00000"/>
                </a:solidFill>
              </a:rPr>
              <a:t>Мономер, Р</a:t>
            </a:r>
            <a:endParaRPr lang="ru-RU" sz="1400" dirty="0"/>
          </a:p>
        </p:txBody>
      </p:sp>
    </p:spTree>
    <p:extLst>
      <p:ext uri="{BB962C8B-B14F-4D97-AF65-F5344CB8AC3E}">
        <p14:creationId xmlns="" xmlns:p14="http://schemas.microsoft.com/office/powerpoint/2010/main" val="73292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3"/>
          <a:stretch>
            <a:fillRect/>
          </a:stretch>
        </p:blipFill>
        <p:spPr>
          <a:xfrm>
            <a:off x="1703784" y="703476"/>
            <a:ext cx="5214974" cy="1756406"/>
          </a:xfrm>
          <a:prstGeom prst="rect">
            <a:avLst/>
          </a:prstGeom>
        </p:spPr>
      </p:pic>
      <p:sp>
        <p:nvSpPr>
          <p:cNvPr id="4" name="Прямоугольник 3"/>
          <p:cNvSpPr/>
          <p:nvPr/>
        </p:nvSpPr>
        <p:spPr>
          <a:xfrm>
            <a:off x="795488" y="180256"/>
            <a:ext cx="7272808" cy="523220"/>
          </a:xfrm>
          <a:prstGeom prst="rect">
            <a:avLst/>
          </a:prstGeom>
        </p:spPr>
        <p:txBody>
          <a:bodyPr wrap="square">
            <a:spAutoFit/>
          </a:bodyPr>
          <a:lstStyle/>
          <a:p>
            <a:r>
              <a:rPr lang="en-US" sz="1400" b="1" dirty="0" smtClean="0">
                <a:solidFill>
                  <a:srgbClr val="C00000"/>
                </a:solidFill>
              </a:rPr>
              <a:t> Size-distributions of [SnP(OH)2]Mc CTAB (a) and [SnP(Met)2]Mc CTAB (b) in the phosphate buffer (pH 7.4) at 25°С as estimated by dynamic light-scattering (DLS) measurements.</a:t>
            </a:r>
            <a:endParaRPr lang="ru-RU" sz="1400" b="1" dirty="0">
              <a:solidFill>
                <a:srgbClr val="C00000"/>
              </a:solidFill>
            </a:endParaRPr>
          </a:p>
        </p:txBody>
      </p:sp>
      <p:sp>
        <p:nvSpPr>
          <p:cNvPr id="6" name="Прямоугольник 5"/>
          <p:cNvSpPr/>
          <p:nvPr/>
        </p:nvSpPr>
        <p:spPr>
          <a:xfrm>
            <a:off x="4311271" y="2182882"/>
            <a:ext cx="316112" cy="276999"/>
          </a:xfrm>
          <a:prstGeom prst="rect">
            <a:avLst/>
          </a:prstGeom>
        </p:spPr>
        <p:txBody>
          <a:bodyPr wrap="none">
            <a:spAutoFit/>
          </a:bodyPr>
          <a:lstStyle/>
          <a:p>
            <a:r>
              <a:rPr lang="en-US" sz="1200" b="1" dirty="0">
                <a:solidFill>
                  <a:srgbClr val="1E019B"/>
                </a:solidFill>
              </a:rPr>
              <a:t>b)</a:t>
            </a:r>
            <a:endParaRPr lang="ru-RU" sz="1200" dirty="0"/>
          </a:p>
        </p:txBody>
      </p:sp>
      <p:sp>
        <p:nvSpPr>
          <p:cNvPr id="7" name="Прямоугольник 6"/>
          <p:cNvSpPr/>
          <p:nvPr/>
        </p:nvSpPr>
        <p:spPr>
          <a:xfrm>
            <a:off x="1907704" y="2182883"/>
            <a:ext cx="308098" cy="276999"/>
          </a:xfrm>
          <a:prstGeom prst="rect">
            <a:avLst/>
          </a:prstGeom>
        </p:spPr>
        <p:txBody>
          <a:bodyPr wrap="none">
            <a:spAutoFit/>
          </a:bodyPr>
          <a:lstStyle/>
          <a:p>
            <a:r>
              <a:rPr lang="en-US" sz="1200" b="1" dirty="0" smtClean="0">
                <a:solidFill>
                  <a:srgbClr val="1E019B"/>
                </a:solidFill>
              </a:rPr>
              <a:t>a)</a:t>
            </a:r>
            <a:endParaRPr lang="ru-RU" sz="1200" dirty="0"/>
          </a:p>
        </p:txBody>
      </p:sp>
      <p:grpSp>
        <p:nvGrpSpPr>
          <p:cNvPr id="8" name="Группа 68"/>
          <p:cNvGrpSpPr>
            <a:grpSpLocks/>
          </p:cNvGrpSpPr>
          <p:nvPr/>
        </p:nvGrpSpPr>
        <p:grpSpPr bwMode="auto">
          <a:xfrm>
            <a:off x="410691" y="2916203"/>
            <a:ext cx="3286148" cy="2745383"/>
            <a:chOff x="0" y="-2417"/>
            <a:chExt cx="53958" cy="42298"/>
          </a:xfrm>
        </p:grpSpPr>
        <p:pic>
          <p:nvPicPr>
            <p:cNvPr id="9" name="Рисунок 8"/>
            <p:cNvPicPr>
              <a:picLocks noChangeAspect="1"/>
            </p:cNvPicPr>
            <p:nvPr/>
          </p:nvPicPr>
          <p:blipFill>
            <a:blip r:embed="rId4"/>
            <a:srcRect l="10220" t="14876" r="11964" b="10677"/>
            <a:stretch>
              <a:fillRect/>
            </a:stretch>
          </p:blipFill>
          <p:spPr bwMode="auto">
            <a:xfrm>
              <a:off x="1842" y="0"/>
              <a:ext cx="52116" cy="34882"/>
            </a:xfrm>
            <a:prstGeom prst="rect">
              <a:avLst/>
            </a:prstGeom>
            <a:noFill/>
          </p:spPr>
        </p:pic>
        <p:sp>
          <p:nvSpPr>
            <p:cNvPr id="10" name="Rectangle 2"/>
            <p:cNvSpPr>
              <a:spLocks noChangeArrowheads="1"/>
            </p:cNvSpPr>
            <p:nvPr/>
          </p:nvSpPr>
          <p:spPr bwMode="auto">
            <a:xfrm>
              <a:off x="0" y="14405"/>
              <a:ext cx="4099" cy="3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Arial" pitchFamily="34" charset="0"/>
                </a:rPr>
                <a:t>I</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a:spLocks noChangeArrowheads="1"/>
            </p:cNvSpPr>
            <p:nvPr/>
          </p:nvSpPr>
          <p:spPr bwMode="auto">
            <a:xfrm>
              <a:off x="11562" y="35047"/>
              <a:ext cx="22161" cy="4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Wavelength</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ая соединительная линия 11"/>
            <p:cNvSpPr>
              <a:spLocks noChangeShapeType="1"/>
            </p:cNvSpPr>
            <p:nvPr/>
          </p:nvSpPr>
          <p:spPr bwMode="auto">
            <a:xfrm>
              <a:off x="12056" y="18307"/>
              <a:ext cx="2999" cy="4136"/>
            </a:xfrm>
            <a:prstGeom prst="line">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12"/>
            <p:cNvSpPr>
              <a:spLocks noChangeShapeType="1"/>
            </p:cNvSpPr>
            <p:nvPr/>
          </p:nvSpPr>
          <p:spPr bwMode="auto">
            <a:xfrm flipH="1">
              <a:off x="37729" y="1893"/>
              <a:ext cx="1714" cy="4110"/>
            </a:xfrm>
            <a:prstGeom prst="line">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 name="Прямая соединительная линия 13"/>
            <p:cNvSpPr>
              <a:spLocks noChangeShapeType="1"/>
            </p:cNvSpPr>
            <p:nvPr/>
          </p:nvSpPr>
          <p:spPr bwMode="auto">
            <a:xfrm>
              <a:off x="26685" y="22272"/>
              <a:ext cx="3528" cy="8144"/>
            </a:xfrm>
            <a:prstGeom prst="line">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 name="TextBox 14"/>
            <p:cNvSpPr txBox="1">
              <a:spLocks noChangeArrowheads="1"/>
            </p:cNvSpPr>
            <p:nvPr/>
          </p:nvSpPr>
          <p:spPr bwMode="auto">
            <a:xfrm>
              <a:off x="9384" y="12090"/>
              <a:ext cx="4927" cy="6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ts val="500"/>
                </a:spcBef>
                <a:spcAft>
                  <a:spcPts val="500"/>
                </a:spcAft>
              </a:pPr>
              <a:r>
                <a:rPr lang="en-US" b="1" dirty="0">
                  <a:solidFill>
                    <a:srgbClr val="000000"/>
                  </a:solidFill>
                  <a:latin typeface="Calibri" pitchFamily="34" charset="0"/>
                  <a:cs typeface="Arial" pitchFamily="34" charset="0"/>
                </a:rPr>
                <a:t>P</a:t>
              </a:r>
              <a:endParaRPr lang="ru-RU" dirty="0">
                <a:latin typeface="Arial" pitchFamily="34" charset="0"/>
                <a:cs typeface="Arial" pitchFamily="34" charset="0"/>
              </a:endParaRPr>
            </a:p>
          </p:txBody>
        </p:sp>
        <p:sp>
          <p:nvSpPr>
            <p:cNvPr id="16" name="TextBox 15"/>
            <p:cNvSpPr txBox="1">
              <a:spLocks noChangeArrowheads="1"/>
            </p:cNvSpPr>
            <p:nvPr/>
          </p:nvSpPr>
          <p:spPr bwMode="auto">
            <a:xfrm>
              <a:off x="39882" y="-2417"/>
              <a:ext cx="14076" cy="3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ts val="500"/>
                </a:spcBef>
                <a:spcAft>
                  <a:spcPts val="500"/>
                </a:spcAft>
              </a:pPr>
              <a:r>
                <a:rPr lang="en-US" b="1" dirty="0" smtClean="0">
                  <a:solidFill>
                    <a:schemeClr val="accent1"/>
                  </a:solidFill>
                  <a:latin typeface="Calibri" pitchFamily="34" charset="0"/>
                  <a:cs typeface="Arial" pitchFamily="34" charset="0"/>
                </a:rPr>
                <a:t>[P]</a:t>
              </a:r>
              <a:r>
                <a:rPr lang="en-US" b="1" baseline="30000" dirty="0" smtClean="0">
                  <a:solidFill>
                    <a:schemeClr val="accent1"/>
                  </a:solidFill>
                  <a:latin typeface="Calibri" pitchFamily="34" charset="0"/>
                  <a:cs typeface="Arial" pitchFamily="34" charset="0"/>
                </a:rPr>
                <a:t>Mc</a:t>
              </a:r>
              <a:endParaRPr lang="ru-RU" baseline="30000" dirty="0" smtClean="0">
                <a:solidFill>
                  <a:schemeClr val="accent1"/>
                </a:solidFill>
                <a:latin typeface="Arial" pitchFamily="34" charset="0"/>
                <a:cs typeface="Arial" pitchFamily="34" charset="0"/>
              </a:endParaRPr>
            </a:p>
          </p:txBody>
        </p:sp>
        <p:sp>
          <p:nvSpPr>
            <p:cNvPr id="17" name="TextBox 16"/>
            <p:cNvSpPr txBox="1">
              <a:spLocks noChangeArrowheads="1"/>
            </p:cNvSpPr>
            <p:nvPr/>
          </p:nvSpPr>
          <p:spPr bwMode="auto">
            <a:xfrm>
              <a:off x="21114" y="15711"/>
              <a:ext cx="24914" cy="11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[P]</a:t>
              </a:r>
              <a:r>
                <a:rPr kumimoji="0" lang="en-US" sz="1800" b="1" i="0" u="none" strike="noStrike" cap="none" normalizeH="0" baseline="30000" dirty="0" smtClean="0">
                  <a:ln>
                    <a:noFill/>
                  </a:ln>
                  <a:solidFill>
                    <a:srgbClr val="FF0000"/>
                  </a:solidFill>
                  <a:effectLst/>
                  <a:latin typeface="Calibri" pitchFamily="34" charset="0"/>
                  <a:cs typeface="Arial" pitchFamily="34" charset="0"/>
                </a:rPr>
                <a:t>Ag</a:t>
              </a:r>
              <a:endParaRPr kumimoji="0" lang="ru-RU" sz="1800" b="0" i="0" u="none" strike="noStrike" cap="none" normalizeH="0" baseline="30000" dirty="0" smtClean="0">
                <a:ln>
                  <a:noFill/>
                </a:ln>
                <a:solidFill>
                  <a:srgbClr val="FF0000"/>
                </a:solidFill>
                <a:effectLst/>
                <a:latin typeface="Arial" pitchFamily="34" charset="0"/>
                <a:cs typeface="Arial" pitchFamily="34" charset="0"/>
              </a:endParaRPr>
            </a:p>
          </p:txBody>
        </p:sp>
      </p:grpSp>
      <p:pic>
        <p:nvPicPr>
          <p:cNvPr id="18"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375072" y="2916203"/>
            <a:ext cx="3738577" cy="2597027"/>
          </a:xfrm>
          <a:prstGeom prst="rect">
            <a:avLst/>
          </a:prstGeom>
          <a:noFill/>
          <a:ln w="9525">
            <a:noFill/>
            <a:miter lim="800000"/>
            <a:headEnd/>
            <a:tailEnd/>
          </a:ln>
          <a:effectLst/>
        </p:spPr>
      </p:pic>
      <p:sp>
        <p:nvSpPr>
          <p:cNvPr id="19" name="Прямоугольник 18"/>
          <p:cNvSpPr/>
          <p:nvPr/>
        </p:nvSpPr>
        <p:spPr>
          <a:xfrm>
            <a:off x="6012160" y="3829432"/>
            <a:ext cx="562125" cy="307777"/>
          </a:xfrm>
          <a:prstGeom prst="rect">
            <a:avLst/>
          </a:prstGeom>
        </p:spPr>
        <p:txBody>
          <a:bodyPr wrap="square">
            <a:spAutoFit/>
          </a:bodyPr>
          <a:lstStyle/>
          <a:p>
            <a:pPr lvl="0" fontAlgn="base">
              <a:spcBef>
                <a:spcPts val="500"/>
              </a:spcBef>
              <a:spcAft>
                <a:spcPts val="500"/>
              </a:spcAft>
            </a:pPr>
            <a:r>
              <a:rPr lang="en-US" sz="1400" b="1" dirty="0">
                <a:solidFill>
                  <a:srgbClr val="FF0000"/>
                </a:solidFill>
                <a:latin typeface="Calibri" pitchFamily="34" charset="0"/>
                <a:cs typeface="Arial" pitchFamily="34" charset="0"/>
              </a:rPr>
              <a:t>[P]</a:t>
            </a:r>
            <a:r>
              <a:rPr lang="en-US" sz="1400" b="1" baseline="30000" dirty="0">
                <a:solidFill>
                  <a:srgbClr val="FF0000"/>
                </a:solidFill>
                <a:latin typeface="Calibri" pitchFamily="34" charset="0"/>
                <a:cs typeface="Arial" pitchFamily="34" charset="0"/>
              </a:rPr>
              <a:t>Ag</a:t>
            </a:r>
            <a:endParaRPr lang="ru-RU" sz="1400" baseline="30000" dirty="0">
              <a:solidFill>
                <a:srgbClr val="FF0000"/>
              </a:solidFill>
              <a:latin typeface="Arial" pitchFamily="34" charset="0"/>
              <a:cs typeface="Arial" pitchFamily="34" charset="0"/>
            </a:endParaRPr>
          </a:p>
        </p:txBody>
      </p:sp>
      <p:sp>
        <p:nvSpPr>
          <p:cNvPr id="20" name="Прямоугольник 19"/>
          <p:cNvSpPr/>
          <p:nvPr/>
        </p:nvSpPr>
        <p:spPr>
          <a:xfrm>
            <a:off x="4860032" y="3045365"/>
            <a:ext cx="308098" cy="369332"/>
          </a:xfrm>
          <a:prstGeom prst="rect">
            <a:avLst/>
          </a:prstGeom>
        </p:spPr>
        <p:txBody>
          <a:bodyPr wrap="none">
            <a:spAutoFit/>
          </a:bodyPr>
          <a:lstStyle/>
          <a:p>
            <a:pPr lvl="0" fontAlgn="base">
              <a:spcBef>
                <a:spcPts val="500"/>
              </a:spcBef>
              <a:spcAft>
                <a:spcPts val="500"/>
              </a:spcAft>
            </a:pPr>
            <a:r>
              <a:rPr lang="en-US" b="1" dirty="0">
                <a:solidFill>
                  <a:srgbClr val="000000"/>
                </a:solidFill>
                <a:latin typeface="Calibri" pitchFamily="34" charset="0"/>
                <a:cs typeface="Arial" pitchFamily="34" charset="0"/>
              </a:rPr>
              <a:t>P</a:t>
            </a:r>
            <a:endParaRPr lang="ru-RU" dirty="0">
              <a:latin typeface="Arial" pitchFamily="34" charset="0"/>
              <a:cs typeface="Arial" pitchFamily="34" charset="0"/>
            </a:endParaRPr>
          </a:p>
        </p:txBody>
      </p:sp>
      <p:sp>
        <p:nvSpPr>
          <p:cNvPr id="21" name="Прямоугольник 20"/>
          <p:cNvSpPr/>
          <p:nvPr/>
        </p:nvSpPr>
        <p:spPr>
          <a:xfrm>
            <a:off x="7092280" y="2946780"/>
            <a:ext cx="657552" cy="369332"/>
          </a:xfrm>
          <a:prstGeom prst="rect">
            <a:avLst/>
          </a:prstGeom>
        </p:spPr>
        <p:txBody>
          <a:bodyPr wrap="none">
            <a:spAutoFit/>
          </a:bodyPr>
          <a:lstStyle/>
          <a:p>
            <a:pPr lvl="0" fontAlgn="base">
              <a:spcBef>
                <a:spcPts val="500"/>
              </a:spcBef>
              <a:spcAft>
                <a:spcPts val="500"/>
              </a:spcAft>
            </a:pPr>
            <a:r>
              <a:rPr lang="en-US" b="1" dirty="0">
                <a:solidFill>
                  <a:schemeClr val="accent1"/>
                </a:solidFill>
                <a:latin typeface="Calibri" pitchFamily="34" charset="0"/>
                <a:cs typeface="Arial" pitchFamily="34" charset="0"/>
              </a:rPr>
              <a:t>[P]</a:t>
            </a:r>
            <a:r>
              <a:rPr lang="en-US" b="1" baseline="30000" dirty="0">
                <a:solidFill>
                  <a:schemeClr val="accent1"/>
                </a:solidFill>
                <a:latin typeface="Calibri" pitchFamily="34" charset="0"/>
                <a:cs typeface="Arial" pitchFamily="34" charset="0"/>
              </a:rPr>
              <a:t>Mc</a:t>
            </a:r>
            <a:endParaRPr lang="ru-RU" baseline="30000" dirty="0">
              <a:solidFill>
                <a:schemeClr val="accent1"/>
              </a:solidFill>
              <a:latin typeface="Arial" pitchFamily="34" charset="0"/>
              <a:cs typeface="Arial" pitchFamily="34" charset="0"/>
            </a:endParaRPr>
          </a:p>
        </p:txBody>
      </p:sp>
      <p:graphicFrame>
        <p:nvGraphicFramePr>
          <p:cNvPr id="22" name="Объект 21"/>
          <p:cNvGraphicFramePr>
            <a:graphicFrameLocks noChangeAspect="1"/>
          </p:cNvGraphicFramePr>
          <p:nvPr>
            <p:extLst>
              <p:ext uri="{D42A27DB-BD31-4B8C-83A1-F6EECF244321}">
                <p14:modId xmlns="" xmlns:p14="http://schemas.microsoft.com/office/powerpoint/2010/main" val="1996923410"/>
              </p:ext>
            </p:extLst>
          </p:nvPr>
        </p:nvGraphicFramePr>
        <p:xfrm>
          <a:off x="984250" y="3378200"/>
          <a:ext cx="1239838" cy="431800"/>
        </p:xfrm>
        <a:graphic>
          <a:graphicData uri="http://schemas.openxmlformats.org/presentationml/2006/ole">
            <p:oleObj spid="_x0000_s200296" name="CS ChemDraw Drawing" r:id="rId6" imgW="2271818" imgH="790560" progId="ChemDraw.Document.6.0">
              <p:embed/>
            </p:oleObj>
          </a:graphicData>
        </a:graphic>
      </p:graphicFrame>
      <p:graphicFrame>
        <p:nvGraphicFramePr>
          <p:cNvPr id="23" name="Объект 22"/>
          <p:cNvGraphicFramePr>
            <a:graphicFrameLocks noChangeAspect="1"/>
          </p:cNvGraphicFramePr>
          <p:nvPr>
            <p:extLst>
              <p:ext uri="{D42A27DB-BD31-4B8C-83A1-F6EECF244321}">
                <p14:modId xmlns="" xmlns:p14="http://schemas.microsoft.com/office/powerpoint/2010/main" val="2441415515"/>
              </p:ext>
            </p:extLst>
          </p:nvPr>
        </p:nvGraphicFramePr>
        <p:xfrm>
          <a:off x="5673654" y="3011328"/>
          <a:ext cx="1141412" cy="423863"/>
        </p:xfrm>
        <a:graphic>
          <a:graphicData uri="http://schemas.openxmlformats.org/presentationml/2006/ole">
            <p:oleObj spid="_x0000_s200297" name="CS ChemDraw Drawing" r:id="rId7" imgW="2122435" imgH="790560" progId="ChemDraw.Document.6.0">
              <p:embed/>
            </p:oleObj>
          </a:graphicData>
        </a:graphic>
      </p:graphicFrame>
      <p:sp>
        <p:nvSpPr>
          <p:cNvPr id="24" name="Прямоугольник 23"/>
          <p:cNvSpPr/>
          <p:nvPr/>
        </p:nvSpPr>
        <p:spPr>
          <a:xfrm>
            <a:off x="586595" y="5587895"/>
            <a:ext cx="8081576" cy="307777"/>
          </a:xfrm>
          <a:prstGeom prst="rect">
            <a:avLst/>
          </a:prstGeom>
        </p:spPr>
        <p:txBody>
          <a:bodyPr wrap="square">
            <a:spAutoFit/>
          </a:bodyPr>
          <a:lstStyle/>
          <a:p>
            <a:r>
              <a:rPr lang="en-US" sz="1400" b="1" i="1" dirty="0">
                <a:solidFill>
                  <a:srgbClr val="C00000"/>
                </a:solidFill>
              </a:rPr>
              <a:t>Examples of flare-up of fluorescence</a:t>
            </a:r>
            <a:r>
              <a:rPr lang="ru-RU" sz="1400" b="1" i="1" dirty="0">
                <a:solidFill>
                  <a:srgbClr val="C00000"/>
                </a:solidFill>
              </a:rPr>
              <a:t> </a:t>
            </a:r>
            <a:r>
              <a:rPr lang="en-US" sz="1400" b="1" i="1" dirty="0">
                <a:solidFill>
                  <a:srgbClr val="C00000"/>
                </a:solidFill>
              </a:rPr>
              <a:t>in </a:t>
            </a:r>
            <a:r>
              <a:rPr lang="en-US" sz="1400" b="1" i="1" dirty="0" err="1">
                <a:solidFill>
                  <a:srgbClr val="C00000"/>
                </a:solidFill>
              </a:rPr>
              <a:t>TArP</a:t>
            </a:r>
            <a:r>
              <a:rPr lang="en-US" sz="1400" b="1" i="1" dirty="0">
                <a:solidFill>
                  <a:srgbClr val="C00000"/>
                </a:solidFill>
              </a:rPr>
              <a:t> [</a:t>
            </a:r>
            <a:r>
              <a:rPr lang="en-US" sz="1400" b="1" i="1" dirty="0" err="1">
                <a:solidFill>
                  <a:srgbClr val="C00000"/>
                </a:solidFill>
              </a:rPr>
              <a:t>Ar</a:t>
            </a:r>
            <a:r>
              <a:rPr lang="en-US" sz="1400" b="1" i="1" dirty="0">
                <a:solidFill>
                  <a:srgbClr val="C00000"/>
                </a:solidFill>
              </a:rPr>
              <a:t>= C6H5COOH (a), and C6H5SO3H(b)] complexes with </a:t>
            </a:r>
            <a:r>
              <a:rPr lang="en-US" sz="1400" b="1" i="1" dirty="0" err="1">
                <a:solidFill>
                  <a:srgbClr val="C00000"/>
                </a:solidFill>
              </a:rPr>
              <a:t>Tir</a:t>
            </a:r>
            <a:endParaRPr lang="ru-RU" sz="1400" b="1" i="1" dirty="0">
              <a:solidFill>
                <a:srgbClr val="C00000"/>
              </a:solidFill>
            </a:endParaRPr>
          </a:p>
        </p:txBody>
      </p:sp>
    </p:spTree>
    <p:extLst>
      <p:ext uri="{BB962C8B-B14F-4D97-AF65-F5344CB8AC3E}">
        <p14:creationId xmlns="" xmlns:p14="http://schemas.microsoft.com/office/powerpoint/2010/main" val="208700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8"/>
          <p:cNvPicPr>
            <a:picLocks noChangeAspect="1" noChangeArrowheads="1"/>
          </p:cNvPicPr>
          <p:nvPr/>
        </p:nvPicPr>
        <p:blipFill>
          <a:blip r:embed="rId2">
            <a:clrChange>
              <a:clrFrom>
                <a:srgbClr val="FFFFFF"/>
              </a:clrFrom>
              <a:clrTo>
                <a:srgbClr val="FFFFFF">
                  <a:alpha val="0"/>
                </a:srgbClr>
              </a:clrTo>
            </a:clrChange>
          </a:blip>
          <a:srcRect t="-1147" r="40369" b="15965"/>
          <a:stretch>
            <a:fillRect/>
          </a:stretch>
        </p:blipFill>
        <p:spPr bwMode="auto">
          <a:xfrm>
            <a:off x="971600" y="1124744"/>
            <a:ext cx="4129257" cy="2860370"/>
          </a:xfrm>
          <a:prstGeom prst="rect">
            <a:avLst/>
          </a:prstGeom>
          <a:noFill/>
        </p:spPr>
      </p:pic>
      <p:sp>
        <p:nvSpPr>
          <p:cNvPr id="4" name="Прямоугольник 3"/>
          <p:cNvSpPr/>
          <p:nvPr/>
        </p:nvSpPr>
        <p:spPr>
          <a:xfrm>
            <a:off x="1787168" y="672951"/>
            <a:ext cx="1249060" cy="307777"/>
          </a:xfrm>
          <a:prstGeom prst="rect">
            <a:avLst/>
          </a:prstGeom>
        </p:spPr>
        <p:txBody>
          <a:bodyPr wrap="none">
            <a:spAutoFit/>
          </a:bodyPr>
          <a:lstStyle/>
          <a:p>
            <a:r>
              <a:rPr lang="en-US" sz="1400" b="1" dirty="0" smtClean="0">
                <a:solidFill>
                  <a:srgbClr val="C00000"/>
                </a:solidFill>
                <a:latin typeface="Times New Roman" pitchFamily="18" charset="0"/>
                <a:cs typeface="Times New Roman" pitchFamily="18" charset="0"/>
              </a:rPr>
              <a:t>Photostability</a:t>
            </a:r>
            <a:endParaRPr lang="ru-RU" sz="1400" b="1" dirty="0">
              <a:solidFill>
                <a:srgbClr val="C00000"/>
              </a:solidFill>
            </a:endParaRPr>
          </a:p>
        </p:txBody>
      </p:sp>
      <p:sp>
        <p:nvSpPr>
          <p:cNvPr id="5" name="Прямоугольник 4"/>
          <p:cNvSpPr/>
          <p:nvPr/>
        </p:nvSpPr>
        <p:spPr>
          <a:xfrm>
            <a:off x="1276447" y="4581128"/>
            <a:ext cx="7072362" cy="954107"/>
          </a:xfrm>
          <a:prstGeom prst="rect">
            <a:avLst/>
          </a:prstGeom>
        </p:spPr>
        <p:txBody>
          <a:bodyPr wrap="square">
            <a:spAutoFit/>
          </a:bodyPr>
          <a:lstStyle/>
          <a:p>
            <a:r>
              <a:rPr lang="en-US" altLang="zh-CN" sz="1400" b="1" dirty="0" smtClean="0">
                <a:solidFill>
                  <a:srgbClr val="C00000"/>
                </a:solidFill>
                <a:ea typeface="Times New Roman" pitchFamily="18" charset="0"/>
                <a:cs typeface="Times New Roman" pitchFamily="18" charset="0"/>
              </a:rPr>
              <a:t>a) Dependence of the logarithm of the SnP(L)</a:t>
            </a:r>
            <a:r>
              <a:rPr lang="en-US" altLang="zh-CN" sz="1400" b="1" baseline="-30000" dirty="0" smtClean="0">
                <a:solidFill>
                  <a:srgbClr val="C00000"/>
                </a:solidFill>
                <a:ea typeface="Times New Roman" pitchFamily="18" charset="0"/>
                <a:cs typeface="Times New Roman" pitchFamily="18" charset="0"/>
              </a:rPr>
              <a:t>2 </a:t>
            </a:r>
            <a:r>
              <a:rPr lang="en-US" altLang="zh-CN" sz="1400" b="1" dirty="0" smtClean="0">
                <a:solidFill>
                  <a:srgbClr val="C00000"/>
                </a:solidFill>
                <a:ea typeface="Times New Roman" pitchFamily="18" charset="0"/>
                <a:cs typeface="Times New Roman" pitchFamily="18" charset="0"/>
              </a:rPr>
              <a:t>photochemical destruction rate (log </a:t>
            </a:r>
            <a:r>
              <a:rPr lang="en-US" altLang="zh-CN" sz="1400" b="1" dirty="0" err="1" smtClean="0">
                <a:solidFill>
                  <a:srgbClr val="C00000"/>
                </a:solidFill>
                <a:ea typeface="Times New Roman" pitchFamily="18" charset="0"/>
                <a:cs typeface="Times New Roman" pitchFamily="18" charset="0"/>
              </a:rPr>
              <a:t>k</a:t>
            </a:r>
            <a:r>
              <a:rPr lang="en-US" altLang="zh-CN" sz="1400" b="1" baseline="-30000" dirty="0" err="1" smtClean="0">
                <a:solidFill>
                  <a:srgbClr val="C00000"/>
                </a:solidFill>
                <a:ea typeface="Times New Roman" pitchFamily="18" charset="0"/>
                <a:cs typeface="Times New Roman" pitchFamily="18" charset="0"/>
              </a:rPr>
              <a:t>v</a:t>
            </a:r>
            <a:r>
              <a:rPr lang="en-US" altLang="zh-CN" sz="1400" b="1" dirty="0" smtClean="0">
                <a:solidFill>
                  <a:srgbClr val="C00000"/>
                </a:solidFill>
                <a:ea typeface="Times New Roman" pitchFamily="18" charset="0"/>
                <a:cs typeface="Times New Roman" pitchFamily="18" charset="0"/>
              </a:rPr>
              <a:t>, s</a:t>
            </a:r>
            <a:r>
              <a:rPr lang="en-US" altLang="zh-CN" sz="1400" b="1" baseline="30000" dirty="0" smtClean="0">
                <a:solidFill>
                  <a:srgbClr val="C00000"/>
                </a:solidFill>
                <a:ea typeface="Times New Roman" pitchFamily="18" charset="0"/>
                <a:cs typeface="Times New Roman" pitchFamily="18" charset="0"/>
              </a:rPr>
              <a:t>-1</a:t>
            </a:r>
            <a:r>
              <a:rPr lang="en-US" altLang="zh-CN" sz="1400" b="1" dirty="0" smtClean="0">
                <a:solidFill>
                  <a:srgbClr val="C00000"/>
                </a:solidFill>
                <a:ea typeface="Times New Roman" pitchFamily="18" charset="0"/>
                <a:cs typeface="Times New Roman" pitchFamily="18" charset="0"/>
              </a:rPr>
              <a:t>) on the macrocycle state in the CTAB buffer solution [monomer (M), pre-micellar aggregate (</a:t>
            </a:r>
            <a:r>
              <a:rPr lang="en-US" altLang="zh-CN" sz="1400" b="1" dirty="0" err="1" smtClean="0">
                <a:solidFill>
                  <a:srgbClr val="C00000"/>
                </a:solidFill>
                <a:ea typeface="Times New Roman" pitchFamily="18" charset="0"/>
                <a:cs typeface="Times New Roman" pitchFamily="18" charset="0"/>
              </a:rPr>
              <a:t>Agg</a:t>
            </a:r>
            <a:r>
              <a:rPr lang="en-US" altLang="zh-CN" sz="1400" b="1" dirty="0" smtClean="0">
                <a:solidFill>
                  <a:srgbClr val="C00000"/>
                </a:solidFill>
                <a:ea typeface="Times New Roman" pitchFamily="18" charset="0"/>
                <a:cs typeface="Times New Roman" pitchFamily="18" charset="0"/>
              </a:rPr>
              <a:t>) and micellar monomer (M</a:t>
            </a:r>
            <a:r>
              <a:rPr lang="ru-RU" altLang="zh-CN" sz="1400" b="1" dirty="0" smtClean="0">
                <a:solidFill>
                  <a:srgbClr val="C00000"/>
                </a:solidFill>
                <a:ea typeface="Times New Roman" pitchFamily="18" charset="0"/>
                <a:cs typeface="Times New Roman" pitchFamily="18" charset="0"/>
              </a:rPr>
              <a:t>с</a:t>
            </a:r>
            <a:r>
              <a:rPr lang="en-US" altLang="zh-CN" sz="1400" b="1" dirty="0" smtClean="0">
                <a:solidFill>
                  <a:srgbClr val="C00000"/>
                </a:solidFill>
                <a:ea typeface="Times New Roman" pitchFamily="18" charset="0"/>
                <a:cs typeface="Times New Roman" pitchFamily="18" charset="0"/>
              </a:rPr>
              <a:t>)]; b) ROS</a:t>
            </a:r>
            <a:r>
              <a:rPr lang="en-US" sz="1400" b="1" dirty="0" smtClean="0">
                <a:solidFill>
                  <a:srgbClr val="C00000"/>
                </a:solidFill>
              </a:rPr>
              <a:t> </a:t>
            </a:r>
            <a:r>
              <a:rPr lang="en-US" sz="1400" b="1" dirty="0">
                <a:solidFill>
                  <a:srgbClr val="C00000"/>
                </a:solidFill>
              </a:rPr>
              <a:t>generation promoted by irradiation of </a:t>
            </a:r>
            <a:r>
              <a:rPr lang="en-US" altLang="zh-CN" sz="1400" b="1" dirty="0">
                <a:solidFill>
                  <a:srgbClr val="C00000"/>
                </a:solidFill>
                <a:ea typeface="Times New Roman" pitchFamily="18" charset="0"/>
                <a:cs typeface="Times New Roman" pitchFamily="18" charset="0"/>
              </a:rPr>
              <a:t>the </a:t>
            </a:r>
            <a:r>
              <a:rPr lang="en-US" altLang="zh-CN" sz="1400" b="1" dirty="0" smtClean="0">
                <a:solidFill>
                  <a:srgbClr val="C00000"/>
                </a:solidFill>
                <a:ea typeface="Times New Roman" pitchFamily="18" charset="0"/>
                <a:cs typeface="Times New Roman" pitchFamily="18" charset="0"/>
              </a:rPr>
              <a:t>SnP(L)</a:t>
            </a:r>
            <a:r>
              <a:rPr lang="en-US" altLang="zh-CN" sz="1400" b="1" baseline="-30000" dirty="0" smtClean="0">
                <a:solidFill>
                  <a:srgbClr val="C00000"/>
                </a:solidFill>
                <a:ea typeface="Times New Roman" pitchFamily="18" charset="0"/>
                <a:cs typeface="Times New Roman" pitchFamily="18" charset="0"/>
              </a:rPr>
              <a:t>2  </a:t>
            </a:r>
            <a:r>
              <a:rPr lang="en-US" sz="1400" b="1" dirty="0" smtClean="0">
                <a:solidFill>
                  <a:srgbClr val="C00000"/>
                </a:solidFill>
              </a:rPr>
              <a:t>in </a:t>
            </a:r>
            <a:r>
              <a:rPr lang="en-US" sz="1400" b="1" dirty="0">
                <a:solidFill>
                  <a:srgbClr val="C00000"/>
                </a:solidFill>
              </a:rPr>
              <a:t>water using </a:t>
            </a:r>
            <a:r>
              <a:rPr lang="en-US" sz="1400" b="1" dirty="0" err="1">
                <a:solidFill>
                  <a:srgbClr val="C00000"/>
                </a:solidFill>
              </a:rPr>
              <a:t>hydroethidine</a:t>
            </a:r>
            <a:r>
              <a:rPr lang="en-US" sz="1400" b="1" dirty="0">
                <a:solidFill>
                  <a:srgbClr val="C00000"/>
                </a:solidFill>
              </a:rPr>
              <a:t> as the fluorescent </a:t>
            </a:r>
            <a:r>
              <a:rPr lang="en-US" sz="1400" b="1" dirty="0" smtClean="0">
                <a:solidFill>
                  <a:srgbClr val="C00000"/>
                </a:solidFill>
              </a:rPr>
              <a:t>probe.</a:t>
            </a:r>
            <a:endParaRPr lang="en-US" altLang="zh-CN" sz="1400" b="1" dirty="0" smtClean="0">
              <a:solidFill>
                <a:srgbClr val="C00000"/>
              </a:solidFill>
              <a:cs typeface="Arial" pitchFamily="34" charset="0"/>
            </a:endParaRPr>
          </a:p>
        </p:txBody>
      </p:sp>
      <p:sp>
        <p:nvSpPr>
          <p:cNvPr id="6" name="Прямоугольник 5"/>
          <p:cNvSpPr/>
          <p:nvPr/>
        </p:nvSpPr>
        <p:spPr>
          <a:xfrm>
            <a:off x="5940152" y="672951"/>
            <a:ext cx="1401666" cy="369332"/>
          </a:xfrm>
          <a:prstGeom prst="rect">
            <a:avLst/>
          </a:prstGeom>
        </p:spPr>
        <p:txBody>
          <a:bodyPr wrap="none">
            <a:spAutoFit/>
          </a:bodyPr>
          <a:lstStyle/>
          <a:p>
            <a:r>
              <a:rPr lang="en-US" sz="1400" b="1" dirty="0">
                <a:solidFill>
                  <a:srgbClr val="C00000"/>
                </a:solidFill>
              </a:rPr>
              <a:t>ROS</a:t>
            </a:r>
            <a:r>
              <a:rPr lang="en-US" b="1" dirty="0">
                <a:solidFill>
                  <a:srgbClr val="C00000"/>
                </a:solidFill>
              </a:rPr>
              <a:t> </a:t>
            </a:r>
            <a:r>
              <a:rPr lang="en-US" sz="1400" b="1" dirty="0">
                <a:solidFill>
                  <a:srgbClr val="C00000"/>
                </a:solidFill>
              </a:rPr>
              <a:t>generation</a:t>
            </a:r>
            <a:r>
              <a:rPr lang="en-US" b="1" dirty="0">
                <a:solidFill>
                  <a:srgbClr val="C00000"/>
                </a:solidFill>
              </a:rPr>
              <a:t> </a:t>
            </a:r>
            <a:endParaRPr lang="ru-RU" dirty="0"/>
          </a:p>
        </p:txBody>
      </p:sp>
      <p:pic>
        <p:nvPicPr>
          <p:cNvPr id="17510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0857" y="1124744"/>
            <a:ext cx="3463584"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359462" y="3981423"/>
            <a:ext cx="369012" cy="307777"/>
          </a:xfrm>
          <a:prstGeom prst="rect">
            <a:avLst/>
          </a:prstGeom>
        </p:spPr>
        <p:txBody>
          <a:bodyPr wrap="none">
            <a:spAutoFit/>
          </a:bodyPr>
          <a:lstStyle/>
          <a:p>
            <a:r>
              <a:rPr lang="en-US" altLang="zh-CN" sz="1400" b="1" dirty="0">
                <a:solidFill>
                  <a:srgbClr val="C00000"/>
                </a:solidFill>
                <a:ea typeface="Times New Roman" pitchFamily="18" charset="0"/>
                <a:cs typeface="Times New Roman" pitchFamily="18" charset="0"/>
              </a:rPr>
              <a:t>a) </a:t>
            </a:r>
            <a:endParaRPr lang="ru-RU" sz="1400" dirty="0"/>
          </a:p>
        </p:txBody>
      </p:sp>
      <p:sp>
        <p:nvSpPr>
          <p:cNvPr id="8" name="Прямоугольник 7"/>
          <p:cNvSpPr/>
          <p:nvPr/>
        </p:nvSpPr>
        <p:spPr>
          <a:xfrm>
            <a:off x="5121048" y="3971034"/>
            <a:ext cx="377026" cy="307777"/>
          </a:xfrm>
          <a:prstGeom prst="rect">
            <a:avLst/>
          </a:prstGeom>
        </p:spPr>
        <p:txBody>
          <a:bodyPr wrap="none">
            <a:spAutoFit/>
          </a:bodyPr>
          <a:lstStyle/>
          <a:p>
            <a:r>
              <a:rPr lang="en-US" altLang="zh-CN" sz="1400" b="1" dirty="0" smtClean="0">
                <a:solidFill>
                  <a:srgbClr val="C00000"/>
                </a:solidFill>
                <a:ea typeface="Times New Roman" pitchFamily="18" charset="0"/>
                <a:cs typeface="Times New Roman" pitchFamily="18" charset="0"/>
              </a:rPr>
              <a:t>b) </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857224" y="428604"/>
            <a:ext cx="7215238" cy="5500726"/>
          </a:xfrm>
          <a:prstGeom prst="rect">
            <a:avLst/>
          </a:prstGeom>
          <a:noFill/>
          <a:ln w="9525">
            <a:noFill/>
            <a:miter lim="800000"/>
            <a:headEnd/>
            <a:tailEnd/>
          </a:ln>
        </p:spPr>
      </p:pic>
      <p:sp>
        <p:nvSpPr>
          <p:cNvPr id="9219" name="Rectangle 3"/>
          <p:cNvSpPr>
            <a:spLocks noChangeArrowheads="1"/>
          </p:cNvSpPr>
          <p:nvPr/>
        </p:nvSpPr>
        <p:spPr bwMode="auto">
          <a:xfrm>
            <a:off x="3779912" y="6039823"/>
            <a:ext cx="46085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400" b="1" i="1" dirty="0">
                <a:solidFill>
                  <a:srgbClr val="1E019B"/>
                </a:solidFill>
                <a:cs typeface="Arial" pitchFamily="34" charset="0"/>
              </a:rPr>
              <a:t>O.I. Koifman et al. </a:t>
            </a:r>
            <a:r>
              <a:rPr lang="en-US" sz="1400" b="1" i="1" dirty="0" err="1" smtClean="0">
                <a:solidFill>
                  <a:srgbClr val="1E019B"/>
                </a:solidFill>
                <a:cs typeface="Arial" pitchFamily="34" charset="0"/>
              </a:rPr>
              <a:t>Macroheterocycles</a:t>
            </a:r>
            <a:r>
              <a:rPr lang="en-US" sz="1400" b="1" i="1" dirty="0" smtClean="0">
                <a:solidFill>
                  <a:srgbClr val="1E019B"/>
                </a:solidFill>
                <a:cs typeface="Arial" pitchFamily="34" charset="0"/>
              </a:rPr>
              <a:t>. 2020. 13(4). 311</a:t>
            </a:r>
            <a:r>
              <a:rPr lang="en-US" sz="1400" b="1" i="1" dirty="0" smtClean="0">
                <a:solidFill>
                  <a:srgbClr val="1E019B"/>
                </a:solidFill>
              </a:rPr>
              <a:t>.</a:t>
            </a:r>
            <a:endParaRPr kumimoji="0" lang="en-US" sz="1800" b="0" i="0" u="none" strike="noStrike" cap="none" normalizeH="0" baseline="0" dirty="0" smtClean="0">
              <a:ln>
                <a:noFill/>
              </a:ln>
              <a:solidFill>
                <a:srgbClr val="1E019B"/>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0010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2750308" y="3667456"/>
            <a:ext cx="38576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fontAlgn="base">
              <a:spcBef>
                <a:spcPct val="0"/>
              </a:spcBef>
              <a:spcAft>
                <a:spcPct val="0"/>
              </a:spcAft>
            </a:pPr>
            <a:r>
              <a:rPr kumimoji="0" lang="ru-RU" sz="1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lang="en-US" sz="1400" b="1" dirty="0" err="1" smtClean="0">
                <a:solidFill>
                  <a:srgbClr val="C00000"/>
                </a:solidFill>
              </a:rPr>
              <a:t>SnP</a:t>
            </a:r>
            <a:r>
              <a:rPr lang="en-US" sz="1400" b="1" dirty="0" smtClean="0">
                <a:solidFill>
                  <a:srgbClr val="C00000"/>
                </a:solidFill>
              </a:rPr>
              <a:t>(L1)</a:t>
            </a:r>
            <a:r>
              <a:rPr lang="en-US" sz="1400" b="1" baseline="-25000" dirty="0" smtClean="0">
                <a:solidFill>
                  <a:srgbClr val="C00000"/>
                </a:solidFill>
              </a:rPr>
              <a:t>2</a:t>
            </a:r>
            <a:r>
              <a:rPr lang="ru-RU" sz="1400" b="1" dirty="0" smtClean="0">
                <a:solidFill>
                  <a:srgbClr val="C00000"/>
                </a:solidFill>
              </a:rPr>
              <a:t> </a:t>
            </a:r>
            <a:r>
              <a:rPr lang="en-US" sz="1400" b="1" dirty="0" smtClean="0">
                <a:solidFill>
                  <a:srgbClr val="C00000"/>
                </a:solidFill>
              </a:rPr>
              <a:t> - [</a:t>
            </a:r>
            <a:r>
              <a:rPr lang="ru-RU" sz="1400" b="1" dirty="0" smtClean="0">
                <a:solidFill>
                  <a:srgbClr val="C00000"/>
                </a:solidFill>
              </a:rPr>
              <a:t>С</a:t>
            </a:r>
            <a:r>
              <a:rPr lang="en-US" sz="1400" b="1" dirty="0" smtClean="0">
                <a:solidFill>
                  <a:srgbClr val="C00000"/>
                </a:solidFill>
              </a:rPr>
              <a:t>u - </a:t>
            </a:r>
            <a:r>
              <a:rPr lang="en-US" sz="1400" b="1" dirty="0" err="1" smtClean="0">
                <a:solidFill>
                  <a:srgbClr val="C00000"/>
                </a:solidFill>
              </a:rPr>
              <a:t>SnP</a:t>
            </a:r>
            <a:r>
              <a:rPr lang="en-US" sz="1400" b="1" dirty="0" smtClean="0">
                <a:solidFill>
                  <a:srgbClr val="C00000"/>
                </a:solidFill>
              </a:rPr>
              <a:t>(L1)</a:t>
            </a:r>
            <a:r>
              <a:rPr lang="en-US" sz="1400" b="1" baseline="-25000" dirty="0" smtClean="0">
                <a:solidFill>
                  <a:srgbClr val="C00000"/>
                </a:solidFill>
              </a:rPr>
              <a:t>2</a:t>
            </a:r>
            <a:r>
              <a:rPr lang="en-US" sz="1400" b="1" dirty="0" smtClean="0">
                <a:solidFill>
                  <a:srgbClr val="C00000"/>
                </a:solidFill>
              </a:rPr>
              <a:t>]</a:t>
            </a:r>
            <a:r>
              <a:rPr lang="en-US" sz="1400" b="1" baseline="-25000" dirty="0" smtClean="0">
                <a:solidFill>
                  <a:srgbClr val="C00000"/>
                </a:solidFill>
              </a:rPr>
              <a:t>n</a:t>
            </a:r>
            <a:r>
              <a:rPr lang="ru-RU" sz="1400" b="1" dirty="0" smtClean="0">
                <a:solidFill>
                  <a:srgbClr val="C00000"/>
                </a:solidFill>
              </a:rPr>
              <a:t> </a:t>
            </a:r>
            <a:r>
              <a:rPr kumimoji="0" lang="en-US" sz="1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endParaRPr kumimoji="0" lang="ru-RU" sz="1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Овал 4"/>
          <p:cNvSpPr/>
          <p:nvPr/>
        </p:nvSpPr>
        <p:spPr>
          <a:xfrm>
            <a:off x="2160286" y="2823337"/>
            <a:ext cx="1357290" cy="500066"/>
          </a:xfrm>
          <a:prstGeom prst="ellipse">
            <a:avLst/>
          </a:prstGeom>
          <a:scene3d>
            <a:camera prst="orthographicFront">
              <a:rot lat="0" lon="0" rev="8400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Овал 5"/>
          <p:cNvSpPr/>
          <p:nvPr/>
        </p:nvSpPr>
        <p:spPr>
          <a:xfrm>
            <a:off x="5714985" y="4714884"/>
            <a:ext cx="1357290" cy="500066"/>
          </a:xfrm>
          <a:prstGeom prst="ellipse">
            <a:avLst/>
          </a:prstGeom>
          <a:scene3d>
            <a:camera prst="orthographicFront">
              <a:rot lat="0" lon="0" rev="8400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 name="Овал 6"/>
          <p:cNvSpPr/>
          <p:nvPr/>
        </p:nvSpPr>
        <p:spPr>
          <a:xfrm>
            <a:off x="5553634" y="2822111"/>
            <a:ext cx="1357290" cy="500066"/>
          </a:xfrm>
          <a:prstGeom prst="ellipse">
            <a:avLst/>
          </a:prstGeom>
          <a:scene3d>
            <a:camera prst="orthographicFront">
              <a:rot lat="0" lon="0" rev="8400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Овал 7"/>
          <p:cNvSpPr/>
          <p:nvPr/>
        </p:nvSpPr>
        <p:spPr>
          <a:xfrm>
            <a:off x="2882277" y="4714884"/>
            <a:ext cx="1357290" cy="500066"/>
          </a:xfrm>
          <a:prstGeom prst="ellipse">
            <a:avLst/>
          </a:prstGeom>
          <a:scene3d>
            <a:camera prst="orthographicFront">
              <a:rot lat="0" lon="0" rev="8400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 name="Овал 8"/>
          <p:cNvSpPr/>
          <p:nvPr/>
        </p:nvSpPr>
        <p:spPr>
          <a:xfrm>
            <a:off x="3525187" y="2792222"/>
            <a:ext cx="714380"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1" name="Овал 10"/>
          <p:cNvSpPr/>
          <p:nvPr/>
        </p:nvSpPr>
        <p:spPr>
          <a:xfrm>
            <a:off x="4713522" y="2792222"/>
            <a:ext cx="714380"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3" name="Овал 12"/>
          <p:cNvSpPr/>
          <p:nvPr/>
        </p:nvSpPr>
        <p:spPr>
          <a:xfrm>
            <a:off x="4171900" y="4429132"/>
            <a:ext cx="714380"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5" name="Овал 14"/>
          <p:cNvSpPr/>
          <p:nvPr/>
        </p:nvSpPr>
        <p:spPr>
          <a:xfrm>
            <a:off x="5173227" y="4786322"/>
            <a:ext cx="714380"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aphicFrame>
        <p:nvGraphicFramePr>
          <p:cNvPr id="17" name="Object 7"/>
          <p:cNvGraphicFramePr>
            <a:graphicFrameLocks noChangeAspect="1"/>
          </p:cNvGraphicFramePr>
          <p:nvPr>
            <p:extLst>
              <p:ext uri="{D42A27DB-BD31-4B8C-83A1-F6EECF244321}">
                <p14:modId xmlns="" xmlns:p14="http://schemas.microsoft.com/office/powerpoint/2010/main" val="328091390"/>
              </p:ext>
            </p:extLst>
          </p:nvPr>
        </p:nvGraphicFramePr>
        <p:xfrm>
          <a:off x="1763688" y="2435197"/>
          <a:ext cx="6024116" cy="1428430"/>
        </p:xfrm>
        <a:graphic>
          <a:graphicData uri="http://schemas.openxmlformats.org/presentationml/2006/ole">
            <p:oleObj spid="_x0000_s253836" name="CS ChemDraw Drawing" r:id="rId3" imgW="6490484" imgH="1539000" progId="ChemDraw.Document.6.0">
              <p:embed/>
            </p:oleObj>
          </a:graphicData>
        </a:graphic>
      </p:graphicFrame>
      <p:graphicFrame>
        <p:nvGraphicFramePr>
          <p:cNvPr id="18" name="Object 9"/>
          <p:cNvGraphicFramePr>
            <a:graphicFrameLocks noChangeAspect="1"/>
          </p:cNvGraphicFramePr>
          <p:nvPr>
            <p:extLst>
              <p:ext uri="{D42A27DB-BD31-4B8C-83A1-F6EECF244321}">
                <p14:modId xmlns="" xmlns:p14="http://schemas.microsoft.com/office/powerpoint/2010/main" val="1347622356"/>
              </p:ext>
            </p:extLst>
          </p:nvPr>
        </p:nvGraphicFramePr>
        <p:xfrm>
          <a:off x="2035928" y="4154881"/>
          <a:ext cx="5658953" cy="1722738"/>
        </p:xfrm>
        <a:graphic>
          <a:graphicData uri="http://schemas.openxmlformats.org/presentationml/2006/ole">
            <p:oleObj spid="_x0000_s253837" name="CS ChemDraw Drawing" r:id="rId4" imgW="9835540" imgH="2995650" progId="ChemDraw.Document.6.0">
              <p:embed/>
            </p:oleObj>
          </a:graphicData>
        </a:graphic>
      </p:graphicFrame>
      <p:sp>
        <p:nvSpPr>
          <p:cNvPr id="19" name="Прямоугольник 18"/>
          <p:cNvSpPr/>
          <p:nvPr/>
        </p:nvSpPr>
        <p:spPr>
          <a:xfrm>
            <a:off x="3033415" y="5692953"/>
            <a:ext cx="3360215" cy="369332"/>
          </a:xfrm>
          <a:prstGeom prst="rect">
            <a:avLst/>
          </a:prstGeom>
        </p:spPr>
        <p:txBody>
          <a:bodyPr wrap="none">
            <a:spAutoFit/>
          </a:bodyPr>
          <a:lstStyle/>
          <a:p>
            <a:pPr lvl="0" indent="450850" fontAlgn="base">
              <a:spcBef>
                <a:spcPct val="0"/>
              </a:spcBef>
              <a:spcAft>
                <a:spcPct val="0"/>
              </a:spcAft>
            </a:pPr>
            <a:r>
              <a:rPr lang="ru-RU" dirty="0" smtClean="0">
                <a:latin typeface="Arial" pitchFamily="34" charset="0"/>
                <a:ea typeface="Times New Roman" pitchFamily="18" charset="0"/>
                <a:cs typeface="Arial" pitchFamily="34" charset="0"/>
              </a:rPr>
              <a:t> </a:t>
            </a:r>
            <a:r>
              <a:rPr lang="en-US" sz="1400" b="1" dirty="0" err="1" smtClean="0">
                <a:solidFill>
                  <a:srgbClr val="C00000"/>
                </a:solidFill>
              </a:rPr>
              <a:t>SnP</a:t>
            </a:r>
            <a:r>
              <a:rPr lang="en-US" sz="1400" b="1" dirty="0" smtClean="0">
                <a:solidFill>
                  <a:srgbClr val="C00000"/>
                </a:solidFill>
              </a:rPr>
              <a:t>(L2)</a:t>
            </a:r>
            <a:r>
              <a:rPr lang="en-US" sz="1400" b="1" baseline="-25000" dirty="0" smtClean="0">
                <a:solidFill>
                  <a:srgbClr val="C00000"/>
                </a:solidFill>
              </a:rPr>
              <a:t>2</a:t>
            </a:r>
            <a:r>
              <a:rPr lang="ru-RU" sz="1400" b="1" dirty="0" smtClean="0">
                <a:solidFill>
                  <a:srgbClr val="C00000"/>
                </a:solidFill>
              </a:rPr>
              <a:t> </a:t>
            </a:r>
            <a:r>
              <a:rPr lang="en-US" sz="1400" b="1" dirty="0" smtClean="0">
                <a:solidFill>
                  <a:srgbClr val="C00000"/>
                </a:solidFill>
              </a:rPr>
              <a:t> - [</a:t>
            </a:r>
            <a:r>
              <a:rPr lang="ru-RU" sz="1400" b="1" dirty="0" smtClean="0">
                <a:solidFill>
                  <a:srgbClr val="C00000"/>
                </a:solidFill>
              </a:rPr>
              <a:t>С</a:t>
            </a:r>
            <a:r>
              <a:rPr lang="en-US" sz="1400" b="1" dirty="0" smtClean="0">
                <a:solidFill>
                  <a:srgbClr val="C00000"/>
                </a:solidFill>
              </a:rPr>
              <a:t>u - </a:t>
            </a:r>
            <a:r>
              <a:rPr lang="en-US" sz="1400" b="1" dirty="0" err="1" smtClean="0">
                <a:solidFill>
                  <a:srgbClr val="C00000"/>
                </a:solidFill>
              </a:rPr>
              <a:t>SnP</a:t>
            </a:r>
            <a:r>
              <a:rPr lang="en-US" sz="1400" b="1" dirty="0" smtClean="0">
                <a:solidFill>
                  <a:srgbClr val="C00000"/>
                </a:solidFill>
              </a:rPr>
              <a:t>(L2)</a:t>
            </a:r>
            <a:r>
              <a:rPr lang="en-US" sz="1400" b="1" baseline="-25000" dirty="0" smtClean="0">
                <a:solidFill>
                  <a:srgbClr val="C00000"/>
                </a:solidFill>
              </a:rPr>
              <a:t>2</a:t>
            </a:r>
            <a:r>
              <a:rPr lang="en-US" sz="1400" b="1" dirty="0" smtClean="0">
                <a:solidFill>
                  <a:srgbClr val="C00000"/>
                </a:solidFill>
              </a:rPr>
              <a:t>]</a:t>
            </a:r>
            <a:r>
              <a:rPr lang="en-US" sz="1400" b="1" baseline="-25000" dirty="0" smtClean="0">
                <a:solidFill>
                  <a:srgbClr val="C00000"/>
                </a:solidFill>
              </a:rPr>
              <a:t>n</a:t>
            </a:r>
            <a:r>
              <a:rPr lang="ru-RU" sz="1400" b="1" dirty="0" smtClean="0">
                <a:solidFill>
                  <a:srgbClr val="C00000"/>
                </a:solidFill>
              </a:rPr>
              <a:t> </a:t>
            </a:r>
            <a:r>
              <a:rPr lang="en-US" sz="1400" b="1" dirty="0" smtClean="0">
                <a:solidFill>
                  <a:srgbClr val="C00000"/>
                </a:solidFill>
                <a:latin typeface="Arial" pitchFamily="34" charset="0"/>
                <a:ea typeface="Times New Roman" pitchFamily="18" charset="0"/>
                <a:cs typeface="Arial" pitchFamily="34" charset="0"/>
              </a:rPr>
              <a:t>  </a:t>
            </a:r>
            <a:endParaRPr lang="ru-RU" sz="1400" b="1" dirty="0" smtClean="0">
              <a:solidFill>
                <a:srgbClr val="C00000"/>
              </a:solidFill>
              <a:latin typeface="Arial" pitchFamily="34" charset="0"/>
              <a:ea typeface="Times New Roman" pitchFamily="18" charset="0"/>
              <a:cs typeface="Arial" pitchFamily="34" charset="0"/>
            </a:endParaRPr>
          </a:p>
        </p:txBody>
      </p:sp>
      <p:sp>
        <p:nvSpPr>
          <p:cNvPr id="20" name="Прямоугольник 19"/>
          <p:cNvSpPr/>
          <p:nvPr/>
        </p:nvSpPr>
        <p:spPr>
          <a:xfrm>
            <a:off x="4357686" y="1275584"/>
            <a:ext cx="1633781" cy="307777"/>
          </a:xfrm>
          <a:prstGeom prst="rect">
            <a:avLst/>
          </a:prstGeom>
        </p:spPr>
        <p:txBody>
          <a:bodyPr wrap="none">
            <a:spAutoFit/>
          </a:bodyPr>
          <a:lstStyle/>
          <a:p>
            <a:r>
              <a:rPr lang="ru-RU" sz="1400" dirty="0">
                <a:solidFill>
                  <a:srgbClr val="C00000"/>
                </a:solidFill>
              </a:rPr>
              <a:t>+    </a:t>
            </a:r>
            <a:r>
              <a:rPr lang="en-US" sz="1400" dirty="0">
                <a:solidFill>
                  <a:srgbClr val="C00000"/>
                </a:solidFill>
              </a:rPr>
              <a:t>Cu(II) [Ni(II)]</a:t>
            </a:r>
          </a:p>
        </p:txBody>
      </p:sp>
      <p:cxnSp>
        <p:nvCxnSpPr>
          <p:cNvPr id="21" name="Прямая со стрелкой 20"/>
          <p:cNvCxnSpPr/>
          <p:nvPr/>
        </p:nvCxnSpPr>
        <p:spPr>
          <a:xfrm>
            <a:off x="6232279" y="1442787"/>
            <a:ext cx="7143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Прямоугольник 21"/>
          <p:cNvSpPr/>
          <p:nvPr/>
        </p:nvSpPr>
        <p:spPr>
          <a:xfrm>
            <a:off x="6167652" y="1067169"/>
            <a:ext cx="920445" cy="276999"/>
          </a:xfrm>
          <a:prstGeom prst="rect">
            <a:avLst/>
          </a:prstGeom>
        </p:spPr>
        <p:txBody>
          <a:bodyPr wrap="none">
            <a:spAutoFit/>
          </a:bodyPr>
          <a:lstStyle/>
          <a:p>
            <a:r>
              <a:rPr lang="ru-RU" sz="1200" dirty="0">
                <a:solidFill>
                  <a:srgbClr val="C00000"/>
                </a:solidFill>
              </a:rPr>
              <a:t>Н</a:t>
            </a:r>
            <a:r>
              <a:rPr lang="ru-RU" sz="1200" baseline="-25000" dirty="0">
                <a:solidFill>
                  <a:srgbClr val="C00000"/>
                </a:solidFill>
              </a:rPr>
              <a:t>2</a:t>
            </a:r>
            <a:r>
              <a:rPr lang="ru-RU" sz="1200" dirty="0">
                <a:solidFill>
                  <a:srgbClr val="C00000"/>
                </a:solidFill>
              </a:rPr>
              <a:t>О,  Т, </a:t>
            </a:r>
            <a:r>
              <a:rPr lang="ru-RU" sz="1200" dirty="0">
                <a:solidFill>
                  <a:srgbClr val="C00000"/>
                </a:solidFill>
                <a:sym typeface="Symbol"/>
              </a:rPr>
              <a:t></a:t>
            </a:r>
            <a:r>
              <a:rPr lang="ru-RU" sz="1200" dirty="0">
                <a:solidFill>
                  <a:srgbClr val="C00000"/>
                </a:solidFill>
              </a:rPr>
              <a:t> </a:t>
            </a:r>
          </a:p>
        </p:txBody>
      </p:sp>
      <p:sp>
        <p:nvSpPr>
          <p:cNvPr id="23" name="Прямоугольник 22"/>
          <p:cNvSpPr/>
          <p:nvPr/>
        </p:nvSpPr>
        <p:spPr>
          <a:xfrm>
            <a:off x="3443795" y="1970592"/>
            <a:ext cx="877163" cy="369332"/>
          </a:xfrm>
          <a:prstGeom prst="rect">
            <a:avLst/>
          </a:prstGeom>
        </p:spPr>
        <p:txBody>
          <a:bodyPr wrap="none">
            <a:spAutoFit/>
          </a:bodyPr>
          <a:lstStyle/>
          <a:p>
            <a:r>
              <a:rPr lang="en-US" sz="1400" b="1" dirty="0">
                <a:solidFill>
                  <a:srgbClr val="C00000"/>
                </a:solidFill>
              </a:rPr>
              <a:t>SnP(L)</a:t>
            </a:r>
            <a:r>
              <a:rPr lang="en-US" sz="1400" b="1" baseline="-25000" dirty="0">
                <a:solidFill>
                  <a:srgbClr val="C00000"/>
                </a:solidFill>
              </a:rPr>
              <a:t>2</a:t>
            </a:r>
            <a:r>
              <a:rPr lang="en-US" b="1" baseline="-25000" dirty="0">
                <a:solidFill>
                  <a:srgbClr val="C00000"/>
                </a:solidFill>
              </a:rPr>
              <a:t> </a:t>
            </a:r>
            <a:endParaRPr lang="ru-RU" b="1" dirty="0">
              <a:solidFill>
                <a:srgbClr val="C00000"/>
              </a:solidFill>
            </a:endParaRPr>
          </a:p>
        </p:txBody>
      </p:sp>
      <p:sp>
        <p:nvSpPr>
          <p:cNvPr id="24" name="Овал 23"/>
          <p:cNvSpPr/>
          <p:nvPr/>
        </p:nvSpPr>
        <p:spPr>
          <a:xfrm>
            <a:off x="2367375" y="1143721"/>
            <a:ext cx="1428760" cy="5715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graphicFrame>
        <p:nvGraphicFramePr>
          <p:cNvPr id="25" name="Объект 24"/>
          <p:cNvGraphicFramePr>
            <a:graphicFrameLocks noChangeAspect="1"/>
          </p:cNvGraphicFramePr>
          <p:nvPr>
            <p:extLst>
              <p:ext uri="{D42A27DB-BD31-4B8C-83A1-F6EECF244321}">
                <p14:modId xmlns="" xmlns:p14="http://schemas.microsoft.com/office/powerpoint/2010/main" val="2328607323"/>
              </p:ext>
            </p:extLst>
          </p:nvPr>
        </p:nvGraphicFramePr>
        <p:xfrm>
          <a:off x="1393565" y="782950"/>
          <a:ext cx="3164936" cy="1293045"/>
        </p:xfrm>
        <a:graphic>
          <a:graphicData uri="http://schemas.openxmlformats.org/presentationml/2006/ole">
            <p:oleObj spid="_x0000_s253838" name="CS ChemDraw Drawing" r:id="rId5" imgW="5261920" imgH="2150010" progId="ChemDraw.Document.6.0">
              <p:embed/>
            </p:oleObj>
          </a:graphicData>
        </a:graphic>
      </p:graphicFrame>
      <p:sp>
        <p:nvSpPr>
          <p:cNvPr id="26" name="Прямоугольник 25"/>
          <p:cNvSpPr/>
          <p:nvPr/>
        </p:nvSpPr>
        <p:spPr>
          <a:xfrm>
            <a:off x="3761876" y="164812"/>
            <a:ext cx="1018227" cy="584775"/>
          </a:xfrm>
          <a:prstGeom prst="rect">
            <a:avLst/>
          </a:prstGeom>
        </p:spPr>
        <p:txBody>
          <a:bodyPr wrap="none">
            <a:spAutoFit/>
          </a:bodyPr>
          <a:lstStyle/>
          <a:p>
            <a:r>
              <a:rPr lang="en-US" sz="1600" b="1" i="1" dirty="0">
                <a:solidFill>
                  <a:srgbClr val="C00000"/>
                </a:solidFill>
                <a:cs typeface="Arial" panose="020B0604020202020204" pitchFamily="34" charset="0"/>
              </a:rPr>
              <a:t>Synthesis</a:t>
            </a:r>
            <a:r>
              <a:rPr lang="en-US" sz="1600" b="1" dirty="0">
                <a:solidFill>
                  <a:srgbClr val="C00000"/>
                </a:solidFill>
                <a:cs typeface="Arial" panose="020B0604020202020204" pitchFamily="34" charset="0"/>
              </a:rPr>
              <a:t> </a:t>
            </a:r>
            <a:endParaRPr lang="ru-RU" sz="1600" dirty="0"/>
          </a:p>
          <a:p>
            <a:endParaRPr lang="ru-RU" sz="1600" b="1" i="1" dirty="0"/>
          </a:p>
        </p:txBody>
      </p:sp>
      <p:sp>
        <p:nvSpPr>
          <p:cNvPr id="27" name="Прямоугольник 26"/>
          <p:cNvSpPr/>
          <p:nvPr/>
        </p:nvSpPr>
        <p:spPr>
          <a:xfrm>
            <a:off x="3560923" y="6076195"/>
            <a:ext cx="5197362" cy="523220"/>
          </a:xfrm>
          <a:prstGeom prst="rect">
            <a:avLst/>
          </a:prstGeom>
        </p:spPr>
        <p:txBody>
          <a:bodyPr wrap="square">
            <a:spAutoFit/>
          </a:bodyPr>
          <a:lstStyle/>
          <a:p>
            <a:r>
              <a:rPr lang="en-US" sz="1400" b="1" i="1" dirty="0" smtClean="0">
                <a:solidFill>
                  <a:srgbClr val="1E019B"/>
                </a:solidFill>
              </a:rPr>
              <a:t>Mamardashvili N., Mamardashvili G. et. Al., Polymers</a:t>
            </a:r>
            <a:r>
              <a:rPr lang="en-US" sz="1400" b="1" dirty="0">
                <a:solidFill>
                  <a:srgbClr val="1E019B"/>
                </a:solidFill>
              </a:rPr>
              <a:t> 2021, </a:t>
            </a:r>
            <a:r>
              <a:rPr lang="en-US" sz="1400" b="1" i="1" dirty="0">
                <a:solidFill>
                  <a:srgbClr val="1E019B"/>
                </a:solidFill>
              </a:rPr>
              <a:t>13</a:t>
            </a:r>
            <a:r>
              <a:rPr lang="en-US" sz="1400" b="1" dirty="0">
                <a:solidFill>
                  <a:srgbClr val="1E019B"/>
                </a:solidFill>
              </a:rPr>
              <a:t>(5), 829; </a:t>
            </a:r>
            <a:r>
              <a:rPr lang="en-US" sz="1400" b="1" u="sng" dirty="0" smtClean="0">
                <a:solidFill>
                  <a:srgbClr val="C00000"/>
                </a:solidFill>
                <a:hlinkClick r:id="rId6"/>
              </a:rPr>
              <a:t>https</a:t>
            </a:r>
            <a:r>
              <a:rPr lang="en-US" sz="1400" b="1" u="sng" dirty="0">
                <a:solidFill>
                  <a:srgbClr val="C00000"/>
                </a:solidFill>
                <a:hlinkClick r:id="rId6"/>
              </a:rPr>
              <a:t>://doi.org/10.3390/polym13050829</a:t>
            </a:r>
            <a:endParaRPr lang="ru-RU" sz="1400"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ocuments\СТАТЬИ\ОПУБЛИКОВАННЫЕ\2021\21-2(Polymers)\Рисунки к статье\Fig. 6.jpg"/>
          <p:cNvPicPr>
            <a:picLocks noChangeAspect="1" noChangeArrowheads="1"/>
          </p:cNvPicPr>
          <p:nvPr/>
        </p:nvPicPr>
        <p:blipFill>
          <a:blip r:embed="rId2"/>
          <a:srcRect/>
          <a:stretch>
            <a:fillRect/>
          </a:stretch>
        </p:blipFill>
        <p:spPr bwMode="auto">
          <a:xfrm>
            <a:off x="5148064" y="1124744"/>
            <a:ext cx="3888432" cy="3071715"/>
          </a:xfrm>
          <a:prstGeom prst="rect">
            <a:avLst/>
          </a:prstGeom>
          <a:noFill/>
        </p:spPr>
      </p:pic>
      <p:sp>
        <p:nvSpPr>
          <p:cNvPr id="3" name="Прямоугольник 2"/>
          <p:cNvSpPr/>
          <p:nvPr/>
        </p:nvSpPr>
        <p:spPr>
          <a:xfrm>
            <a:off x="5224629" y="4293529"/>
            <a:ext cx="3672408" cy="461665"/>
          </a:xfrm>
          <a:prstGeom prst="rect">
            <a:avLst/>
          </a:prstGeom>
        </p:spPr>
        <p:txBody>
          <a:bodyPr wrap="square">
            <a:spAutoFit/>
          </a:bodyPr>
          <a:lstStyle/>
          <a:p>
            <a:r>
              <a:rPr lang="ru-RU" sz="1200" b="1" dirty="0">
                <a:solidFill>
                  <a:srgbClr val="C00000"/>
                </a:solidFill>
                <a:ea typeface="Times New Roman" pitchFamily="18" charset="0"/>
                <a:cs typeface="Times New Roman" pitchFamily="18" charset="0"/>
              </a:rPr>
              <a:t>ЭСП </a:t>
            </a:r>
            <a:r>
              <a:rPr lang="en-US" sz="1200" b="1" dirty="0">
                <a:solidFill>
                  <a:srgbClr val="C00000"/>
                </a:solidFill>
                <a:ea typeface="Times New Roman" pitchFamily="18" charset="0"/>
                <a:cs typeface="Times New Roman" pitchFamily="18" charset="0"/>
              </a:rPr>
              <a:t>  SnP(L1)</a:t>
            </a:r>
            <a:r>
              <a:rPr lang="en-US" sz="1200" b="1" baseline="-25000" dirty="0">
                <a:solidFill>
                  <a:srgbClr val="C00000"/>
                </a:solidFill>
                <a:ea typeface="Times New Roman" pitchFamily="18" charset="0"/>
                <a:cs typeface="Times New Roman" pitchFamily="18" charset="0"/>
              </a:rPr>
              <a:t>2</a:t>
            </a:r>
            <a:r>
              <a:rPr lang="en-US" sz="1200" b="1" dirty="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в воде</a:t>
            </a:r>
            <a:r>
              <a:rPr lang="en-US" sz="1200" b="1" dirty="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 мономер (</a:t>
            </a:r>
            <a:r>
              <a:rPr lang="ru-RU" sz="1200" b="1" dirty="0" err="1">
                <a:solidFill>
                  <a:srgbClr val="C00000"/>
                </a:solidFill>
                <a:ea typeface="Times New Roman" pitchFamily="18" charset="0"/>
                <a:cs typeface="Times New Roman" pitchFamily="18" charset="0"/>
              </a:rPr>
              <a:t>красн</a:t>
            </a:r>
            <a:r>
              <a:rPr lang="ru-RU" sz="1200" b="1" dirty="0">
                <a:solidFill>
                  <a:srgbClr val="C00000"/>
                </a:solidFill>
                <a:ea typeface="Times New Roman" pitchFamily="18" charset="0"/>
                <a:cs typeface="Times New Roman" pitchFamily="18" charset="0"/>
              </a:rPr>
              <a:t>. </a:t>
            </a:r>
            <a:r>
              <a:rPr lang="ru-RU" sz="1200" b="1" dirty="0" err="1">
                <a:solidFill>
                  <a:srgbClr val="C00000"/>
                </a:solidFill>
                <a:ea typeface="Times New Roman" pitchFamily="18" charset="0"/>
                <a:cs typeface="Times New Roman" pitchFamily="18" charset="0"/>
              </a:rPr>
              <a:t>лин</a:t>
            </a:r>
            <a:r>
              <a:rPr lang="ru-RU" sz="1200" b="1" dirty="0">
                <a:solidFill>
                  <a:srgbClr val="C00000"/>
                </a:solidFill>
                <a:ea typeface="Times New Roman" pitchFamily="18" charset="0"/>
                <a:cs typeface="Times New Roman" pitchFamily="18" charset="0"/>
              </a:rPr>
              <a:t>.), </a:t>
            </a:r>
            <a:endParaRPr lang="ru-RU" sz="1200" b="1" dirty="0" smtClean="0">
              <a:solidFill>
                <a:srgbClr val="C00000"/>
              </a:solidFill>
              <a:ea typeface="Times New Roman" pitchFamily="18" charset="0"/>
              <a:cs typeface="Times New Roman" pitchFamily="18" charset="0"/>
            </a:endParaRPr>
          </a:p>
          <a:p>
            <a:r>
              <a:rPr lang="ru-RU" sz="1200" b="1" dirty="0" err="1" smtClean="0">
                <a:solidFill>
                  <a:srgbClr val="C00000"/>
                </a:solidFill>
                <a:ea typeface="Times New Roman" pitchFamily="18" charset="0"/>
                <a:cs typeface="Times New Roman" pitchFamily="18" charset="0"/>
              </a:rPr>
              <a:t>димер</a:t>
            </a:r>
            <a:r>
              <a:rPr lang="ru-RU" sz="1200" b="1" dirty="0" smtClean="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(зелен. </a:t>
            </a:r>
            <a:r>
              <a:rPr lang="ru-RU" sz="1200" b="1" dirty="0" err="1">
                <a:solidFill>
                  <a:srgbClr val="C00000"/>
                </a:solidFill>
                <a:ea typeface="Times New Roman" pitchFamily="18" charset="0"/>
                <a:cs typeface="Times New Roman" pitchFamily="18" charset="0"/>
              </a:rPr>
              <a:t>лин</a:t>
            </a:r>
            <a:r>
              <a:rPr lang="ru-RU" sz="1200" b="1" dirty="0">
                <a:solidFill>
                  <a:srgbClr val="C00000"/>
                </a:solidFill>
                <a:ea typeface="Times New Roman" pitchFamily="18" charset="0"/>
                <a:cs typeface="Times New Roman" pitchFamily="18" charset="0"/>
              </a:rPr>
              <a:t>.) </a:t>
            </a:r>
            <a:r>
              <a:rPr lang="en-US" sz="1200" b="1" dirty="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 </a:t>
            </a:r>
            <a:endParaRPr lang="ru-RU" sz="1200" b="1" dirty="0">
              <a:solidFill>
                <a:srgbClr val="C00000"/>
              </a:solidFill>
            </a:endParaRPr>
          </a:p>
        </p:txBody>
      </p:sp>
      <p:pic>
        <p:nvPicPr>
          <p:cNvPr id="14" name="Рисунок 41"/>
          <p:cNvPicPr>
            <a:picLocks noChangeAspect="1" noChangeArrowheads="1"/>
          </p:cNvPicPr>
          <p:nvPr/>
        </p:nvPicPr>
        <p:blipFill>
          <a:blip r:embed="rId3" cstate="print"/>
          <a:srcRect/>
          <a:stretch>
            <a:fillRect/>
          </a:stretch>
        </p:blipFill>
        <p:spPr bwMode="auto">
          <a:xfrm>
            <a:off x="107504" y="548680"/>
            <a:ext cx="4968552" cy="2304256"/>
          </a:xfrm>
          <a:prstGeom prst="rect">
            <a:avLst/>
          </a:prstGeom>
          <a:noFill/>
        </p:spPr>
      </p:pic>
      <p:pic>
        <p:nvPicPr>
          <p:cNvPr id="15" name="Рисунок 14"/>
          <p:cNvPicPr/>
          <p:nvPr/>
        </p:nvPicPr>
        <p:blipFill>
          <a:blip r:embed="rId4" cstate="print"/>
          <a:srcRect/>
          <a:stretch>
            <a:fillRect/>
          </a:stretch>
        </p:blipFill>
        <p:spPr bwMode="auto">
          <a:xfrm>
            <a:off x="107505" y="3140968"/>
            <a:ext cx="4968552" cy="2327956"/>
          </a:xfrm>
          <a:prstGeom prst="rect">
            <a:avLst/>
          </a:prstGeom>
          <a:noFill/>
          <a:ln w="9525">
            <a:noFill/>
            <a:miter lim="800000"/>
            <a:headEnd/>
            <a:tailEnd/>
          </a:ln>
        </p:spPr>
      </p:pic>
      <p:sp>
        <p:nvSpPr>
          <p:cNvPr id="5" name="Прямоугольник 4"/>
          <p:cNvSpPr/>
          <p:nvPr/>
        </p:nvSpPr>
        <p:spPr>
          <a:xfrm>
            <a:off x="305780" y="5468924"/>
            <a:ext cx="4572000" cy="461665"/>
          </a:xfrm>
          <a:prstGeom prst="rect">
            <a:avLst/>
          </a:prstGeom>
        </p:spPr>
        <p:txBody>
          <a:bodyPr>
            <a:spAutoFit/>
          </a:bodyPr>
          <a:lstStyle/>
          <a:p>
            <a:pPr lvl="0" algn="just" fontAlgn="base">
              <a:spcBef>
                <a:spcPct val="0"/>
              </a:spcBef>
              <a:spcAft>
                <a:spcPct val="0"/>
              </a:spcAft>
            </a:pPr>
            <a:r>
              <a:rPr lang="ru-RU" sz="1200" b="1" dirty="0">
                <a:solidFill>
                  <a:srgbClr val="C00000"/>
                </a:solidFill>
                <a:ea typeface="Calibri" pitchFamily="34" charset="0"/>
                <a:cs typeface="Times New Roman" pitchFamily="18" charset="0"/>
              </a:rPr>
              <a:t>ESI-HRMS спектр продуктов 1</a:t>
            </a:r>
            <a:r>
              <a:rPr lang="en-US" sz="1200" b="1" dirty="0">
                <a:solidFill>
                  <a:srgbClr val="C00000"/>
                </a:solidFill>
                <a:ea typeface="Calibri" pitchFamily="34" charset="0"/>
                <a:cs typeface="Times New Roman" pitchFamily="18" charset="0"/>
              </a:rPr>
              <a:t>:1 </a:t>
            </a:r>
            <a:r>
              <a:rPr lang="ru-RU" sz="1200" b="1" dirty="0">
                <a:solidFill>
                  <a:srgbClr val="C00000"/>
                </a:solidFill>
                <a:ea typeface="Calibri" pitchFamily="34" charset="0"/>
                <a:cs typeface="Times New Roman" pitchFamily="18" charset="0"/>
              </a:rPr>
              <a:t>взаимодействия </a:t>
            </a:r>
            <a:r>
              <a:rPr lang="en-US" sz="1200" b="1" dirty="0">
                <a:solidFill>
                  <a:srgbClr val="C00000"/>
                </a:solidFill>
                <a:ea typeface="Calibri" pitchFamily="34" charset="0"/>
                <a:cs typeface="Times New Roman" pitchFamily="18" charset="0"/>
              </a:rPr>
              <a:t>SnP</a:t>
            </a:r>
            <a:r>
              <a:rPr lang="ru-RU" sz="1200" b="1" dirty="0">
                <a:solidFill>
                  <a:srgbClr val="C00000"/>
                </a:solidFill>
                <a:ea typeface="Calibri" pitchFamily="34" charset="0"/>
                <a:cs typeface="Times New Roman" pitchFamily="18" charset="0"/>
              </a:rPr>
              <a:t>(</a:t>
            </a:r>
            <a:r>
              <a:rPr lang="en-US" sz="1200" b="1" dirty="0">
                <a:solidFill>
                  <a:srgbClr val="C00000"/>
                </a:solidFill>
                <a:ea typeface="Calibri" pitchFamily="34" charset="0"/>
                <a:cs typeface="Times New Roman" pitchFamily="18" charset="0"/>
              </a:rPr>
              <a:t>L</a:t>
            </a:r>
            <a:r>
              <a:rPr lang="ru-RU" sz="1200" b="1" dirty="0">
                <a:solidFill>
                  <a:srgbClr val="C00000"/>
                </a:solidFill>
                <a:ea typeface="Calibri" pitchFamily="34" charset="0"/>
                <a:cs typeface="Times New Roman" pitchFamily="18" charset="0"/>
              </a:rPr>
              <a:t>1)</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a:t>
            </a:r>
            <a:r>
              <a:rPr lang="en-US" sz="1200" b="1" dirty="0">
                <a:solidFill>
                  <a:srgbClr val="C00000"/>
                </a:solidFill>
                <a:ea typeface="Calibri" pitchFamily="34" charset="0"/>
                <a:cs typeface="Times New Roman" pitchFamily="18" charset="0"/>
              </a:rPr>
              <a:t>c Cu</a:t>
            </a:r>
            <a:r>
              <a:rPr lang="ru-RU" sz="1200" b="1" baseline="30000" dirty="0">
                <a:solidFill>
                  <a:srgbClr val="C00000"/>
                </a:solidFill>
                <a:ea typeface="Calibri" pitchFamily="34" charset="0"/>
                <a:cs typeface="Times New Roman" pitchFamily="18" charset="0"/>
              </a:rPr>
              <a:t>2+ </a:t>
            </a:r>
            <a:r>
              <a:rPr lang="ru-RU" sz="1200" b="1" dirty="0">
                <a:solidFill>
                  <a:srgbClr val="C00000"/>
                </a:solidFill>
                <a:ea typeface="Calibri" pitchFamily="34" charset="0"/>
                <a:cs typeface="Times New Roman" pitchFamily="18" charset="0"/>
              </a:rPr>
              <a:t>при 80 </a:t>
            </a:r>
            <a:r>
              <a:rPr lang="en-US" sz="1200" b="1" baseline="30000" dirty="0">
                <a:solidFill>
                  <a:srgbClr val="C00000"/>
                </a:solidFill>
                <a:ea typeface="Calibri" pitchFamily="34" charset="0"/>
                <a:cs typeface="Times New Roman" pitchFamily="18" charset="0"/>
              </a:rPr>
              <a:t>o</a:t>
            </a:r>
            <a:r>
              <a:rPr lang="ru-RU" sz="1200" b="1" dirty="0">
                <a:solidFill>
                  <a:srgbClr val="C00000"/>
                </a:solidFill>
                <a:ea typeface="Calibri" pitchFamily="34" charset="0"/>
                <a:cs typeface="Times New Roman" pitchFamily="18" charset="0"/>
              </a:rPr>
              <a:t>С, 2.5ч. (а)</a:t>
            </a:r>
            <a:r>
              <a:rPr lang="en-US" sz="1200" b="1" dirty="0">
                <a:solidFill>
                  <a:srgbClr val="C00000"/>
                </a:solidFill>
                <a:ea typeface="Calibri" pitchFamily="34" charset="0"/>
                <a:cs typeface="Times New Roman" pitchFamily="18" charset="0"/>
              </a:rPr>
              <a:t>;</a:t>
            </a:r>
            <a:r>
              <a:rPr lang="ru-RU" sz="1200" b="1" dirty="0">
                <a:solidFill>
                  <a:srgbClr val="C00000"/>
                </a:solidFill>
                <a:ea typeface="Calibri" pitchFamily="34" charset="0"/>
                <a:cs typeface="Times New Roman" pitchFamily="18" charset="0"/>
              </a:rPr>
              <a:t> </a:t>
            </a:r>
            <a:r>
              <a:rPr lang="ru-RU" sz="1200" b="1" dirty="0" smtClean="0">
                <a:solidFill>
                  <a:srgbClr val="C00000"/>
                </a:solidFill>
                <a:ea typeface="Calibri" pitchFamily="34" charset="0"/>
                <a:cs typeface="Times New Roman" pitchFamily="18" charset="0"/>
              </a:rPr>
              <a:t>и </a:t>
            </a:r>
            <a:r>
              <a:rPr lang="en-US" sz="1200" b="1" dirty="0">
                <a:solidFill>
                  <a:srgbClr val="C00000"/>
                </a:solidFill>
                <a:ea typeface="Calibri" pitchFamily="34" charset="0"/>
                <a:cs typeface="Times New Roman" pitchFamily="18" charset="0"/>
              </a:rPr>
              <a:t>SnP</a:t>
            </a:r>
            <a:r>
              <a:rPr lang="ru-RU" sz="1200" b="1" dirty="0">
                <a:solidFill>
                  <a:srgbClr val="C00000"/>
                </a:solidFill>
                <a:ea typeface="Calibri" pitchFamily="34" charset="0"/>
                <a:cs typeface="Times New Roman" pitchFamily="18" charset="0"/>
              </a:rPr>
              <a:t>(</a:t>
            </a:r>
            <a:r>
              <a:rPr lang="en-US" sz="1200" b="1" dirty="0">
                <a:solidFill>
                  <a:srgbClr val="C00000"/>
                </a:solidFill>
                <a:ea typeface="Calibri" pitchFamily="34" charset="0"/>
                <a:cs typeface="Times New Roman" pitchFamily="18" charset="0"/>
              </a:rPr>
              <a:t>L</a:t>
            </a:r>
            <a:r>
              <a:rPr lang="ru-RU" sz="1200" b="1" dirty="0">
                <a:solidFill>
                  <a:srgbClr val="C00000"/>
                </a:solidFill>
                <a:ea typeface="Calibri" pitchFamily="34" charset="0"/>
                <a:cs typeface="Times New Roman" pitchFamily="18" charset="0"/>
              </a:rPr>
              <a:t>2)</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a:t>
            </a:r>
            <a:r>
              <a:rPr lang="en-US" sz="1200" b="1" dirty="0">
                <a:solidFill>
                  <a:srgbClr val="C00000"/>
                </a:solidFill>
                <a:ea typeface="Calibri" pitchFamily="34" charset="0"/>
                <a:cs typeface="Times New Roman" pitchFamily="18" charset="0"/>
              </a:rPr>
              <a:t>c Cu</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при 95 </a:t>
            </a:r>
            <a:r>
              <a:rPr lang="en-US" sz="1200" b="1" baseline="30000" dirty="0">
                <a:solidFill>
                  <a:srgbClr val="C00000"/>
                </a:solidFill>
                <a:ea typeface="Calibri" pitchFamily="34" charset="0"/>
                <a:cs typeface="Times New Roman" pitchFamily="18" charset="0"/>
              </a:rPr>
              <a:t>o</a:t>
            </a:r>
            <a:r>
              <a:rPr lang="ru-RU" sz="1200" b="1" dirty="0">
                <a:solidFill>
                  <a:srgbClr val="C00000"/>
                </a:solidFill>
                <a:ea typeface="Calibri" pitchFamily="34" charset="0"/>
                <a:cs typeface="Times New Roman" pitchFamily="18" charset="0"/>
              </a:rPr>
              <a:t>С, 1ч. (б). </a:t>
            </a:r>
            <a:endParaRPr lang="ru-RU" sz="1200" b="1" dirty="0">
              <a:solidFill>
                <a:srgbClr val="C00000"/>
              </a:solidFill>
              <a:cs typeface="Arial" pitchFamily="34" charset="0"/>
            </a:endParaRPr>
          </a:p>
        </p:txBody>
      </p:sp>
      <p:pic>
        <p:nvPicPr>
          <p:cNvPr id="1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17538" y="840516"/>
            <a:ext cx="3632250" cy="856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59844" y="3467813"/>
            <a:ext cx="3489944" cy="1075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342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ocuments\СТАТЬИ\ОПУБЛИКОВАННЫЕ\2021\21-2(Polymers)\Рисунки к статье\Fig.5.jpg"/>
          <p:cNvPicPr>
            <a:picLocks noChangeAspect="1" noChangeArrowheads="1"/>
          </p:cNvPicPr>
          <p:nvPr/>
        </p:nvPicPr>
        <p:blipFill>
          <a:blip r:embed="rId2" cstate="print"/>
          <a:srcRect/>
          <a:stretch>
            <a:fillRect/>
          </a:stretch>
        </p:blipFill>
        <p:spPr bwMode="auto">
          <a:xfrm>
            <a:off x="4586300" y="249692"/>
            <a:ext cx="4392487" cy="3046248"/>
          </a:xfrm>
          <a:prstGeom prst="rect">
            <a:avLst/>
          </a:prstGeom>
          <a:noFill/>
        </p:spPr>
      </p:pic>
      <p:sp>
        <p:nvSpPr>
          <p:cNvPr id="3" name="Прямоугольник 2"/>
          <p:cNvSpPr/>
          <p:nvPr/>
        </p:nvSpPr>
        <p:spPr>
          <a:xfrm>
            <a:off x="4885506" y="3295940"/>
            <a:ext cx="3423321" cy="461665"/>
          </a:xfrm>
          <a:prstGeom prst="rect">
            <a:avLst/>
          </a:prstGeom>
        </p:spPr>
        <p:txBody>
          <a:bodyPr wrap="square">
            <a:spAutoFit/>
          </a:bodyPr>
          <a:lstStyle/>
          <a:p>
            <a:pPr lvl="0" fontAlgn="base">
              <a:spcBef>
                <a:spcPct val="0"/>
              </a:spcBef>
              <a:spcAft>
                <a:spcPct val="0"/>
              </a:spcAft>
            </a:pPr>
            <a:r>
              <a:rPr lang="ru-RU" sz="1200" b="1" dirty="0">
                <a:solidFill>
                  <a:srgbClr val="C00000"/>
                </a:solidFill>
                <a:ea typeface="Times New Roman" pitchFamily="18" charset="0"/>
                <a:cs typeface="Times New Roman" pitchFamily="18" charset="0"/>
              </a:rPr>
              <a:t>Спектры ЭПР </a:t>
            </a:r>
            <a:r>
              <a:rPr lang="ru-RU" sz="1200" b="1" dirty="0" err="1">
                <a:solidFill>
                  <a:srgbClr val="C00000"/>
                </a:solidFill>
                <a:ea typeface="Times New Roman" pitchFamily="18" charset="0"/>
                <a:cs typeface="Times New Roman" pitchFamily="18" charset="0"/>
              </a:rPr>
              <a:t>гексамера</a:t>
            </a:r>
            <a:r>
              <a:rPr lang="ru-RU" sz="1200" b="1" dirty="0">
                <a:solidFill>
                  <a:srgbClr val="C00000"/>
                </a:solidFill>
                <a:ea typeface="Times New Roman" pitchFamily="18" charset="0"/>
                <a:cs typeface="Times New Roman" pitchFamily="18" charset="0"/>
              </a:rPr>
              <a:t> (а) и нерастворимого </a:t>
            </a:r>
          </a:p>
          <a:p>
            <a:pPr lvl="0" fontAlgn="base">
              <a:spcBef>
                <a:spcPct val="0"/>
              </a:spcBef>
              <a:spcAft>
                <a:spcPct val="0"/>
              </a:spcAft>
            </a:pPr>
            <a:r>
              <a:rPr lang="ru-RU" sz="1200" b="1" dirty="0">
                <a:solidFill>
                  <a:srgbClr val="C00000"/>
                </a:solidFill>
                <a:ea typeface="Times New Roman" pitchFamily="18" charset="0"/>
                <a:cs typeface="Times New Roman" pitchFamily="18" charset="0"/>
              </a:rPr>
              <a:t>полимерного продукта  </a:t>
            </a:r>
            <a:r>
              <a:rPr lang="en-US" sz="1200" b="1" dirty="0">
                <a:solidFill>
                  <a:srgbClr val="C00000"/>
                </a:solidFill>
                <a:ea typeface="Times New Roman" pitchFamily="18" charset="0"/>
                <a:cs typeface="Times New Roman" pitchFamily="18" charset="0"/>
              </a:rPr>
              <a:t>[SnP</a:t>
            </a:r>
            <a:r>
              <a:rPr lang="ru-RU" sz="1200" b="1" dirty="0">
                <a:solidFill>
                  <a:srgbClr val="C00000"/>
                </a:solidFill>
                <a:ea typeface="Times New Roman" pitchFamily="18" charset="0"/>
                <a:cs typeface="Times New Roman" pitchFamily="18" charset="0"/>
              </a:rPr>
              <a:t>(</a:t>
            </a:r>
            <a:r>
              <a:rPr lang="en-US" sz="1200" b="1" dirty="0">
                <a:solidFill>
                  <a:srgbClr val="C00000"/>
                </a:solidFill>
                <a:ea typeface="Times New Roman" pitchFamily="18" charset="0"/>
                <a:cs typeface="Times New Roman" pitchFamily="18" charset="0"/>
              </a:rPr>
              <a:t>L</a:t>
            </a:r>
            <a:r>
              <a:rPr lang="ru-RU" sz="1200" b="1" dirty="0">
                <a:solidFill>
                  <a:srgbClr val="C00000"/>
                </a:solidFill>
                <a:ea typeface="Times New Roman" pitchFamily="18" charset="0"/>
                <a:cs typeface="Times New Roman" pitchFamily="18" charset="0"/>
              </a:rPr>
              <a:t>1)</a:t>
            </a:r>
            <a:r>
              <a:rPr lang="ru-RU" sz="1200" b="1" baseline="-25000" dirty="0">
                <a:solidFill>
                  <a:srgbClr val="C00000"/>
                </a:solidFill>
                <a:ea typeface="Times New Roman" pitchFamily="18" charset="0"/>
                <a:cs typeface="Times New Roman" pitchFamily="18" charset="0"/>
              </a:rPr>
              <a:t>2</a:t>
            </a:r>
            <a:r>
              <a:rPr lang="ru-RU" sz="1200" b="1" dirty="0">
                <a:solidFill>
                  <a:srgbClr val="C00000"/>
                </a:solidFill>
                <a:ea typeface="Times New Roman" pitchFamily="18" charset="0"/>
                <a:cs typeface="Times New Roman" pitchFamily="18" charset="0"/>
              </a:rPr>
              <a:t>–С</a:t>
            </a:r>
            <a:r>
              <a:rPr lang="en-US" sz="1200" b="1" dirty="0">
                <a:solidFill>
                  <a:srgbClr val="C00000"/>
                </a:solidFill>
                <a:ea typeface="Times New Roman" pitchFamily="18" charset="0"/>
                <a:cs typeface="Times New Roman" pitchFamily="18" charset="0"/>
              </a:rPr>
              <a:t>u]</a:t>
            </a:r>
            <a:r>
              <a:rPr lang="en-US" sz="1200" b="1" baseline="-25000" dirty="0">
                <a:solidFill>
                  <a:srgbClr val="C00000"/>
                </a:solidFill>
                <a:ea typeface="Times New Roman" pitchFamily="18" charset="0"/>
                <a:cs typeface="Times New Roman" pitchFamily="18" charset="0"/>
              </a:rPr>
              <a:t>n</a:t>
            </a:r>
            <a:r>
              <a:rPr lang="ru-RU" sz="1200" b="1" dirty="0">
                <a:solidFill>
                  <a:srgbClr val="C00000"/>
                </a:solidFill>
                <a:ea typeface="Times New Roman" pitchFamily="18" charset="0"/>
                <a:cs typeface="Times New Roman" pitchFamily="18" charset="0"/>
              </a:rPr>
              <a:t> (б)  </a:t>
            </a:r>
            <a:endParaRPr lang="ru-RU" sz="1200" b="1" dirty="0">
              <a:solidFill>
                <a:srgbClr val="C00000"/>
              </a:solidFill>
              <a:cs typeface="Arial" pitchFamily="34" charset="0"/>
            </a:endParaRPr>
          </a:p>
        </p:txBody>
      </p:sp>
      <p:pic>
        <p:nvPicPr>
          <p:cNvPr id="4" name="Рисунок 3"/>
          <p:cNvPicPr/>
          <p:nvPr/>
        </p:nvPicPr>
        <p:blipFill>
          <a:blip r:embed="rId3"/>
          <a:srcRect/>
          <a:stretch>
            <a:fillRect/>
          </a:stretch>
        </p:blipFill>
        <p:spPr bwMode="auto">
          <a:xfrm>
            <a:off x="163352" y="249692"/>
            <a:ext cx="4392488" cy="3046248"/>
          </a:xfrm>
          <a:prstGeom prst="rect">
            <a:avLst/>
          </a:prstGeom>
          <a:noFill/>
          <a:ln w="9525">
            <a:noFill/>
            <a:miter lim="800000"/>
            <a:headEnd/>
            <a:tailEnd/>
          </a:ln>
        </p:spPr>
      </p:pic>
      <p:sp>
        <p:nvSpPr>
          <p:cNvPr id="5" name="Прямоугольник 4"/>
          <p:cNvSpPr/>
          <p:nvPr/>
        </p:nvSpPr>
        <p:spPr>
          <a:xfrm>
            <a:off x="323528" y="3314990"/>
            <a:ext cx="3808834" cy="461665"/>
          </a:xfrm>
          <a:prstGeom prst="rect">
            <a:avLst/>
          </a:prstGeom>
        </p:spPr>
        <p:txBody>
          <a:bodyPr wrap="square">
            <a:spAutoFit/>
          </a:bodyPr>
          <a:lstStyle/>
          <a:p>
            <a:r>
              <a:rPr lang="ru-RU" sz="1200" b="1" dirty="0">
                <a:solidFill>
                  <a:srgbClr val="C00000"/>
                </a:solidFill>
                <a:ea typeface="Times New Roman" pitchFamily="18" charset="0"/>
                <a:cs typeface="Times New Roman" pitchFamily="18" charset="0"/>
              </a:rPr>
              <a:t>ИК-спектры </a:t>
            </a:r>
            <a:r>
              <a:rPr lang="en-US" sz="1200" b="1" dirty="0">
                <a:solidFill>
                  <a:srgbClr val="C00000"/>
                </a:solidFill>
                <a:ea typeface="Times New Roman" pitchFamily="18" charset="0"/>
                <a:cs typeface="Times New Roman" pitchFamily="18" charset="0"/>
              </a:rPr>
              <a:t>SnP(L1)</a:t>
            </a:r>
            <a:r>
              <a:rPr lang="en-US" sz="1200" b="1" baseline="-25000" dirty="0">
                <a:solidFill>
                  <a:srgbClr val="C00000"/>
                </a:solidFill>
                <a:ea typeface="Times New Roman" pitchFamily="18" charset="0"/>
                <a:cs typeface="Times New Roman" pitchFamily="18" charset="0"/>
              </a:rPr>
              <a:t>2</a:t>
            </a:r>
            <a:r>
              <a:rPr lang="en-US" sz="1200" b="1" dirty="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a:t>
            </a:r>
            <a:r>
              <a:rPr lang="ru-RU" sz="1200" b="1" dirty="0" err="1">
                <a:solidFill>
                  <a:srgbClr val="C00000"/>
                </a:solidFill>
                <a:ea typeface="Times New Roman" pitchFamily="18" charset="0"/>
                <a:cs typeface="Times New Roman" pitchFamily="18" charset="0"/>
              </a:rPr>
              <a:t>син</a:t>
            </a:r>
            <a:r>
              <a:rPr lang="ru-RU" sz="1200" b="1" dirty="0">
                <a:solidFill>
                  <a:srgbClr val="C00000"/>
                </a:solidFill>
                <a:ea typeface="Times New Roman" pitchFamily="18" charset="0"/>
                <a:cs typeface="Times New Roman" pitchFamily="18" charset="0"/>
              </a:rPr>
              <a:t>. </a:t>
            </a:r>
            <a:r>
              <a:rPr lang="ru-RU" sz="1200" b="1" dirty="0" err="1">
                <a:solidFill>
                  <a:srgbClr val="C00000"/>
                </a:solidFill>
                <a:ea typeface="Times New Roman" pitchFamily="18" charset="0"/>
                <a:cs typeface="Times New Roman" pitchFamily="18" charset="0"/>
              </a:rPr>
              <a:t>лин</a:t>
            </a:r>
            <a:r>
              <a:rPr lang="ru-RU" sz="1200" b="1" dirty="0">
                <a:solidFill>
                  <a:srgbClr val="C00000"/>
                </a:solidFill>
                <a:ea typeface="Times New Roman" pitchFamily="18" charset="0"/>
                <a:cs typeface="Times New Roman" pitchFamily="18" charset="0"/>
              </a:rPr>
              <a:t>.)</a:t>
            </a:r>
            <a:r>
              <a:rPr lang="ru-RU" sz="1200" b="1" spc="60" dirty="0">
                <a:solidFill>
                  <a:srgbClr val="C00000"/>
                </a:solidFill>
                <a:ea typeface="Times New Roman"/>
                <a:cs typeface="Times New Roman"/>
              </a:rPr>
              <a:t> и </a:t>
            </a:r>
            <a:r>
              <a:rPr lang="en-US" sz="1200" b="1" spc="60" dirty="0">
                <a:solidFill>
                  <a:srgbClr val="C00000"/>
                </a:solidFill>
                <a:ea typeface="Times New Roman"/>
                <a:cs typeface="Times New Roman"/>
              </a:rPr>
              <a:t>Cu-[SnP(L</a:t>
            </a:r>
            <a:r>
              <a:rPr lang="ru-RU" sz="1200" b="1" spc="60" dirty="0">
                <a:solidFill>
                  <a:srgbClr val="C00000"/>
                </a:solidFill>
                <a:ea typeface="Times New Roman"/>
                <a:cs typeface="Times New Roman"/>
              </a:rPr>
              <a:t>1</a:t>
            </a:r>
            <a:r>
              <a:rPr lang="en-US" sz="1200" b="1" spc="60" dirty="0">
                <a:solidFill>
                  <a:srgbClr val="C00000"/>
                </a:solidFill>
                <a:ea typeface="Times New Roman"/>
                <a:cs typeface="Times New Roman"/>
              </a:rPr>
              <a:t>)</a:t>
            </a:r>
            <a:r>
              <a:rPr lang="en-US" sz="1200" b="1" spc="60" baseline="-25000" dirty="0">
                <a:solidFill>
                  <a:srgbClr val="C00000"/>
                </a:solidFill>
                <a:ea typeface="Times New Roman"/>
                <a:cs typeface="Times New Roman"/>
              </a:rPr>
              <a:t>2</a:t>
            </a:r>
            <a:r>
              <a:rPr lang="en-US" sz="1200" b="1" spc="60" dirty="0">
                <a:solidFill>
                  <a:srgbClr val="C00000"/>
                </a:solidFill>
                <a:ea typeface="Times New Roman"/>
                <a:cs typeface="Times New Roman"/>
              </a:rPr>
              <a:t>-Cu]</a:t>
            </a:r>
            <a:r>
              <a:rPr lang="en-US" sz="1200" b="1" spc="60" baseline="-25000" dirty="0">
                <a:solidFill>
                  <a:srgbClr val="C00000"/>
                </a:solidFill>
                <a:ea typeface="Times New Roman"/>
                <a:cs typeface="Times New Roman"/>
              </a:rPr>
              <a:t>6</a:t>
            </a:r>
            <a:r>
              <a:rPr lang="ru-RU" sz="1200" b="1" spc="60" baseline="-25000" dirty="0">
                <a:solidFill>
                  <a:srgbClr val="C00000"/>
                </a:solidFill>
                <a:ea typeface="Times New Roman"/>
                <a:cs typeface="Times New Roman"/>
              </a:rPr>
              <a:t>  </a:t>
            </a:r>
            <a:endParaRPr lang="ru-RU" sz="1200" b="1" spc="60" baseline="-25000" dirty="0" smtClean="0">
              <a:solidFill>
                <a:srgbClr val="C00000"/>
              </a:solidFill>
              <a:ea typeface="Times New Roman"/>
              <a:cs typeface="Times New Roman"/>
            </a:endParaRPr>
          </a:p>
          <a:p>
            <a:r>
              <a:rPr lang="ru-RU" sz="1200" b="1" spc="60" dirty="0" smtClean="0">
                <a:solidFill>
                  <a:srgbClr val="C00000"/>
                </a:solidFill>
                <a:ea typeface="Times New Roman"/>
                <a:cs typeface="Times New Roman"/>
              </a:rPr>
              <a:t>(</a:t>
            </a:r>
            <a:r>
              <a:rPr lang="ru-RU" sz="1200" b="1" spc="60" dirty="0" err="1">
                <a:solidFill>
                  <a:srgbClr val="C00000"/>
                </a:solidFill>
                <a:ea typeface="Times New Roman"/>
                <a:cs typeface="Times New Roman"/>
              </a:rPr>
              <a:t>красн</a:t>
            </a:r>
            <a:r>
              <a:rPr lang="ru-RU" sz="1200" b="1" spc="60" dirty="0">
                <a:solidFill>
                  <a:srgbClr val="C00000"/>
                </a:solidFill>
                <a:ea typeface="Times New Roman"/>
                <a:cs typeface="Times New Roman"/>
              </a:rPr>
              <a:t>. </a:t>
            </a:r>
            <a:r>
              <a:rPr lang="ru-RU" sz="1200" b="1" spc="60" dirty="0" err="1">
                <a:solidFill>
                  <a:srgbClr val="C00000"/>
                </a:solidFill>
                <a:ea typeface="Times New Roman"/>
                <a:cs typeface="Times New Roman"/>
              </a:rPr>
              <a:t>лин</a:t>
            </a:r>
            <a:r>
              <a:rPr lang="ru-RU" sz="1200" b="1" spc="60" dirty="0">
                <a:solidFill>
                  <a:srgbClr val="C00000"/>
                </a:solidFill>
                <a:ea typeface="Times New Roman"/>
                <a:cs typeface="Times New Roman"/>
              </a:rPr>
              <a:t>.)  (</a:t>
            </a:r>
            <a:r>
              <a:rPr lang="en-US" sz="1200" b="1" spc="60" dirty="0">
                <a:solidFill>
                  <a:srgbClr val="C00000"/>
                </a:solidFill>
                <a:ea typeface="Times New Roman"/>
                <a:cs typeface="Times New Roman"/>
              </a:rPr>
              <a:t>KBr)</a:t>
            </a:r>
            <a:r>
              <a:rPr lang="ru-RU" sz="1200" b="1" dirty="0">
                <a:solidFill>
                  <a:srgbClr val="C00000"/>
                </a:solidFill>
                <a:ea typeface="Times New Roman" pitchFamily="18" charset="0"/>
                <a:cs typeface="Times New Roman" pitchFamily="18" charset="0"/>
              </a:rPr>
              <a:t> </a:t>
            </a:r>
            <a:r>
              <a:rPr lang="en-US" sz="1200" b="1" dirty="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 </a:t>
            </a:r>
            <a:endParaRPr lang="ru-RU" sz="1200" b="1" dirty="0">
              <a:solidFill>
                <a:srgbClr val="C00000"/>
              </a:solidFill>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2852083105"/>
              </p:ext>
            </p:extLst>
          </p:nvPr>
        </p:nvGraphicFramePr>
        <p:xfrm>
          <a:off x="146212" y="4354071"/>
          <a:ext cx="6786609" cy="1285884"/>
        </p:xfrm>
        <a:graphic>
          <a:graphicData uri="http://schemas.openxmlformats.org/drawingml/2006/table">
            <a:tbl>
              <a:tblPr/>
              <a:tblGrid>
                <a:gridCol w="1338512"/>
                <a:gridCol w="1800200"/>
                <a:gridCol w="1872208"/>
                <a:gridCol w="1775689"/>
              </a:tblGrid>
              <a:tr h="428628">
                <a:tc>
                  <a:txBody>
                    <a:bodyPr/>
                    <a:lstStyle/>
                    <a:p>
                      <a:pPr algn="ctr">
                        <a:lnSpc>
                          <a:spcPct val="150000"/>
                        </a:lnSpc>
                        <a:spcAft>
                          <a:spcPts val="0"/>
                        </a:spcAft>
                      </a:pPr>
                      <a:endParaRPr lang="ru-RU" sz="1400" b="1" dirty="0">
                        <a:solidFill>
                          <a:srgbClr val="C00000"/>
                        </a:solidFill>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Calibri" pitchFamily="34" charset="0"/>
                          <a:ea typeface="Calibri" pitchFamily="34" charset="0"/>
                          <a:cs typeface="Times New Roman" pitchFamily="18" charset="0"/>
                        </a:rPr>
                        <a:t>g</a:t>
                      </a:r>
                      <a:endParaRPr lang="ru-RU" sz="1400" b="1" dirty="0">
                        <a:solidFill>
                          <a:srgbClr val="C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err="1" smtClean="0">
                          <a:solidFill>
                            <a:srgbClr val="C00000"/>
                          </a:solidFill>
                          <a:latin typeface="Calibri"/>
                          <a:ea typeface="Times New Roman"/>
                          <a:cs typeface="Times New Roman"/>
                        </a:rPr>
                        <a:t>a</a:t>
                      </a:r>
                      <a:r>
                        <a:rPr lang="en-US" sz="1400" b="1" baseline="-25000" dirty="0" err="1" smtClean="0">
                          <a:solidFill>
                            <a:srgbClr val="C00000"/>
                          </a:solidFill>
                          <a:latin typeface="+mn-lt"/>
                          <a:ea typeface="Times New Roman"/>
                          <a:cs typeface="Times New Roman" pitchFamily="18" charset="0"/>
                        </a:rPr>
                        <a:t>Cu</a:t>
                      </a:r>
                      <a:endParaRPr lang="ru-RU" sz="1400" b="1" dirty="0">
                        <a:solidFill>
                          <a:srgbClr val="C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sz="1400" b="1" kern="1200" dirty="0" smtClean="0">
                          <a:solidFill>
                            <a:srgbClr val="C00000"/>
                          </a:solidFill>
                          <a:effectLst/>
                          <a:latin typeface="+mn-lt"/>
                          <a:ea typeface="+mn-ea"/>
                          <a:cs typeface="+mn-cs"/>
                        </a:rPr>
                        <a:t>α</a:t>
                      </a:r>
                      <a:r>
                        <a:rPr kumimoji="0" lang="ru-RU" sz="1400" b="1" kern="1200" baseline="30000" dirty="0" smtClean="0">
                          <a:solidFill>
                            <a:srgbClr val="C00000"/>
                          </a:solidFill>
                          <a:latin typeface="+mn-lt"/>
                          <a:ea typeface="Calibri" pitchFamily="34" charset="0"/>
                          <a:cs typeface="Times New Roman" pitchFamily="18" charset="0"/>
                        </a:rPr>
                        <a:t>2</a:t>
                      </a:r>
                      <a:endParaRPr lang="ru-RU" sz="1400" b="1" dirty="0">
                        <a:solidFill>
                          <a:srgbClr val="C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50000"/>
                        </a:lnSpc>
                        <a:spcAft>
                          <a:spcPts val="0"/>
                        </a:spcAft>
                      </a:pPr>
                      <a:r>
                        <a:rPr lang="ru-RU" sz="1400" b="1" dirty="0" err="1" smtClean="0">
                          <a:solidFill>
                            <a:srgbClr val="C00000"/>
                          </a:solidFill>
                          <a:latin typeface="Calibri"/>
                          <a:ea typeface="Times New Roman"/>
                          <a:cs typeface="Times New Roman"/>
                        </a:rPr>
                        <a:t>Гексамер</a:t>
                      </a:r>
                      <a:endParaRPr lang="ru-RU" sz="1400" b="1" dirty="0">
                        <a:solidFill>
                          <a:srgbClr val="C00000"/>
                        </a:solidFill>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Times New Roman"/>
                          <a:ea typeface="Times New Roman"/>
                          <a:cs typeface="Times New Roman"/>
                        </a:rPr>
                        <a:t>2</a:t>
                      </a:r>
                      <a:r>
                        <a:rPr lang="ru-RU" sz="1400" dirty="0" smtClean="0">
                          <a:latin typeface="Times New Roman"/>
                          <a:ea typeface="Times New Roman"/>
                          <a:cs typeface="Times New Roman"/>
                        </a:rPr>
                        <a:t>.</a:t>
                      </a:r>
                      <a:r>
                        <a:rPr lang="ru-RU" sz="1400" baseline="0" dirty="0" smtClean="0">
                          <a:latin typeface="Times New Roman"/>
                          <a:ea typeface="Times New Roman"/>
                          <a:cs typeface="Times New Roman"/>
                        </a:rPr>
                        <a:t> </a:t>
                      </a:r>
                      <a:r>
                        <a:rPr lang="en-US" sz="1400" baseline="0" dirty="0" smtClean="0">
                          <a:latin typeface="Times New Roman"/>
                          <a:ea typeface="Times New Roman"/>
                          <a:cs typeface="Times New Roman"/>
                        </a:rPr>
                        <a:t>1</a:t>
                      </a:r>
                      <a:r>
                        <a:rPr lang="ru-RU" sz="1400" baseline="0" dirty="0" smtClean="0">
                          <a:latin typeface="Times New Roman"/>
                          <a:ea typeface="Times New Roman"/>
                          <a:cs typeface="Times New Roman"/>
                        </a:rPr>
                        <a:t>07</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smtClean="0">
                          <a:latin typeface="Times New Roman"/>
                          <a:ea typeface="Times New Roman"/>
                          <a:cs typeface="Times New Roman"/>
                        </a:rPr>
                        <a:t>89.60 </a:t>
                      </a:r>
                      <a:r>
                        <a:rPr lang="en-US" sz="1400" dirty="0" smtClean="0">
                          <a:latin typeface="Times New Roman"/>
                          <a:ea typeface="Times New Roman"/>
                          <a:cs typeface="Times New Roman"/>
                        </a:rPr>
                        <a:t>E</a:t>
                      </a:r>
                      <a:r>
                        <a:rPr lang="ru-RU" sz="1400" dirty="0" smtClean="0">
                          <a:latin typeface="Times New Roman"/>
                          <a:ea typeface="Times New Roman"/>
                          <a:cs typeface="Times New Roman"/>
                        </a:rPr>
                        <a:t> </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Times New Roman"/>
                          <a:ea typeface="Times New Roman"/>
                          <a:cs typeface="Times New Roman"/>
                        </a:rPr>
                        <a:t>0</a:t>
                      </a:r>
                      <a:r>
                        <a:rPr lang="ru-RU" sz="1400" dirty="0" smtClean="0">
                          <a:latin typeface="Times New Roman"/>
                          <a:ea typeface="Times New Roman"/>
                          <a:cs typeface="Times New Roman"/>
                        </a:rPr>
                        <a:t>.7</a:t>
                      </a:r>
                      <a:r>
                        <a:rPr lang="en-US" sz="1400" dirty="0" smtClean="0">
                          <a:latin typeface="Times New Roman"/>
                          <a:ea typeface="Times New Roman"/>
                          <a:cs typeface="Times New Roman"/>
                        </a:rPr>
                        <a:t>9</a:t>
                      </a:r>
                      <a:r>
                        <a:rPr lang="ru-RU" sz="1400" dirty="0" smtClean="0">
                          <a:latin typeface="Times New Roman"/>
                          <a:ea typeface="Times New Roman"/>
                          <a:cs typeface="Times New Roman"/>
                        </a:rPr>
                        <a:t> </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50000"/>
                        </a:lnSpc>
                        <a:spcAft>
                          <a:spcPts val="0"/>
                        </a:spcAft>
                      </a:pPr>
                      <a:r>
                        <a:rPr lang="ru-RU" sz="1400" b="1" dirty="0" smtClean="0">
                          <a:solidFill>
                            <a:srgbClr val="C00000"/>
                          </a:solidFill>
                          <a:latin typeface="Calibri"/>
                          <a:ea typeface="Times New Roman"/>
                          <a:cs typeface="Times New Roman"/>
                        </a:rPr>
                        <a:t>Полимер</a:t>
                      </a:r>
                      <a:endParaRPr lang="ru-RU" sz="1400" b="1" dirty="0">
                        <a:solidFill>
                          <a:srgbClr val="C00000"/>
                        </a:solidFill>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Times New Roman"/>
                          <a:ea typeface="Times New Roman"/>
                          <a:cs typeface="Times New Roman"/>
                        </a:rPr>
                        <a:t>2.</a:t>
                      </a:r>
                      <a:r>
                        <a:rPr lang="ru-RU" sz="1400" dirty="0" smtClean="0">
                          <a:latin typeface="Times New Roman"/>
                          <a:ea typeface="Times New Roman"/>
                          <a:cs typeface="Times New Roman"/>
                        </a:rPr>
                        <a:t>119</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smtClean="0">
                          <a:latin typeface="Times New Roman"/>
                          <a:ea typeface="Times New Roman"/>
                          <a:cs typeface="Times New Roman"/>
                        </a:rPr>
                        <a:t>95</a:t>
                      </a:r>
                      <a:r>
                        <a:rPr lang="ru-RU" sz="1400" dirty="0" smtClean="0">
                          <a:latin typeface="Times New Roman"/>
                          <a:ea typeface="Times New Roman"/>
                          <a:cs typeface="Times New Roman"/>
                        </a:rPr>
                        <a:t>.</a:t>
                      </a:r>
                      <a:r>
                        <a:rPr lang="en-US" sz="1400" dirty="0" smtClean="0">
                          <a:latin typeface="Times New Roman"/>
                          <a:ea typeface="Times New Roman"/>
                          <a:cs typeface="Times New Roman"/>
                        </a:rPr>
                        <a:t>84 </a:t>
                      </a:r>
                      <a:r>
                        <a:rPr lang="ru-RU" sz="1400" dirty="0" smtClean="0">
                          <a:latin typeface="Times New Roman"/>
                          <a:ea typeface="Times New Roman"/>
                          <a:cs typeface="Times New Roman"/>
                        </a:rPr>
                        <a:t>Е</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smtClean="0">
                          <a:latin typeface="Times New Roman"/>
                          <a:ea typeface="Times New Roman"/>
                          <a:cs typeface="Times New Roman"/>
                        </a:rPr>
                        <a:t>0.86</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Прямоугольник 6"/>
          <p:cNvSpPr/>
          <p:nvPr/>
        </p:nvSpPr>
        <p:spPr>
          <a:xfrm>
            <a:off x="467544" y="4077072"/>
            <a:ext cx="5904656" cy="276999"/>
          </a:xfrm>
          <a:prstGeom prst="rect">
            <a:avLst/>
          </a:prstGeom>
        </p:spPr>
        <p:txBody>
          <a:bodyPr wrap="square">
            <a:spAutoFit/>
          </a:bodyPr>
          <a:lstStyle/>
          <a:p>
            <a:pPr lvl="0" algn="just" fontAlgn="base">
              <a:spcBef>
                <a:spcPct val="0"/>
              </a:spcBef>
              <a:spcAft>
                <a:spcPct val="0"/>
              </a:spcAft>
            </a:pPr>
            <a:r>
              <a:rPr lang="ru-RU" sz="1200" b="1" dirty="0">
                <a:solidFill>
                  <a:srgbClr val="C00000"/>
                </a:solidFill>
                <a:ea typeface="Times New Roman" pitchFamily="18" charset="0"/>
                <a:cs typeface="Times New Roman" pitchFamily="18" charset="0"/>
              </a:rPr>
              <a:t>Параметры ЭПР спектров </a:t>
            </a:r>
            <a:r>
              <a:rPr lang="ru-RU" sz="1200" b="1" dirty="0" err="1">
                <a:solidFill>
                  <a:srgbClr val="C00000"/>
                </a:solidFill>
                <a:ea typeface="Times New Roman" pitchFamily="18" charset="0"/>
                <a:cs typeface="Times New Roman" pitchFamily="18" charset="0"/>
              </a:rPr>
              <a:t>гексамера</a:t>
            </a:r>
            <a:r>
              <a:rPr lang="ru-RU" sz="1200" b="1" dirty="0">
                <a:solidFill>
                  <a:srgbClr val="C00000"/>
                </a:solidFill>
                <a:ea typeface="Times New Roman" pitchFamily="18" charset="0"/>
                <a:cs typeface="Times New Roman" pitchFamily="18" charset="0"/>
              </a:rPr>
              <a:t> и полимера,  рассчитанные согласно уравнению</a:t>
            </a:r>
            <a:r>
              <a:rPr lang="en-US" sz="1200" b="1" dirty="0">
                <a:solidFill>
                  <a:srgbClr val="C00000"/>
                </a:solidFill>
                <a:ea typeface="Times New Roman" pitchFamily="18" charset="0"/>
                <a:cs typeface="Times New Roman" pitchFamily="18" charset="0"/>
              </a:rPr>
              <a:t>:</a:t>
            </a:r>
            <a:endParaRPr lang="ru-RU" sz="1200" b="1" dirty="0"/>
          </a:p>
        </p:txBody>
      </p:sp>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44816" y="3915027"/>
            <a:ext cx="2333971" cy="601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6644816" y="4507854"/>
            <a:ext cx="2324611" cy="276999"/>
          </a:xfrm>
          <a:prstGeom prst="rect">
            <a:avLst/>
          </a:prstGeom>
        </p:spPr>
        <p:txBody>
          <a:bodyPr wrap="none">
            <a:spAutoFit/>
          </a:bodyPr>
          <a:lstStyle/>
          <a:p>
            <a:r>
              <a:rPr lang="ru-RU" sz="1200" b="1" i="1" dirty="0"/>
              <a:t>Журн. </a:t>
            </a:r>
            <a:r>
              <a:rPr lang="ru-RU" sz="1200" b="1" i="1" dirty="0" err="1"/>
              <a:t>Коорд</a:t>
            </a:r>
            <a:r>
              <a:rPr lang="ru-RU" sz="1200" b="1" i="1" dirty="0"/>
              <a:t>. Хим. 2016. 42. 470</a:t>
            </a:r>
          </a:p>
        </p:txBody>
      </p:sp>
    </p:spTree>
    <p:extLst>
      <p:ext uri="{BB962C8B-B14F-4D97-AF65-F5344CB8AC3E}">
        <p14:creationId xmlns="" xmlns:p14="http://schemas.microsoft.com/office/powerpoint/2010/main" val="420309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2684" y="11598"/>
            <a:ext cx="8111421" cy="2508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2508448"/>
            <a:ext cx="8208912" cy="276999"/>
          </a:xfrm>
          <a:prstGeom prst="rect">
            <a:avLst/>
          </a:prstGeom>
        </p:spPr>
        <p:txBody>
          <a:bodyPr wrap="square">
            <a:spAutoFit/>
          </a:bodyPr>
          <a:lstStyle/>
          <a:p>
            <a:pPr lvl="0" algn="just" fontAlgn="base">
              <a:spcBef>
                <a:spcPct val="0"/>
              </a:spcBef>
              <a:spcAft>
                <a:spcPct val="0"/>
              </a:spcAft>
            </a:pPr>
            <a:r>
              <a:rPr lang="ru-RU" sz="1200" b="1" dirty="0" smtClean="0">
                <a:solidFill>
                  <a:srgbClr val="C00000"/>
                </a:solidFill>
                <a:ea typeface="Calibri" pitchFamily="34" charset="0"/>
                <a:cs typeface="Times New Roman" pitchFamily="18" charset="0"/>
              </a:rPr>
              <a:t>        </a:t>
            </a:r>
            <a:r>
              <a:rPr lang="en-US" sz="1200" b="1" dirty="0" smtClean="0">
                <a:solidFill>
                  <a:srgbClr val="C00000"/>
                </a:solidFill>
                <a:ea typeface="Calibri" pitchFamily="34" charset="0"/>
                <a:cs typeface="Times New Roman" pitchFamily="18" charset="0"/>
              </a:rPr>
              <a:t>1H </a:t>
            </a:r>
            <a:r>
              <a:rPr lang="en-US" sz="1200" b="1" dirty="0">
                <a:solidFill>
                  <a:srgbClr val="C00000"/>
                </a:solidFill>
                <a:ea typeface="Calibri" pitchFamily="34" charset="0"/>
                <a:cs typeface="Times New Roman" pitchFamily="18" charset="0"/>
              </a:rPr>
              <a:t>NMR</a:t>
            </a:r>
            <a:r>
              <a:rPr lang="ru-RU" sz="1200" b="1" dirty="0">
                <a:solidFill>
                  <a:srgbClr val="C00000"/>
                </a:solidFill>
                <a:ea typeface="Calibri" pitchFamily="34" charset="0"/>
                <a:cs typeface="Times New Roman" pitchFamily="18" charset="0"/>
              </a:rPr>
              <a:t> </a:t>
            </a:r>
            <a:r>
              <a:rPr lang="en-US" sz="1200" b="1" dirty="0">
                <a:solidFill>
                  <a:srgbClr val="C00000"/>
                </a:solidFill>
                <a:ea typeface="Calibri" pitchFamily="34" charset="0"/>
                <a:cs typeface="Times New Roman" pitchFamily="18" charset="0"/>
              </a:rPr>
              <a:t>DOSY</a:t>
            </a:r>
            <a:r>
              <a:rPr lang="ru-RU" sz="1200" b="1" dirty="0">
                <a:solidFill>
                  <a:srgbClr val="C00000"/>
                </a:solidFill>
                <a:ea typeface="Calibri" pitchFamily="34" charset="0"/>
                <a:cs typeface="Times New Roman" pitchFamily="18" charset="0"/>
              </a:rPr>
              <a:t> спектр комплекса </a:t>
            </a:r>
            <a:r>
              <a:rPr lang="en-US" sz="1200" b="1" dirty="0">
                <a:solidFill>
                  <a:srgbClr val="C00000"/>
                </a:solidFill>
                <a:ea typeface="Calibri" pitchFamily="34" charset="0"/>
                <a:cs typeface="Times New Roman" pitchFamily="18" charset="0"/>
              </a:rPr>
              <a:t>Sn(L</a:t>
            </a:r>
            <a:r>
              <a:rPr lang="ru-RU" sz="1200" b="1" dirty="0">
                <a:solidFill>
                  <a:srgbClr val="C00000"/>
                </a:solidFill>
                <a:ea typeface="Calibri" pitchFamily="34" charset="0"/>
                <a:cs typeface="Times New Roman" pitchFamily="18" charset="0"/>
              </a:rPr>
              <a:t>1</a:t>
            </a:r>
            <a:r>
              <a:rPr lang="en-US" sz="1200" b="1"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(а) и продуктов его взаимодействия с катионом меди </a:t>
            </a:r>
            <a:r>
              <a:rPr lang="en-US" sz="1200" b="1" dirty="0">
                <a:solidFill>
                  <a:srgbClr val="C00000"/>
                </a:solidFill>
                <a:ea typeface="Calibri" pitchFamily="34" charset="0"/>
                <a:cs typeface="Times New Roman" pitchFamily="18" charset="0"/>
              </a:rPr>
              <a:t>[</a:t>
            </a:r>
            <a:r>
              <a:rPr lang="ru-RU" sz="1200" b="1" dirty="0">
                <a:solidFill>
                  <a:srgbClr val="C00000"/>
                </a:solidFill>
                <a:ea typeface="Calibri" pitchFamily="34" charset="0"/>
                <a:cs typeface="Times New Roman" pitchFamily="18" charset="0"/>
              </a:rPr>
              <a:t>1</a:t>
            </a:r>
            <a:r>
              <a:rPr lang="en-US" sz="1200" b="1" dirty="0">
                <a:solidFill>
                  <a:srgbClr val="C00000"/>
                </a:solidFill>
                <a:ea typeface="Calibri" pitchFamily="34" charset="0"/>
                <a:cs typeface="Times New Roman" pitchFamily="18" charset="0"/>
              </a:rPr>
              <a:t>:</a:t>
            </a:r>
            <a:r>
              <a:rPr lang="ru-RU" sz="1200" b="1" dirty="0">
                <a:solidFill>
                  <a:srgbClr val="C00000"/>
                </a:solidFill>
                <a:ea typeface="Calibri" pitchFamily="34" charset="0"/>
                <a:cs typeface="Times New Roman" pitchFamily="18" charset="0"/>
              </a:rPr>
              <a:t>1 (б), 1</a:t>
            </a:r>
            <a:r>
              <a:rPr lang="en-US" sz="1200" b="1" dirty="0">
                <a:solidFill>
                  <a:srgbClr val="C00000"/>
                </a:solidFill>
                <a:ea typeface="Calibri" pitchFamily="34" charset="0"/>
                <a:cs typeface="Times New Roman" pitchFamily="18" charset="0"/>
              </a:rPr>
              <a:t>:</a:t>
            </a:r>
            <a:r>
              <a:rPr lang="ru-RU" sz="1200" b="1" dirty="0">
                <a:solidFill>
                  <a:srgbClr val="C00000"/>
                </a:solidFill>
                <a:ea typeface="Calibri" pitchFamily="34" charset="0"/>
                <a:cs typeface="Times New Roman" pitchFamily="18" charset="0"/>
              </a:rPr>
              <a:t>5 (в)</a:t>
            </a:r>
            <a:r>
              <a:rPr lang="en-US" sz="1200" b="1" dirty="0">
                <a:solidFill>
                  <a:srgbClr val="C00000"/>
                </a:solidFill>
                <a:ea typeface="Calibri" pitchFamily="34" charset="0"/>
                <a:cs typeface="Times New Roman" pitchFamily="18" charset="0"/>
              </a:rPr>
              <a:t>]</a:t>
            </a:r>
            <a:r>
              <a:rPr lang="ru-RU" sz="1200" b="1" dirty="0">
                <a:solidFill>
                  <a:srgbClr val="C00000"/>
                </a:solidFill>
                <a:ea typeface="Calibri" pitchFamily="34" charset="0"/>
                <a:cs typeface="Times New Roman" pitchFamily="18" charset="0"/>
              </a:rPr>
              <a:t> </a:t>
            </a:r>
          </a:p>
        </p:txBody>
      </p:sp>
      <p:sp>
        <p:nvSpPr>
          <p:cNvPr id="6" name="Прямоугольник 5"/>
          <p:cNvSpPr/>
          <p:nvPr/>
        </p:nvSpPr>
        <p:spPr>
          <a:xfrm>
            <a:off x="409644" y="5449743"/>
            <a:ext cx="8254642" cy="646331"/>
          </a:xfrm>
          <a:prstGeom prst="rect">
            <a:avLst/>
          </a:prstGeom>
        </p:spPr>
        <p:txBody>
          <a:bodyPr wrap="square">
            <a:spAutoFit/>
          </a:bodyPr>
          <a:lstStyle/>
          <a:p>
            <a:pPr lvl="0" algn="just" fontAlgn="base">
              <a:spcBef>
                <a:spcPct val="0"/>
              </a:spcBef>
              <a:spcAft>
                <a:spcPct val="0"/>
              </a:spcAft>
            </a:pPr>
            <a:r>
              <a:rPr lang="ru-RU" sz="1200" b="1" dirty="0">
                <a:solidFill>
                  <a:srgbClr val="C00000"/>
                </a:solidFill>
                <a:ea typeface="Calibri" pitchFamily="34" charset="0"/>
                <a:cs typeface="Times New Roman" pitchFamily="18" charset="0"/>
              </a:rPr>
              <a:t>Графический анализ коэффициентов самодиффузии  продуктов взаимодействия </a:t>
            </a:r>
            <a:r>
              <a:rPr lang="en-US" sz="1200" b="1" dirty="0">
                <a:solidFill>
                  <a:srgbClr val="C00000"/>
                </a:solidFill>
                <a:ea typeface="Calibri" pitchFamily="34" charset="0"/>
                <a:cs typeface="Times New Roman" pitchFamily="18" charset="0"/>
              </a:rPr>
              <a:t>SnP</a:t>
            </a:r>
            <a:r>
              <a:rPr lang="ru-RU" sz="1200" b="1" dirty="0">
                <a:solidFill>
                  <a:srgbClr val="C00000"/>
                </a:solidFill>
                <a:ea typeface="Calibri" pitchFamily="34" charset="0"/>
                <a:cs typeface="Times New Roman" pitchFamily="18" charset="0"/>
              </a:rPr>
              <a:t>(</a:t>
            </a:r>
            <a:r>
              <a:rPr lang="en-US" sz="1200" b="1" dirty="0">
                <a:solidFill>
                  <a:srgbClr val="C00000"/>
                </a:solidFill>
                <a:ea typeface="Calibri" pitchFamily="34" charset="0"/>
                <a:cs typeface="Times New Roman" pitchFamily="18" charset="0"/>
              </a:rPr>
              <a:t>L</a:t>
            </a:r>
            <a:r>
              <a:rPr lang="ru-RU" sz="1200" b="1" dirty="0">
                <a:solidFill>
                  <a:srgbClr val="C00000"/>
                </a:solidFill>
                <a:ea typeface="Calibri" pitchFamily="34" charset="0"/>
                <a:cs typeface="Times New Roman" pitchFamily="18" charset="0"/>
              </a:rPr>
              <a:t>1)</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a:t>
            </a:r>
            <a:r>
              <a:rPr lang="en-US" sz="1200" b="1" dirty="0">
                <a:solidFill>
                  <a:srgbClr val="C00000"/>
                </a:solidFill>
                <a:ea typeface="Calibri" pitchFamily="34" charset="0"/>
                <a:cs typeface="Times New Roman" pitchFamily="18" charset="0"/>
              </a:rPr>
              <a:t>a</a:t>
            </a:r>
            <a:r>
              <a:rPr lang="ru-RU" sz="1200" b="1" dirty="0">
                <a:solidFill>
                  <a:srgbClr val="C00000"/>
                </a:solidFill>
                <a:ea typeface="Calibri" pitchFamily="34" charset="0"/>
                <a:cs typeface="Times New Roman" pitchFamily="18" charset="0"/>
              </a:rPr>
              <a:t>) и  </a:t>
            </a:r>
            <a:r>
              <a:rPr lang="en-US" sz="1200" b="1" dirty="0">
                <a:solidFill>
                  <a:srgbClr val="C00000"/>
                </a:solidFill>
                <a:ea typeface="Calibri" pitchFamily="34" charset="0"/>
                <a:cs typeface="Times New Roman" pitchFamily="18" charset="0"/>
              </a:rPr>
              <a:t>SnP</a:t>
            </a:r>
            <a:r>
              <a:rPr lang="ru-RU" sz="1200" b="1" dirty="0">
                <a:solidFill>
                  <a:srgbClr val="C00000"/>
                </a:solidFill>
                <a:ea typeface="Calibri" pitchFamily="34" charset="0"/>
                <a:cs typeface="Times New Roman" pitchFamily="18" charset="0"/>
              </a:rPr>
              <a:t>(</a:t>
            </a:r>
            <a:r>
              <a:rPr lang="en-US" sz="1200" b="1" dirty="0">
                <a:solidFill>
                  <a:srgbClr val="C00000"/>
                </a:solidFill>
                <a:ea typeface="Calibri" pitchFamily="34" charset="0"/>
                <a:cs typeface="Times New Roman" pitchFamily="18" charset="0"/>
              </a:rPr>
              <a:t>L</a:t>
            </a:r>
            <a:r>
              <a:rPr lang="ru-RU" sz="1200" b="1" dirty="0">
                <a:solidFill>
                  <a:srgbClr val="C00000"/>
                </a:solidFill>
                <a:ea typeface="Calibri" pitchFamily="34" charset="0"/>
                <a:cs typeface="Times New Roman" pitchFamily="18" charset="0"/>
              </a:rPr>
              <a:t>2)</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(б)  </a:t>
            </a:r>
            <a:r>
              <a:rPr lang="en-US" sz="1200" b="1" dirty="0">
                <a:solidFill>
                  <a:srgbClr val="C00000"/>
                </a:solidFill>
                <a:ea typeface="Calibri" pitchFamily="34" charset="0"/>
                <a:cs typeface="Times New Roman" pitchFamily="18" charset="0"/>
              </a:rPr>
              <a:t>c</a:t>
            </a:r>
            <a:r>
              <a:rPr lang="ru-RU" sz="1200" b="1" dirty="0">
                <a:solidFill>
                  <a:srgbClr val="C00000"/>
                </a:solidFill>
                <a:ea typeface="Calibri" pitchFamily="34" charset="0"/>
                <a:cs typeface="Times New Roman" pitchFamily="18" charset="0"/>
              </a:rPr>
              <a:t> катионами </a:t>
            </a:r>
            <a:r>
              <a:rPr lang="en-US" sz="1200" b="1" dirty="0">
                <a:solidFill>
                  <a:srgbClr val="C00000"/>
                </a:solidFill>
                <a:ea typeface="Calibri" pitchFamily="34" charset="0"/>
                <a:cs typeface="Times New Roman" pitchFamily="18" charset="0"/>
              </a:rPr>
              <a:t>Cu</a:t>
            </a:r>
            <a:r>
              <a:rPr lang="ru-RU" sz="1200" b="1" baseline="30000" dirty="0">
                <a:solidFill>
                  <a:srgbClr val="C00000"/>
                </a:solidFill>
                <a:ea typeface="Calibri" pitchFamily="34" charset="0"/>
                <a:cs typeface="Times New Roman" pitchFamily="18" charset="0"/>
              </a:rPr>
              <a:t>2+ </a:t>
            </a:r>
            <a:r>
              <a:rPr lang="ru-RU" sz="1200" b="1" dirty="0">
                <a:solidFill>
                  <a:srgbClr val="C00000"/>
                </a:solidFill>
                <a:ea typeface="Times New Roman" pitchFamily="18" charset="0"/>
                <a:cs typeface="Times New Roman" pitchFamily="18" charset="0"/>
              </a:rPr>
              <a:t> в соотношении 1:1 и 1:5 </a:t>
            </a:r>
            <a:r>
              <a:rPr lang="ru-RU" sz="1200" b="1" dirty="0">
                <a:solidFill>
                  <a:srgbClr val="C00000"/>
                </a:solidFill>
                <a:ea typeface="Calibri" pitchFamily="34" charset="0"/>
                <a:cs typeface="Times New Roman" pitchFamily="18" charset="0"/>
              </a:rPr>
              <a:t>и с использованием мономеров </a:t>
            </a:r>
            <a:r>
              <a:rPr lang="en-US" sz="1200" b="1" dirty="0">
                <a:solidFill>
                  <a:srgbClr val="C00000"/>
                </a:solidFill>
                <a:ea typeface="Calibri" pitchFamily="34" charset="0"/>
                <a:cs typeface="Times New Roman" pitchFamily="18" charset="0"/>
              </a:rPr>
              <a:t>SnP</a:t>
            </a:r>
            <a:r>
              <a:rPr lang="ru-RU" sz="1200" b="1" dirty="0">
                <a:solidFill>
                  <a:srgbClr val="C00000"/>
                </a:solidFill>
                <a:ea typeface="Calibri" pitchFamily="34" charset="0"/>
                <a:cs typeface="Times New Roman" pitchFamily="18" charset="0"/>
              </a:rPr>
              <a:t>(</a:t>
            </a:r>
            <a:r>
              <a:rPr lang="en-US" sz="1200" b="1" dirty="0">
                <a:solidFill>
                  <a:srgbClr val="C00000"/>
                </a:solidFill>
                <a:ea typeface="Calibri" pitchFamily="34" charset="0"/>
                <a:cs typeface="Times New Roman" pitchFamily="18" charset="0"/>
              </a:rPr>
              <a:t>L</a:t>
            </a:r>
            <a:r>
              <a:rPr lang="ru-RU" sz="1200" b="1" dirty="0">
                <a:solidFill>
                  <a:srgbClr val="C00000"/>
                </a:solidFill>
                <a:ea typeface="Calibri" pitchFamily="34" charset="0"/>
                <a:cs typeface="Times New Roman" pitchFamily="18" charset="0"/>
              </a:rPr>
              <a:t>1)</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и </a:t>
            </a:r>
            <a:r>
              <a:rPr lang="en-US" sz="1200" b="1" dirty="0">
                <a:solidFill>
                  <a:srgbClr val="C00000"/>
                </a:solidFill>
                <a:ea typeface="Calibri" pitchFamily="34" charset="0"/>
                <a:cs typeface="Times New Roman" pitchFamily="18" charset="0"/>
              </a:rPr>
              <a:t>SnP</a:t>
            </a:r>
            <a:r>
              <a:rPr lang="ru-RU" sz="1200" b="1" dirty="0">
                <a:solidFill>
                  <a:srgbClr val="C00000"/>
                </a:solidFill>
                <a:ea typeface="Calibri" pitchFamily="34" charset="0"/>
                <a:cs typeface="Times New Roman" pitchFamily="18" charset="0"/>
              </a:rPr>
              <a:t>(</a:t>
            </a:r>
            <a:r>
              <a:rPr lang="en-US" sz="1200" b="1" dirty="0">
                <a:solidFill>
                  <a:srgbClr val="C00000"/>
                </a:solidFill>
                <a:ea typeface="Calibri" pitchFamily="34" charset="0"/>
                <a:cs typeface="Times New Roman" pitchFamily="18" charset="0"/>
              </a:rPr>
              <a:t>L</a:t>
            </a:r>
            <a:r>
              <a:rPr lang="ru-RU" sz="1200" b="1" dirty="0">
                <a:solidFill>
                  <a:srgbClr val="C00000"/>
                </a:solidFill>
                <a:ea typeface="Calibri" pitchFamily="34" charset="0"/>
                <a:cs typeface="Times New Roman" pitchFamily="18" charset="0"/>
              </a:rPr>
              <a:t>2)</a:t>
            </a:r>
            <a:r>
              <a:rPr lang="ru-RU" sz="1200" b="1" baseline="-30000" dirty="0">
                <a:solidFill>
                  <a:srgbClr val="C00000"/>
                </a:solidFill>
                <a:ea typeface="Calibri" pitchFamily="34" charset="0"/>
                <a:cs typeface="Times New Roman" pitchFamily="18" charset="0"/>
              </a:rPr>
              <a:t>2</a:t>
            </a:r>
            <a:r>
              <a:rPr lang="ru-RU" sz="1200" b="1" dirty="0">
                <a:solidFill>
                  <a:srgbClr val="C00000"/>
                </a:solidFill>
                <a:ea typeface="Calibri" pitchFamily="34" charset="0"/>
                <a:cs typeface="Times New Roman" pitchFamily="18" charset="0"/>
              </a:rPr>
              <a:t>  в качестве стандарта. Сплошные линии представляют теоретические значения, рассчитанные по формуле: </a:t>
            </a:r>
            <a:endParaRPr lang="ru-RU" sz="1200" b="1" dirty="0">
              <a:solidFill>
                <a:srgbClr val="C00000"/>
              </a:solidFill>
              <a:cs typeface="Arial" pitchFamily="34" charset="0"/>
            </a:endParaRPr>
          </a:p>
        </p:txBody>
      </p:sp>
      <p:pic>
        <p:nvPicPr>
          <p:cNvPr id="7" name="Picture 2"/>
          <p:cNvPicPr>
            <a:picLocks noChangeAspect="1" noChangeArrowheads="1"/>
          </p:cNvPicPr>
          <p:nvPr/>
        </p:nvPicPr>
        <p:blipFill>
          <a:blip r:embed="rId3"/>
          <a:srcRect/>
          <a:stretch>
            <a:fillRect/>
          </a:stretch>
        </p:blipFill>
        <p:spPr bwMode="auto">
          <a:xfrm>
            <a:off x="6142806" y="5929391"/>
            <a:ext cx="2533650" cy="485775"/>
          </a:xfrm>
          <a:prstGeom prst="rect">
            <a:avLst/>
          </a:prstGeom>
          <a:noFill/>
          <a:ln w="9525">
            <a:noFill/>
            <a:miter lim="800000"/>
            <a:headEnd/>
            <a:tailEnd/>
          </a:ln>
          <a:effectLst/>
        </p:spPr>
      </p:pic>
      <p:sp>
        <p:nvSpPr>
          <p:cNvPr id="8" name="Прямоугольник 7"/>
          <p:cNvSpPr/>
          <p:nvPr/>
        </p:nvSpPr>
        <p:spPr>
          <a:xfrm>
            <a:off x="6834393" y="6415166"/>
            <a:ext cx="1698842" cy="276999"/>
          </a:xfrm>
          <a:prstGeom prst="rect">
            <a:avLst/>
          </a:prstGeom>
        </p:spPr>
        <p:txBody>
          <a:bodyPr wrap="square">
            <a:spAutoFit/>
          </a:bodyPr>
          <a:lstStyle/>
          <a:p>
            <a:r>
              <a:rPr lang="en-US" sz="1200" b="1" dirty="0">
                <a:hlinkClick r:id="rId4"/>
              </a:rPr>
              <a:t>DOI:</a:t>
            </a:r>
            <a:r>
              <a:rPr lang="ru-RU" sz="1200" b="1" dirty="0" smtClean="0">
                <a:hlinkClick r:id="rId4"/>
              </a:rPr>
              <a:t>10.1063/1.470863</a:t>
            </a:r>
            <a:endParaRPr lang="ru-RU" sz="1200" b="1" dirty="0"/>
          </a:p>
        </p:txBody>
      </p:sp>
      <p:pic>
        <p:nvPicPr>
          <p:cNvPr id="9" name="Picture 2"/>
          <p:cNvPicPr>
            <a:picLocks noChangeAspect="1" noChangeArrowheads="1"/>
          </p:cNvPicPr>
          <p:nvPr/>
        </p:nvPicPr>
        <p:blipFill>
          <a:blip r:embed="rId5" cstate="print"/>
          <a:srcRect/>
          <a:stretch>
            <a:fillRect/>
          </a:stretch>
        </p:blipFill>
        <p:spPr bwMode="auto">
          <a:xfrm>
            <a:off x="1691680" y="2785447"/>
            <a:ext cx="5392767" cy="2707935"/>
          </a:xfrm>
          <a:prstGeom prst="rect">
            <a:avLst/>
          </a:prstGeom>
          <a:noFill/>
          <a:ln w="9525">
            <a:noFill/>
            <a:miter lim="800000"/>
            <a:headEnd/>
            <a:tailEnd/>
          </a:ln>
          <a:effectLst/>
        </p:spPr>
      </p:pic>
    </p:spTree>
    <p:extLst>
      <p:ext uri="{BB962C8B-B14F-4D97-AF65-F5344CB8AC3E}">
        <p14:creationId xmlns="" xmlns:p14="http://schemas.microsoft.com/office/powerpoint/2010/main" val="513753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95026" y="6093295"/>
            <a:ext cx="606127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Квантовый выход флуоресценции  </a:t>
            </a:r>
            <a:r>
              <a:rPr kumimoji="0" lang="en-US" sz="1200" b="1" i="0" u="none" strike="noStrike" cap="none" normalizeH="0" baseline="0" dirty="0" err="1" smtClean="0">
                <a:ln>
                  <a:noFill/>
                </a:ln>
                <a:solidFill>
                  <a:srgbClr val="C00000"/>
                </a:solidFill>
                <a:effectLst/>
                <a:latin typeface="+mj-lt"/>
                <a:ea typeface="Times New Roman" pitchFamily="18" charset="0"/>
                <a:cs typeface="Times New Roman" pitchFamily="18" charset="0"/>
              </a:rPr>
              <a:t>SnP</a:t>
            </a: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a:t>
            </a:r>
            <a:r>
              <a:rPr kumimoji="0" lang="en-US" sz="1200" b="1" i="0" u="none" strike="noStrike" cap="none" normalizeH="0" baseline="0" dirty="0" smtClean="0">
                <a:ln>
                  <a:noFill/>
                </a:ln>
                <a:solidFill>
                  <a:srgbClr val="C00000"/>
                </a:solidFill>
                <a:effectLst/>
                <a:latin typeface="+mj-lt"/>
                <a:ea typeface="Times New Roman" pitchFamily="18" charset="0"/>
                <a:cs typeface="Times New Roman" pitchFamily="18" charset="0"/>
              </a:rPr>
              <a:t>L</a:t>
            </a: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1)</a:t>
            </a:r>
            <a:r>
              <a:rPr kumimoji="0" lang="ru-RU" sz="1200" b="1" i="0" u="none" strike="noStrike" cap="none" normalizeH="0" baseline="-30000" dirty="0" smtClean="0">
                <a:ln>
                  <a:noFill/>
                </a:ln>
                <a:solidFill>
                  <a:srgbClr val="C00000"/>
                </a:solidFill>
                <a:effectLst/>
                <a:latin typeface="+mj-lt"/>
                <a:ea typeface="Times New Roman" pitchFamily="18" charset="0"/>
                <a:cs typeface="Times New Roman" pitchFamily="18" charset="0"/>
              </a:rPr>
              <a:t>2</a:t>
            </a: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  (а), </a:t>
            </a:r>
            <a:r>
              <a:rPr kumimoji="0" lang="en-US" sz="1200" b="1" i="0" u="none" strike="noStrike" cap="none" normalizeH="0" baseline="0" dirty="0" err="1" smtClean="0">
                <a:ln>
                  <a:noFill/>
                </a:ln>
                <a:solidFill>
                  <a:srgbClr val="C00000"/>
                </a:solidFill>
                <a:effectLst/>
                <a:latin typeface="+mj-lt"/>
                <a:ea typeface="Times New Roman" pitchFamily="18" charset="0"/>
                <a:cs typeface="Times New Roman" pitchFamily="18" charset="0"/>
              </a:rPr>
              <a:t>SnP</a:t>
            </a: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a:t>
            </a:r>
            <a:r>
              <a:rPr kumimoji="0" lang="en-US" sz="1200" b="1" i="0" u="none" strike="noStrike" cap="none" normalizeH="0" baseline="0" dirty="0" smtClean="0">
                <a:ln>
                  <a:noFill/>
                </a:ln>
                <a:solidFill>
                  <a:srgbClr val="C00000"/>
                </a:solidFill>
                <a:effectLst/>
                <a:latin typeface="+mj-lt"/>
                <a:ea typeface="Times New Roman" pitchFamily="18" charset="0"/>
                <a:cs typeface="Times New Roman" pitchFamily="18" charset="0"/>
              </a:rPr>
              <a:t>L</a:t>
            </a: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2)</a:t>
            </a:r>
            <a:r>
              <a:rPr kumimoji="0" lang="ru-RU" sz="1200" b="1" i="0" u="none" strike="noStrike" cap="none" normalizeH="0" baseline="-30000" dirty="0" smtClean="0">
                <a:ln>
                  <a:noFill/>
                </a:ln>
                <a:solidFill>
                  <a:srgbClr val="C00000"/>
                </a:solidFill>
                <a:effectLst/>
                <a:latin typeface="+mj-lt"/>
                <a:ea typeface="Times New Roman" pitchFamily="18" charset="0"/>
                <a:cs typeface="Times New Roman" pitchFamily="18" charset="0"/>
              </a:rPr>
              <a:t>2</a:t>
            </a: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  (б) и продуктов их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mj-lt"/>
                <a:ea typeface="Times New Roman" pitchFamily="18" charset="0"/>
                <a:cs typeface="Times New Roman" pitchFamily="18" charset="0"/>
              </a:rPr>
              <a:t>взаимодействия с С</a:t>
            </a:r>
            <a:r>
              <a:rPr kumimoji="0" lang="en-US" sz="1200" b="1" i="0" u="none" strike="noStrike" cap="none" normalizeH="0" baseline="0" dirty="0" smtClean="0">
                <a:ln>
                  <a:noFill/>
                </a:ln>
                <a:solidFill>
                  <a:srgbClr val="C00000"/>
                </a:solidFill>
                <a:effectLst/>
                <a:latin typeface="+mj-lt"/>
                <a:ea typeface="Times New Roman" pitchFamily="18" charset="0"/>
                <a:cs typeface="Times New Roman" pitchFamily="18" charset="0"/>
              </a:rPr>
              <a:t>u</a:t>
            </a:r>
            <a:r>
              <a:rPr kumimoji="0" lang="ru-RU" sz="1200" b="1" i="0" u="none" strike="noStrike" cap="none" normalizeH="0" baseline="30000" dirty="0" smtClean="0">
                <a:ln>
                  <a:noFill/>
                </a:ln>
                <a:solidFill>
                  <a:srgbClr val="C00000"/>
                </a:solidFill>
                <a:effectLst/>
                <a:latin typeface="+mj-lt"/>
                <a:ea typeface="Times New Roman" pitchFamily="18" charset="0"/>
                <a:cs typeface="Times New Roman" pitchFamily="18" charset="0"/>
              </a:rPr>
              <a:t>2+</a:t>
            </a:r>
            <a:endParaRPr kumimoji="0" lang="ru-RU" sz="1200" b="1" i="0" u="none" strike="noStrike" cap="none" normalizeH="0" baseline="0" dirty="0" smtClean="0">
              <a:ln>
                <a:noFill/>
              </a:ln>
              <a:solidFill>
                <a:srgbClr val="C00000"/>
              </a:solidFill>
              <a:effectLst/>
              <a:latin typeface="+mj-lt"/>
              <a:cs typeface="Arial"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642910" y="214290"/>
            <a:ext cx="7000924" cy="2590861"/>
          </a:xfrm>
          <a:prstGeom prst="rect">
            <a:avLst/>
          </a:prstGeom>
          <a:noFill/>
          <a:ln w="9525">
            <a:noFill/>
            <a:miter lim="800000"/>
            <a:headEnd/>
            <a:tailEnd/>
          </a:ln>
          <a:effectLst/>
        </p:spPr>
      </p:pic>
      <p:sp>
        <p:nvSpPr>
          <p:cNvPr id="4" name="Прямоугольник 3"/>
          <p:cNvSpPr/>
          <p:nvPr/>
        </p:nvSpPr>
        <p:spPr>
          <a:xfrm>
            <a:off x="4000496" y="2500306"/>
            <a:ext cx="364202" cy="307777"/>
          </a:xfrm>
          <a:prstGeom prst="rect">
            <a:avLst/>
          </a:prstGeom>
        </p:spPr>
        <p:txBody>
          <a:bodyPr wrap="none">
            <a:spAutoFit/>
          </a:bodyPr>
          <a:lstStyle/>
          <a:p>
            <a:r>
              <a:rPr lang="ru-RU" sz="1400" b="1" dirty="0">
                <a:cs typeface="Times New Roman" pitchFamily="18" charset="0"/>
              </a:rPr>
              <a:t>а</a:t>
            </a:r>
            <a:r>
              <a:rPr lang="ru-RU" sz="1400" b="1" dirty="0" smtClean="0">
                <a:cs typeface="Times New Roman" pitchFamily="18" charset="0"/>
              </a:rPr>
              <a:t>)</a:t>
            </a:r>
            <a:endParaRPr lang="ru-RU" sz="1400" b="1" dirty="0"/>
          </a:p>
        </p:txBody>
      </p:sp>
      <p:sp>
        <p:nvSpPr>
          <p:cNvPr id="5" name="Прямоугольник 4"/>
          <p:cNvSpPr/>
          <p:nvPr/>
        </p:nvSpPr>
        <p:spPr>
          <a:xfrm>
            <a:off x="7370528" y="2500306"/>
            <a:ext cx="364202" cy="307777"/>
          </a:xfrm>
          <a:prstGeom prst="rect">
            <a:avLst/>
          </a:prstGeom>
        </p:spPr>
        <p:txBody>
          <a:bodyPr wrap="none">
            <a:spAutoFit/>
          </a:bodyPr>
          <a:lstStyle/>
          <a:p>
            <a:r>
              <a:rPr lang="ru-RU" sz="1400" b="1" dirty="0">
                <a:cs typeface="Times New Roman" pitchFamily="18" charset="0"/>
              </a:rPr>
              <a:t>б</a:t>
            </a:r>
            <a:r>
              <a:rPr lang="ru-RU" sz="1400" b="1" dirty="0" smtClean="0">
                <a:cs typeface="Times New Roman" pitchFamily="18" charset="0"/>
              </a:rPr>
              <a:t>)</a:t>
            </a:r>
            <a:endParaRPr lang="ru-RU" sz="1400" b="1" dirty="0"/>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3648" y="3290500"/>
            <a:ext cx="5751197" cy="2802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5758670"/>
            <a:ext cx="364202" cy="307777"/>
          </a:xfrm>
          <a:prstGeom prst="rect">
            <a:avLst/>
          </a:prstGeom>
        </p:spPr>
        <p:txBody>
          <a:bodyPr wrap="none">
            <a:spAutoFit/>
          </a:bodyPr>
          <a:lstStyle/>
          <a:p>
            <a:r>
              <a:rPr lang="ru-RU" sz="1400" b="1" dirty="0">
                <a:cs typeface="Times New Roman" pitchFamily="18" charset="0"/>
              </a:rPr>
              <a:t>а)</a:t>
            </a:r>
            <a:endParaRPr lang="ru-RU" sz="1400" b="1" dirty="0"/>
          </a:p>
        </p:txBody>
      </p:sp>
      <p:sp>
        <p:nvSpPr>
          <p:cNvPr id="8" name="Прямоугольник 7"/>
          <p:cNvSpPr/>
          <p:nvPr/>
        </p:nvSpPr>
        <p:spPr>
          <a:xfrm>
            <a:off x="4499992" y="5777601"/>
            <a:ext cx="364202" cy="307777"/>
          </a:xfrm>
          <a:prstGeom prst="rect">
            <a:avLst/>
          </a:prstGeom>
        </p:spPr>
        <p:txBody>
          <a:bodyPr wrap="none">
            <a:spAutoFit/>
          </a:bodyPr>
          <a:lstStyle/>
          <a:p>
            <a:r>
              <a:rPr lang="ru-RU" sz="1400" b="1" dirty="0">
                <a:cs typeface="Times New Roman" pitchFamily="18" charset="0"/>
              </a:rPr>
              <a:t>б)</a:t>
            </a:r>
            <a:endParaRPr lang="ru-RU" sz="1400" b="1" dirty="0"/>
          </a:p>
        </p:txBody>
      </p:sp>
      <p:sp>
        <p:nvSpPr>
          <p:cNvPr id="9" name="Прямоугольник 8"/>
          <p:cNvSpPr/>
          <p:nvPr/>
        </p:nvSpPr>
        <p:spPr>
          <a:xfrm>
            <a:off x="642910" y="2828836"/>
            <a:ext cx="7000924" cy="461665"/>
          </a:xfrm>
          <a:prstGeom prst="rect">
            <a:avLst/>
          </a:prstGeom>
        </p:spPr>
        <p:txBody>
          <a:bodyPr wrap="square">
            <a:spAutoFit/>
          </a:bodyPr>
          <a:lstStyle/>
          <a:p>
            <a:pPr lvl="0" fontAlgn="base">
              <a:spcBef>
                <a:spcPct val="0"/>
              </a:spcBef>
              <a:spcAft>
                <a:spcPct val="0"/>
              </a:spcAft>
            </a:pPr>
            <a:r>
              <a:rPr lang="ru-RU" sz="1200" b="1" dirty="0">
                <a:solidFill>
                  <a:srgbClr val="C00000"/>
                </a:solidFill>
                <a:ea typeface="Times New Roman" pitchFamily="18" charset="0"/>
                <a:cs typeface="Times New Roman" pitchFamily="18" charset="0"/>
              </a:rPr>
              <a:t>Спектры флуоресценции   </a:t>
            </a:r>
            <a:r>
              <a:rPr lang="en-US" sz="1200" b="1" dirty="0">
                <a:solidFill>
                  <a:srgbClr val="C00000"/>
                </a:solidFill>
                <a:ea typeface="Times New Roman" pitchFamily="18" charset="0"/>
                <a:cs typeface="Times New Roman" pitchFamily="18" charset="0"/>
              </a:rPr>
              <a:t>SnP</a:t>
            </a:r>
            <a:r>
              <a:rPr lang="ru-RU" sz="1200" b="1" dirty="0">
                <a:solidFill>
                  <a:srgbClr val="C00000"/>
                </a:solidFill>
                <a:ea typeface="Times New Roman" pitchFamily="18" charset="0"/>
                <a:cs typeface="Times New Roman" pitchFamily="18" charset="0"/>
              </a:rPr>
              <a:t>(</a:t>
            </a:r>
            <a:r>
              <a:rPr lang="en-US" sz="1200" b="1" dirty="0">
                <a:solidFill>
                  <a:srgbClr val="C00000"/>
                </a:solidFill>
                <a:ea typeface="Times New Roman" pitchFamily="18" charset="0"/>
                <a:cs typeface="Times New Roman" pitchFamily="18" charset="0"/>
              </a:rPr>
              <a:t>L</a:t>
            </a:r>
            <a:r>
              <a:rPr lang="ru-RU" sz="1200" b="1" dirty="0">
                <a:solidFill>
                  <a:srgbClr val="C00000"/>
                </a:solidFill>
                <a:ea typeface="Times New Roman" pitchFamily="18" charset="0"/>
                <a:cs typeface="Times New Roman" pitchFamily="18" charset="0"/>
              </a:rPr>
              <a:t>1)</a:t>
            </a:r>
            <a:r>
              <a:rPr lang="ru-RU" sz="1200" b="1" baseline="-30000" dirty="0">
                <a:solidFill>
                  <a:srgbClr val="C00000"/>
                </a:solidFill>
                <a:ea typeface="Times New Roman" pitchFamily="18" charset="0"/>
                <a:cs typeface="Times New Roman" pitchFamily="18" charset="0"/>
              </a:rPr>
              <a:t>2</a:t>
            </a:r>
            <a:r>
              <a:rPr lang="ru-RU" sz="1200" b="1" dirty="0">
                <a:solidFill>
                  <a:srgbClr val="C00000"/>
                </a:solidFill>
                <a:ea typeface="Times New Roman" pitchFamily="18" charset="0"/>
                <a:cs typeface="Times New Roman" pitchFamily="18" charset="0"/>
              </a:rPr>
              <a:t>  (а), </a:t>
            </a:r>
            <a:r>
              <a:rPr lang="en-US" sz="1200" b="1" dirty="0">
                <a:solidFill>
                  <a:srgbClr val="C00000"/>
                </a:solidFill>
                <a:ea typeface="Times New Roman" pitchFamily="18" charset="0"/>
                <a:cs typeface="Times New Roman" pitchFamily="18" charset="0"/>
              </a:rPr>
              <a:t>SnP</a:t>
            </a:r>
            <a:r>
              <a:rPr lang="ru-RU" sz="1200" b="1" dirty="0">
                <a:solidFill>
                  <a:srgbClr val="C00000"/>
                </a:solidFill>
                <a:ea typeface="Times New Roman" pitchFamily="18" charset="0"/>
                <a:cs typeface="Times New Roman" pitchFamily="18" charset="0"/>
              </a:rPr>
              <a:t>(</a:t>
            </a:r>
            <a:r>
              <a:rPr lang="en-US" sz="1200" b="1" dirty="0">
                <a:solidFill>
                  <a:srgbClr val="C00000"/>
                </a:solidFill>
                <a:ea typeface="Times New Roman" pitchFamily="18" charset="0"/>
                <a:cs typeface="Times New Roman" pitchFamily="18" charset="0"/>
              </a:rPr>
              <a:t>L</a:t>
            </a:r>
            <a:r>
              <a:rPr lang="ru-RU" sz="1200" b="1" dirty="0">
                <a:solidFill>
                  <a:srgbClr val="C00000"/>
                </a:solidFill>
                <a:ea typeface="Times New Roman" pitchFamily="18" charset="0"/>
                <a:cs typeface="Times New Roman" pitchFamily="18" charset="0"/>
              </a:rPr>
              <a:t>2)</a:t>
            </a:r>
            <a:r>
              <a:rPr lang="ru-RU" sz="1200" b="1" baseline="-30000" dirty="0">
                <a:solidFill>
                  <a:srgbClr val="C00000"/>
                </a:solidFill>
                <a:ea typeface="Times New Roman" pitchFamily="18" charset="0"/>
                <a:cs typeface="Times New Roman" pitchFamily="18" charset="0"/>
              </a:rPr>
              <a:t>2</a:t>
            </a:r>
            <a:r>
              <a:rPr lang="ru-RU" sz="1200" b="1" dirty="0">
                <a:solidFill>
                  <a:srgbClr val="C00000"/>
                </a:solidFill>
                <a:ea typeface="Times New Roman" pitchFamily="18" charset="0"/>
                <a:cs typeface="Times New Roman" pitchFamily="18" charset="0"/>
              </a:rPr>
              <a:t>  (б)   и продуктов </a:t>
            </a:r>
            <a:r>
              <a:rPr lang="ru-RU" sz="1200" b="1" dirty="0" smtClean="0">
                <a:solidFill>
                  <a:srgbClr val="C00000"/>
                </a:solidFill>
                <a:ea typeface="Times New Roman" pitchFamily="18" charset="0"/>
                <a:cs typeface="Times New Roman" pitchFamily="18" charset="0"/>
              </a:rPr>
              <a:t>их взаимодействия </a:t>
            </a:r>
            <a:r>
              <a:rPr lang="ru-RU" sz="1200" b="1" dirty="0">
                <a:solidFill>
                  <a:srgbClr val="C00000"/>
                </a:solidFill>
                <a:ea typeface="Times New Roman" pitchFamily="18" charset="0"/>
                <a:cs typeface="Times New Roman" pitchFamily="18" charset="0"/>
              </a:rPr>
              <a:t>с </a:t>
            </a:r>
            <a:r>
              <a:rPr lang="ru-RU" sz="1200" b="1" dirty="0" err="1">
                <a:solidFill>
                  <a:srgbClr val="C00000"/>
                </a:solidFill>
                <a:ea typeface="Times New Roman" pitchFamily="18" charset="0"/>
                <a:cs typeface="Times New Roman" pitchFamily="18" charset="0"/>
              </a:rPr>
              <a:t>С</a:t>
            </a:r>
            <a:r>
              <a:rPr lang="en-US" sz="1200" b="1" dirty="0">
                <a:solidFill>
                  <a:srgbClr val="C00000"/>
                </a:solidFill>
                <a:ea typeface="Times New Roman" pitchFamily="18" charset="0"/>
                <a:cs typeface="Times New Roman" pitchFamily="18" charset="0"/>
              </a:rPr>
              <a:t>u</a:t>
            </a:r>
            <a:r>
              <a:rPr lang="ru-RU" sz="1200" b="1" baseline="30000" dirty="0">
                <a:solidFill>
                  <a:srgbClr val="C00000"/>
                </a:solidFill>
                <a:ea typeface="Times New Roman" pitchFamily="18" charset="0"/>
                <a:cs typeface="Times New Roman" pitchFamily="18" charset="0"/>
              </a:rPr>
              <a:t>2+ </a:t>
            </a:r>
            <a:r>
              <a:rPr lang="ru-RU" sz="1200" b="1" dirty="0">
                <a:solidFill>
                  <a:srgbClr val="C00000"/>
                </a:solidFill>
                <a:ea typeface="Times New Roman" pitchFamily="18" charset="0"/>
                <a:cs typeface="Arial" pitchFamily="34" charset="0"/>
              </a:rPr>
              <a:t>(</a:t>
            </a:r>
            <a:r>
              <a:rPr lang="ru-RU" sz="1200" b="1" dirty="0">
                <a:solidFill>
                  <a:srgbClr val="C00000"/>
                </a:solidFill>
                <a:ea typeface="Times New Roman" pitchFamily="18" charset="0"/>
                <a:cs typeface="Times New Roman" pitchFamily="18" charset="0"/>
              </a:rPr>
              <a:t>λ</a:t>
            </a:r>
            <a:r>
              <a:rPr lang="en-US" sz="1200" b="1" baseline="-30000" dirty="0">
                <a:solidFill>
                  <a:srgbClr val="C00000"/>
                </a:solidFill>
                <a:ea typeface="Times New Roman" pitchFamily="18" charset="0"/>
                <a:cs typeface="Times New Roman" pitchFamily="18" charset="0"/>
              </a:rPr>
              <a:t>ex</a:t>
            </a:r>
            <a:r>
              <a:rPr lang="ru-RU" sz="1200" b="1" baseline="-30000" dirty="0">
                <a:solidFill>
                  <a:srgbClr val="C00000"/>
                </a:solidFill>
                <a:ea typeface="Times New Roman" pitchFamily="18" charset="0"/>
                <a:cs typeface="Times New Roman" pitchFamily="18" charset="0"/>
              </a:rPr>
              <a:t>.</a:t>
            </a:r>
            <a:r>
              <a:rPr lang="ru-RU" sz="1200" b="1" dirty="0">
                <a:solidFill>
                  <a:srgbClr val="C00000"/>
                </a:solidFill>
                <a:ea typeface="Times New Roman" pitchFamily="18" charset="0"/>
                <a:cs typeface="Times New Roman" pitchFamily="18" charset="0"/>
              </a:rPr>
              <a:t> = 416 </a:t>
            </a:r>
            <a:r>
              <a:rPr lang="ru-RU" sz="1200" b="1" dirty="0" err="1">
                <a:solidFill>
                  <a:srgbClr val="C00000"/>
                </a:solidFill>
                <a:ea typeface="Times New Roman" pitchFamily="18" charset="0"/>
                <a:cs typeface="Times New Roman" pitchFamily="18" charset="0"/>
              </a:rPr>
              <a:t>нм</a:t>
            </a:r>
            <a:r>
              <a:rPr lang="ru-RU" sz="1200" b="1" dirty="0">
                <a:solidFill>
                  <a:srgbClr val="C00000"/>
                </a:solidFill>
                <a:ea typeface="Times New Roman" pitchFamily="18" charset="0"/>
                <a:cs typeface="Times New Roman" pitchFamily="18" charset="0"/>
              </a:rPr>
              <a:t>) в фосфатном буфере (рН 7.4)</a:t>
            </a:r>
            <a:endParaRPr lang="ru-RU" sz="1200" b="1" dirty="0">
              <a:solidFill>
                <a:srgbClr val="C00000"/>
              </a:solidFill>
              <a:cs typeface="Arial" pitchFamily="34" charset="0"/>
            </a:endParaRPr>
          </a:p>
        </p:txBody>
      </p:sp>
    </p:spTree>
    <p:extLst>
      <p:ext uri="{BB962C8B-B14F-4D97-AF65-F5344CB8AC3E}">
        <p14:creationId xmlns="" xmlns:p14="http://schemas.microsoft.com/office/powerpoint/2010/main" val="1412744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820" y="4005064"/>
            <a:ext cx="4031878" cy="830997"/>
          </a:xfrm>
          <a:prstGeom prst="rect">
            <a:avLst/>
          </a:prstGeom>
        </p:spPr>
        <p:txBody>
          <a:bodyPr wrap="square">
            <a:spAutoFit/>
          </a:bodyPr>
          <a:lstStyle/>
          <a:p>
            <a:pPr algn="just"/>
            <a:r>
              <a:rPr lang="ru-RU" sz="1200" b="1" dirty="0" smtClean="0">
                <a:solidFill>
                  <a:srgbClr val="C00000"/>
                </a:solidFill>
              </a:rPr>
              <a:t>Изменение квантового выхода  флуоресценции </a:t>
            </a:r>
            <a:r>
              <a:rPr lang="en-US" sz="1200" b="1" dirty="0" err="1" smtClean="0">
                <a:solidFill>
                  <a:srgbClr val="C00000"/>
                </a:solidFill>
              </a:rPr>
              <a:t>SnP</a:t>
            </a:r>
            <a:r>
              <a:rPr lang="ru-RU" sz="1200" b="1" dirty="0" smtClean="0">
                <a:solidFill>
                  <a:srgbClr val="C00000"/>
                </a:solidFill>
              </a:rPr>
              <a:t>(</a:t>
            </a:r>
            <a:r>
              <a:rPr lang="en-US" sz="1200" b="1" dirty="0" smtClean="0">
                <a:solidFill>
                  <a:srgbClr val="C00000"/>
                </a:solidFill>
              </a:rPr>
              <a:t>L</a:t>
            </a:r>
            <a:r>
              <a:rPr lang="ru-RU" sz="1200" b="1" dirty="0" smtClean="0">
                <a:solidFill>
                  <a:srgbClr val="C00000"/>
                </a:solidFill>
              </a:rPr>
              <a:t>1)</a:t>
            </a:r>
            <a:r>
              <a:rPr lang="ru-RU" sz="1200" b="1" baseline="-25000" dirty="0" smtClean="0">
                <a:solidFill>
                  <a:srgbClr val="C00000"/>
                </a:solidFill>
              </a:rPr>
              <a:t>2</a:t>
            </a:r>
            <a:r>
              <a:rPr lang="ru-RU" sz="1200" b="1" dirty="0" smtClean="0">
                <a:solidFill>
                  <a:srgbClr val="C00000"/>
                </a:solidFill>
              </a:rPr>
              <a:t> (1) и  порфиринового </a:t>
            </a:r>
            <a:r>
              <a:rPr lang="ru-RU" sz="1200" b="1" dirty="0" err="1" smtClean="0">
                <a:solidFill>
                  <a:srgbClr val="C00000"/>
                </a:solidFill>
              </a:rPr>
              <a:t>гексамера</a:t>
            </a:r>
            <a:r>
              <a:rPr lang="ru-RU" sz="1200" b="1" dirty="0" smtClean="0">
                <a:solidFill>
                  <a:srgbClr val="C00000"/>
                </a:solidFill>
              </a:rPr>
              <a:t>  </a:t>
            </a:r>
            <a:r>
              <a:rPr lang="en-US" sz="1200" b="1" dirty="0" err="1" smtClean="0">
                <a:solidFill>
                  <a:srgbClr val="C00000"/>
                </a:solidFill>
              </a:rPr>
              <a:t>SnP</a:t>
            </a:r>
            <a:r>
              <a:rPr lang="ru-RU" sz="1200" b="1" dirty="0" smtClean="0">
                <a:solidFill>
                  <a:srgbClr val="C00000"/>
                </a:solidFill>
              </a:rPr>
              <a:t>(</a:t>
            </a:r>
            <a:r>
              <a:rPr lang="en-US" sz="1200" b="1" dirty="0" smtClean="0">
                <a:solidFill>
                  <a:srgbClr val="C00000"/>
                </a:solidFill>
              </a:rPr>
              <a:t>L</a:t>
            </a:r>
            <a:r>
              <a:rPr lang="ru-RU" sz="1200" b="1" dirty="0" smtClean="0">
                <a:solidFill>
                  <a:srgbClr val="C00000"/>
                </a:solidFill>
              </a:rPr>
              <a:t>1)</a:t>
            </a:r>
            <a:r>
              <a:rPr lang="ru-RU" sz="1200" b="1" baseline="-25000" dirty="0" smtClean="0">
                <a:solidFill>
                  <a:srgbClr val="C00000"/>
                </a:solidFill>
              </a:rPr>
              <a:t>2</a:t>
            </a:r>
            <a:r>
              <a:rPr lang="en-US" sz="1200" b="1" dirty="0" smtClean="0">
                <a:solidFill>
                  <a:srgbClr val="C00000"/>
                </a:solidFill>
              </a:rPr>
              <a:t>-Cu]</a:t>
            </a:r>
            <a:r>
              <a:rPr lang="en-US" sz="1200" b="1" baseline="-25000" dirty="0" smtClean="0">
                <a:solidFill>
                  <a:srgbClr val="C00000"/>
                </a:solidFill>
              </a:rPr>
              <a:t>6</a:t>
            </a:r>
            <a:r>
              <a:rPr lang="ru-RU" sz="1200" b="1" dirty="0" smtClean="0">
                <a:solidFill>
                  <a:srgbClr val="C00000"/>
                </a:solidFill>
              </a:rPr>
              <a:t> (</a:t>
            </a:r>
            <a:r>
              <a:rPr lang="en-US" sz="1200" b="1" dirty="0" smtClean="0">
                <a:solidFill>
                  <a:srgbClr val="C00000"/>
                </a:solidFill>
              </a:rPr>
              <a:t>2</a:t>
            </a:r>
            <a:r>
              <a:rPr lang="ru-RU" sz="1200" b="1" dirty="0" smtClean="0">
                <a:solidFill>
                  <a:srgbClr val="C00000"/>
                </a:solidFill>
              </a:rPr>
              <a:t>) при флуоресцентном титровании</a:t>
            </a:r>
            <a:r>
              <a:rPr lang="en-US" sz="1200" b="1" dirty="0" smtClean="0">
                <a:solidFill>
                  <a:srgbClr val="C00000"/>
                </a:solidFill>
              </a:rPr>
              <a:t> </a:t>
            </a:r>
            <a:r>
              <a:rPr lang="ru-RU" sz="1200" b="1" dirty="0" smtClean="0">
                <a:solidFill>
                  <a:srgbClr val="C00000"/>
                </a:solidFill>
              </a:rPr>
              <a:t>их водных растворов 1 М раствором НС</a:t>
            </a:r>
            <a:r>
              <a:rPr lang="en-US" sz="1200" b="1" dirty="0" smtClean="0">
                <a:solidFill>
                  <a:srgbClr val="C00000"/>
                </a:solidFill>
              </a:rPr>
              <a:t>l</a:t>
            </a:r>
            <a:endParaRPr lang="ru-RU" sz="1200" b="1" dirty="0">
              <a:solidFill>
                <a:srgbClr val="C00000"/>
              </a:solidFill>
            </a:endParaRPr>
          </a:p>
        </p:txBody>
      </p:sp>
      <p:pic>
        <p:nvPicPr>
          <p:cNvPr id="1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7" y="836713"/>
            <a:ext cx="3456385" cy="2969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0827" y="743962"/>
            <a:ext cx="3236857" cy="3062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5286069" y="4005063"/>
            <a:ext cx="3030347" cy="830997"/>
          </a:xfrm>
          <a:prstGeom prst="rect">
            <a:avLst/>
          </a:prstGeom>
        </p:spPr>
        <p:txBody>
          <a:bodyPr wrap="square">
            <a:spAutoFit/>
          </a:bodyPr>
          <a:lstStyle/>
          <a:p>
            <a:pPr algn="just"/>
            <a:r>
              <a:rPr lang="ru-RU" altLang="zh-CN" sz="1200" b="1" dirty="0" smtClean="0">
                <a:solidFill>
                  <a:srgbClr val="C00000"/>
                </a:solidFill>
                <a:ea typeface="Times New Roman" pitchFamily="18" charset="0"/>
                <a:cs typeface="Times New Roman" pitchFamily="18" charset="0"/>
              </a:rPr>
              <a:t>Зависимость логарифма скорости фото-</a:t>
            </a:r>
          </a:p>
          <a:p>
            <a:pPr algn="just"/>
            <a:r>
              <a:rPr lang="ru-RU" altLang="zh-CN" sz="1200" b="1" dirty="0" smtClean="0">
                <a:solidFill>
                  <a:srgbClr val="C00000"/>
                </a:solidFill>
                <a:ea typeface="Times New Roman" pitchFamily="18" charset="0"/>
                <a:cs typeface="Times New Roman" pitchFamily="18" charset="0"/>
              </a:rPr>
              <a:t>химической деструкции </a:t>
            </a:r>
            <a:r>
              <a:rPr lang="en-US" altLang="zh-CN" sz="1200" b="1" dirty="0" smtClean="0">
                <a:solidFill>
                  <a:srgbClr val="C00000"/>
                </a:solidFill>
                <a:ea typeface="Times New Roman" pitchFamily="18" charset="0"/>
                <a:cs typeface="Times New Roman" pitchFamily="18" charset="0"/>
              </a:rPr>
              <a:t>SnP(L</a:t>
            </a:r>
            <a:r>
              <a:rPr lang="ru-RU" altLang="zh-CN" sz="1200" b="1" dirty="0" smtClean="0">
                <a:solidFill>
                  <a:srgbClr val="C00000"/>
                </a:solidFill>
                <a:ea typeface="Times New Roman" pitchFamily="18" charset="0"/>
                <a:cs typeface="Times New Roman" pitchFamily="18" charset="0"/>
              </a:rPr>
              <a:t>1</a:t>
            </a:r>
            <a:r>
              <a:rPr lang="en-US" altLang="zh-CN" sz="1200" b="1" dirty="0" smtClean="0">
                <a:solidFill>
                  <a:srgbClr val="C00000"/>
                </a:solidFill>
                <a:ea typeface="Times New Roman" pitchFamily="18" charset="0"/>
                <a:cs typeface="Times New Roman" pitchFamily="18" charset="0"/>
              </a:rPr>
              <a:t>)</a:t>
            </a:r>
            <a:r>
              <a:rPr lang="en-US" altLang="zh-CN" sz="1200" b="1" baseline="-30000" dirty="0" smtClean="0">
                <a:solidFill>
                  <a:srgbClr val="C00000"/>
                </a:solidFill>
                <a:ea typeface="Times New Roman" pitchFamily="18" charset="0"/>
                <a:cs typeface="Times New Roman" pitchFamily="18" charset="0"/>
              </a:rPr>
              <a:t>2 </a:t>
            </a:r>
            <a:r>
              <a:rPr lang="en-US" altLang="zh-CN" sz="1200" b="1" dirty="0" smtClean="0">
                <a:solidFill>
                  <a:srgbClr val="C00000"/>
                </a:solidFill>
                <a:ea typeface="Times New Roman" pitchFamily="18" charset="0"/>
                <a:cs typeface="Times New Roman" pitchFamily="18" charset="0"/>
              </a:rPr>
              <a:t>(</a:t>
            </a:r>
            <a:r>
              <a:rPr lang="en-US" altLang="zh-CN" sz="1200" b="1" dirty="0">
                <a:solidFill>
                  <a:srgbClr val="C00000"/>
                </a:solidFill>
                <a:ea typeface="Times New Roman" pitchFamily="18" charset="0"/>
                <a:cs typeface="Times New Roman" pitchFamily="18" charset="0"/>
              </a:rPr>
              <a:t>log </a:t>
            </a:r>
            <a:r>
              <a:rPr lang="en-US" altLang="zh-CN" sz="1200" b="1" dirty="0" err="1">
                <a:solidFill>
                  <a:srgbClr val="C00000"/>
                </a:solidFill>
                <a:ea typeface="Times New Roman" pitchFamily="18" charset="0"/>
                <a:cs typeface="Times New Roman" pitchFamily="18" charset="0"/>
              </a:rPr>
              <a:t>k</a:t>
            </a:r>
            <a:r>
              <a:rPr lang="en-US" altLang="zh-CN" sz="1200" b="1" baseline="-30000" dirty="0" err="1">
                <a:solidFill>
                  <a:srgbClr val="C00000"/>
                </a:solidFill>
                <a:ea typeface="Times New Roman" pitchFamily="18" charset="0"/>
                <a:cs typeface="Times New Roman" pitchFamily="18" charset="0"/>
              </a:rPr>
              <a:t>v</a:t>
            </a:r>
            <a:r>
              <a:rPr lang="en-US" altLang="zh-CN" sz="1200" b="1" dirty="0">
                <a:solidFill>
                  <a:srgbClr val="C00000"/>
                </a:solidFill>
                <a:ea typeface="Times New Roman" pitchFamily="18" charset="0"/>
                <a:cs typeface="Times New Roman" pitchFamily="18" charset="0"/>
              </a:rPr>
              <a:t>, s</a:t>
            </a:r>
            <a:r>
              <a:rPr lang="en-US" altLang="zh-CN" sz="1200" b="1" baseline="30000" dirty="0">
                <a:solidFill>
                  <a:srgbClr val="C00000"/>
                </a:solidFill>
                <a:ea typeface="Times New Roman" pitchFamily="18" charset="0"/>
                <a:cs typeface="Times New Roman" pitchFamily="18" charset="0"/>
              </a:rPr>
              <a:t>-1</a:t>
            </a:r>
            <a:r>
              <a:rPr lang="en-US" altLang="zh-CN" sz="1200" b="1" dirty="0">
                <a:solidFill>
                  <a:srgbClr val="C00000"/>
                </a:solidFill>
                <a:ea typeface="Times New Roman" pitchFamily="18" charset="0"/>
                <a:cs typeface="Times New Roman" pitchFamily="18" charset="0"/>
              </a:rPr>
              <a:t>) </a:t>
            </a:r>
            <a:endParaRPr lang="ru-RU" altLang="zh-CN" sz="1200" b="1" dirty="0" smtClean="0">
              <a:solidFill>
                <a:srgbClr val="C00000"/>
              </a:solidFill>
              <a:ea typeface="Times New Roman" pitchFamily="18" charset="0"/>
              <a:cs typeface="Times New Roman" pitchFamily="18" charset="0"/>
            </a:endParaRPr>
          </a:p>
          <a:p>
            <a:pPr algn="just"/>
            <a:r>
              <a:rPr lang="ru-RU" altLang="zh-CN" sz="1200" b="1" dirty="0" smtClean="0">
                <a:solidFill>
                  <a:srgbClr val="C00000"/>
                </a:solidFill>
                <a:ea typeface="Times New Roman" pitchFamily="18" charset="0"/>
                <a:cs typeface="Times New Roman" pitchFamily="18" charset="0"/>
              </a:rPr>
              <a:t>от формы существования комплекса </a:t>
            </a:r>
          </a:p>
          <a:p>
            <a:pPr algn="just"/>
            <a:r>
              <a:rPr lang="ru-RU" altLang="zh-CN" sz="1200" b="1" dirty="0" smtClean="0">
                <a:solidFill>
                  <a:srgbClr val="C00000"/>
                </a:solidFill>
                <a:ea typeface="Times New Roman" pitchFamily="18" charset="0"/>
                <a:cs typeface="Times New Roman" pitchFamily="18" charset="0"/>
              </a:rPr>
              <a:t>(</a:t>
            </a:r>
            <a:r>
              <a:rPr lang="ru-RU" altLang="zh-CN" sz="1200" b="1" dirty="0" err="1" smtClean="0">
                <a:solidFill>
                  <a:srgbClr val="C00000"/>
                </a:solidFill>
                <a:ea typeface="Times New Roman" pitchFamily="18" charset="0"/>
                <a:cs typeface="Times New Roman" pitchFamily="18" charset="0"/>
              </a:rPr>
              <a:t>димер</a:t>
            </a:r>
            <a:r>
              <a:rPr lang="ru-RU" altLang="zh-CN" sz="1200" b="1" dirty="0" smtClean="0">
                <a:solidFill>
                  <a:srgbClr val="C00000"/>
                </a:solidFill>
                <a:ea typeface="Times New Roman" pitchFamily="18" charset="0"/>
                <a:cs typeface="Times New Roman" pitchFamily="18" charset="0"/>
              </a:rPr>
              <a:t>, </a:t>
            </a:r>
            <a:r>
              <a:rPr lang="ru-RU" altLang="zh-CN" sz="1200" b="1" dirty="0" err="1" smtClean="0">
                <a:solidFill>
                  <a:srgbClr val="C00000"/>
                </a:solidFill>
                <a:ea typeface="Times New Roman" pitchFamily="18" charset="0"/>
                <a:cs typeface="Times New Roman" pitchFamily="18" charset="0"/>
              </a:rPr>
              <a:t>тетрамер</a:t>
            </a:r>
            <a:r>
              <a:rPr lang="ru-RU" altLang="zh-CN" sz="1200" b="1" dirty="0" smtClean="0">
                <a:solidFill>
                  <a:srgbClr val="C00000"/>
                </a:solidFill>
                <a:ea typeface="Times New Roman" pitchFamily="18" charset="0"/>
                <a:cs typeface="Times New Roman" pitchFamily="18" charset="0"/>
              </a:rPr>
              <a:t>, </a:t>
            </a:r>
            <a:r>
              <a:rPr lang="ru-RU" altLang="zh-CN" sz="1200" b="1" dirty="0" err="1" smtClean="0">
                <a:solidFill>
                  <a:srgbClr val="C00000"/>
                </a:solidFill>
                <a:ea typeface="Times New Roman" pitchFamily="18" charset="0"/>
                <a:cs typeface="Times New Roman" pitchFamily="18" charset="0"/>
              </a:rPr>
              <a:t>гексамер</a:t>
            </a:r>
            <a:r>
              <a:rPr lang="ru-RU" altLang="zh-CN" sz="1200" b="1" dirty="0" smtClean="0">
                <a:solidFill>
                  <a:srgbClr val="C00000"/>
                </a:solidFill>
                <a:ea typeface="Times New Roman" pitchFamily="18" charset="0"/>
                <a:cs typeface="Times New Roman" pitchFamily="18" charset="0"/>
              </a:rPr>
              <a:t>)</a:t>
            </a:r>
            <a:r>
              <a:rPr lang="en-US" altLang="zh-CN" sz="1200" b="1" dirty="0" smtClean="0">
                <a:solidFill>
                  <a:srgbClr val="C00000"/>
                </a:solidFill>
                <a:ea typeface="Times New Roman" pitchFamily="18" charset="0"/>
                <a:cs typeface="Times New Roman" pitchFamily="18" charset="0"/>
              </a:rPr>
              <a:t> </a:t>
            </a:r>
            <a:endParaRPr lang="ru-RU" sz="1200" dirty="0"/>
          </a:p>
        </p:txBody>
      </p:sp>
    </p:spTree>
    <p:extLst>
      <p:ext uri="{BB962C8B-B14F-4D97-AF65-F5344CB8AC3E}">
        <p14:creationId xmlns="" xmlns:p14="http://schemas.microsoft.com/office/powerpoint/2010/main" val="260434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5896" y="210106"/>
            <a:ext cx="1018227" cy="338554"/>
          </a:xfrm>
          <a:prstGeom prst="rect">
            <a:avLst/>
          </a:prstGeom>
        </p:spPr>
        <p:txBody>
          <a:bodyPr wrap="none">
            <a:spAutoFit/>
          </a:bodyPr>
          <a:lstStyle/>
          <a:p>
            <a:r>
              <a:rPr lang="en-US" sz="1600" b="1" i="1" dirty="0">
                <a:solidFill>
                  <a:srgbClr val="C00000"/>
                </a:solidFill>
                <a:cs typeface="Arial" panose="020B0604020202020204" pitchFamily="34" charset="0"/>
              </a:rPr>
              <a:t>Synthesis</a:t>
            </a:r>
            <a:r>
              <a:rPr lang="en-US" sz="1600" b="1" dirty="0">
                <a:solidFill>
                  <a:srgbClr val="C00000"/>
                </a:solidFill>
                <a:cs typeface="Arial" panose="020B0604020202020204" pitchFamily="34" charset="0"/>
              </a:rPr>
              <a:t> </a:t>
            </a:r>
            <a:endParaRPr lang="ru-RU" sz="1600" dirty="0"/>
          </a:p>
        </p:txBody>
      </p:sp>
      <p:pic>
        <p:nvPicPr>
          <p:cNvPr id="261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836712"/>
            <a:ext cx="7963498" cy="525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154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srcRect/>
          <a:stretch>
            <a:fillRect/>
          </a:stretch>
        </p:blipFill>
        <p:spPr bwMode="auto">
          <a:xfrm>
            <a:off x="608326" y="143365"/>
            <a:ext cx="2960008" cy="2465251"/>
          </a:xfrm>
          <a:prstGeom prst="rect">
            <a:avLst/>
          </a:prstGeom>
          <a:noFill/>
        </p:spPr>
      </p:pic>
      <p:sp>
        <p:nvSpPr>
          <p:cNvPr id="6" name="Прямоугольник 5"/>
          <p:cNvSpPr/>
          <p:nvPr/>
        </p:nvSpPr>
        <p:spPr>
          <a:xfrm>
            <a:off x="4932040" y="2693914"/>
            <a:ext cx="3888432" cy="461665"/>
          </a:xfrm>
          <a:prstGeom prst="rect">
            <a:avLst/>
          </a:prstGeom>
        </p:spPr>
        <p:txBody>
          <a:bodyPr wrap="square">
            <a:spAutoFit/>
          </a:bodyPr>
          <a:lstStyle/>
          <a:p>
            <a:pPr lvl="0" algn="just" fontAlgn="base">
              <a:spcBef>
                <a:spcPct val="0"/>
              </a:spcBef>
              <a:spcAft>
                <a:spcPct val="0"/>
              </a:spcAft>
            </a:pPr>
            <a:r>
              <a:rPr lang="ru-RU" sz="1200" b="1" dirty="0">
                <a:solidFill>
                  <a:srgbClr val="C00000"/>
                </a:solidFill>
                <a:ea typeface="Calibri" pitchFamily="34" charset="0"/>
                <a:cs typeface="Times New Roman" pitchFamily="18" charset="0"/>
              </a:rPr>
              <a:t>Графический анализ коэффициентов самодиффузии  </a:t>
            </a:r>
            <a:endParaRPr lang="ru-RU" sz="1200" b="1" dirty="0" smtClean="0">
              <a:solidFill>
                <a:srgbClr val="C00000"/>
              </a:solidFill>
              <a:ea typeface="Calibri" pitchFamily="34" charset="0"/>
              <a:cs typeface="Times New Roman" pitchFamily="18" charset="0"/>
            </a:endParaRPr>
          </a:p>
          <a:p>
            <a:pPr lvl="0" algn="just" fontAlgn="base">
              <a:spcBef>
                <a:spcPct val="0"/>
              </a:spcBef>
              <a:spcAft>
                <a:spcPct val="0"/>
              </a:spcAft>
            </a:pPr>
            <a:r>
              <a:rPr lang="ru-RU" sz="1200" b="1" dirty="0" smtClean="0">
                <a:solidFill>
                  <a:srgbClr val="C00000"/>
                </a:solidFill>
                <a:ea typeface="Calibri" pitchFamily="34" charset="0"/>
                <a:cs typeface="Times New Roman" pitchFamily="18" charset="0"/>
              </a:rPr>
              <a:t>продуктов </a:t>
            </a:r>
            <a:r>
              <a:rPr lang="ru-RU" sz="1200" b="1" dirty="0">
                <a:solidFill>
                  <a:srgbClr val="C00000"/>
                </a:solidFill>
                <a:ea typeface="Calibri" pitchFamily="34" charset="0"/>
                <a:cs typeface="Times New Roman" pitchFamily="18" charset="0"/>
              </a:rPr>
              <a:t>взаимодействия </a:t>
            </a:r>
            <a:r>
              <a:rPr lang="en-US" sz="1200" b="1" dirty="0" smtClean="0">
                <a:solidFill>
                  <a:srgbClr val="C00000"/>
                </a:solidFill>
                <a:ea typeface="Calibri" pitchFamily="34" charset="0"/>
                <a:cs typeface="Times New Roman" pitchFamily="18" charset="0"/>
              </a:rPr>
              <a:t>MP c</a:t>
            </a:r>
            <a:r>
              <a:rPr lang="ru-RU" sz="1200" b="1" dirty="0" smtClean="0">
                <a:solidFill>
                  <a:srgbClr val="C00000"/>
                </a:solidFill>
                <a:ea typeface="Calibri" pitchFamily="34" charset="0"/>
                <a:cs typeface="Times New Roman" pitchFamily="18" charset="0"/>
              </a:rPr>
              <a:t> </a:t>
            </a:r>
            <a:r>
              <a:rPr lang="ru-RU" sz="1200" b="1" dirty="0">
                <a:solidFill>
                  <a:srgbClr val="C00000"/>
                </a:solidFill>
                <a:ea typeface="Calibri" pitchFamily="34" charset="0"/>
                <a:cs typeface="Times New Roman" pitchFamily="18" charset="0"/>
              </a:rPr>
              <a:t>катионами </a:t>
            </a:r>
            <a:r>
              <a:rPr lang="en-US" sz="1200" b="1" dirty="0">
                <a:solidFill>
                  <a:srgbClr val="C00000"/>
                </a:solidFill>
                <a:ea typeface="Calibri" pitchFamily="34" charset="0"/>
                <a:cs typeface="Times New Roman" pitchFamily="18" charset="0"/>
              </a:rPr>
              <a:t>Cu</a:t>
            </a:r>
            <a:r>
              <a:rPr lang="ru-RU" sz="1200" b="1" baseline="30000" dirty="0">
                <a:solidFill>
                  <a:srgbClr val="C00000"/>
                </a:solidFill>
                <a:ea typeface="Calibri" pitchFamily="34" charset="0"/>
                <a:cs typeface="Times New Roman" pitchFamily="18" charset="0"/>
              </a:rPr>
              <a:t>2</a:t>
            </a:r>
            <a:r>
              <a:rPr lang="ru-RU" sz="1200" b="1" baseline="30000" dirty="0" smtClean="0">
                <a:solidFill>
                  <a:srgbClr val="C00000"/>
                </a:solidFill>
                <a:ea typeface="Calibri" pitchFamily="34" charset="0"/>
                <a:cs typeface="Times New Roman" pitchFamily="18" charset="0"/>
              </a:rPr>
              <a:t>+</a:t>
            </a:r>
            <a:r>
              <a:rPr lang="ru-RU" sz="1200" b="1" dirty="0" smtClean="0">
                <a:solidFill>
                  <a:srgbClr val="C00000"/>
                </a:solidFill>
                <a:ea typeface="Calibri" pitchFamily="34" charset="0"/>
                <a:cs typeface="Times New Roman" pitchFamily="18" charset="0"/>
              </a:rPr>
              <a:t> </a:t>
            </a:r>
            <a:r>
              <a:rPr lang="ru-RU" sz="1200" b="1" dirty="0" smtClean="0">
                <a:solidFill>
                  <a:srgbClr val="C00000"/>
                </a:solidFill>
                <a:ea typeface="Times New Roman" pitchFamily="18" charset="0"/>
                <a:cs typeface="Times New Roman" pitchFamily="18" charset="0"/>
              </a:rPr>
              <a:t>(1:5)</a:t>
            </a:r>
            <a:r>
              <a:rPr lang="ru-RU" sz="1200" b="1" dirty="0" smtClean="0">
                <a:solidFill>
                  <a:srgbClr val="C00000"/>
                </a:solidFill>
                <a:ea typeface="Calibri" pitchFamily="34" charset="0"/>
                <a:cs typeface="Times New Roman" pitchFamily="18" charset="0"/>
              </a:rPr>
              <a:t>. </a:t>
            </a:r>
            <a:endParaRPr lang="ru-RU" sz="1200" b="1" dirty="0">
              <a:solidFill>
                <a:srgbClr val="C00000"/>
              </a:solidFill>
              <a:cs typeface="Arial" pitchFamily="34" charset="0"/>
            </a:endParaRPr>
          </a:p>
        </p:txBody>
      </p:sp>
      <p:sp>
        <p:nvSpPr>
          <p:cNvPr id="8" name="Прямоугольник 7"/>
          <p:cNvSpPr/>
          <p:nvPr/>
        </p:nvSpPr>
        <p:spPr>
          <a:xfrm>
            <a:off x="300758" y="2663136"/>
            <a:ext cx="3644627" cy="492443"/>
          </a:xfrm>
          <a:prstGeom prst="rect">
            <a:avLst/>
          </a:prstGeom>
        </p:spPr>
        <p:txBody>
          <a:bodyPr wrap="square">
            <a:spAutoFit/>
          </a:bodyPr>
          <a:lstStyle/>
          <a:p>
            <a:r>
              <a:rPr lang="ru-RU" sz="1400" b="1" dirty="0">
                <a:solidFill>
                  <a:srgbClr val="C00000"/>
                </a:solidFill>
                <a:ea typeface="Calibri" pitchFamily="34" charset="0"/>
                <a:cs typeface="Times New Roman" pitchFamily="18" charset="0"/>
              </a:rPr>
              <a:t> </a:t>
            </a:r>
            <a:r>
              <a:rPr lang="en-US" sz="1200" b="1" dirty="0">
                <a:solidFill>
                  <a:srgbClr val="C00000"/>
                </a:solidFill>
                <a:ea typeface="Calibri" pitchFamily="34" charset="0"/>
                <a:cs typeface="Times New Roman" pitchFamily="18" charset="0"/>
              </a:rPr>
              <a:t>1H NMR</a:t>
            </a:r>
            <a:r>
              <a:rPr lang="ru-RU" sz="1200" b="1" dirty="0">
                <a:solidFill>
                  <a:srgbClr val="C00000"/>
                </a:solidFill>
                <a:ea typeface="Calibri" pitchFamily="34" charset="0"/>
                <a:cs typeface="Times New Roman" pitchFamily="18" charset="0"/>
              </a:rPr>
              <a:t> </a:t>
            </a:r>
            <a:r>
              <a:rPr lang="en-US" sz="1200" b="1" dirty="0">
                <a:solidFill>
                  <a:srgbClr val="C00000"/>
                </a:solidFill>
                <a:ea typeface="Calibri" pitchFamily="34" charset="0"/>
                <a:cs typeface="Times New Roman" pitchFamily="18" charset="0"/>
              </a:rPr>
              <a:t>DOSY</a:t>
            </a:r>
            <a:r>
              <a:rPr lang="ru-RU" sz="1200" b="1" dirty="0">
                <a:solidFill>
                  <a:srgbClr val="C00000"/>
                </a:solidFill>
                <a:ea typeface="Calibri" pitchFamily="34" charset="0"/>
                <a:cs typeface="Times New Roman" pitchFamily="18" charset="0"/>
              </a:rPr>
              <a:t> спектр </a:t>
            </a:r>
            <a:r>
              <a:rPr lang="ru-RU" sz="1200" b="1" dirty="0" smtClean="0">
                <a:solidFill>
                  <a:srgbClr val="C00000"/>
                </a:solidFill>
                <a:ea typeface="Calibri" pitchFamily="34" charset="0"/>
                <a:cs typeface="Times New Roman" pitchFamily="18" charset="0"/>
              </a:rPr>
              <a:t>продуктов  </a:t>
            </a:r>
            <a:r>
              <a:rPr lang="ru-RU" sz="1200" b="1" dirty="0">
                <a:solidFill>
                  <a:srgbClr val="C00000"/>
                </a:solidFill>
                <a:ea typeface="Calibri" pitchFamily="34" charset="0"/>
                <a:cs typeface="Times New Roman" pitchFamily="18" charset="0"/>
              </a:rPr>
              <a:t>взаимодействия </a:t>
            </a:r>
            <a:r>
              <a:rPr lang="ru-RU" sz="1200" b="1" dirty="0" smtClean="0">
                <a:solidFill>
                  <a:srgbClr val="C00000"/>
                </a:solidFill>
                <a:ea typeface="Calibri" pitchFamily="34" charset="0"/>
                <a:cs typeface="Times New Roman" pitchFamily="18" charset="0"/>
              </a:rPr>
              <a:t>МР с</a:t>
            </a:r>
            <a:r>
              <a:rPr lang="ru-RU" sz="1200" b="1" dirty="0" smtClean="0">
                <a:solidFill>
                  <a:srgbClr val="C00000"/>
                </a:solidFill>
                <a:ea typeface="Times New Roman" pitchFamily="18" charset="0"/>
                <a:cs typeface="Times New Roman" pitchFamily="18" charset="0"/>
              </a:rPr>
              <a:t> </a:t>
            </a:r>
            <a:r>
              <a:rPr lang="ru-RU" sz="1200" b="1" dirty="0">
                <a:solidFill>
                  <a:srgbClr val="C00000"/>
                </a:solidFill>
                <a:ea typeface="Times New Roman" pitchFamily="18" charset="0"/>
                <a:cs typeface="Times New Roman" pitchFamily="18" charset="0"/>
              </a:rPr>
              <a:t>С</a:t>
            </a:r>
            <a:r>
              <a:rPr lang="en-US" sz="1200" b="1" dirty="0">
                <a:solidFill>
                  <a:srgbClr val="C00000"/>
                </a:solidFill>
                <a:ea typeface="Times New Roman" pitchFamily="18" charset="0"/>
                <a:cs typeface="Times New Roman" pitchFamily="18" charset="0"/>
              </a:rPr>
              <a:t>u</a:t>
            </a:r>
            <a:r>
              <a:rPr lang="ru-RU" sz="1200" b="1" baseline="30000" dirty="0">
                <a:solidFill>
                  <a:srgbClr val="C00000"/>
                </a:solidFill>
                <a:ea typeface="Times New Roman" pitchFamily="18" charset="0"/>
                <a:cs typeface="Times New Roman" pitchFamily="18" charset="0"/>
              </a:rPr>
              <a:t>2+</a:t>
            </a:r>
            <a:r>
              <a:rPr lang="ru-RU" sz="1200" b="1" dirty="0" smtClean="0">
                <a:solidFill>
                  <a:srgbClr val="C00000"/>
                </a:solidFill>
                <a:ea typeface="Calibri" pitchFamily="34" charset="0"/>
                <a:cs typeface="Times New Roman" pitchFamily="18" charset="0"/>
              </a:rPr>
              <a:t> </a:t>
            </a:r>
            <a:r>
              <a:rPr lang="ru-RU" sz="1200" b="1" dirty="0">
                <a:solidFill>
                  <a:srgbClr val="C00000"/>
                </a:solidFill>
                <a:ea typeface="Calibri" pitchFamily="34" charset="0"/>
                <a:cs typeface="Times New Roman" pitchFamily="18" charset="0"/>
              </a:rPr>
              <a:t>в</a:t>
            </a:r>
            <a:r>
              <a:rPr lang="ru-RU" sz="1200" b="1" dirty="0" smtClean="0">
                <a:solidFill>
                  <a:srgbClr val="C00000"/>
                </a:solidFill>
                <a:ea typeface="Calibri" pitchFamily="34" charset="0"/>
                <a:cs typeface="Times New Roman" pitchFamily="18" charset="0"/>
              </a:rPr>
              <a:t> </a:t>
            </a:r>
            <a:r>
              <a:rPr lang="en-US" sz="1200" b="1" i="1" dirty="0" smtClean="0">
                <a:solidFill>
                  <a:srgbClr val="C00000"/>
                </a:solidFill>
                <a:ea typeface="Calibri" pitchFamily="34" charset="0"/>
                <a:cs typeface="Times New Roman" pitchFamily="18" charset="0"/>
              </a:rPr>
              <a:t>d</a:t>
            </a:r>
            <a:r>
              <a:rPr lang="ru-RU" sz="1200" b="1" dirty="0" smtClean="0">
                <a:solidFill>
                  <a:srgbClr val="C00000"/>
                </a:solidFill>
                <a:ea typeface="Calibri" pitchFamily="34" charset="0"/>
                <a:cs typeface="Times New Roman" pitchFamily="18" charset="0"/>
              </a:rPr>
              <a:t>-ДМСО при 298 К.  </a:t>
            </a:r>
            <a:endParaRPr lang="ru-RU" sz="1200" dirty="0"/>
          </a:p>
        </p:txBody>
      </p:sp>
      <p:pic>
        <p:nvPicPr>
          <p:cNvPr id="261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76087" y="38449"/>
            <a:ext cx="2988001" cy="2624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4744" y="5750792"/>
            <a:ext cx="8079466" cy="646331"/>
          </a:xfrm>
          <a:prstGeom prst="rect">
            <a:avLst/>
          </a:prstGeom>
        </p:spPr>
        <p:txBody>
          <a:bodyPr wrap="square">
            <a:spAutoFit/>
          </a:bodyPr>
          <a:lstStyle/>
          <a:p>
            <a:pPr lvl="0" algn="just" fontAlgn="base">
              <a:spcBef>
                <a:spcPct val="0"/>
              </a:spcBef>
              <a:spcAft>
                <a:spcPct val="0"/>
              </a:spcAft>
            </a:pPr>
            <a:r>
              <a:rPr lang="ru-RU" sz="1200" b="1" dirty="0">
                <a:solidFill>
                  <a:srgbClr val="C00000"/>
                </a:solidFill>
                <a:ea typeface="Times New Roman" pitchFamily="18" charset="0"/>
                <a:cs typeface="Times New Roman" pitchFamily="18" charset="0"/>
              </a:rPr>
              <a:t>Структура ячейки 2</a:t>
            </a:r>
            <a:r>
              <a:rPr lang="en-US" sz="1200" b="1" dirty="0">
                <a:solidFill>
                  <a:srgbClr val="C00000"/>
                </a:solidFill>
                <a:ea typeface="Times New Roman" pitchFamily="18" charset="0"/>
                <a:cs typeface="Times New Roman" pitchFamily="18" charset="0"/>
              </a:rPr>
              <a:t>D</a:t>
            </a:r>
            <a:r>
              <a:rPr lang="ru-RU" sz="1200" b="1" dirty="0" smtClean="0">
                <a:solidFill>
                  <a:srgbClr val="C00000"/>
                </a:solidFill>
                <a:ea typeface="Times New Roman" pitchFamily="18" charset="0"/>
                <a:cs typeface="Times New Roman" pitchFamily="18" charset="0"/>
              </a:rPr>
              <a:t>полимера [</a:t>
            </a:r>
            <a:r>
              <a:rPr lang="en-US" sz="1200" b="1" dirty="0" err="1">
                <a:solidFill>
                  <a:srgbClr val="C00000"/>
                </a:solidFill>
                <a:ea typeface="Times New Roman" pitchFamily="18" charset="0"/>
                <a:cs typeface="Times New Roman" pitchFamily="18" charset="0"/>
              </a:rPr>
              <a:t>ZnP</a:t>
            </a:r>
            <a:r>
              <a:rPr lang="en-US" sz="1200" b="1" dirty="0">
                <a:solidFill>
                  <a:srgbClr val="C00000"/>
                </a:solidFill>
                <a:ea typeface="Times New Roman" pitchFamily="18" charset="0"/>
                <a:cs typeface="Times New Roman" pitchFamily="18" charset="0"/>
              </a:rPr>
              <a:t>-Cu</a:t>
            </a:r>
            <a:r>
              <a:rPr lang="ru-RU" sz="1200" b="1" dirty="0" smtClean="0">
                <a:solidFill>
                  <a:srgbClr val="C00000"/>
                </a:solidFill>
                <a:ea typeface="Times New Roman" pitchFamily="18" charset="0"/>
                <a:cs typeface="Times New Roman" pitchFamily="18" charset="0"/>
              </a:rPr>
              <a:t>]</a:t>
            </a:r>
            <a:r>
              <a:rPr lang="ru-RU" sz="1200" b="1" baseline="-30000" dirty="0" smtClean="0">
                <a:solidFill>
                  <a:srgbClr val="C00000"/>
                </a:solidFill>
                <a:ea typeface="Times New Roman" pitchFamily="18" charset="0"/>
                <a:cs typeface="Times New Roman" pitchFamily="18" charset="0"/>
              </a:rPr>
              <a:t>4</a:t>
            </a:r>
            <a:r>
              <a:rPr lang="ru-RU" sz="1200" b="1" dirty="0" smtClean="0">
                <a:solidFill>
                  <a:srgbClr val="C00000"/>
                </a:solidFill>
                <a:ea typeface="Times New Roman" pitchFamily="18" charset="0"/>
                <a:cs typeface="Times New Roman" pitchFamily="18" charset="0"/>
              </a:rPr>
              <a:t>, </a:t>
            </a:r>
            <a:r>
              <a:rPr lang="ru-RU" sz="1200" b="1" dirty="0" smtClean="0">
                <a:solidFill>
                  <a:srgbClr val="C00000"/>
                </a:solidFill>
                <a:ea typeface="Times New Roman" pitchFamily="18" charset="0"/>
                <a:cs typeface="Times New Roman" pitchFamily="18" charset="0"/>
                <a:sym typeface="Symbol" pitchFamily="18" charset="2"/>
              </a:rPr>
              <a:t>полученная методом </a:t>
            </a:r>
            <a:r>
              <a:rPr lang="ru-RU" sz="1200" b="1" dirty="0">
                <a:solidFill>
                  <a:srgbClr val="C00000"/>
                </a:solidFill>
                <a:ea typeface="Times New Roman" pitchFamily="18" charset="0"/>
                <a:cs typeface="Times New Roman" pitchFamily="18" charset="0"/>
                <a:sym typeface="Symbol" pitchFamily="18" charset="2"/>
              </a:rPr>
              <a:t>DFT с набором </a:t>
            </a:r>
            <a:r>
              <a:rPr lang="ru-RU" sz="1200" b="1" dirty="0" smtClean="0">
                <a:solidFill>
                  <a:srgbClr val="C00000"/>
                </a:solidFill>
                <a:ea typeface="Times New Roman" pitchFamily="18" charset="0"/>
                <a:cs typeface="Times New Roman" pitchFamily="18" charset="0"/>
                <a:sym typeface="Symbol" pitchFamily="18" charset="2"/>
              </a:rPr>
              <a:t>B3LYP/3-21G</a:t>
            </a:r>
            <a:r>
              <a:rPr lang="en-US" sz="1200" b="1" dirty="0" smtClean="0">
                <a:solidFill>
                  <a:srgbClr val="C00000"/>
                </a:solidFill>
                <a:ea typeface="Times New Roman" pitchFamily="18" charset="0"/>
                <a:cs typeface="Times New Roman" pitchFamily="18" charset="0"/>
                <a:sym typeface="Symbol" pitchFamily="18" charset="2"/>
              </a:rPr>
              <a:t>:</a:t>
            </a:r>
            <a:r>
              <a:rPr lang="ru-RU" sz="1200" b="1" dirty="0" smtClean="0">
                <a:solidFill>
                  <a:srgbClr val="C00000"/>
                </a:solidFill>
                <a:ea typeface="Times New Roman" pitchFamily="18" charset="0"/>
                <a:cs typeface="Times New Roman" pitchFamily="18" charset="0"/>
                <a:sym typeface="Symbol" pitchFamily="18" charset="2"/>
              </a:rPr>
              <a:t> а) </a:t>
            </a:r>
            <a:r>
              <a:rPr lang="ru-RU" sz="1200" b="1" dirty="0" smtClean="0">
                <a:solidFill>
                  <a:srgbClr val="C00000"/>
                </a:solidFill>
              </a:rPr>
              <a:t>двухгранный </a:t>
            </a:r>
            <a:r>
              <a:rPr lang="ru-RU" sz="1200" b="1" dirty="0">
                <a:solidFill>
                  <a:srgbClr val="C00000"/>
                </a:solidFill>
              </a:rPr>
              <a:t>угол между </a:t>
            </a:r>
            <a:r>
              <a:rPr lang="ru-RU" sz="1200" b="1" dirty="0" smtClean="0">
                <a:solidFill>
                  <a:srgbClr val="C00000"/>
                </a:solidFill>
              </a:rPr>
              <a:t>фрагментами, </a:t>
            </a:r>
            <a:r>
              <a:rPr lang="ru-RU" sz="1200" b="1" dirty="0">
                <a:solidFill>
                  <a:srgbClr val="C00000"/>
                </a:solidFill>
              </a:rPr>
              <a:t>участвующими в хелатообразовании </a:t>
            </a:r>
            <a:r>
              <a:rPr lang="en-US" sz="1200" b="1" dirty="0" smtClean="0">
                <a:solidFill>
                  <a:srgbClr val="C00000"/>
                </a:solidFill>
              </a:rPr>
              <a:t>;</a:t>
            </a:r>
            <a:r>
              <a:rPr lang="ru-RU" sz="1200" b="1" dirty="0" smtClean="0">
                <a:solidFill>
                  <a:srgbClr val="C00000"/>
                </a:solidFill>
              </a:rPr>
              <a:t> б) расстояние </a:t>
            </a:r>
            <a:r>
              <a:rPr lang="ru-RU" sz="1200" b="1" dirty="0">
                <a:solidFill>
                  <a:srgbClr val="C00000"/>
                </a:solidFill>
              </a:rPr>
              <a:t>между порфириновыми фрагментами по </a:t>
            </a:r>
            <a:r>
              <a:rPr lang="ru-RU" sz="1200" b="1" dirty="0" smtClean="0">
                <a:solidFill>
                  <a:srgbClr val="C00000"/>
                </a:solidFill>
              </a:rPr>
              <a:t>вертикали</a:t>
            </a:r>
            <a:r>
              <a:rPr lang="en-US" sz="1200" b="1" dirty="0" smtClean="0">
                <a:solidFill>
                  <a:srgbClr val="C00000"/>
                </a:solidFill>
              </a:rPr>
              <a:t>;</a:t>
            </a:r>
            <a:r>
              <a:rPr lang="ru-RU" sz="1200" b="1" dirty="0" smtClean="0">
                <a:solidFill>
                  <a:srgbClr val="C00000"/>
                </a:solidFill>
              </a:rPr>
              <a:t> с) расстояние между фрагментами в элементарной ячейки </a:t>
            </a:r>
            <a:r>
              <a:rPr lang="ru-RU" sz="1200" b="1" dirty="0">
                <a:solidFill>
                  <a:srgbClr val="C00000"/>
                </a:solidFill>
              </a:rPr>
              <a:t>сетчатого 2</a:t>
            </a:r>
            <a:r>
              <a:rPr lang="en-US" sz="1200" b="1" dirty="0">
                <a:solidFill>
                  <a:srgbClr val="C00000"/>
                </a:solidFill>
              </a:rPr>
              <a:t>D</a:t>
            </a:r>
            <a:r>
              <a:rPr lang="ru-RU" sz="1200" b="1" dirty="0">
                <a:solidFill>
                  <a:srgbClr val="C00000"/>
                </a:solidFill>
              </a:rPr>
              <a:t> </a:t>
            </a:r>
            <a:r>
              <a:rPr lang="ru-RU" sz="1200" b="1" dirty="0" smtClean="0">
                <a:solidFill>
                  <a:srgbClr val="C00000"/>
                </a:solidFill>
              </a:rPr>
              <a:t>полимера.</a:t>
            </a:r>
            <a:endParaRPr lang="ru-RU" sz="1200" b="1" dirty="0">
              <a:solidFill>
                <a:srgbClr val="C00000"/>
              </a:solidFill>
              <a:ea typeface="Times New Roman" pitchFamily="18" charset="0"/>
              <a:cs typeface="Times New Roman" pitchFamily="18" charset="0"/>
              <a:sym typeface="Symbol" pitchFamily="18" charset="2"/>
            </a:endParaRPr>
          </a:p>
        </p:txBody>
      </p:sp>
      <p:pic>
        <p:nvPicPr>
          <p:cNvPr id="25907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9621" y="3155579"/>
            <a:ext cx="3266900" cy="2483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907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64088" y="3191000"/>
            <a:ext cx="2826691" cy="2470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6232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2500298" y="142852"/>
            <a:ext cx="4492936" cy="2428892"/>
          </a:xfrm>
          <a:prstGeom prst="rect">
            <a:avLst/>
          </a:prstGeom>
          <a:noFill/>
          <a:ln w="9525">
            <a:noFill/>
            <a:miter lim="800000"/>
            <a:headEnd/>
            <a:tailEnd/>
          </a:ln>
        </p:spPr>
      </p:pic>
      <p:sp>
        <p:nvSpPr>
          <p:cNvPr id="4" name="Прямоугольник 3"/>
          <p:cNvSpPr/>
          <p:nvPr/>
        </p:nvSpPr>
        <p:spPr>
          <a:xfrm>
            <a:off x="571472" y="2571744"/>
            <a:ext cx="8358214" cy="738664"/>
          </a:xfrm>
          <a:prstGeom prst="rect">
            <a:avLst/>
          </a:prstGeom>
        </p:spPr>
        <p:txBody>
          <a:bodyPr wrap="square">
            <a:spAutoFit/>
          </a:bodyPr>
          <a:lstStyle/>
          <a:p>
            <a:r>
              <a:rPr lang="en-US" sz="1400" b="1" dirty="0" smtClean="0">
                <a:solidFill>
                  <a:srgbClr val="C00000"/>
                </a:solidFill>
              </a:rPr>
              <a:t>Design of a nanostructured contrast agent based on the supramolecular interaction between PcS4 and PcN4 		</a:t>
            </a:r>
          </a:p>
          <a:p>
            <a:r>
              <a:rPr lang="en-US" sz="1400" b="1" i="1" dirty="0">
                <a:solidFill>
                  <a:srgbClr val="C00000"/>
                </a:solidFill>
              </a:rPr>
              <a:t>	</a:t>
            </a:r>
            <a:r>
              <a:rPr lang="en-US" sz="1400" b="1" i="1" dirty="0" smtClean="0">
                <a:solidFill>
                  <a:srgbClr val="C00000"/>
                </a:solidFill>
              </a:rPr>
              <a:t>					</a:t>
            </a:r>
            <a:endParaRPr lang="ru-RU" sz="1400" b="1" dirty="0">
              <a:solidFill>
                <a:srgbClr val="1E019B"/>
              </a:solidFill>
            </a:endParaRPr>
          </a:p>
        </p:txBody>
      </p:sp>
      <p:pic>
        <p:nvPicPr>
          <p:cNvPr id="5" name="Рисунок 4"/>
          <p:cNvPicPr/>
          <p:nvPr/>
        </p:nvPicPr>
        <p:blipFill>
          <a:blip r:embed="rId3"/>
          <a:srcRect/>
          <a:stretch>
            <a:fillRect/>
          </a:stretch>
        </p:blipFill>
        <p:spPr bwMode="auto">
          <a:xfrm>
            <a:off x="1214414" y="3429000"/>
            <a:ext cx="2786082" cy="2293428"/>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5220072" y="3310408"/>
            <a:ext cx="2945964" cy="2333170"/>
          </a:xfrm>
          <a:prstGeom prst="rect">
            <a:avLst/>
          </a:prstGeom>
          <a:noFill/>
          <a:ln w="9525">
            <a:noFill/>
            <a:miter lim="800000"/>
            <a:headEnd/>
            <a:tailEnd/>
          </a:ln>
        </p:spPr>
      </p:pic>
      <p:sp>
        <p:nvSpPr>
          <p:cNvPr id="7" name="Прямоугольник 6"/>
          <p:cNvSpPr/>
          <p:nvPr/>
        </p:nvSpPr>
        <p:spPr>
          <a:xfrm>
            <a:off x="987275" y="5722428"/>
            <a:ext cx="3152677" cy="276999"/>
          </a:xfrm>
          <a:prstGeom prst="rect">
            <a:avLst/>
          </a:prstGeom>
        </p:spPr>
        <p:txBody>
          <a:bodyPr wrap="square">
            <a:spAutoFit/>
          </a:bodyPr>
          <a:lstStyle/>
          <a:p>
            <a:pPr marL="228600" indent="-228600" algn="just">
              <a:buAutoNum type="alphaLcParenR"/>
            </a:pPr>
            <a:r>
              <a:rPr lang="en-US" sz="1200" b="1" dirty="0" smtClean="0">
                <a:solidFill>
                  <a:srgbClr val="C00000"/>
                </a:solidFill>
              </a:rPr>
              <a:t>Job plot for the binding of PcS4 with PcN4 </a:t>
            </a:r>
            <a:endParaRPr lang="ru-RU" sz="1200" b="1" dirty="0">
              <a:solidFill>
                <a:srgbClr val="C00000"/>
              </a:solidFill>
            </a:endParaRPr>
          </a:p>
        </p:txBody>
      </p:sp>
      <p:sp>
        <p:nvSpPr>
          <p:cNvPr id="10" name="Прямоугольник 9"/>
          <p:cNvSpPr/>
          <p:nvPr/>
        </p:nvSpPr>
        <p:spPr>
          <a:xfrm>
            <a:off x="1357290" y="4929198"/>
            <a:ext cx="328936" cy="307777"/>
          </a:xfrm>
          <a:prstGeom prst="rect">
            <a:avLst/>
          </a:prstGeom>
        </p:spPr>
        <p:txBody>
          <a:bodyPr wrap="none">
            <a:spAutoFit/>
          </a:bodyPr>
          <a:lstStyle/>
          <a:p>
            <a:r>
              <a:rPr lang="en-US" sz="1400" b="1" dirty="0" smtClean="0">
                <a:solidFill>
                  <a:srgbClr val="C00000"/>
                </a:solidFill>
              </a:rPr>
              <a:t>a)</a:t>
            </a:r>
            <a:endParaRPr lang="ru-RU" sz="1400" dirty="0"/>
          </a:p>
        </p:txBody>
      </p:sp>
      <p:sp>
        <p:nvSpPr>
          <p:cNvPr id="11" name="Прямоугольник 10"/>
          <p:cNvSpPr/>
          <p:nvPr/>
        </p:nvSpPr>
        <p:spPr>
          <a:xfrm>
            <a:off x="5311980" y="4933976"/>
            <a:ext cx="336952" cy="307777"/>
          </a:xfrm>
          <a:prstGeom prst="rect">
            <a:avLst/>
          </a:prstGeom>
        </p:spPr>
        <p:txBody>
          <a:bodyPr wrap="none">
            <a:spAutoFit/>
          </a:bodyPr>
          <a:lstStyle/>
          <a:p>
            <a:r>
              <a:rPr lang="en-US" sz="1400" b="1" dirty="0" smtClean="0">
                <a:solidFill>
                  <a:srgbClr val="C00000"/>
                </a:solidFill>
              </a:rPr>
              <a:t>b)</a:t>
            </a:r>
            <a:endParaRPr lang="ru-RU" sz="1400" dirty="0"/>
          </a:p>
        </p:txBody>
      </p:sp>
      <p:sp>
        <p:nvSpPr>
          <p:cNvPr id="2" name="Прямоугольник 1"/>
          <p:cNvSpPr/>
          <p:nvPr/>
        </p:nvSpPr>
        <p:spPr>
          <a:xfrm>
            <a:off x="4407054" y="5642255"/>
            <a:ext cx="4572000" cy="461665"/>
          </a:xfrm>
          <a:prstGeom prst="rect">
            <a:avLst/>
          </a:prstGeom>
        </p:spPr>
        <p:txBody>
          <a:bodyPr>
            <a:spAutoFit/>
          </a:bodyPr>
          <a:lstStyle/>
          <a:p>
            <a:pPr algn="just"/>
            <a:r>
              <a:rPr lang="en-US" sz="1200" b="1" dirty="0" smtClean="0">
                <a:solidFill>
                  <a:srgbClr val="C00000"/>
                </a:solidFill>
              </a:rPr>
              <a:t>b</a:t>
            </a:r>
            <a:r>
              <a:rPr lang="en-US" sz="1200" b="1" dirty="0">
                <a:solidFill>
                  <a:srgbClr val="C00000"/>
                </a:solidFill>
              </a:rPr>
              <a:t>) Temperature increase of the solutions of  PcS4, </a:t>
            </a:r>
            <a:r>
              <a:rPr lang="en-US" sz="1200" b="1" dirty="0" smtClean="0">
                <a:solidFill>
                  <a:srgbClr val="C00000"/>
                </a:solidFill>
              </a:rPr>
              <a:t>PcN4,</a:t>
            </a:r>
            <a:r>
              <a:rPr lang="ru-RU" sz="1200" b="1" dirty="0" smtClean="0">
                <a:solidFill>
                  <a:srgbClr val="C00000"/>
                </a:solidFill>
              </a:rPr>
              <a:t> </a:t>
            </a:r>
            <a:r>
              <a:rPr lang="en-US" sz="1200" b="1" dirty="0" smtClean="0">
                <a:solidFill>
                  <a:srgbClr val="C00000"/>
                </a:solidFill>
              </a:rPr>
              <a:t>and PcS4-PcN4 </a:t>
            </a:r>
            <a:r>
              <a:rPr lang="en-US" sz="1200" b="1" dirty="0">
                <a:solidFill>
                  <a:srgbClr val="C00000"/>
                </a:solidFill>
              </a:rPr>
              <a:t>in water after irradiation with a </a:t>
            </a:r>
            <a:r>
              <a:rPr lang="en-US" sz="1200" b="1" dirty="0">
                <a:solidFill>
                  <a:srgbClr val="1E019B"/>
                </a:solidFill>
              </a:rPr>
              <a:t>655 nm </a:t>
            </a:r>
            <a:r>
              <a:rPr lang="en-US" sz="1200" b="1" dirty="0">
                <a:solidFill>
                  <a:srgbClr val="C00000"/>
                </a:solidFill>
              </a:rPr>
              <a:t>laser (0.6 W/cm</a:t>
            </a:r>
            <a:r>
              <a:rPr lang="en-US" sz="1200" b="1" baseline="30000" dirty="0">
                <a:solidFill>
                  <a:srgbClr val="C00000"/>
                </a:solidFill>
              </a:rPr>
              <a:t>2</a:t>
            </a:r>
            <a:r>
              <a:rPr lang="en-US" sz="1200" b="1" dirty="0" smtClean="0">
                <a:solidFill>
                  <a:srgbClr val="C00000"/>
                </a:solidFill>
              </a:rPr>
              <a:t>).</a:t>
            </a:r>
            <a:endParaRPr lang="ru-RU" sz="1200" b="1" dirty="0">
              <a:solidFill>
                <a:srgbClr val="C00000"/>
              </a:solidFill>
            </a:endParaRPr>
          </a:p>
        </p:txBody>
      </p:sp>
      <p:sp>
        <p:nvSpPr>
          <p:cNvPr id="8" name="Прямоугольник 7"/>
          <p:cNvSpPr/>
          <p:nvPr/>
        </p:nvSpPr>
        <p:spPr>
          <a:xfrm>
            <a:off x="5480456" y="2875597"/>
            <a:ext cx="3500189" cy="307777"/>
          </a:xfrm>
          <a:prstGeom prst="rect">
            <a:avLst/>
          </a:prstGeom>
        </p:spPr>
        <p:txBody>
          <a:bodyPr wrap="none">
            <a:spAutoFit/>
          </a:bodyPr>
          <a:lstStyle/>
          <a:p>
            <a:r>
              <a:rPr lang="en-US" sz="1400" b="1" dirty="0" err="1">
                <a:solidFill>
                  <a:srgbClr val="1E019B"/>
                </a:solidFill>
              </a:rPr>
              <a:t>X</a:t>
            </a:r>
            <a:r>
              <a:rPr lang="en-US" sz="1400" b="1" i="1" dirty="0" err="1">
                <a:solidFill>
                  <a:srgbClr val="1E019B"/>
                </a:solidFill>
              </a:rPr>
              <a:t>.Li</a:t>
            </a:r>
            <a:r>
              <a:rPr lang="en-US" sz="1400" b="1" i="1" dirty="0">
                <a:solidFill>
                  <a:srgbClr val="1E019B"/>
                </a:solidFill>
              </a:rPr>
              <a:t>, E.-</a:t>
            </a:r>
            <a:r>
              <a:rPr lang="en-US" sz="1400" b="1" i="1" dirty="0" err="1">
                <a:solidFill>
                  <a:srgbClr val="1E019B"/>
                </a:solidFill>
              </a:rPr>
              <a:t>Y.Park</a:t>
            </a:r>
            <a:r>
              <a:rPr lang="en-US" sz="1400" b="1" i="1" dirty="0">
                <a:solidFill>
                  <a:srgbClr val="1E019B"/>
                </a:solidFill>
              </a:rPr>
              <a:t> </a:t>
            </a:r>
            <a:r>
              <a:rPr lang="en-US" sz="1400" b="1" i="1" dirty="0" smtClean="0">
                <a:solidFill>
                  <a:srgbClr val="1E019B"/>
                </a:solidFill>
              </a:rPr>
              <a:t>et al., Int</a:t>
            </a:r>
            <a:r>
              <a:rPr lang="en-US" sz="1400" b="1" i="1" dirty="0">
                <a:solidFill>
                  <a:srgbClr val="1E019B"/>
                </a:solidFill>
              </a:rPr>
              <a:t>. Ed., 59, 8630 (2020).</a:t>
            </a:r>
            <a:endParaRPr lang="ru-RU" sz="1400" b="1" dirty="0">
              <a:solidFill>
                <a:srgbClr val="1E019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4" name="Object 2"/>
          <p:cNvGraphicFramePr>
            <a:graphicFrameLocks noChangeAspect="1"/>
          </p:cNvGraphicFramePr>
          <p:nvPr/>
        </p:nvGraphicFramePr>
        <p:xfrm>
          <a:off x="1785918" y="285728"/>
          <a:ext cx="2092580" cy="3357586"/>
        </p:xfrm>
        <a:graphic>
          <a:graphicData uri="http://schemas.openxmlformats.org/presentationml/2006/ole">
            <p:oleObj spid="_x0000_s264316" name="CS ChemDraw Drawing" r:id="rId3" imgW="4547734" imgH="7290569" progId="ChemDraw.Document.6.0">
              <p:embed/>
            </p:oleObj>
          </a:graphicData>
        </a:graphic>
      </p:graphicFrame>
      <p:pic>
        <p:nvPicPr>
          <p:cNvPr id="3"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20" y="1142984"/>
            <a:ext cx="1087346" cy="1452561"/>
          </a:xfrm>
          <a:prstGeom prst="rect">
            <a:avLst/>
          </a:prstGeom>
          <a:noFill/>
          <a:ln w="9525">
            <a:noFill/>
            <a:miter lim="800000"/>
            <a:headEnd/>
            <a:tailEnd/>
          </a:ln>
          <a:effectLst/>
        </p:spPr>
      </p:pic>
      <p:graphicFrame>
        <p:nvGraphicFramePr>
          <p:cNvPr id="172035" name="Object 3"/>
          <p:cNvGraphicFramePr>
            <a:graphicFrameLocks noChangeAspect="1"/>
          </p:cNvGraphicFramePr>
          <p:nvPr/>
        </p:nvGraphicFramePr>
        <p:xfrm>
          <a:off x="80584" y="2714620"/>
          <a:ext cx="1595815" cy="1571636"/>
        </p:xfrm>
        <a:graphic>
          <a:graphicData uri="http://schemas.openxmlformats.org/presentationml/2006/ole">
            <p:oleObj spid="_x0000_s264317" name="CS ChemDraw Drawing" r:id="rId5" imgW="3666596" imgH="3597715" progId="ChemDraw.Document.6.0">
              <p:embed/>
            </p:oleObj>
          </a:graphicData>
        </a:graphic>
      </p:graphicFrame>
      <p:pic>
        <p:nvPicPr>
          <p:cNvPr id="5" name="Рисунок 4"/>
          <p:cNvPicPr/>
          <p:nvPr/>
        </p:nvPicPr>
        <p:blipFill>
          <a:blip r:embed="rId6">
            <a:clrChange>
              <a:clrFrom>
                <a:srgbClr val="FFFFFF"/>
              </a:clrFrom>
              <a:clrTo>
                <a:srgbClr val="FFFFFF">
                  <a:alpha val="0"/>
                </a:srgbClr>
              </a:clrTo>
            </a:clrChange>
          </a:blip>
          <a:srcRect/>
          <a:stretch>
            <a:fillRect/>
          </a:stretch>
        </p:blipFill>
        <p:spPr bwMode="auto">
          <a:xfrm>
            <a:off x="4071934" y="1643050"/>
            <a:ext cx="4786314" cy="2786082"/>
          </a:xfrm>
          <a:prstGeom prst="rect">
            <a:avLst/>
          </a:prstGeom>
          <a:noFill/>
          <a:ln w="9525">
            <a:noFill/>
            <a:miter lim="800000"/>
            <a:headEnd/>
            <a:tailEnd/>
          </a:ln>
        </p:spPr>
      </p:pic>
      <p:pic>
        <p:nvPicPr>
          <p:cNvPr id="6" name="Рисунок 5"/>
          <p:cNvPicPr/>
          <p:nvPr/>
        </p:nvPicPr>
        <p:blipFill>
          <a:blip r:embed="rId7">
            <a:clrChange>
              <a:clrFrom>
                <a:srgbClr val="FFFFFF"/>
              </a:clrFrom>
              <a:clrTo>
                <a:srgbClr val="FFFFFF">
                  <a:alpha val="0"/>
                </a:srgbClr>
              </a:clrTo>
            </a:clrChange>
          </a:blip>
          <a:srcRect/>
          <a:stretch>
            <a:fillRect/>
          </a:stretch>
        </p:blipFill>
        <p:spPr bwMode="auto">
          <a:xfrm>
            <a:off x="5357818" y="357166"/>
            <a:ext cx="3571900" cy="1209675"/>
          </a:xfrm>
          <a:prstGeom prst="rect">
            <a:avLst/>
          </a:prstGeom>
          <a:noFill/>
          <a:ln w="9525">
            <a:noFill/>
            <a:miter lim="800000"/>
            <a:headEnd/>
            <a:tailEnd/>
          </a:ln>
        </p:spPr>
      </p:pic>
      <p:sp>
        <p:nvSpPr>
          <p:cNvPr id="7" name="Прямоугольник 6"/>
          <p:cNvSpPr/>
          <p:nvPr/>
        </p:nvSpPr>
        <p:spPr>
          <a:xfrm>
            <a:off x="714348" y="4714884"/>
            <a:ext cx="8001056" cy="1169551"/>
          </a:xfrm>
          <a:prstGeom prst="rect">
            <a:avLst/>
          </a:prstGeom>
        </p:spPr>
        <p:txBody>
          <a:bodyPr wrap="square">
            <a:spAutoFit/>
          </a:bodyPr>
          <a:lstStyle/>
          <a:p>
            <a:r>
              <a:rPr lang="en-US" sz="1400" b="1" dirty="0" smtClean="0">
                <a:solidFill>
                  <a:srgbClr val="C00000"/>
                </a:solidFill>
              </a:rPr>
              <a:t>a) Photographs of the transfer of the micelle from an aqueous phase to an ethyl acetate phase by the addition of excess CH3CO2H, then back to the aqueous phase by the addition of KOH with vigorous stirring. b) Schematic representation of the proposed conformations of the micelle in the aqueous and organic phases. </a:t>
            </a:r>
          </a:p>
          <a:p>
            <a:r>
              <a:rPr lang="en-US" sz="1400" b="1" i="1" dirty="0" smtClean="0">
                <a:solidFill>
                  <a:srgbClr val="C00000"/>
                </a:solidFill>
              </a:rPr>
              <a:t>		</a:t>
            </a:r>
            <a:r>
              <a:rPr lang="en-US" sz="1400" b="1" i="1" dirty="0">
                <a:solidFill>
                  <a:srgbClr val="1E019B"/>
                </a:solidFill>
              </a:rPr>
              <a:t> </a:t>
            </a:r>
            <a:r>
              <a:rPr lang="en-US" sz="1400" b="1" i="1" dirty="0" smtClean="0">
                <a:solidFill>
                  <a:srgbClr val="1E019B"/>
                </a:solidFill>
              </a:rPr>
              <a:t>          S</a:t>
            </a:r>
            <a:r>
              <a:rPr lang="en-US" sz="1400" b="1" i="1" dirty="0">
                <a:solidFill>
                  <a:srgbClr val="1E019B"/>
                </a:solidFill>
              </a:rPr>
              <a:t>. </a:t>
            </a:r>
            <a:r>
              <a:rPr lang="en-US" sz="1400" b="1" i="1" dirty="0" err="1">
                <a:solidFill>
                  <a:srgbClr val="1E019B"/>
                </a:solidFill>
              </a:rPr>
              <a:t>Herlambang</a:t>
            </a:r>
            <a:r>
              <a:rPr lang="en-US" sz="1400" b="1" i="1" dirty="0">
                <a:solidFill>
                  <a:srgbClr val="1E019B"/>
                </a:solidFill>
              </a:rPr>
              <a:t>, M. </a:t>
            </a:r>
            <a:r>
              <a:rPr lang="en-US" sz="1400" b="1" i="1" dirty="0" err="1">
                <a:solidFill>
                  <a:srgbClr val="1E019B"/>
                </a:solidFill>
              </a:rPr>
              <a:t>Kumagai</a:t>
            </a:r>
            <a:r>
              <a:rPr lang="en-US" sz="1400" b="1" i="1" dirty="0">
                <a:solidFill>
                  <a:srgbClr val="1E019B"/>
                </a:solidFill>
              </a:rPr>
              <a:t> e</a:t>
            </a:r>
            <a:r>
              <a:rPr lang="en-US" sz="1400" b="1" i="1" dirty="0" smtClean="0">
                <a:solidFill>
                  <a:srgbClr val="1E019B"/>
                </a:solidFill>
              </a:rPr>
              <a:t>t. al., J. Control. Release, 155, 449. 2011. </a:t>
            </a:r>
            <a:endParaRPr lang="ru-RU" sz="1400" b="1" i="1" dirty="0">
              <a:solidFill>
                <a:srgbClr val="1E019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779912" y="4259756"/>
            <a:ext cx="47525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b="1" i="1" dirty="0" smtClean="0">
                <a:solidFill>
                  <a:srgbClr val="1E019B"/>
                </a:solidFill>
                <a:ea typeface="Calibri" pitchFamily="34" charset="0"/>
                <a:cs typeface="Arial" pitchFamily="34" charset="0"/>
              </a:rPr>
              <a:t>T. Nagasaki, H. </a:t>
            </a:r>
            <a:r>
              <a:rPr lang="en-US" sz="1400" b="1" i="1" dirty="0" err="1" smtClean="0">
                <a:solidFill>
                  <a:srgbClr val="1E019B"/>
                </a:solidFill>
                <a:ea typeface="Calibri" pitchFamily="34" charset="0"/>
                <a:cs typeface="Arial" pitchFamily="34" charset="0"/>
              </a:rPr>
              <a:t>Fujishima</a:t>
            </a:r>
            <a:r>
              <a:rPr lang="en-US" sz="1400" b="1" i="1" dirty="0" smtClean="0">
                <a:solidFill>
                  <a:srgbClr val="1E019B"/>
                </a:solidFill>
                <a:ea typeface="Calibri" pitchFamily="34" charset="0"/>
                <a:cs typeface="Arial" pitchFamily="34" charset="0"/>
              </a:rPr>
              <a:t> et.al.</a:t>
            </a:r>
            <a:r>
              <a:rPr lang="ru-RU" sz="1400" b="1" i="1" dirty="0" smtClean="0">
                <a:solidFill>
                  <a:srgbClr val="1E019B"/>
                </a:solidFill>
                <a:ea typeface="Calibri" pitchFamily="34" charset="0"/>
                <a:cs typeface="Arial" pitchFamily="34" charset="0"/>
              </a:rPr>
              <a:t> </a:t>
            </a:r>
            <a:r>
              <a:rPr kumimoji="0" lang="en-US" sz="1400" b="1" i="1" u="none" strike="noStrike" cap="none" normalizeH="0" baseline="0" dirty="0" err="1" smtClean="0">
                <a:ln>
                  <a:noFill/>
                </a:ln>
                <a:solidFill>
                  <a:srgbClr val="1E019B"/>
                </a:solidFill>
                <a:effectLst/>
                <a:ea typeface="Calibri" pitchFamily="34" charset="0"/>
                <a:cs typeface="Arial" pitchFamily="34" charset="0"/>
              </a:rPr>
              <a:t>Chem.Lett</a:t>
            </a:r>
            <a:r>
              <a:rPr kumimoji="0" lang="en-US" sz="1400" b="1" i="1" u="none" strike="noStrike" cap="none" normalizeH="0" baseline="0" dirty="0" smtClean="0">
                <a:ln>
                  <a:noFill/>
                </a:ln>
                <a:solidFill>
                  <a:srgbClr val="1E019B"/>
                </a:solidFill>
                <a:effectLst/>
                <a:ea typeface="Calibri" pitchFamily="34" charset="0"/>
                <a:cs typeface="Arial" pitchFamily="34" charset="0"/>
              </a:rPr>
              <a:t>., 1994,  989-992</a:t>
            </a:r>
            <a:r>
              <a:rPr kumimoji="0" lang="en-US" sz="1400" b="1" i="0" u="none" strike="noStrike" cap="none" normalizeH="0" baseline="0" dirty="0" smtClean="0">
                <a:ln>
                  <a:noFill/>
                </a:ln>
                <a:solidFill>
                  <a:srgbClr val="1E019B"/>
                </a:solidFill>
                <a:effectLst/>
                <a:ea typeface="Times New Roman" pitchFamily="18" charset="0"/>
                <a:cs typeface="Arial" pitchFamily="34" charset="0"/>
              </a:rPr>
              <a:t>. </a:t>
            </a:r>
            <a:endParaRPr kumimoji="0" lang="en-US" sz="1400" b="1" i="0" u="none" strike="noStrike" cap="none" normalizeH="0" baseline="0" dirty="0" smtClean="0">
              <a:ln>
                <a:noFill/>
              </a:ln>
              <a:solidFill>
                <a:srgbClr val="1E019B"/>
              </a:solidFill>
              <a:effectLst/>
              <a:cs typeface="Arial" pitchFamily="34" charset="0"/>
            </a:endParaRPr>
          </a:p>
        </p:txBody>
      </p:sp>
      <p:graphicFrame>
        <p:nvGraphicFramePr>
          <p:cNvPr id="49159" name="Object 7"/>
          <p:cNvGraphicFramePr>
            <a:graphicFrameLocks noChangeAspect="1"/>
          </p:cNvGraphicFramePr>
          <p:nvPr>
            <p:extLst>
              <p:ext uri="{D42A27DB-BD31-4B8C-83A1-F6EECF244321}">
                <p14:modId xmlns="" xmlns:p14="http://schemas.microsoft.com/office/powerpoint/2010/main" val="1967213383"/>
              </p:ext>
            </p:extLst>
          </p:nvPr>
        </p:nvGraphicFramePr>
        <p:xfrm>
          <a:off x="6233695" y="818257"/>
          <a:ext cx="2714625" cy="2898775"/>
        </p:xfrm>
        <a:graphic>
          <a:graphicData uri="http://schemas.openxmlformats.org/presentationml/2006/ole">
            <p:oleObj spid="_x0000_s256477" name="CS ChemDraw Drawing" r:id="rId3" imgW="4369234" imgH="4663757" progId="ChemDraw.Document.6.0">
              <p:embed/>
            </p:oleObj>
          </a:graphicData>
        </a:graphic>
      </p:graphicFrame>
      <p:graphicFrame>
        <p:nvGraphicFramePr>
          <p:cNvPr id="49160" name="Object 8"/>
          <p:cNvGraphicFramePr>
            <a:graphicFrameLocks noChangeAspect="1"/>
          </p:cNvGraphicFramePr>
          <p:nvPr>
            <p:extLst>
              <p:ext uri="{D42A27DB-BD31-4B8C-83A1-F6EECF244321}">
                <p14:modId xmlns="" xmlns:p14="http://schemas.microsoft.com/office/powerpoint/2010/main" val="3926963011"/>
              </p:ext>
            </p:extLst>
          </p:nvPr>
        </p:nvGraphicFramePr>
        <p:xfrm>
          <a:off x="179512" y="260648"/>
          <a:ext cx="6424100" cy="3878258"/>
        </p:xfrm>
        <a:graphic>
          <a:graphicData uri="http://schemas.openxmlformats.org/presentationml/2006/ole">
            <p:oleObj spid="_x0000_s256478" name="CS ChemDraw Drawing" r:id="rId4" imgW="7370123" imgH="4450168" progId="ChemDraw.Document.6.0">
              <p:embed/>
            </p:oleObj>
          </a:graphicData>
        </a:graphic>
      </p:graphicFrame>
      <p:sp>
        <p:nvSpPr>
          <p:cNvPr id="3" name="Прямоугольник 2"/>
          <p:cNvSpPr/>
          <p:nvPr/>
        </p:nvSpPr>
        <p:spPr>
          <a:xfrm>
            <a:off x="2051720" y="436022"/>
            <a:ext cx="982961" cy="338554"/>
          </a:xfrm>
          <a:prstGeom prst="rect">
            <a:avLst/>
          </a:prstGeom>
        </p:spPr>
        <p:txBody>
          <a:bodyPr wrap="none">
            <a:spAutoFit/>
          </a:bodyPr>
          <a:lstStyle/>
          <a:p>
            <a:r>
              <a:rPr lang="en-US" sz="1600" b="1" i="1" dirty="0">
                <a:solidFill>
                  <a:srgbClr val="C00000"/>
                </a:solidFill>
              </a:rPr>
              <a:t>Synthesis</a:t>
            </a:r>
            <a:endParaRPr lang="ru-RU" sz="1600" i="1"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2428860" y="1196752"/>
            <a:ext cx="4519404" cy="4446826"/>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757791" y="115042"/>
            <a:ext cx="1618610" cy="1714512"/>
          </a:xfrm>
          <a:prstGeom prst="rect">
            <a:avLst/>
          </a:prstGeom>
          <a:noFill/>
          <a:ln w="9525">
            <a:noFill/>
            <a:miter lim="800000"/>
            <a:headEnd/>
            <a:tailEnd/>
          </a:ln>
        </p:spPr>
      </p:pic>
      <p:pic>
        <p:nvPicPr>
          <p:cNvPr id="4" name="Рисунок 3"/>
          <p:cNvPicPr/>
          <p:nvPr/>
        </p:nvPicPr>
        <p:blipFill>
          <a:blip r:embed="rId4"/>
          <a:srcRect/>
          <a:stretch>
            <a:fillRect/>
          </a:stretch>
        </p:blipFill>
        <p:spPr bwMode="auto">
          <a:xfrm>
            <a:off x="5286380" y="60954"/>
            <a:ext cx="3412806" cy="1052736"/>
          </a:xfrm>
          <a:prstGeom prst="rect">
            <a:avLst/>
          </a:prstGeom>
          <a:noFill/>
          <a:ln w="9525">
            <a:noFill/>
            <a:miter lim="800000"/>
            <a:headEnd/>
            <a:tailEnd/>
          </a:ln>
        </p:spPr>
      </p:pic>
      <p:sp>
        <p:nvSpPr>
          <p:cNvPr id="173057" name="Rectangle 1"/>
          <p:cNvSpPr>
            <a:spLocks noChangeArrowheads="1"/>
          </p:cNvSpPr>
          <p:nvPr/>
        </p:nvSpPr>
        <p:spPr bwMode="auto">
          <a:xfrm>
            <a:off x="500034" y="5796170"/>
            <a:ext cx="7899920"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ea typeface="Calibri" pitchFamily="34" charset="0"/>
                <a:cs typeface="Times New Roman" pitchFamily="18" charset="0"/>
              </a:rPr>
              <a:t>A new type of hollow </a:t>
            </a:r>
            <a:r>
              <a:rPr kumimoji="0" lang="en-US" sz="1400" b="1" i="0" u="none" strike="noStrike" cap="none" normalizeH="0" baseline="0" dirty="0" err="1" smtClean="0">
                <a:ln>
                  <a:noFill/>
                </a:ln>
                <a:solidFill>
                  <a:srgbClr val="C00000"/>
                </a:solidFill>
                <a:effectLst/>
                <a:ea typeface="Calibri" pitchFamily="34" charset="0"/>
                <a:cs typeface="Times New Roman" pitchFamily="18" charset="0"/>
              </a:rPr>
              <a:t>nanocapsule</a:t>
            </a:r>
            <a:r>
              <a:rPr kumimoji="0" lang="en-US" sz="1400" b="1" i="0" u="none" strike="noStrike" cap="none" normalizeH="0" baseline="0" dirty="0" smtClean="0">
                <a:ln>
                  <a:noFill/>
                </a:ln>
                <a:solidFill>
                  <a:srgbClr val="C00000"/>
                </a:solidFill>
                <a:effectLst/>
                <a:ea typeface="Calibri" pitchFamily="34" charset="0"/>
                <a:cs typeface="Times New Roman" pitchFamily="18" charset="0"/>
              </a:rPr>
              <a:t> (NC) for use in combining PDT with chemotherapy.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C00000"/>
              </a:solidFill>
              <a:effectLst/>
              <a:ea typeface="Calibri" pitchFamily="34" charset="0"/>
              <a:cs typeface="Times New Roman" pitchFamily="18" charset="0"/>
            </a:endParaRPr>
          </a:p>
          <a:p>
            <a:pPr lvl="0" fontAlgn="base">
              <a:spcBef>
                <a:spcPct val="0"/>
              </a:spcBef>
              <a:spcAft>
                <a:spcPct val="0"/>
              </a:spcAft>
            </a:pPr>
            <a:r>
              <a:rPr kumimoji="0" lang="en-US" sz="1400" b="1" i="1" u="none" strike="noStrike" cap="none" normalizeH="0" baseline="0" dirty="0" smtClean="0">
                <a:ln>
                  <a:noFill/>
                </a:ln>
                <a:solidFill>
                  <a:srgbClr val="C00000"/>
                </a:solidFill>
                <a:effectLst/>
                <a:ea typeface="Calibri" pitchFamily="34" charset="0"/>
                <a:cs typeface="Times New Roman" pitchFamily="18" charset="0"/>
              </a:rPr>
              <a:t>	</a:t>
            </a:r>
            <a:r>
              <a:rPr lang="en-US" sz="1400" b="1" i="1" dirty="0">
                <a:solidFill>
                  <a:srgbClr val="C00000"/>
                </a:solidFill>
                <a:ea typeface="Calibri" pitchFamily="34" charset="0"/>
                <a:cs typeface="Times New Roman" pitchFamily="18" charset="0"/>
              </a:rPr>
              <a:t> </a:t>
            </a:r>
            <a:r>
              <a:rPr lang="en-US" sz="1400" b="1" i="1" dirty="0" smtClean="0">
                <a:solidFill>
                  <a:srgbClr val="C00000"/>
                </a:solidFill>
                <a:ea typeface="Calibri" pitchFamily="34" charset="0"/>
                <a:cs typeface="Times New Roman" pitchFamily="18" charset="0"/>
              </a:rPr>
              <a:t>                                  </a:t>
            </a:r>
            <a:r>
              <a:rPr lang="en-US" sz="1400" b="1" i="1" dirty="0" smtClean="0">
                <a:solidFill>
                  <a:srgbClr val="1E019B"/>
                </a:solidFill>
                <a:ea typeface="Calibri" pitchFamily="34" charset="0"/>
                <a:cs typeface="Times New Roman" pitchFamily="18" charset="0"/>
              </a:rPr>
              <a:t>K. </a:t>
            </a:r>
            <a:r>
              <a:rPr lang="en-US" sz="1400" b="1" i="1" dirty="0">
                <a:solidFill>
                  <a:srgbClr val="1E019B"/>
                </a:solidFill>
                <a:ea typeface="Calibri" pitchFamily="34" charset="0"/>
                <a:cs typeface="Times New Roman" pitchFamily="18" charset="0"/>
              </a:rPr>
              <a:t>Son, </a:t>
            </a:r>
            <a:r>
              <a:rPr lang="en-US" sz="1400" b="1" i="1" dirty="0" smtClean="0">
                <a:solidFill>
                  <a:srgbClr val="1E019B"/>
                </a:solidFill>
                <a:ea typeface="Calibri" pitchFamily="34" charset="0"/>
                <a:cs typeface="Times New Roman" pitchFamily="18" charset="0"/>
              </a:rPr>
              <a:t>H.-J. </a:t>
            </a:r>
            <a:r>
              <a:rPr lang="en-US" sz="1400" b="1" i="1" dirty="0">
                <a:solidFill>
                  <a:srgbClr val="1E019B"/>
                </a:solidFill>
                <a:ea typeface="Calibri" pitchFamily="34" charset="0"/>
                <a:cs typeface="Times New Roman" pitchFamily="18" charset="0"/>
              </a:rPr>
              <a:t>Yoon </a:t>
            </a:r>
            <a:r>
              <a:rPr lang="en-US" sz="1400" b="1" i="1" dirty="0" smtClean="0">
                <a:solidFill>
                  <a:srgbClr val="1E019B"/>
                </a:solidFill>
                <a:ea typeface="Calibri" pitchFamily="34" charset="0"/>
                <a:cs typeface="Times New Roman" pitchFamily="18" charset="0"/>
              </a:rPr>
              <a:t>et al., </a:t>
            </a:r>
            <a:r>
              <a:rPr kumimoji="0" lang="en-US" sz="1400" b="1" i="1" u="none" strike="noStrike" cap="none" normalizeH="0" baseline="0" dirty="0" err="1" smtClean="0">
                <a:ln>
                  <a:noFill/>
                </a:ln>
                <a:solidFill>
                  <a:srgbClr val="1E019B"/>
                </a:solidFill>
                <a:effectLst/>
                <a:ea typeface="Calibri" pitchFamily="34" charset="0"/>
                <a:cs typeface="Times New Roman" pitchFamily="18" charset="0"/>
              </a:rPr>
              <a:t>Angew</a:t>
            </a:r>
            <a:r>
              <a:rPr kumimoji="0" lang="en-US" sz="1400" b="1" i="1" u="none" strike="noStrike" cap="none" normalizeH="0" baseline="0" dirty="0" smtClean="0">
                <a:ln>
                  <a:noFill/>
                </a:ln>
                <a:solidFill>
                  <a:srgbClr val="1E019B"/>
                </a:solidFill>
                <a:effectLst/>
                <a:ea typeface="Calibri" pitchFamily="34" charset="0"/>
                <a:cs typeface="Times New Roman" pitchFamily="18" charset="0"/>
              </a:rPr>
              <a:t>. Chem. Int. Ed. 2011, 50, 11968–11971.</a:t>
            </a:r>
            <a:r>
              <a:rPr kumimoji="0" lang="en-US" sz="1400" b="1" i="0" u="none" strike="noStrike" cap="none" normalizeH="0" baseline="0" dirty="0" smtClean="0">
                <a:ln>
                  <a:noFill/>
                </a:ln>
                <a:solidFill>
                  <a:srgbClr val="1E019B"/>
                </a:solidFill>
                <a:effectLst/>
                <a:ea typeface="Calibri" pitchFamily="34" charset="0"/>
                <a:cs typeface="Times New Roman" pitchFamily="18" charset="0"/>
              </a:rPr>
              <a:t> </a:t>
            </a:r>
            <a:endParaRPr kumimoji="0" lang="ru-RU" sz="1400" b="1" i="0" u="none" strike="noStrike" cap="none" normalizeH="0" baseline="0" dirty="0" smtClean="0">
              <a:ln>
                <a:noFill/>
              </a:ln>
              <a:solidFill>
                <a:srgbClr val="1E019B"/>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1E019B"/>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85852" y="4429132"/>
            <a:ext cx="7072362" cy="738664"/>
          </a:xfrm>
          <a:prstGeom prst="rect">
            <a:avLst/>
          </a:prstGeom>
        </p:spPr>
        <p:txBody>
          <a:bodyPr wrap="square">
            <a:spAutoFit/>
          </a:bodyPr>
          <a:lstStyle/>
          <a:p>
            <a:r>
              <a:rPr lang="en-US" sz="1400" b="1" dirty="0" smtClean="0">
                <a:solidFill>
                  <a:srgbClr val="C00000"/>
                </a:solidFill>
              </a:rPr>
              <a:t>Procedure for the preparation of multilayer hollow </a:t>
            </a:r>
            <a:r>
              <a:rPr lang="en-US" sz="1400" b="1" dirty="0" err="1" smtClean="0">
                <a:solidFill>
                  <a:srgbClr val="C00000"/>
                </a:solidFill>
              </a:rPr>
              <a:t>nanocapsules</a:t>
            </a:r>
            <a:r>
              <a:rPr lang="en-US" sz="1400" b="1" dirty="0" smtClean="0">
                <a:solidFill>
                  <a:srgbClr val="C00000"/>
                </a:solidFill>
              </a:rPr>
              <a:t> (a); Comparison of cell viability following combined therapy (1), photodynamic therapy (2), and chemotherapy (3) (b).</a:t>
            </a:r>
            <a:endParaRPr lang="ru-RU" sz="1400" b="1" dirty="0">
              <a:solidFill>
                <a:srgbClr val="C00000"/>
              </a:solidFill>
            </a:endParaRPr>
          </a:p>
        </p:txBody>
      </p:sp>
      <p:pic>
        <p:nvPicPr>
          <p:cNvPr id="17715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5656" y="637758"/>
            <a:ext cx="6566893" cy="3791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928794" y="0"/>
            <a:ext cx="5003800" cy="3629025"/>
          </a:xfrm>
          <a:prstGeom prst="rect">
            <a:avLst/>
          </a:prstGeom>
          <a:noFill/>
          <a:ln w="9525">
            <a:noFill/>
            <a:miter lim="800000"/>
            <a:headEnd/>
            <a:tailEnd/>
          </a:ln>
        </p:spPr>
      </p:pic>
      <p:sp>
        <p:nvSpPr>
          <p:cNvPr id="3" name="Прямоугольник 2"/>
          <p:cNvSpPr/>
          <p:nvPr/>
        </p:nvSpPr>
        <p:spPr>
          <a:xfrm>
            <a:off x="1475656" y="3629025"/>
            <a:ext cx="6955706" cy="307777"/>
          </a:xfrm>
          <a:prstGeom prst="rect">
            <a:avLst/>
          </a:prstGeom>
        </p:spPr>
        <p:txBody>
          <a:bodyPr wrap="square">
            <a:spAutoFit/>
          </a:bodyPr>
          <a:lstStyle/>
          <a:p>
            <a:r>
              <a:rPr lang="en-US" sz="1400" b="1" dirty="0" smtClean="0">
                <a:solidFill>
                  <a:srgbClr val="C00000"/>
                </a:solidFill>
              </a:rPr>
              <a:t>Self-assembly of the pomegranate-like porphyrin-</a:t>
            </a:r>
            <a:r>
              <a:rPr lang="en-US" sz="1400" b="1" dirty="0" err="1" smtClean="0">
                <a:solidFill>
                  <a:srgbClr val="C00000"/>
                </a:solidFill>
              </a:rPr>
              <a:t>phycocyanin</a:t>
            </a:r>
            <a:r>
              <a:rPr lang="en-US" sz="1400" b="1" dirty="0" smtClean="0">
                <a:solidFill>
                  <a:srgbClr val="C00000"/>
                </a:solidFill>
              </a:rPr>
              <a:t> light-harvesting </a:t>
            </a:r>
            <a:r>
              <a:rPr lang="en-US" sz="1400" b="1" dirty="0" err="1" smtClean="0">
                <a:solidFill>
                  <a:srgbClr val="C00000"/>
                </a:solidFill>
              </a:rPr>
              <a:t>nanosystem</a:t>
            </a:r>
            <a:r>
              <a:rPr lang="en-US" sz="1400" b="1" dirty="0" smtClean="0">
                <a:solidFill>
                  <a:srgbClr val="C00000"/>
                </a:solidFill>
              </a:rPr>
              <a:t> </a:t>
            </a:r>
            <a:endParaRPr lang="ru-RU" sz="1400" b="1" i="1" dirty="0">
              <a:solidFill>
                <a:srgbClr val="C00000"/>
              </a:solidFill>
            </a:endParaRPr>
          </a:p>
        </p:txBody>
      </p:sp>
      <p:pic>
        <p:nvPicPr>
          <p:cNvPr id="4" name="Рисунок 3"/>
          <p:cNvPicPr/>
          <p:nvPr/>
        </p:nvPicPr>
        <p:blipFill>
          <a:blip r:embed="rId3"/>
          <a:srcRect/>
          <a:stretch>
            <a:fillRect/>
          </a:stretch>
        </p:blipFill>
        <p:spPr bwMode="auto">
          <a:xfrm>
            <a:off x="1857356" y="4000504"/>
            <a:ext cx="5620665" cy="2017826"/>
          </a:xfrm>
          <a:prstGeom prst="rect">
            <a:avLst/>
          </a:prstGeom>
          <a:noFill/>
          <a:ln w="9525">
            <a:noFill/>
            <a:miter lim="800000"/>
            <a:headEnd/>
            <a:tailEnd/>
          </a:ln>
        </p:spPr>
      </p:pic>
      <p:sp>
        <p:nvSpPr>
          <p:cNvPr id="6" name="Прямоугольник 5"/>
          <p:cNvSpPr/>
          <p:nvPr/>
        </p:nvSpPr>
        <p:spPr>
          <a:xfrm>
            <a:off x="3635896" y="4135345"/>
            <a:ext cx="884153" cy="307777"/>
          </a:xfrm>
          <a:prstGeom prst="rect">
            <a:avLst/>
          </a:prstGeom>
        </p:spPr>
        <p:txBody>
          <a:bodyPr wrap="none">
            <a:spAutoFit/>
          </a:bodyPr>
          <a:lstStyle/>
          <a:p>
            <a:r>
              <a:rPr lang="en-US" sz="1400" b="1" i="1" dirty="0" smtClean="0">
                <a:solidFill>
                  <a:srgbClr val="C00000"/>
                </a:solidFill>
              </a:rPr>
              <a:t>Synthesis</a:t>
            </a:r>
            <a:endParaRPr lang="ru-RU" sz="1400" b="1" i="1" dirty="0">
              <a:solidFill>
                <a:srgbClr val="C00000"/>
              </a:solidFill>
            </a:endParaRPr>
          </a:p>
        </p:txBody>
      </p:sp>
      <p:sp>
        <p:nvSpPr>
          <p:cNvPr id="7" name="Прямоугольник 6"/>
          <p:cNvSpPr/>
          <p:nvPr/>
        </p:nvSpPr>
        <p:spPr>
          <a:xfrm>
            <a:off x="571472" y="6072206"/>
            <a:ext cx="7643866" cy="307777"/>
          </a:xfrm>
          <a:prstGeom prst="rect">
            <a:avLst/>
          </a:prstGeom>
        </p:spPr>
        <p:txBody>
          <a:bodyPr wrap="square">
            <a:spAutoFit/>
          </a:bodyPr>
          <a:lstStyle/>
          <a:p>
            <a:r>
              <a:rPr lang="en-US" sz="1400" b="1" i="1" dirty="0">
                <a:solidFill>
                  <a:srgbClr val="C00000"/>
                </a:solidFill>
              </a:rPr>
              <a:t>	</a:t>
            </a:r>
            <a:r>
              <a:rPr lang="en-US" sz="1400" b="1" i="1" dirty="0" smtClean="0">
                <a:solidFill>
                  <a:srgbClr val="C00000"/>
                </a:solidFill>
              </a:rPr>
              <a:t>		</a:t>
            </a:r>
            <a:r>
              <a:rPr lang="en-US" sz="1400" b="1" i="1" dirty="0" err="1" smtClean="0">
                <a:solidFill>
                  <a:srgbClr val="1E019B"/>
                </a:solidFill>
              </a:rPr>
              <a:t>Y.Liu</a:t>
            </a:r>
            <a:r>
              <a:rPr lang="en-US" sz="1400" b="1" i="1" dirty="0">
                <a:solidFill>
                  <a:srgbClr val="1E019B"/>
                </a:solidFill>
              </a:rPr>
              <a:t>, </a:t>
            </a:r>
            <a:r>
              <a:rPr lang="en-US" sz="1400" b="1" i="1" dirty="0" err="1" smtClean="0">
                <a:solidFill>
                  <a:srgbClr val="1E019B"/>
                </a:solidFill>
              </a:rPr>
              <a:t>J.Jin</a:t>
            </a:r>
            <a:r>
              <a:rPr lang="en-US" sz="1400" b="1" i="1" dirty="0" smtClean="0">
                <a:solidFill>
                  <a:srgbClr val="1E019B"/>
                </a:solidFill>
              </a:rPr>
              <a:t> et al., </a:t>
            </a:r>
            <a:r>
              <a:rPr lang="en-US" sz="1400" b="1" i="1" dirty="0" err="1">
                <a:solidFill>
                  <a:srgbClr val="1E019B"/>
                </a:solidFill>
              </a:rPr>
              <a:t>Angew</a:t>
            </a:r>
            <a:r>
              <a:rPr lang="en-US" sz="1400" b="1" i="1" dirty="0">
                <a:solidFill>
                  <a:srgbClr val="1E019B"/>
                </a:solidFill>
              </a:rPr>
              <a:t>. Chem</a:t>
            </a:r>
            <a:r>
              <a:rPr lang="en-US" sz="1400" b="1" i="1" dirty="0" smtClean="0">
                <a:solidFill>
                  <a:srgbClr val="1E019B"/>
                </a:solidFill>
              </a:rPr>
              <a:t>. </a:t>
            </a:r>
            <a:r>
              <a:rPr lang="en-US" sz="1400" b="1" i="1" dirty="0">
                <a:solidFill>
                  <a:srgbClr val="1E019B"/>
                </a:solidFill>
              </a:rPr>
              <a:t>Int</a:t>
            </a:r>
            <a:r>
              <a:rPr lang="en-US" sz="1400" b="1" i="1" dirty="0" smtClean="0">
                <a:solidFill>
                  <a:srgbClr val="1E019B"/>
                </a:solidFill>
              </a:rPr>
              <a:t>. Ed., 55, 7952 (2016)</a:t>
            </a:r>
            <a:endParaRPr lang="ru-RU" sz="1400" b="1" i="1" dirty="0">
              <a:solidFill>
                <a:srgbClr val="1E019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428728" y="500042"/>
            <a:ext cx="6191885" cy="4075430"/>
          </a:xfrm>
          <a:prstGeom prst="rect">
            <a:avLst/>
          </a:prstGeom>
          <a:noFill/>
          <a:ln w="9525">
            <a:noFill/>
            <a:miter lim="800000"/>
            <a:headEnd/>
            <a:tailEnd/>
          </a:ln>
        </p:spPr>
      </p:pic>
      <p:sp>
        <p:nvSpPr>
          <p:cNvPr id="3" name="Прямоугольник 2"/>
          <p:cNvSpPr/>
          <p:nvPr/>
        </p:nvSpPr>
        <p:spPr>
          <a:xfrm>
            <a:off x="1000100" y="4643446"/>
            <a:ext cx="7286676" cy="738664"/>
          </a:xfrm>
          <a:prstGeom prst="rect">
            <a:avLst/>
          </a:prstGeom>
        </p:spPr>
        <p:txBody>
          <a:bodyPr wrap="square">
            <a:spAutoFit/>
          </a:bodyPr>
          <a:lstStyle/>
          <a:p>
            <a:r>
              <a:rPr lang="en-US" sz="1400" b="1" dirty="0" smtClean="0">
                <a:solidFill>
                  <a:srgbClr val="C00000"/>
                </a:solidFill>
              </a:rPr>
              <a:t>Fluorescence emission spectra of </a:t>
            </a:r>
            <a:r>
              <a:rPr lang="en-US" sz="1400" b="1" dirty="0" err="1" smtClean="0">
                <a:solidFill>
                  <a:srgbClr val="C00000"/>
                </a:solidFill>
              </a:rPr>
              <a:t>phycocyanin</a:t>
            </a:r>
            <a:r>
              <a:rPr lang="en-US" sz="1400" b="1" dirty="0" smtClean="0">
                <a:solidFill>
                  <a:srgbClr val="C00000"/>
                </a:solidFill>
              </a:rPr>
              <a:t> PC and THPD/PC micelles at a ratio of 200:1 </a:t>
            </a:r>
            <a:endParaRPr lang="ru-RU" sz="1400" b="1" dirty="0" smtClean="0">
              <a:solidFill>
                <a:srgbClr val="C00000"/>
              </a:solidFill>
            </a:endParaRPr>
          </a:p>
          <a:p>
            <a:r>
              <a:rPr lang="en-US" sz="1400" b="1" dirty="0" smtClean="0">
                <a:solidFill>
                  <a:srgbClr val="C00000"/>
                </a:solidFill>
              </a:rPr>
              <a:t>when excited at </a:t>
            </a:r>
            <a:r>
              <a:rPr lang="en-US" sz="1400" b="1" dirty="0" smtClean="0">
                <a:solidFill>
                  <a:srgbClr val="1E019B"/>
                </a:solidFill>
              </a:rPr>
              <a:t>456 nm </a:t>
            </a:r>
            <a:r>
              <a:rPr lang="en-US" sz="1400" b="1" dirty="0" smtClean="0">
                <a:solidFill>
                  <a:srgbClr val="C00000"/>
                </a:solidFill>
              </a:rPr>
              <a:t>(a); Efficient energy transfer from up 200 porphyrin donors to one </a:t>
            </a:r>
            <a:r>
              <a:rPr lang="en-US" sz="1400" b="1" dirty="0" err="1" smtClean="0">
                <a:solidFill>
                  <a:srgbClr val="C00000"/>
                </a:solidFill>
              </a:rPr>
              <a:t>phycocyanine</a:t>
            </a:r>
            <a:r>
              <a:rPr lang="en-US" sz="1400" b="1" dirty="0" smtClean="0">
                <a:solidFill>
                  <a:srgbClr val="C00000"/>
                </a:solidFill>
              </a:rPr>
              <a:t> acceptor in THPD/PC (b).</a:t>
            </a:r>
            <a:endParaRPr lang="ru-RU" sz="1400" b="1"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941473" y="102215"/>
            <a:ext cx="4500594" cy="3429000"/>
          </a:xfrm>
          <a:prstGeom prst="rect">
            <a:avLst/>
          </a:prstGeom>
          <a:noFill/>
          <a:ln w="9525">
            <a:noFill/>
            <a:miter lim="800000"/>
            <a:headEnd/>
            <a:tailEnd/>
          </a:ln>
        </p:spPr>
      </p:pic>
      <p:sp>
        <p:nvSpPr>
          <p:cNvPr id="3" name="Прямоугольник 2"/>
          <p:cNvSpPr/>
          <p:nvPr/>
        </p:nvSpPr>
        <p:spPr>
          <a:xfrm>
            <a:off x="3571868" y="3214686"/>
            <a:ext cx="1246880" cy="307777"/>
          </a:xfrm>
          <a:prstGeom prst="rect">
            <a:avLst/>
          </a:prstGeom>
        </p:spPr>
        <p:txBody>
          <a:bodyPr wrap="none">
            <a:spAutoFit/>
          </a:bodyPr>
          <a:lstStyle/>
          <a:p>
            <a:r>
              <a:rPr lang="en-US" sz="1400" b="1" dirty="0" smtClean="0">
                <a:solidFill>
                  <a:srgbClr val="C00000"/>
                </a:solidFill>
              </a:rPr>
              <a:t>TiO</a:t>
            </a:r>
            <a:r>
              <a:rPr lang="en-US" sz="1400" b="1" baseline="-25000" dirty="0" smtClean="0">
                <a:solidFill>
                  <a:srgbClr val="C00000"/>
                </a:solidFill>
              </a:rPr>
              <a:t>2</a:t>
            </a:r>
            <a:r>
              <a:rPr lang="en-US" sz="1400" b="1" dirty="0" smtClean="0">
                <a:solidFill>
                  <a:srgbClr val="C00000"/>
                </a:solidFill>
              </a:rPr>
              <a:t> electrode</a:t>
            </a:r>
            <a:endParaRPr lang="ru-RU" sz="1400" b="1" dirty="0">
              <a:solidFill>
                <a:srgbClr val="C00000"/>
              </a:solidFill>
            </a:endParaRPr>
          </a:p>
        </p:txBody>
      </p:sp>
      <p:sp>
        <p:nvSpPr>
          <p:cNvPr id="177153" name="Rectangle 1"/>
          <p:cNvSpPr>
            <a:spLocks noChangeArrowheads="1"/>
          </p:cNvSpPr>
          <p:nvPr/>
        </p:nvSpPr>
        <p:spPr bwMode="auto">
          <a:xfrm>
            <a:off x="0" y="3531215"/>
            <a:ext cx="864396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dirty="0" smtClean="0">
                <a:ln>
                  <a:noFill/>
                </a:ln>
                <a:solidFill>
                  <a:srgbClr val="C00000"/>
                </a:solidFill>
                <a:effectLst/>
                <a:ea typeface="Calibri" pitchFamily="34" charset="0"/>
                <a:cs typeface="Times New Roman" pitchFamily="18" charset="0"/>
              </a:rPr>
              <a:t>S</a:t>
            </a:r>
            <a:r>
              <a:rPr kumimoji="0" lang="en-US" sz="1400" b="1" i="0" u="none" strike="noStrike" cap="none" normalizeH="0" baseline="0" dirty="0" smtClean="0">
                <a:ln>
                  <a:noFill/>
                </a:ln>
                <a:solidFill>
                  <a:srgbClr val="C00000"/>
                </a:solidFill>
                <a:effectLst/>
                <a:ea typeface="Calibri" pitchFamily="34" charset="0"/>
                <a:cs typeface="Times New Roman" pitchFamily="18" charset="0"/>
              </a:rPr>
              <a:t>tructure of a supramolecular light-harvesting antenna based on metal-coordinated bis-(</a:t>
            </a:r>
            <a:r>
              <a:rPr kumimoji="0" lang="en-US" sz="1400" b="1" i="0" u="none" strike="noStrike" cap="none" normalizeH="0" baseline="0" dirty="0" err="1" smtClean="0">
                <a:ln>
                  <a:noFill/>
                </a:ln>
                <a:solidFill>
                  <a:srgbClr val="C00000"/>
                </a:solidFill>
                <a:effectLst/>
                <a:ea typeface="Calibri" pitchFamily="34" charset="0"/>
                <a:cs typeface="Times New Roman" pitchFamily="18" charset="0"/>
              </a:rPr>
              <a:t>hydroxyquinoline</a:t>
            </a:r>
            <a:r>
              <a:rPr kumimoji="0" lang="en-US" sz="1400" b="1" i="0" u="none" strike="noStrike" cap="none" normalizeH="0" baseline="0" dirty="0" smtClean="0">
                <a:ln>
                  <a:noFill/>
                </a:ln>
                <a:solidFill>
                  <a:srgbClr val="C00000"/>
                </a:solidFill>
                <a:effectLst/>
                <a:ea typeface="Calibri" pitchFamily="34" charset="0"/>
                <a:cs typeface="Times New Roman" pitchFamily="18" charset="0"/>
              </a:rPr>
              <a:t>) substituted porphyrin dendrimers. </a:t>
            </a:r>
          </a:p>
        </p:txBody>
      </p:sp>
      <p:pic>
        <p:nvPicPr>
          <p:cNvPr id="7" name="Рисунок 6"/>
          <p:cNvPicPr/>
          <p:nvPr/>
        </p:nvPicPr>
        <p:blipFill>
          <a:blip r:embed="rId3"/>
          <a:srcRect/>
          <a:stretch>
            <a:fillRect/>
          </a:stretch>
        </p:blipFill>
        <p:spPr bwMode="auto">
          <a:xfrm>
            <a:off x="1635080" y="4170368"/>
            <a:ext cx="5940425" cy="1687524"/>
          </a:xfrm>
          <a:prstGeom prst="rect">
            <a:avLst/>
          </a:prstGeom>
          <a:noFill/>
          <a:ln w="9525">
            <a:noFill/>
            <a:miter lim="800000"/>
            <a:headEnd/>
            <a:tailEnd/>
          </a:ln>
        </p:spPr>
      </p:pic>
      <p:sp>
        <p:nvSpPr>
          <p:cNvPr id="8" name="Прямоугольник 7"/>
          <p:cNvSpPr/>
          <p:nvPr/>
        </p:nvSpPr>
        <p:spPr>
          <a:xfrm>
            <a:off x="657371" y="5857892"/>
            <a:ext cx="8001056" cy="307777"/>
          </a:xfrm>
          <a:prstGeom prst="rect">
            <a:avLst/>
          </a:prstGeom>
        </p:spPr>
        <p:txBody>
          <a:bodyPr wrap="square">
            <a:spAutoFit/>
          </a:bodyPr>
          <a:lstStyle/>
          <a:p>
            <a:pPr lvl="0" algn="just" fontAlgn="base">
              <a:spcBef>
                <a:spcPct val="0"/>
              </a:spcBef>
              <a:spcAft>
                <a:spcPct val="0"/>
              </a:spcAft>
            </a:pPr>
            <a:r>
              <a:rPr lang="en-US" sz="1400" b="1" i="1" dirty="0">
                <a:solidFill>
                  <a:srgbClr val="C00000"/>
                </a:solidFill>
                <a:ea typeface="Calibri" pitchFamily="34" charset="0"/>
                <a:cs typeface="Times New Roman" pitchFamily="18" charset="0"/>
              </a:rPr>
              <a:t>	</a:t>
            </a:r>
            <a:r>
              <a:rPr lang="en-US" sz="1400" b="1" i="1" dirty="0" smtClean="0">
                <a:solidFill>
                  <a:srgbClr val="C00000"/>
                </a:solidFill>
                <a:ea typeface="Calibri" pitchFamily="34" charset="0"/>
                <a:cs typeface="Times New Roman" pitchFamily="18" charset="0"/>
              </a:rPr>
              <a:t>		</a:t>
            </a:r>
            <a:r>
              <a:rPr lang="en-US" sz="1400" b="1" i="1" dirty="0" err="1" smtClean="0">
                <a:solidFill>
                  <a:srgbClr val="1E019B"/>
                </a:solidFill>
              </a:rPr>
              <a:t>J.Fujimoto</a:t>
            </a:r>
            <a:r>
              <a:rPr lang="en-US" sz="1400" b="1" i="1" dirty="0">
                <a:solidFill>
                  <a:srgbClr val="1E019B"/>
                </a:solidFill>
              </a:rPr>
              <a:t>, </a:t>
            </a:r>
            <a:r>
              <a:rPr lang="en-US" sz="1400" b="1" i="1" dirty="0" err="1" smtClean="0">
                <a:solidFill>
                  <a:srgbClr val="1E019B"/>
                </a:solidFill>
              </a:rPr>
              <a:t>S.Hayashi</a:t>
            </a:r>
            <a:r>
              <a:rPr lang="en-US" sz="1400" b="1" i="1" dirty="0" smtClean="0">
                <a:solidFill>
                  <a:srgbClr val="1E019B"/>
                </a:solidFill>
              </a:rPr>
              <a:t> et. Al., </a:t>
            </a:r>
            <a:r>
              <a:rPr lang="en-US" sz="1400" b="1" i="1" dirty="0" smtClean="0">
                <a:solidFill>
                  <a:srgbClr val="1E019B"/>
                </a:solidFill>
                <a:ea typeface="Calibri" pitchFamily="34" charset="0"/>
                <a:cs typeface="Times New Roman" pitchFamily="18" charset="0"/>
              </a:rPr>
              <a:t>Chem. Asian J., 14, 2567 (2019).</a:t>
            </a:r>
            <a:endParaRPr lang="en-US" sz="1400" b="1" i="1" dirty="0" smtClean="0">
              <a:solidFill>
                <a:srgbClr val="1E019B"/>
              </a:solidFill>
              <a:cs typeface="Arial" pitchFamily="34" charset="0"/>
            </a:endParaRPr>
          </a:p>
        </p:txBody>
      </p:sp>
      <p:sp>
        <p:nvSpPr>
          <p:cNvPr id="9" name="Прямоугольник 8"/>
          <p:cNvSpPr/>
          <p:nvPr/>
        </p:nvSpPr>
        <p:spPr>
          <a:xfrm>
            <a:off x="3134600" y="4297277"/>
            <a:ext cx="874535" cy="307777"/>
          </a:xfrm>
          <a:prstGeom prst="rect">
            <a:avLst/>
          </a:prstGeom>
        </p:spPr>
        <p:txBody>
          <a:bodyPr wrap="none">
            <a:spAutoFit/>
          </a:bodyPr>
          <a:lstStyle/>
          <a:p>
            <a:r>
              <a:rPr lang="en-US" sz="1400" b="1" i="1" dirty="0" smtClean="0">
                <a:solidFill>
                  <a:srgbClr val="C00000"/>
                </a:solidFill>
                <a:ea typeface="Calibri" pitchFamily="34" charset="0"/>
                <a:cs typeface="Times New Roman" pitchFamily="18" charset="0"/>
              </a:rPr>
              <a:t>Synthesis</a:t>
            </a:r>
            <a:endParaRPr lang="ru-RU" sz="1400" i="1" dirty="0"/>
          </a:p>
        </p:txBody>
      </p:sp>
    </p:spTree>
    <p:extLst>
      <p:ext uri="{BB962C8B-B14F-4D97-AF65-F5344CB8AC3E}">
        <p14:creationId xmlns="" xmlns:p14="http://schemas.microsoft.com/office/powerpoint/2010/main" val="3693831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1142976" y="5229200"/>
            <a:ext cx="75724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b="1" dirty="0" smtClean="0">
                <a:solidFill>
                  <a:srgbClr val="C00000"/>
                </a:solidFill>
                <a:ea typeface="Calibri" pitchFamily="34" charset="0"/>
                <a:cs typeface="Times New Roman" pitchFamily="18" charset="0"/>
              </a:rPr>
              <a:t>A) PM6-D3 optimized structures of metal-coordinate porphyrin dendrimers; </a:t>
            </a:r>
          </a:p>
          <a:p>
            <a:pPr lvl="0" algn="just" fontAlgn="base">
              <a:spcBef>
                <a:spcPct val="0"/>
              </a:spcBef>
              <a:spcAft>
                <a:spcPct val="0"/>
              </a:spcAft>
            </a:pPr>
            <a:r>
              <a:rPr lang="en-US" sz="1400" b="1" dirty="0" smtClean="0">
                <a:solidFill>
                  <a:srgbClr val="C00000"/>
                </a:solidFill>
                <a:ea typeface="Calibri" pitchFamily="34" charset="0"/>
                <a:cs typeface="Times New Roman" pitchFamily="18" charset="0"/>
              </a:rPr>
              <a:t>B) Calculated distances between porphyrin</a:t>
            </a:r>
            <a:r>
              <a:rPr lang="en-US" sz="1400" b="1" dirty="0">
                <a:solidFill>
                  <a:srgbClr val="C00000"/>
                </a:solidFill>
                <a:ea typeface="Calibri" pitchFamily="34" charset="0"/>
                <a:cs typeface="Times New Roman" pitchFamily="18" charset="0"/>
              </a:rPr>
              <a:t>s</a:t>
            </a:r>
            <a:r>
              <a:rPr lang="en-US" sz="1400" b="1" dirty="0" smtClean="0">
                <a:solidFill>
                  <a:srgbClr val="C00000"/>
                </a:solidFill>
                <a:ea typeface="Calibri" pitchFamily="34" charset="0"/>
                <a:cs typeface="Times New Roman" pitchFamily="18" charset="0"/>
              </a:rPr>
              <a:t> in each generation of dendrimers . </a:t>
            </a:r>
          </a:p>
          <a:p>
            <a:pPr lvl="0" algn="just" fontAlgn="base">
              <a:spcBef>
                <a:spcPct val="0"/>
              </a:spcBef>
              <a:spcAft>
                <a:spcPct val="0"/>
              </a:spcAft>
            </a:pPr>
            <a:r>
              <a:rPr kumimoji="0" lang="en-US" sz="1400" b="1" i="1" u="none" strike="noStrike" cap="none" normalizeH="0" baseline="0" dirty="0">
                <a:ln>
                  <a:noFill/>
                </a:ln>
                <a:solidFill>
                  <a:srgbClr val="C00000"/>
                </a:solidFill>
                <a:effectLst/>
                <a:ea typeface="Calibri" pitchFamily="34" charset="0"/>
                <a:cs typeface="Times New Roman" pitchFamily="18" charset="0"/>
              </a:rPr>
              <a:t>	</a:t>
            </a:r>
            <a:r>
              <a:rPr kumimoji="0" lang="en-US" sz="1400" b="1" i="1" u="none" strike="noStrike" cap="none" normalizeH="0" baseline="0" dirty="0" smtClean="0">
                <a:ln>
                  <a:noFill/>
                </a:ln>
                <a:solidFill>
                  <a:srgbClr val="C00000"/>
                </a:solidFill>
                <a:effectLst/>
                <a:ea typeface="Calibri" pitchFamily="34" charset="0"/>
                <a:cs typeface="Times New Roman" pitchFamily="18" charset="0"/>
              </a:rPr>
              <a:t>			</a:t>
            </a:r>
          </a:p>
          <a:p>
            <a:pPr lvl="0" algn="just" fontAlgn="base">
              <a:spcBef>
                <a:spcPct val="0"/>
              </a:spcBef>
              <a:spcAft>
                <a:spcPct val="0"/>
              </a:spcAft>
            </a:pPr>
            <a:r>
              <a:rPr lang="en-US" sz="1400" b="1" i="1" dirty="0">
                <a:solidFill>
                  <a:srgbClr val="C00000"/>
                </a:solidFill>
                <a:ea typeface="Calibri" pitchFamily="34" charset="0"/>
                <a:cs typeface="Times New Roman" pitchFamily="18" charset="0"/>
              </a:rPr>
              <a:t>	</a:t>
            </a:r>
            <a:r>
              <a:rPr lang="en-US" sz="1400" b="1" i="1" dirty="0" smtClean="0">
                <a:solidFill>
                  <a:srgbClr val="C00000"/>
                </a:solidFill>
                <a:ea typeface="Calibri" pitchFamily="34" charset="0"/>
                <a:cs typeface="Times New Roman" pitchFamily="18" charset="0"/>
              </a:rPr>
              <a:t>				</a:t>
            </a:r>
            <a:endParaRPr kumimoji="0" lang="en-US" sz="1400" b="1" i="0" u="none" strike="noStrike" cap="none" normalizeH="0" baseline="0" dirty="0" smtClean="0">
              <a:ln>
                <a:noFill/>
              </a:ln>
              <a:solidFill>
                <a:srgbClr val="1E019B"/>
              </a:solidFill>
              <a:effectLst/>
              <a:cs typeface="Arial" pitchFamily="34" charset="0"/>
            </a:endParaRPr>
          </a:p>
        </p:txBody>
      </p:sp>
      <p:sp>
        <p:nvSpPr>
          <p:cNvPr id="10" name="Прямоугольник 9"/>
          <p:cNvSpPr/>
          <p:nvPr/>
        </p:nvSpPr>
        <p:spPr>
          <a:xfrm>
            <a:off x="126789" y="38100"/>
            <a:ext cx="8961859" cy="307777"/>
          </a:xfrm>
          <a:prstGeom prst="rect">
            <a:avLst/>
          </a:prstGeom>
        </p:spPr>
        <p:txBody>
          <a:bodyPr wrap="square">
            <a:spAutoFit/>
          </a:bodyPr>
          <a:lstStyle/>
          <a:p>
            <a:pPr lvl="0"/>
            <a:r>
              <a:rPr lang="en-US" sz="1400" b="1" dirty="0" smtClean="0">
                <a:solidFill>
                  <a:srgbClr val="C00000"/>
                </a:solidFill>
                <a:ea typeface="Calibri" pitchFamily="34" charset="0"/>
                <a:cs typeface="Times New Roman" pitchFamily="18" charset="0"/>
              </a:rPr>
              <a:t>When the distance between the porphyrin fragments is equal to 16 Å, an </a:t>
            </a:r>
            <a:r>
              <a:rPr lang="en-US" sz="1400" b="1" dirty="0" smtClean="0">
                <a:solidFill>
                  <a:srgbClr val="1E019B"/>
                </a:solidFill>
                <a:ea typeface="Calibri" pitchFamily="34" charset="0"/>
                <a:cs typeface="Times New Roman" pitchFamily="18" charset="0"/>
              </a:rPr>
              <a:t>energy transfer efficiency of 85% </a:t>
            </a:r>
            <a:r>
              <a:rPr lang="en-US" sz="1400" b="1" dirty="0" smtClean="0">
                <a:solidFill>
                  <a:srgbClr val="C00000"/>
                </a:solidFill>
                <a:ea typeface="Calibri" pitchFamily="34" charset="0"/>
                <a:cs typeface="Times New Roman" pitchFamily="18" charset="0"/>
              </a:rPr>
              <a:t>is achieved</a:t>
            </a:r>
            <a:endParaRPr lang="ru-RU" sz="1400" dirty="0">
              <a:solidFill>
                <a:prstClr val="black"/>
              </a:solidFill>
            </a:endParaRPr>
          </a:p>
        </p:txBody>
      </p:sp>
      <p:pic>
        <p:nvPicPr>
          <p:cNvPr id="261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14399" y="476672"/>
            <a:ext cx="7586638" cy="466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2380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31" name="Picture 7"/>
          <p:cNvPicPr>
            <a:picLocks noChangeAspect="1" noChangeArrowheads="1"/>
          </p:cNvPicPr>
          <p:nvPr/>
        </p:nvPicPr>
        <p:blipFill>
          <a:blip r:embed="rId2"/>
          <a:srcRect/>
          <a:stretch>
            <a:fillRect/>
          </a:stretch>
        </p:blipFill>
        <p:spPr bwMode="auto">
          <a:xfrm>
            <a:off x="1790293" y="0"/>
            <a:ext cx="5996418" cy="2780928"/>
          </a:xfrm>
          <a:prstGeom prst="rect">
            <a:avLst/>
          </a:prstGeom>
          <a:noFill/>
          <a:ln w="9525">
            <a:noFill/>
            <a:miter lim="800000"/>
            <a:headEnd/>
            <a:tailEnd/>
          </a:ln>
          <a:effectLst/>
        </p:spPr>
      </p:pic>
      <p:sp>
        <p:nvSpPr>
          <p:cNvPr id="12" name="Прямоугольник 11"/>
          <p:cNvSpPr/>
          <p:nvPr/>
        </p:nvSpPr>
        <p:spPr>
          <a:xfrm>
            <a:off x="3428992" y="0"/>
            <a:ext cx="874535" cy="307777"/>
          </a:xfrm>
          <a:prstGeom prst="rect">
            <a:avLst/>
          </a:prstGeom>
        </p:spPr>
        <p:txBody>
          <a:bodyPr wrap="none">
            <a:spAutoFit/>
          </a:bodyPr>
          <a:lstStyle/>
          <a:p>
            <a:r>
              <a:rPr lang="en-US" sz="1400" b="1" i="1" dirty="0" smtClean="0">
                <a:solidFill>
                  <a:srgbClr val="C00000"/>
                </a:solidFill>
                <a:ea typeface="Calibri" pitchFamily="34" charset="0"/>
                <a:cs typeface="Times New Roman" pitchFamily="18" charset="0"/>
              </a:rPr>
              <a:t>Synthesis</a:t>
            </a:r>
            <a:endParaRPr lang="ru-RU" sz="1400" dirty="0"/>
          </a:p>
        </p:txBody>
      </p:sp>
      <p:sp>
        <p:nvSpPr>
          <p:cNvPr id="14" name="Прямоугольник 13"/>
          <p:cNvSpPr/>
          <p:nvPr/>
        </p:nvSpPr>
        <p:spPr>
          <a:xfrm>
            <a:off x="-1" y="3212976"/>
            <a:ext cx="8964489" cy="3539430"/>
          </a:xfrm>
          <a:prstGeom prst="rect">
            <a:avLst/>
          </a:prstGeom>
        </p:spPr>
        <p:txBody>
          <a:bodyPr wrap="square">
            <a:spAutoFit/>
          </a:bodyPr>
          <a:lstStyle/>
          <a:p>
            <a:r>
              <a:rPr lang="en-US" sz="1400" b="1" dirty="0" smtClean="0">
                <a:solidFill>
                  <a:srgbClr val="C00000"/>
                </a:solidFill>
              </a:rPr>
              <a:t>                       A light-harvesting antenna.</a:t>
            </a:r>
          </a:p>
          <a:p>
            <a:endParaRPr lang="en-US" sz="1400" b="1" dirty="0">
              <a:solidFill>
                <a:srgbClr val="C00000"/>
              </a:solidFill>
            </a:endParaRPr>
          </a:p>
          <a:p>
            <a:endParaRPr lang="en-US" sz="1400" b="1" dirty="0" smtClean="0">
              <a:solidFill>
                <a:srgbClr val="C00000"/>
              </a:solidFill>
            </a:endParaRPr>
          </a:p>
          <a:p>
            <a:endParaRPr lang="en-US" sz="1400" b="1" dirty="0">
              <a:solidFill>
                <a:srgbClr val="C00000"/>
              </a:solidFill>
            </a:endParaRPr>
          </a:p>
          <a:p>
            <a:endParaRPr lang="en-US" sz="1400" b="1" dirty="0" smtClean="0">
              <a:solidFill>
                <a:srgbClr val="C00000"/>
              </a:solidFill>
            </a:endParaRPr>
          </a:p>
          <a:p>
            <a:endParaRPr lang="en-US" sz="1400" b="1" dirty="0">
              <a:solidFill>
                <a:srgbClr val="C00000"/>
              </a:solidFill>
            </a:endParaRPr>
          </a:p>
          <a:p>
            <a:endParaRPr lang="en-US" sz="1400" b="1" dirty="0" smtClean="0">
              <a:solidFill>
                <a:srgbClr val="C00000"/>
              </a:solidFill>
            </a:endParaRPr>
          </a:p>
          <a:p>
            <a:endParaRPr lang="en-US" sz="1400" b="1" dirty="0">
              <a:solidFill>
                <a:srgbClr val="C00000"/>
              </a:solidFill>
            </a:endParaRPr>
          </a:p>
          <a:p>
            <a:endParaRPr lang="en-US" sz="1400" b="1" dirty="0" smtClean="0">
              <a:solidFill>
                <a:srgbClr val="C00000"/>
              </a:solidFill>
            </a:endParaRPr>
          </a:p>
          <a:p>
            <a:endParaRPr lang="en-US" sz="1400" b="1" dirty="0">
              <a:solidFill>
                <a:srgbClr val="C00000"/>
              </a:solidFill>
            </a:endParaRPr>
          </a:p>
          <a:p>
            <a:pPr lvl="0"/>
            <a:endParaRPr lang="en-US" sz="1400" b="1" dirty="0" smtClean="0">
              <a:solidFill>
                <a:srgbClr val="1E019B"/>
              </a:solidFill>
            </a:endParaRPr>
          </a:p>
          <a:p>
            <a:pPr lvl="0"/>
            <a:endParaRPr lang="en-US" sz="1400" b="1" dirty="0">
              <a:solidFill>
                <a:srgbClr val="1E019B"/>
              </a:solidFill>
            </a:endParaRPr>
          </a:p>
          <a:p>
            <a:pPr lvl="0"/>
            <a:endParaRPr lang="en-US" sz="1400" b="1" dirty="0" smtClean="0">
              <a:solidFill>
                <a:srgbClr val="1E019B"/>
              </a:solidFill>
            </a:endParaRPr>
          </a:p>
          <a:p>
            <a:pPr lvl="0"/>
            <a:r>
              <a:rPr lang="en-US" sz="1400" b="1" i="1" dirty="0" smtClean="0">
                <a:solidFill>
                  <a:srgbClr val="1E019B"/>
                </a:solidFill>
              </a:rPr>
              <a:t>                                                                                                </a:t>
            </a:r>
          </a:p>
          <a:p>
            <a:pPr lvl="0"/>
            <a:r>
              <a:rPr lang="en-US" sz="1400" b="1" i="1" dirty="0" smtClean="0">
                <a:solidFill>
                  <a:srgbClr val="1E019B"/>
                </a:solidFill>
              </a:rPr>
              <a:t>                                                                                       </a:t>
            </a:r>
            <a:r>
              <a:rPr lang="en-US" sz="1400" b="1" i="1" dirty="0" err="1" smtClean="0">
                <a:solidFill>
                  <a:srgbClr val="1E019B"/>
                </a:solidFill>
              </a:rPr>
              <a:t>J.Fujimoto</a:t>
            </a:r>
            <a:r>
              <a:rPr lang="en-US" sz="1400" b="1" i="1" dirty="0">
                <a:solidFill>
                  <a:srgbClr val="1E019B"/>
                </a:solidFill>
              </a:rPr>
              <a:t>, </a:t>
            </a:r>
            <a:r>
              <a:rPr lang="en-US" sz="1400" b="1" i="1" dirty="0" err="1">
                <a:solidFill>
                  <a:srgbClr val="1E019B"/>
                </a:solidFill>
              </a:rPr>
              <a:t>S.Hayashi</a:t>
            </a:r>
            <a:r>
              <a:rPr lang="en-US" sz="1400" b="1" i="1" dirty="0">
                <a:solidFill>
                  <a:srgbClr val="1E019B"/>
                </a:solidFill>
              </a:rPr>
              <a:t> et. Al., </a:t>
            </a:r>
            <a:r>
              <a:rPr lang="en-US" sz="1400" b="1" i="1" dirty="0">
                <a:solidFill>
                  <a:srgbClr val="1E019B"/>
                </a:solidFill>
                <a:ea typeface="Calibri" pitchFamily="34" charset="0"/>
                <a:cs typeface="Times New Roman" pitchFamily="18" charset="0"/>
              </a:rPr>
              <a:t>Chem. Asian J., </a:t>
            </a:r>
            <a:r>
              <a:rPr lang="en-US" sz="1400" b="1" i="1" dirty="0" smtClean="0">
                <a:solidFill>
                  <a:srgbClr val="1E019B"/>
                </a:solidFill>
                <a:ea typeface="Calibri" pitchFamily="34" charset="0"/>
                <a:cs typeface="Times New Roman" pitchFamily="18" charset="0"/>
              </a:rPr>
              <a:t>12, 1976 (2020).</a:t>
            </a:r>
            <a:endParaRPr lang="en-US" sz="1400" b="1" i="1" dirty="0">
              <a:solidFill>
                <a:srgbClr val="1E019B"/>
              </a:solidFill>
              <a:cs typeface="Arial" pitchFamily="34" charset="0"/>
            </a:endParaRPr>
          </a:p>
          <a:p>
            <a:r>
              <a:rPr lang="en-US" sz="1400" b="1" i="1" dirty="0" smtClean="0">
                <a:solidFill>
                  <a:srgbClr val="1E019B"/>
                </a:solidFill>
              </a:rPr>
              <a:t> </a:t>
            </a:r>
            <a:endParaRPr lang="ru-RU" sz="1400" b="1" i="1" dirty="0">
              <a:solidFill>
                <a:srgbClr val="1E019B"/>
              </a:solidFill>
            </a:endParaRPr>
          </a:p>
        </p:txBody>
      </p:sp>
      <p:pic>
        <p:nvPicPr>
          <p:cNvPr id="180233" name="Picture 9"/>
          <p:cNvPicPr>
            <a:picLocks noChangeAspect="1" noChangeArrowheads="1"/>
          </p:cNvPicPr>
          <p:nvPr/>
        </p:nvPicPr>
        <p:blipFill>
          <a:blip r:embed="rId3"/>
          <a:srcRect/>
          <a:stretch>
            <a:fillRect/>
          </a:stretch>
        </p:blipFill>
        <p:spPr bwMode="auto">
          <a:xfrm>
            <a:off x="3866260" y="2765301"/>
            <a:ext cx="3936798" cy="340000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 Image"/>
          <p:cNvPicPr/>
          <p:nvPr/>
        </p:nvPicPr>
        <p:blipFill>
          <a:blip r:embed="rId2"/>
          <a:srcRect/>
          <a:stretch>
            <a:fillRect/>
          </a:stretch>
        </p:blipFill>
        <p:spPr bwMode="auto">
          <a:xfrm>
            <a:off x="1500166" y="785794"/>
            <a:ext cx="6202170" cy="3662378"/>
          </a:xfrm>
          <a:prstGeom prst="rect">
            <a:avLst/>
          </a:prstGeom>
          <a:noFill/>
          <a:ln w="9525">
            <a:noFill/>
            <a:miter lim="800000"/>
            <a:headEnd/>
            <a:tailEnd/>
          </a:ln>
        </p:spPr>
      </p:pic>
      <p:sp>
        <p:nvSpPr>
          <p:cNvPr id="3" name="Прямоугольник 2"/>
          <p:cNvSpPr/>
          <p:nvPr/>
        </p:nvSpPr>
        <p:spPr>
          <a:xfrm>
            <a:off x="1571604" y="4500570"/>
            <a:ext cx="6072230" cy="738664"/>
          </a:xfrm>
          <a:prstGeom prst="rect">
            <a:avLst/>
          </a:prstGeom>
        </p:spPr>
        <p:txBody>
          <a:bodyPr wrap="square">
            <a:spAutoFit/>
          </a:bodyPr>
          <a:lstStyle/>
          <a:p>
            <a:pPr algn="just"/>
            <a:r>
              <a:rPr lang="en-US" sz="1400" b="1" dirty="0" smtClean="0">
                <a:solidFill>
                  <a:srgbClr val="C00000"/>
                </a:solidFill>
              </a:rPr>
              <a:t>The transfer of energy from the singlet excited state occurs from the peripheral porphyrin fragments of the light-harvesting antenna to the central one with efficiency of more than 90% and rate constants of the order of 10</a:t>
            </a:r>
            <a:r>
              <a:rPr lang="en-US" sz="1400" b="1" baseline="30000" dirty="0" smtClean="0">
                <a:solidFill>
                  <a:srgbClr val="C00000"/>
                </a:solidFill>
              </a:rPr>
              <a:t>10</a:t>
            </a:r>
            <a:r>
              <a:rPr lang="en-US" sz="1400" b="1" dirty="0" smtClean="0">
                <a:solidFill>
                  <a:srgbClr val="C00000"/>
                </a:solidFill>
              </a:rPr>
              <a:t> s</a:t>
            </a:r>
            <a:r>
              <a:rPr lang="en-US" sz="1400" b="1" baseline="30000" dirty="0" smtClean="0">
                <a:solidFill>
                  <a:srgbClr val="C00000"/>
                </a:solidFill>
              </a:rPr>
              <a:t>-1</a:t>
            </a:r>
            <a:r>
              <a:rPr lang="en-US" sz="1400" b="1" dirty="0" smtClean="0">
                <a:solidFill>
                  <a:srgbClr val="C00000"/>
                </a:solidFill>
              </a:rPr>
              <a:t>.</a:t>
            </a:r>
            <a:endParaRPr lang="ru-RU" sz="1400" b="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5180" y="5740962"/>
            <a:ext cx="8280920" cy="369332"/>
          </a:xfrm>
          <a:prstGeom prst="rect">
            <a:avLst/>
          </a:prstGeom>
        </p:spPr>
        <p:txBody>
          <a:bodyPr wrap="square">
            <a:spAutoFit/>
          </a:bodyPr>
          <a:lstStyle/>
          <a:p>
            <a:pPr algn="ctr"/>
            <a:r>
              <a:rPr lang="ru-RU" b="1" i="1" dirty="0" smtClean="0">
                <a:solidFill>
                  <a:srgbClr val="C00000"/>
                </a:solidFill>
              </a:rPr>
              <a:t>* Работа поддержана Российским </a:t>
            </a:r>
            <a:r>
              <a:rPr lang="ru-RU" b="1" i="1" dirty="0">
                <a:solidFill>
                  <a:srgbClr val="C00000"/>
                </a:solidFill>
              </a:rPr>
              <a:t>Н</a:t>
            </a:r>
            <a:r>
              <a:rPr lang="ru-RU" b="1" i="1" dirty="0" smtClean="0">
                <a:solidFill>
                  <a:srgbClr val="C00000"/>
                </a:solidFill>
              </a:rPr>
              <a:t>аучным Фондом, проект № 22</a:t>
            </a:r>
            <a:r>
              <a:rPr lang="en-US" b="1" i="1" dirty="0" smtClean="0">
                <a:solidFill>
                  <a:srgbClr val="C00000"/>
                </a:solidFill>
              </a:rPr>
              <a:t>-</a:t>
            </a:r>
            <a:r>
              <a:rPr lang="ru-RU" b="1" i="1" dirty="0" smtClean="0">
                <a:solidFill>
                  <a:srgbClr val="C00000"/>
                </a:solidFill>
              </a:rPr>
              <a:t>23</a:t>
            </a:r>
            <a:r>
              <a:rPr lang="en-US" b="1" i="1" dirty="0" smtClean="0">
                <a:solidFill>
                  <a:srgbClr val="C00000"/>
                </a:solidFill>
              </a:rPr>
              <a:t>-</a:t>
            </a:r>
            <a:r>
              <a:rPr lang="ru-RU" b="1" i="1" dirty="0" smtClean="0">
                <a:solidFill>
                  <a:srgbClr val="C00000"/>
                </a:solidFill>
              </a:rPr>
              <a:t>00018</a:t>
            </a:r>
            <a:endParaRPr lang="en-US" i="1" dirty="0" smtClean="0">
              <a:solidFill>
                <a:srgbClr val="C00000"/>
              </a:solidFill>
            </a:endParaRPr>
          </a:p>
        </p:txBody>
      </p:sp>
      <p:pic>
        <p:nvPicPr>
          <p:cNvPr id="178178" name="Picture 2" descr="http://www.ras.ru/ph/0001/LBGK47S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960" y="476671"/>
            <a:ext cx="9124712" cy="524908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405180" y="1844824"/>
            <a:ext cx="8352928" cy="923330"/>
          </a:xfrm>
          <a:prstGeom prst="rect">
            <a:avLst/>
          </a:prstGeom>
        </p:spPr>
        <p:txBody>
          <a:bodyPr wrap="square">
            <a:spAutoFit/>
          </a:bodyPr>
          <a:lstStyle/>
          <a:p>
            <a:pPr algn="ctr"/>
            <a:r>
              <a:rPr lang="ru-RU" sz="5400" b="1" i="1" dirty="0" smtClean="0">
                <a:solidFill>
                  <a:schemeClr val="accent6"/>
                </a:solidFill>
              </a:rPr>
              <a:t>Спасибо за внимание!</a:t>
            </a:r>
            <a:endParaRPr lang="ru-RU" sz="5400" dirty="0">
              <a:solidFill>
                <a:schemeClr val="accent6"/>
              </a:solidFill>
            </a:endParaRPr>
          </a:p>
        </p:txBody>
      </p:sp>
      <p:sp>
        <p:nvSpPr>
          <p:cNvPr id="6" name="Прямоугольник 5"/>
          <p:cNvSpPr/>
          <p:nvPr/>
        </p:nvSpPr>
        <p:spPr>
          <a:xfrm>
            <a:off x="214249" y="15006"/>
            <a:ext cx="8742201" cy="400110"/>
          </a:xfrm>
          <a:prstGeom prst="rect">
            <a:avLst/>
          </a:prstGeom>
        </p:spPr>
        <p:txBody>
          <a:bodyPr wrap="none">
            <a:spAutoFit/>
          </a:bodyPr>
          <a:lstStyle/>
          <a:p>
            <a:r>
              <a:rPr lang="ru-RU" sz="2000" b="1" i="1" dirty="0" smtClean="0">
                <a:solidFill>
                  <a:srgbClr val="C00000"/>
                </a:solidFill>
              </a:rPr>
              <a:t>Институт химии растворов им. Г.А. </a:t>
            </a:r>
            <a:r>
              <a:rPr lang="ru-RU" sz="2000" b="1" i="1" dirty="0" err="1" smtClean="0">
                <a:solidFill>
                  <a:srgbClr val="C00000"/>
                </a:solidFill>
              </a:rPr>
              <a:t>Крестова</a:t>
            </a:r>
            <a:r>
              <a:rPr lang="ru-RU" sz="2000" b="1" i="1" dirty="0" smtClean="0">
                <a:solidFill>
                  <a:srgbClr val="C00000"/>
                </a:solidFill>
              </a:rPr>
              <a:t> Российской академии наук</a:t>
            </a:r>
            <a:endParaRPr lang="ru-RU" sz="2000" dirty="0">
              <a:solidFill>
                <a:srgbClr val="C00000"/>
              </a:solidFill>
            </a:endParaRPr>
          </a:p>
        </p:txBody>
      </p:sp>
    </p:spTree>
    <p:extLst>
      <p:ext uri="{BB962C8B-B14F-4D97-AF65-F5344CB8AC3E}">
        <p14:creationId xmlns="" xmlns:p14="http://schemas.microsoft.com/office/powerpoint/2010/main" val="2877347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2"/>
          <a:srcRect/>
          <a:stretch>
            <a:fillRect/>
          </a:stretch>
        </p:blipFill>
        <p:spPr bwMode="auto">
          <a:xfrm>
            <a:off x="2667000" y="1524000"/>
            <a:ext cx="3810000" cy="3810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3">
            <a:clrChange>
              <a:clrFrom>
                <a:srgbClr val="FEFEFE"/>
              </a:clrFrom>
              <a:clrTo>
                <a:srgbClr val="FEFEFE">
                  <a:alpha val="0"/>
                </a:srgbClr>
              </a:clrTo>
            </a:clrChange>
            <a:duotone>
              <a:prstClr val="black"/>
              <a:schemeClr val="accent3">
                <a:tint val="45000"/>
                <a:satMod val="400000"/>
              </a:schemeClr>
            </a:duotone>
          </a:blip>
          <a:srcRect/>
          <a:stretch>
            <a:fillRect/>
          </a:stretch>
        </p:blipFill>
        <p:spPr bwMode="auto">
          <a:xfrm>
            <a:off x="571472" y="3709345"/>
            <a:ext cx="4500594" cy="2928958"/>
          </a:xfrm>
          <a:prstGeom prst="rect">
            <a:avLst/>
          </a:prstGeom>
          <a:noFill/>
          <a:ln w="9525">
            <a:noFill/>
            <a:miter lim="800000"/>
            <a:headEnd/>
            <a:tailEnd/>
          </a:ln>
        </p:spPr>
      </p:pic>
      <p:sp>
        <p:nvSpPr>
          <p:cNvPr id="3075" name="Rectangle 3"/>
          <p:cNvSpPr>
            <a:spLocks noChangeArrowheads="1"/>
          </p:cNvSpPr>
          <p:nvPr/>
        </p:nvSpPr>
        <p:spPr bwMode="auto">
          <a:xfrm>
            <a:off x="5072066" y="4581128"/>
            <a:ext cx="33575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ea typeface="Times New Roman" pitchFamily="18" charset="0"/>
                <a:cs typeface="Arial" pitchFamily="34" charset="0"/>
              </a:rPr>
              <a:t>UV-vis spectra of</a:t>
            </a:r>
            <a:r>
              <a:rPr kumimoji="0" lang="ru-RU" sz="1400" b="1" i="0" u="none" strike="noStrike" cap="none" normalizeH="0" baseline="0" dirty="0" smtClean="0">
                <a:ln>
                  <a:noFill/>
                </a:ln>
                <a:solidFill>
                  <a:srgbClr val="C00000"/>
                </a:solidFill>
                <a:effectLst/>
                <a:ea typeface="Times New Roman" pitchFamily="18" charset="0"/>
                <a:cs typeface="Arial" pitchFamily="34" charset="0"/>
              </a:rPr>
              <a:t> </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the</a:t>
            </a:r>
            <a:r>
              <a:rPr kumimoji="0" lang="en-US" sz="1400" b="1" i="0" u="none" strike="noStrike" cap="none" normalizeH="0" baseline="0" dirty="0" smtClean="0">
                <a:ln>
                  <a:noFill/>
                </a:ln>
                <a:solidFill>
                  <a:srgbClr val="FF0000"/>
                </a:solidFill>
                <a:effectLst/>
                <a:ea typeface="Times New Roman" pitchFamily="18" charset="0"/>
                <a:cs typeface="Arial" pitchFamily="34" charset="0"/>
              </a:rPr>
              <a:t>: </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(a) Na</a:t>
            </a:r>
            <a:r>
              <a:rPr kumimoji="0" lang="en-US" sz="1400" b="1" i="0" u="none" strike="noStrike" cap="none" normalizeH="0" baseline="30000" dirty="0" smtClean="0">
                <a:ln>
                  <a:noFill/>
                </a:ln>
                <a:solidFill>
                  <a:srgbClr val="C00000"/>
                </a:solidFill>
                <a:effectLst/>
                <a:ea typeface="Times New Roman" pitchFamily="18" charset="0"/>
                <a:cs typeface="Arial" pitchFamily="34" charset="0"/>
              </a:rPr>
              <a:t>+</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 - CAP; (b) CAP; (c) K</a:t>
            </a:r>
            <a:r>
              <a:rPr kumimoji="0" lang="en-US" sz="1400" b="1" i="0" u="none" strike="noStrike" cap="none" normalizeH="0" baseline="30000" dirty="0" smtClean="0">
                <a:ln>
                  <a:noFill/>
                </a:ln>
                <a:solidFill>
                  <a:srgbClr val="C00000"/>
                </a:solidFill>
                <a:effectLst/>
                <a:ea typeface="Times New Roman" pitchFamily="18" charset="0"/>
                <a:cs typeface="Arial" pitchFamily="34" charset="0"/>
              </a:rPr>
              <a:t>+ </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 CAP - I</a:t>
            </a:r>
            <a:r>
              <a:rPr kumimoji="0" lang="en-US" sz="1400" b="1" i="0" u="none" strike="noStrike" cap="none" normalizeH="0" baseline="30000" dirty="0" smtClean="0">
                <a:ln>
                  <a:noFill/>
                </a:ln>
                <a:solidFill>
                  <a:srgbClr val="C00000"/>
                </a:solidFill>
                <a:effectLst/>
                <a:ea typeface="Times New Roman" pitchFamily="18" charset="0"/>
                <a:cs typeface="Arial" pitchFamily="34" charset="0"/>
              </a:rPr>
              <a:t>-</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 in chloroform, [CAP]=1.0×10</a:t>
            </a:r>
            <a:r>
              <a:rPr kumimoji="0" lang="en-US" sz="1400" b="1" i="0" u="none" strike="noStrike" cap="none" normalizeH="0" baseline="30000" dirty="0" smtClean="0">
                <a:ln>
                  <a:noFill/>
                </a:ln>
                <a:solidFill>
                  <a:srgbClr val="C00000"/>
                </a:solidFill>
                <a:effectLst/>
                <a:ea typeface="Times New Roman" pitchFamily="18" charset="0"/>
                <a:cs typeface="Arial" pitchFamily="34" charset="0"/>
              </a:rPr>
              <a:t>-5</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 M, [NaClO</a:t>
            </a:r>
            <a:r>
              <a:rPr kumimoji="0" lang="en-US" sz="1400" b="1" i="0" u="none" strike="noStrike" cap="none" normalizeH="0" baseline="-30000" dirty="0" smtClean="0">
                <a:ln>
                  <a:noFill/>
                </a:ln>
                <a:solidFill>
                  <a:srgbClr val="C00000"/>
                </a:solidFill>
                <a:effectLst/>
                <a:ea typeface="Times New Roman" pitchFamily="18" charset="0"/>
                <a:cs typeface="Arial" pitchFamily="34" charset="0"/>
              </a:rPr>
              <a:t>4</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 [KI]= 5.0× 10</a:t>
            </a:r>
            <a:r>
              <a:rPr kumimoji="0" lang="en-US" sz="1400" b="1" i="0" u="none" strike="noStrike" cap="none" normalizeH="0" baseline="30000" dirty="0" smtClean="0">
                <a:ln>
                  <a:noFill/>
                </a:ln>
                <a:solidFill>
                  <a:srgbClr val="C00000"/>
                </a:solidFill>
                <a:effectLst/>
                <a:ea typeface="Times New Roman" pitchFamily="18" charset="0"/>
                <a:cs typeface="Arial" pitchFamily="34" charset="0"/>
              </a:rPr>
              <a:t>-4</a:t>
            </a:r>
            <a:r>
              <a:rPr kumimoji="0" lang="en-US" sz="1400" b="1" i="0" u="none" strike="noStrike" cap="none" normalizeH="0" baseline="0" dirty="0" smtClean="0">
                <a:ln>
                  <a:noFill/>
                </a:ln>
                <a:solidFill>
                  <a:srgbClr val="C00000"/>
                </a:solidFill>
                <a:effectLst/>
                <a:ea typeface="Times New Roman" pitchFamily="18" charset="0"/>
                <a:cs typeface="Arial" pitchFamily="34" charset="0"/>
              </a:rPr>
              <a:t> M. </a:t>
            </a:r>
            <a:endParaRPr kumimoji="0" lang="en-US" sz="1400" b="1" i="0" u="none" strike="noStrike" cap="none" normalizeH="0" baseline="0" dirty="0" smtClean="0">
              <a:ln>
                <a:noFill/>
              </a:ln>
              <a:solidFill>
                <a:srgbClr val="C00000"/>
              </a:solidFill>
              <a:effectLst/>
              <a:cs typeface="Arial" pitchFamily="34" charset="0"/>
            </a:endParaRPr>
          </a:p>
        </p:txBody>
      </p:sp>
      <p:graphicFrame>
        <p:nvGraphicFramePr>
          <p:cNvPr id="33794" name="Object 2"/>
          <p:cNvGraphicFramePr>
            <a:graphicFrameLocks noChangeAspect="1"/>
          </p:cNvGraphicFramePr>
          <p:nvPr>
            <p:extLst>
              <p:ext uri="{D42A27DB-BD31-4B8C-83A1-F6EECF244321}">
                <p14:modId xmlns="" xmlns:p14="http://schemas.microsoft.com/office/powerpoint/2010/main" val="3774768200"/>
              </p:ext>
            </p:extLst>
          </p:nvPr>
        </p:nvGraphicFramePr>
        <p:xfrm>
          <a:off x="607290" y="620688"/>
          <a:ext cx="7930732" cy="2786082"/>
        </p:xfrm>
        <a:graphic>
          <a:graphicData uri="http://schemas.openxmlformats.org/presentationml/2006/ole">
            <p:oleObj spid="_x0000_s34541" name="CS ChemDraw Drawing" r:id="rId4" imgW="13222283" imgH="4639021" progId="ChemDraw.Document.6.0">
              <p:embed/>
            </p:oleObj>
          </a:graphicData>
        </a:graphic>
      </p:graphicFrame>
      <p:sp>
        <p:nvSpPr>
          <p:cNvPr id="2" name="Прямоугольник 1"/>
          <p:cNvSpPr/>
          <p:nvPr/>
        </p:nvSpPr>
        <p:spPr>
          <a:xfrm>
            <a:off x="2235224" y="188640"/>
            <a:ext cx="4729949" cy="338554"/>
          </a:xfrm>
          <a:prstGeom prst="rect">
            <a:avLst/>
          </a:prstGeom>
        </p:spPr>
        <p:txBody>
          <a:bodyPr wrap="none">
            <a:spAutoFit/>
          </a:bodyPr>
          <a:lstStyle/>
          <a:p>
            <a:r>
              <a:rPr lang="en-US" sz="1600" b="1" dirty="0">
                <a:solidFill>
                  <a:srgbClr val="C00000"/>
                </a:solidFill>
                <a:cs typeface="Arial" pitchFamily="34" charset="0"/>
              </a:rPr>
              <a:t>Guest-binding properties of the </a:t>
            </a:r>
            <a:r>
              <a:rPr lang="en-US" sz="1600" b="1" dirty="0" err="1" smtClean="0">
                <a:solidFill>
                  <a:srgbClr val="C00000"/>
                </a:solidFill>
                <a:cs typeface="Arial" pitchFamily="34" charset="0"/>
              </a:rPr>
              <a:t>calixarene</a:t>
            </a:r>
            <a:r>
              <a:rPr lang="en-US" sz="1600" b="1" dirty="0" smtClean="0">
                <a:solidFill>
                  <a:srgbClr val="C00000"/>
                </a:solidFill>
                <a:cs typeface="Arial" pitchFamily="34" charset="0"/>
              </a:rPr>
              <a:t>-porphyrin</a:t>
            </a:r>
            <a:r>
              <a:rPr lang="ru-RU" sz="1600" b="1" dirty="0" smtClean="0">
                <a:solidFill>
                  <a:srgbClr val="C00000"/>
                </a:solidFill>
                <a:cs typeface="Arial" pitchFamily="34" charset="0"/>
              </a:rPr>
              <a:t> </a:t>
            </a:r>
            <a:endParaRPr lang="ru-RU"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3000364" y="214290"/>
            <a:ext cx="3495689" cy="5429288"/>
          </a:xfrm>
          <a:prstGeom prst="rect">
            <a:avLst/>
          </a:prstGeom>
          <a:noFill/>
          <a:ln w="9525">
            <a:noFill/>
            <a:miter lim="800000"/>
            <a:headEnd/>
            <a:tailEnd/>
          </a:ln>
        </p:spPr>
      </p:pic>
      <p:sp>
        <p:nvSpPr>
          <p:cNvPr id="3" name="Прямоугольник 2"/>
          <p:cNvSpPr/>
          <p:nvPr/>
        </p:nvSpPr>
        <p:spPr>
          <a:xfrm>
            <a:off x="428596" y="5857892"/>
            <a:ext cx="7858180" cy="646331"/>
          </a:xfrm>
          <a:prstGeom prst="rect">
            <a:avLst/>
          </a:prstGeom>
        </p:spPr>
        <p:txBody>
          <a:bodyPr wrap="square">
            <a:spAutoFit/>
          </a:bodyPr>
          <a:lstStyle/>
          <a:p>
            <a:r>
              <a:rPr lang="en-US" b="1" dirty="0" smtClean="0"/>
              <a:t> </a:t>
            </a:r>
            <a:r>
              <a:rPr lang="en-US" b="1" dirty="0" smtClean="0">
                <a:hlinkClick r:id="rId3"/>
              </a:rPr>
              <a:t>https://www.bookpi.org/bookstore/product/current-topics-on-chemistry-and-biochemistry-vol-3/</a:t>
            </a: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5608" name="AutoShape 8" descr="https://autogear.ru/misc/i/gallery/91036/30970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12" name="AutoShape 12" descr="https://i.ytimg.com/vi/7QkRgsYS5pw/hq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25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6324" y="197396"/>
            <a:ext cx="7330959" cy="2174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1334" y="160338"/>
            <a:ext cx="1029449" cy="338554"/>
          </a:xfrm>
          <a:prstGeom prst="rect">
            <a:avLst/>
          </a:prstGeom>
        </p:spPr>
        <p:txBody>
          <a:bodyPr wrap="none">
            <a:spAutoFit/>
          </a:bodyPr>
          <a:lstStyle/>
          <a:p>
            <a:r>
              <a:rPr lang="en-US" sz="1600" b="1" i="1" dirty="0">
                <a:solidFill>
                  <a:srgbClr val="C00000"/>
                </a:solidFill>
                <a:ea typeface="Times New Roman" pitchFamily="18" charset="0"/>
                <a:cs typeface="Arial" pitchFamily="34" charset="0"/>
              </a:rPr>
              <a:t>Synthesis</a:t>
            </a:r>
            <a:r>
              <a:rPr lang="en-US" sz="1600" b="1" dirty="0">
                <a:solidFill>
                  <a:srgbClr val="C00000"/>
                </a:solidFill>
              </a:rPr>
              <a:t> </a:t>
            </a:r>
            <a:endParaRPr lang="ru-RU" sz="1600" dirty="0"/>
          </a:p>
        </p:txBody>
      </p:sp>
      <p:sp>
        <p:nvSpPr>
          <p:cNvPr id="3" name="Прямоугольник 2"/>
          <p:cNvSpPr/>
          <p:nvPr/>
        </p:nvSpPr>
        <p:spPr>
          <a:xfrm>
            <a:off x="2510740" y="5805264"/>
            <a:ext cx="6462923" cy="523220"/>
          </a:xfrm>
          <a:prstGeom prst="rect">
            <a:avLst/>
          </a:prstGeom>
        </p:spPr>
        <p:txBody>
          <a:bodyPr wrap="none">
            <a:spAutoFit/>
          </a:bodyPr>
          <a:lstStyle/>
          <a:p>
            <a:pPr fontAlgn="base">
              <a:spcBef>
                <a:spcPct val="0"/>
              </a:spcBef>
              <a:spcAft>
                <a:spcPct val="0"/>
              </a:spcAft>
            </a:pPr>
            <a:r>
              <a:rPr lang="en-US" sz="1400" b="1" i="1" dirty="0" smtClean="0">
                <a:solidFill>
                  <a:srgbClr val="1E019B"/>
                </a:solidFill>
                <a:ea typeface="Times New Roman" pitchFamily="18" charset="0"/>
                <a:cs typeface="Arial" pitchFamily="34" charset="0"/>
              </a:rPr>
              <a:t>       Mamardashvili </a:t>
            </a:r>
            <a:r>
              <a:rPr lang="en-US" sz="1400" b="1" i="1" dirty="0">
                <a:solidFill>
                  <a:srgbClr val="1E019B"/>
                </a:solidFill>
                <a:ea typeface="Times New Roman" pitchFamily="18" charset="0"/>
                <a:cs typeface="Arial" pitchFamily="34" charset="0"/>
              </a:rPr>
              <a:t>N.Zh., Koifman O.I. </a:t>
            </a:r>
            <a:r>
              <a:rPr lang="en-US" sz="1400" b="1" i="1" dirty="0" smtClean="0">
                <a:solidFill>
                  <a:srgbClr val="1E019B"/>
                </a:solidFill>
                <a:ea typeface="Calibri" pitchFamily="34" charset="0"/>
                <a:cs typeface="Arial" pitchFamily="34" charset="0"/>
              </a:rPr>
              <a:t>et.al.</a:t>
            </a:r>
            <a:r>
              <a:rPr lang="en-US" sz="1400" b="1" i="1" dirty="0" smtClean="0">
                <a:solidFill>
                  <a:srgbClr val="1E019B"/>
                </a:solidFill>
                <a:ea typeface="Times New Roman" pitchFamily="18" charset="0"/>
                <a:cs typeface="Arial" pitchFamily="34" charset="0"/>
              </a:rPr>
              <a:t> </a:t>
            </a:r>
            <a:r>
              <a:rPr lang="en-US" sz="1400" b="1" i="1" dirty="0">
                <a:solidFill>
                  <a:srgbClr val="1E019B"/>
                </a:solidFill>
                <a:ea typeface="Times New Roman" pitchFamily="18" charset="0"/>
                <a:cs typeface="Arial" pitchFamily="34" charset="0"/>
              </a:rPr>
              <a:t>Russ. Chem. Bull. 2013, 62(1), </a:t>
            </a:r>
            <a:r>
              <a:rPr lang="ru-RU" sz="1400" b="1" i="1" dirty="0">
                <a:solidFill>
                  <a:srgbClr val="1E019B"/>
                </a:solidFill>
                <a:ea typeface="Times New Roman" pitchFamily="18" charset="0"/>
                <a:cs typeface="Arial" pitchFamily="34" charset="0"/>
              </a:rPr>
              <a:t>Р</a:t>
            </a:r>
            <a:r>
              <a:rPr lang="en-US" sz="1400" b="1" i="1" dirty="0">
                <a:solidFill>
                  <a:srgbClr val="1E019B"/>
                </a:solidFill>
                <a:ea typeface="Times New Roman" pitchFamily="18" charset="0"/>
                <a:cs typeface="Arial" pitchFamily="34" charset="0"/>
              </a:rPr>
              <a:t>. </a:t>
            </a:r>
            <a:r>
              <a:rPr lang="en-US" sz="1400" b="1" i="1" dirty="0" smtClean="0">
                <a:solidFill>
                  <a:srgbClr val="1E019B"/>
                </a:solidFill>
                <a:ea typeface="Times New Roman" pitchFamily="18" charset="0"/>
                <a:cs typeface="Arial" pitchFamily="34" charset="0"/>
              </a:rPr>
              <a:t>123-132</a:t>
            </a:r>
            <a:endParaRPr lang="en-US" sz="1400" b="1" dirty="0">
              <a:solidFill>
                <a:srgbClr val="C00000"/>
              </a:solidFill>
              <a:cs typeface="Arial" pitchFamily="34" charset="0"/>
            </a:endParaRPr>
          </a:p>
          <a:p>
            <a:pPr lvl="0" fontAlgn="base">
              <a:spcBef>
                <a:spcPct val="0"/>
              </a:spcBef>
              <a:spcAft>
                <a:spcPct val="0"/>
              </a:spcAft>
            </a:pPr>
            <a:endParaRPr lang="en-US" sz="1400" b="1" dirty="0">
              <a:solidFill>
                <a:srgbClr val="1E019B"/>
              </a:solidFill>
              <a:cs typeface="Arial" pitchFamily="34" charset="0"/>
            </a:endParaRPr>
          </a:p>
        </p:txBody>
      </p:sp>
      <p:grpSp>
        <p:nvGrpSpPr>
          <p:cNvPr id="8" name="Group 104"/>
          <p:cNvGrpSpPr>
            <a:grpSpLocks/>
          </p:cNvGrpSpPr>
          <p:nvPr/>
        </p:nvGrpSpPr>
        <p:grpSpPr bwMode="auto">
          <a:xfrm>
            <a:off x="1456194" y="2548308"/>
            <a:ext cx="3624290" cy="2586029"/>
            <a:chOff x="1338" y="845"/>
            <a:chExt cx="3390" cy="2576"/>
          </a:xfrm>
        </p:grpSpPr>
        <p:grpSp>
          <p:nvGrpSpPr>
            <p:cNvPr id="9" name="Group 105"/>
            <p:cNvGrpSpPr>
              <a:grpSpLocks/>
            </p:cNvGrpSpPr>
            <p:nvPr/>
          </p:nvGrpSpPr>
          <p:grpSpPr bwMode="auto">
            <a:xfrm>
              <a:off x="1953" y="1912"/>
              <a:ext cx="2528" cy="1007"/>
              <a:chOff x="826" y="1838"/>
              <a:chExt cx="2294" cy="917"/>
            </a:xfrm>
          </p:grpSpPr>
          <p:sp>
            <p:nvSpPr>
              <p:cNvPr id="52" name="Rectangle 108"/>
              <p:cNvSpPr>
                <a:spLocks noChangeArrowheads="1"/>
              </p:cNvSpPr>
              <p:nvPr/>
            </p:nvSpPr>
            <p:spPr bwMode="auto">
              <a:xfrm>
                <a:off x="2505" y="2615"/>
                <a:ext cx="615" cy="140"/>
              </a:xfrm>
              <a:prstGeom prst="rect">
                <a:avLst/>
              </a:prstGeom>
              <a:noFill/>
              <a:ln w="9525">
                <a:noFill/>
                <a:miter lim="800000"/>
                <a:headEnd/>
                <a:tailEnd/>
              </a:ln>
            </p:spPr>
            <p:txBody>
              <a:bodyPr wrap="squar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smtClean="0">
                    <a:solidFill>
                      <a:srgbClr val="000000"/>
                    </a:solidFill>
                    <a:cs typeface="Arial" charset="0"/>
                  </a:rPr>
                  <a:t>[K</a:t>
                </a:r>
                <a:r>
                  <a:rPr lang="fr-FR" altLang="ru-RU" sz="1000" baseline="30000" dirty="0" smtClean="0">
                    <a:solidFill>
                      <a:srgbClr val="000000"/>
                    </a:solidFill>
                    <a:cs typeface="Arial" charset="0"/>
                  </a:rPr>
                  <a:t>+</a:t>
                </a:r>
                <a:r>
                  <a:rPr lang="fr-FR" altLang="ru-RU" sz="1000" dirty="0" smtClean="0">
                    <a:solidFill>
                      <a:srgbClr val="000000"/>
                    </a:solidFill>
                    <a:cs typeface="Arial" charset="0"/>
                  </a:rPr>
                  <a:t>]/[Zn</a:t>
                </a:r>
                <a:r>
                  <a:rPr lang="fr-FR" altLang="ru-RU" sz="1000" baseline="-25000" dirty="0" smtClean="0">
                    <a:solidFill>
                      <a:srgbClr val="000000"/>
                    </a:solidFill>
                    <a:cs typeface="Arial" charset="0"/>
                  </a:rPr>
                  <a:t>2</a:t>
                </a:r>
                <a:r>
                  <a:rPr lang="fr-FR" altLang="ru-RU" sz="1000" dirty="0" smtClean="0">
                    <a:solidFill>
                      <a:srgbClr val="000000"/>
                    </a:solidFill>
                    <a:cs typeface="Arial" charset="0"/>
                  </a:rPr>
                  <a:t>P]</a:t>
                </a:r>
                <a:endParaRPr lang="fr-FR" altLang="ru-RU" sz="1000" dirty="0">
                  <a:latin typeface="Times New Roman" pitchFamily="18" charset="0"/>
                  <a:cs typeface="Arial" charset="0"/>
                </a:endParaRPr>
              </a:p>
            </p:txBody>
          </p:sp>
          <p:sp>
            <p:nvSpPr>
              <p:cNvPr id="53" name="Line 109"/>
              <p:cNvSpPr>
                <a:spLocks noChangeShapeType="1"/>
              </p:cNvSpPr>
              <p:nvPr/>
            </p:nvSpPr>
            <p:spPr bwMode="auto">
              <a:xfrm>
                <a:off x="1100" y="2570"/>
                <a:ext cx="1205" cy="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4" name="Line 110"/>
              <p:cNvSpPr>
                <a:spLocks noChangeShapeType="1"/>
              </p:cNvSpPr>
              <p:nvPr/>
            </p:nvSpPr>
            <p:spPr bwMode="auto">
              <a:xfrm flipV="1">
                <a:off x="1148" y="2570"/>
                <a:ext cx="2"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5" name="Line 111"/>
              <p:cNvSpPr>
                <a:spLocks noChangeShapeType="1"/>
              </p:cNvSpPr>
              <p:nvPr/>
            </p:nvSpPr>
            <p:spPr bwMode="auto">
              <a:xfrm flipV="1">
                <a:off x="1342" y="2570"/>
                <a:ext cx="0"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6" name="Line 112"/>
              <p:cNvSpPr>
                <a:spLocks noChangeShapeType="1"/>
              </p:cNvSpPr>
              <p:nvPr/>
            </p:nvSpPr>
            <p:spPr bwMode="auto">
              <a:xfrm flipV="1">
                <a:off x="1535" y="2570"/>
                <a:ext cx="1"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7" name="Line 113"/>
              <p:cNvSpPr>
                <a:spLocks noChangeShapeType="1"/>
              </p:cNvSpPr>
              <p:nvPr/>
            </p:nvSpPr>
            <p:spPr bwMode="auto">
              <a:xfrm flipV="1">
                <a:off x="1727" y="2570"/>
                <a:ext cx="2"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8" name="Line 114"/>
              <p:cNvSpPr>
                <a:spLocks noChangeShapeType="1"/>
              </p:cNvSpPr>
              <p:nvPr/>
            </p:nvSpPr>
            <p:spPr bwMode="auto">
              <a:xfrm flipV="1">
                <a:off x="1920" y="2570"/>
                <a:ext cx="1"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9" name="Line 115"/>
              <p:cNvSpPr>
                <a:spLocks noChangeShapeType="1"/>
              </p:cNvSpPr>
              <p:nvPr/>
            </p:nvSpPr>
            <p:spPr bwMode="auto">
              <a:xfrm flipV="1">
                <a:off x="2113" y="2570"/>
                <a:ext cx="1"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60" name="Line 116"/>
              <p:cNvSpPr>
                <a:spLocks noChangeShapeType="1"/>
              </p:cNvSpPr>
              <p:nvPr/>
            </p:nvSpPr>
            <p:spPr bwMode="auto">
              <a:xfrm flipV="1">
                <a:off x="2305" y="2570"/>
                <a:ext cx="1" cy="2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61" name="Rectangle 117"/>
              <p:cNvSpPr>
                <a:spLocks noChangeArrowheads="1"/>
              </p:cNvSpPr>
              <p:nvPr/>
            </p:nvSpPr>
            <p:spPr bwMode="auto">
              <a:xfrm>
                <a:off x="1109" y="2655"/>
                <a:ext cx="99"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0.0</a:t>
                </a:r>
                <a:endParaRPr lang="fr-FR" altLang="ru-RU" sz="1000" dirty="0">
                  <a:latin typeface="Times New Roman" pitchFamily="18" charset="0"/>
                  <a:cs typeface="Arial" charset="0"/>
                </a:endParaRPr>
              </a:p>
            </p:txBody>
          </p:sp>
          <p:sp>
            <p:nvSpPr>
              <p:cNvPr id="62" name="Rectangle 118"/>
              <p:cNvSpPr>
                <a:spLocks noChangeArrowheads="1"/>
              </p:cNvSpPr>
              <p:nvPr/>
            </p:nvSpPr>
            <p:spPr bwMode="auto">
              <a:xfrm>
                <a:off x="1302" y="2655"/>
                <a:ext cx="100"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0.4</a:t>
                </a:r>
                <a:endParaRPr lang="fr-FR" altLang="ru-RU" sz="1000" dirty="0">
                  <a:latin typeface="Times New Roman" pitchFamily="18" charset="0"/>
                  <a:cs typeface="Arial" charset="0"/>
                </a:endParaRPr>
              </a:p>
            </p:txBody>
          </p:sp>
          <p:sp>
            <p:nvSpPr>
              <p:cNvPr id="63" name="Rectangle 119"/>
              <p:cNvSpPr>
                <a:spLocks noChangeArrowheads="1"/>
              </p:cNvSpPr>
              <p:nvPr/>
            </p:nvSpPr>
            <p:spPr bwMode="auto">
              <a:xfrm>
                <a:off x="1496" y="2655"/>
                <a:ext cx="99"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a:solidFill>
                      <a:srgbClr val="000000"/>
                    </a:solidFill>
                    <a:cs typeface="Arial" charset="0"/>
                  </a:rPr>
                  <a:t>0.8</a:t>
                </a:r>
                <a:endParaRPr lang="fr-FR" altLang="ru-RU" sz="1000">
                  <a:latin typeface="Times New Roman" pitchFamily="18" charset="0"/>
                  <a:cs typeface="Arial" charset="0"/>
                </a:endParaRPr>
              </a:p>
            </p:txBody>
          </p:sp>
          <p:sp>
            <p:nvSpPr>
              <p:cNvPr id="64" name="Rectangle 120"/>
              <p:cNvSpPr>
                <a:spLocks noChangeArrowheads="1"/>
              </p:cNvSpPr>
              <p:nvPr/>
            </p:nvSpPr>
            <p:spPr bwMode="auto">
              <a:xfrm>
                <a:off x="1687" y="2655"/>
                <a:ext cx="100"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1.2</a:t>
                </a:r>
                <a:endParaRPr lang="fr-FR" altLang="ru-RU" sz="1000" dirty="0">
                  <a:latin typeface="Times New Roman" pitchFamily="18" charset="0"/>
                  <a:cs typeface="Arial" charset="0"/>
                </a:endParaRPr>
              </a:p>
            </p:txBody>
          </p:sp>
          <p:sp>
            <p:nvSpPr>
              <p:cNvPr id="65" name="Rectangle 121"/>
              <p:cNvSpPr>
                <a:spLocks noChangeArrowheads="1"/>
              </p:cNvSpPr>
              <p:nvPr/>
            </p:nvSpPr>
            <p:spPr bwMode="auto">
              <a:xfrm>
                <a:off x="1881" y="2655"/>
                <a:ext cx="99"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1.6</a:t>
                </a:r>
                <a:endParaRPr lang="fr-FR" altLang="ru-RU" sz="1000" dirty="0">
                  <a:latin typeface="Times New Roman" pitchFamily="18" charset="0"/>
                  <a:cs typeface="Arial" charset="0"/>
                </a:endParaRPr>
              </a:p>
            </p:txBody>
          </p:sp>
          <p:sp>
            <p:nvSpPr>
              <p:cNvPr id="66" name="Rectangle 122"/>
              <p:cNvSpPr>
                <a:spLocks noChangeArrowheads="1"/>
              </p:cNvSpPr>
              <p:nvPr/>
            </p:nvSpPr>
            <p:spPr bwMode="auto">
              <a:xfrm>
                <a:off x="2074" y="2655"/>
                <a:ext cx="99"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a:solidFill>
                      <a:srgbClr val="000000"/>
                    </a:solidFill>
                    <a:cs typeface="Arial" charset="0"/>
                  </a:rPr>
                  <a:t>2.0</a:t>
                </a:r>
                <a:endParaRPr lang="fr-FR" altLang="ru-RU" sz="1000">
                  <a:latin typeface="Times New Roman" pitchFamily="18" charset="0"/>
                  <a:cs typeface="Arial" charset="0"/>
                </a:endParaRPr>
              </a:p>
            </p:txBody>
          </p:sp>
          <p:sp>
            <p:nvSpPr>
              <p:cNvPr id="67" name="Rectangle 123"/>
              <p:cNvSpPr>
                <a:spLocks noChangeArrowheads="1"/>
              </p:cNvSpPr>
              <p:nvPr/>
            </p:nvSpPr>
            <p:spPr bwMode="auto">
              <a:xfrm>
                <a:off x="2267" y="2655"/>
                <a:ext cx="99"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a:solidFill>
                      <a:srgbClr val="000000"/>
                    </a:solidFill>
                    <a:cs typeface="Arial" charset="0"/>
                  </a:rPr>
                  <a:t>2.4</a:t>
                </a:r>
                <a:endParaRPr lang="fr-FR" altLang="ru-RU" sz="1000">
                  <a:latin typeface="Times New Roman" pitchFamily="18" charset="0"/>
                  <a:cs typeface="Arial" charset="0"/>
                </a:endParaRPr>
              </a:p>
            </p:txBody>
          </p:sp>
          <p:sp>
            <p:nvSpPr>
              <p:cNvPr id="68" name="Rectangle 124"/>
              <p:cNvSpPr>
                <a:spLocks noChangeArrowheads="1"/>
              </p:cNvSpPr>
              <p:nvPr/>
            </p:nvSpPr>
            <p:spPr bwMode="auto">
              <a:xfrm rot="16200000">
                <a:off x="622" y="2367"/>
                <a:ext cx="496" cy="87"/>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 </a:t>
                </a:r>
                <a:r>
                  <a:rPr lang="fr-FR" altLang="ru-RU" sz="1000" dirty="0">
                    <a:solidFill>
                      <a:srgbClr val="000000"/>
                    </a:solidFill>
                    <a:latin typeface="Symbol" pitchFamily="18" charset="2"/>
                    <a:cs typeface="Arial" charset="0"/>
                  </a:rPr>
                  <a:t>D</a:t>
                </a:r>
                <a:r>
                  <a:rPr lang="fr-FR" altLang="ru-RU" sz="1000" dirty="0">
                    <a:solidFill>
                      <a:srgbClr val="000000"/>
                    </a:solidFill>
                    <a:cs typeface="Arial" charset="0"/>
                  </a:rPr>
                  <a:t> absorbance</a:t>
                </a:r>
              </a:p>
            </p:txBody>
          </p:sp>
          <p:sp>
            <p:nvSpPr>
              <p:cNvPr id="69" name="Line 125"/>
              <p:cNvSpPr>
                <a:spLocks noChangeShapeType="1"/>
              </p:cNvSpPr>
              <p:nvPr/>
            </p:nvSpPr>
            <p:spPr bwMode="auto">
              <a:xfrm flipV="1">
                <a:off x="1163" y="1838"/>
                <a:ext cx="1" cy="713"/>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70" name="Line 126"/>
              <p:cNvSpPr>
                <a:spLocks noChangeShapeType="1"/>
              </p:cNvSpPr>
              <p:nvPr/>
            </p:nvSpPr>
            <p:spPr bwMode="auto">
              <a:xfrm>
                <a:off x="1080" y="2522"/>
                <a:ext cx="20" cy="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71" name="Line 127"/>
              <p:cNvSpPr>
                <a:spLocks noChangeShapeType="1"/>
              </p:cNvSpPr>
              <p:nvPr/>
            </p:nvSpPr>
            <p:spPr bwMode="auto">
              <a:xfrm>
                <a:off x="1080" y="2332"/>
                <a:ext cx="20" cy="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72" name="Line 128"/>
              <p:cNvSpPr>
                <a:spLocks noChangeShapeType="1"/>
              </p:cNvSpPr>
              <p:nvPr/>
            </p:nvSpPr>
            <p:spPr bwMode="auto">
              <a:xfrm>
                <a:off x="1080" y="2142"/>
                <a:ext cx="20" cy="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73" name="Line 129"/>
              <p:cNvSpPr>
                <a:spLocks noChangeShapeType="1"/>
              </p:cNvSpPr>
              <p:nvPr/>
            </p:nvSpPr>
            <p:spPr bwMode="auto">
              <a:xfrm>
                <a:off x="1080" y="1952"/>
                <a:ext cx="20" cy="0"/>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74" name="Rectangle 130"/>
              <p:cNvSpPr>
                <a:spLocks noChangeArrowheads="1"/>
              </p:cNvSpPr>
              <p:nvPr/>
            </p:nvSpPr>
            <p:spPr bwMode="auto">
              <a:xfrm>
                <a:off x="974" y="2524"/>
                <a:ext cx="99" cy="93"/>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0.0</a:t>
                </a:r>
                <a:endParaRPr lang="fr-FR" altLang="ru-RU" sz="1000" dirty="0">
                  <a:latin typeface="Times New Roman" pitchFamily="18" charset="0"/>
                  <a:cs typeface="Arial" charset="0"/>
                </a:endParaRPr>
              </a:p>
            </p:txBody>
          </p:sp>
          <p:sp>
            <p:nvSpPr>
              <p:cNvPr id="75" name="Rectangle 131"/>
              <p:cNvSpPr>
                <a:spLocks noChangeArrowheads="1"/>
              </p:cNvSpPr>
              <p:nvPr/>
            </p:nvSpPr>
            <p:spPr bwMode="auto">
              <a:xfrm>
                <a:off x="974" y="2334"/>
                <a:ext cx="99" cy="9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0.4</a:t>
                </a:r>
                <a:endParaRPr lang="fr-FR" altLang="ru-RU" sz="1000" dirty="0">
                  <a:latin typeface="Times New Roman" pitchFamily="18" charset="0"/>
                  <a:cs typeface="Arial" charset="0"/>
                </a:endParaRPr>
              </a:p>
            </p:txBody>
          </p:sp>
          <p:sp>
            <p:nvSpPr>
              <p:cNvPr id="76" name="Rectangle 132"/>
              <p:cNvSpPr>
                <a:spLocks noChangeArrowheads="1"/>
              </p:cNvSpPr>
              <p:nvPr/>
            </p:nvSpPr>
            <p:spPr bwMode="auto">
              <a:xfrm>
                <a:off x="974" y="2145"/>
                <a:ext cx="99" cy="9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0.8</a:t>
                </a:r>
                <a:endParaRPr lang="fr-FR" altLang="ru-RU" sz="1000" dirty="0">
                  <a:latin typeface="Times New Roman" pitchFamily="18" charset="0"/>
                  <a:cs typeface="Arial" charset="0"/>
                </a:endParaRPr>
              </a:p>
            </p:txBody>
          </p:sp>
          <p:sp>
            <p:nvSpPr>
              <p:cNvPr id="77" name="Rectangle 133"/>
              <p:cNvSpPr>
                <a:spLocks noChangeArrowheads="1"/>
              </p:cNvSpPr>
              <p:nvPr/>
            </p:nvSpPr>
            <p:spPr bwMode="auto">
              <a:xfrm>
                <a:off x="974" y="1954"/>
                <a:ext cx="99" cy="9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1.2</a:t>
                </a:r>
                <a:endParaRPr lang="fr-FR" altLang="ru-RU" sz="1000" dirty="0">
                  <a:latin typeface="Times New Roman" pitchFamily="18" charset="0"/>
                  <a:cs typeface="Arial" charset="0"/>
                </a:endParaRPr>
              </a:p>
            </p:txBody>
          </p:sp>
          <p:sp>
            <p:nvSpPr>
              <p:cNvPr id="78" name="Freeform 134"/>
              <p:cNvSpPr>
                <a:spLocks/>
              </p:cNvSpPr>
              <p:nvPr/>
            </p:nvSpPr>
            <p:spPr bwMode="auto">
              <a:xfrm flipV="1">
                <a:off x="1148" y="1951"/>
                <a:ext cx="965" cy="571"/>
              </a:xfrm>
              <a:custGeom>
                <a:avLst/>
                <a:gdLst>
                  <a:gd name="T0" fmla="*/ 0 w 4750"/>
                  <a:gd name="T1" fmla="*/ 0 h 2749"/>
                  <a:gd name="T2" fmla="*/ 0 w 4750"/>
                  <a:gd name="T3" fmla="*/ 0 h 2749"/>
                  <a:gd name="T4" fmla="*/ 0 w 4750"/>
                  <a:gd name="T5" fmla="*/ 0 h 2749"/>
                  <a:gd name="T6" fmla="*/ 0 w 4750"/>
                  <a:gd name="T7" fmla="*/ 0 h 2749"/>
                  <a:gd name="T8" fmla="*/ 0 w 4750"/>
                  <a:gd name="T9" fmla="*/ 0 h 2749"/>
                  <a:gd name="T10" fmla="*/ 0 w 4750"/>
                  <a:gd name="T11" fmla="*/ 0 h 2749"/>
                  <a:gd name="T12" fmla="*/ 0 w 4750"/>
                  <a:gd name="T13" fmla="*/ 0 h 2749"/>
                  <a:gd name="T14" fmla="*/ 0 w 4750"/>
                  <a:gd name="T15" fmla="*/ 0 h 2749"/>
                  <a:gd name="T16" fmla="*/ 0 60000 65536"/>
                  <a:gd name="T17" fmla="*/ 0 60000 65536"/>
                  <a:gd name="T18" fmla="*/ 0 60000 65536"/>
                  <a:gd name="T19" fmla="*/ 0 60000 65536"/>
                  <a:gd name="T20" fmla="*/ 0 60000 65536"/>
                  <a:gd name="T21" fmla="*/ 0 60000 65536"/>
                  <a:gd name="T22" fmla="*/ 0 60000 65536"/>
                  <a:gd name="T23" fmla="*/ 0 60000 65536"/>
                  <a:gd name="T24" fmla="*/ 0 w 4750"/>
                  <a:gd name="T25" fmla="*/ 0 h 2749"/>
                  <a:gd name="T26" fmla="*/ 4750 w 4750"/>
                  <a:gd name="T27" fmla="*/ 2749 h 2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0" h="2749">
                    <a:moveTo>
                      <a:pt x="0" y="0"/>
                    </a:moveTo>
                    <a:lnTo>
                      <a:pt x="475" y="687"/>
                    </a:lnTo>
                    <a:lnTo>
                      <a:pt x="665" y="916"/>
                    </a:lnTo>
                    <a:lnTo>
                      <a:pt x="1140" y="1558"/>
                    </a:lnTo>
                    <a:lnTo>
                      <a:pt x="1852" y="2290"/>
                    </a:lnTo>
                    <a:lnTo>
                      <a:pt x="2399" y="2657"/>
                    </a:lnTo>
                    <a:lnTo>
                      <a:pt x="2850" y="2726"/>
                    </a:lnTo>
                    <a:lnTo>
                      <a:pt x="4750" y="2749"/>
                    </a:lnTo>
                  </a:path>
                </a:pathLst>
              </a:cu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79" name="Freeform 135"/>
              <p:cNvSpPr>
                <a:spLocks/>
              </p:cNvSpPr>
              <p:nvPr/>
            </p:nvSpPr>
            <p:spPr bwMode="auto">
              <a:xfrm flipV="1">
                <a:off x="1163" y="1971"/>
                <a:ext cx="965" cy="523"/>
              </a:xfrm>
              <a:custGeom>
                <a:avLst/>
                <a:gdLst>
                  <a:gd name="T0" fmla="*/ 0 w 4750"/>
                  <a:gd name="T1" fmla="*/ 0 h 2519"/>
                  <a:gd name="T2" fmla="*/ 0 w 4750"/>
                  <a:gd name="T3" fmla="*/ 0 h 2519"/>
                  <a:gd name="T4" fmla="*/ 0 w 4750"/>
                  <a:gd name="T5" fmla="*/ 0 h 2519"/>
                  <a:gd name="T6" fmla="*/ 0 w 4750"/>
                  <a:gd name="T7" fmla="*/ 0 h 2519"/>
                  <a:gd name="T8" fmla="*/ 0 w 4750"/>
                  <a:gd name="T9" fmla="*/ 0 h 2519"/>
                  <a:gd name="T10" fmla="*/ 0 w 4750"/>
                  <a:gd name="T11" fmla="*/ 0 h 2519"/>
                  <a:gd name="T12" fmla="*/ 0 w 4750"/>
                  <a:gd name="T13" fmla="*/ 0 h 2519"/>
                  <a:gd name="T14" fmla="*/ 0 w 4750"/>
                  <a:gd name="T15" fmla="*/ 0 h 2519"/>
                  <a:gd name="T16" fmla="*/ 0 60000 65536"/>
                  <a:gd name="T17" fmla="*/ 0 60000 65536"/>
                  <a:gd name="T18" fmla="*/ 0 60000 65536"/>
                  <a:gd name="T19" fmla="*/ 0 60000 65536"/>
                  <a:gd name="T20" fmla="*/ 0 60000 65536"/>
                  <a:gd name="T21" fmla="*/ 0 60000 65536"/>
                  <a:gd name="T22" fmla="*/ 0 60000 65536"/>
                  <a:gd name="T23" fmla="*/ 0 60000 65536"/>
                  <a:gd name="T24" fmla="*/ 0 w 4750"/>
                  <a:gd name="T25" fmla="*/ 0 h 2519"/>
                  <a:gd name="T26" fmla="*/ 4750 w 4750"/>
                  <a:gd name="T27" fmla="*/ 2519 h 25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0" h="2519">
                    <a:moveTo>
                      <a:pt x="0" y="2519"/>
                    </a:moveTo>
                    <a:lnTo>
                      <a:pt x="475" y="2084"/>
                    </a:lnTo>
                    <a:lnTo>
                      <a:pt x="665" y="1832"/>
                    </a:lnTo>
                    <a:lnTo>
                      <a:pt x="1140" y="1236"/>
                    </a:lnTo>
                    <a:lnTo>
                      <a:pt x="1852" y="549"/>
                    </a:lnTo>
                    <a:lnTo>
                      <a:pt x="2399" y="69"/>
                    </a:lnTo>
                    <a:lnTo>
                      <a:pt x="2850" y="0"/>
                    </a:lnTo>
                    <a:lnTo>
                      <a:pt x="4750" y="0"/>
                    </a:lnTo>
                  </a:path>
                </a:pathLst>
              </a:cu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80" name="Oval 136"/>
              <p:cNvSpPr>
                <a:spLocks noChangeArrowheads="1"/>
              </p:cNvSpPr>
              <p:nvPr/>
            </p:nvSpPr>
            <p:spPr bwMode="auto">
              <a:xfrm>
                <a:off x="1137" y="2510"/>
                <a:ext cx="24" cy="25"/>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1" name="Oval 137"/>
              <p:cNvSpPr>
                <a:spLocks noChangeArrowheads="1"/>
              </p:cNvSpPr>
              <p:nvPr/>
            </p:nvSpPr>
            <p:spPr bwMode="auto">
              <a:xfrm>
                <a:off x="1233" y="2368"/>
                <a:ext cx="25" cy="23"/>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2" name="Oval 138"/>
              <p:cNvSpPr>
                <a:spLocks noChangeArrowheads="1"/>
              </p:cNvSpPr>
              <p:nvPr/>
            </p:nvSpPr>
            <p:spPr bwMode="auto">
              <a:xfrm>
                <a:off x="1271" y="2320"/>
                <a:ext cx="25" cy="24"/>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3" name="Oval 139"/>
              <p:cNvSpPr>
                <a:spLocks noChangeArrowheads="1"/>
              </p:cNvSpPr>
              <p:nvPr/>
            </p:nvSpPr>
            <p:spPr bwMode="auto">
              <a:xfrm>
                <a:off x="1368" y="2186"/>
                <a:ext cx="24" cy="24"/>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4" name="Oval 140"/>
              <p:cNvSpPr>
                <a:spLocks noChangeArrowheads="1"/>
              </p:cNvSpPr>
              <p:nvPr/>
            </p:nvSpPr>
            <p:spPr bwMode="auto">
              <a:xfrm>
                <a:off x="1513" y="2034"/>
                <a:ext cx="23" cy="25"/>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5" name="Oval 141"/>
              <p:cNvSpPr>
                <a:spLocks noChangeArrowheads="1"/>
              </p:cNvSpPr>
              <p:nvPr/>
            </p:nvSpPr>
            <p:spPr bwMode="auto">
              <a:xfrm>
                <a:off x="1623" y="1958"/>
                <a:ext cx="25" cy="24"/>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6" name="Oval 142"/>
              <p:cNvSpPr>
                <a:spLocks noChangeArrowheads="1"/>
              </p:cNvSpPr>
              <p:nvPr/>
            </p:nvSpPr>
            <p:spPr bwMode="auto">
              <a:xfrm>
                <a:off x="1715" y="1944"/>
                <a:ext cx="24" cy="24"/>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7" name="Oval 143"/>
              <p:cNvSpPr>
                <a:spLocks noChangeArrowheads="1"/>
              </p:cNvSpPr>
              <p:nvPr/>
            </p:nvSpPr>
            <p:spPr bwMode="auto">
              <a:xfrm>
                <a:off x="2101" y="1938"/>
                <a:ext cx="24" cy="25"/>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8" name="Rectangle 144"/>
              <p:cNvSpPr>
                <a:spLocks noChangeArrowheads="1"/>
              </p:cNvSpPr>
              <p:nvPr/>
            </p:nvSpPr>
            <p:spPr bwMode="auto">
              <a:xfrm>
                <a:off x="1138" y="1960"/>
                <a:ext cx="20"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89" name="Rectangle 145"/>
              <p:cNvSpPr>
                <a:spLocks noChangeArrowheads="1"/>
              </p:cNvSpPr>
              <p:nvPr/>
            </p:nvSpPr>
            <p:spPr bwMode="auto">
              <a:xfrm>
                <a:off x="1235" y="2050"/>
                <a:ext cx="20"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0" name="Rectangle 146"/>
              <p:cNvSpPr>
                <a:spLocks noChangeArrowheads="1"/>
              </p:cNvSpPr>
              <p:nvPr/>
            </p:nvSpPr>
            <p:spPr bwMode="auto">
              <a:xfrm>
                <a:off x="1274" y="2103"/>
                <a:ext cx="20"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1" name="Rectangle 147"/>
              <p:cNvSpPr>
                <a:spLocks noChangeArrowheads="1"/>
              </p:cNvSpPr>
              <p:nvPr/>
            </p:nvSpPr>
            <p:spPr bwMode="auto">
              <a:xfrm>
                <a:off x="1369" y="2227"/>
                <a:ext cx="22"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2" name="Rectangle 148"/>
              <p:cNvSpPr>
                <a:spLocks noChangeArrowheads="1"/>
              </p:cNvSpPr>
              <p:nvPr/>
            </p:nvSpPr>
            <p:spPr bwMode="auto">
              <a:xfrm>
                <a:off x="1514" y="2369"/>
                <a:ext cx="21"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3" name="Rectangle 149"/>
              <p:cNvSpPr>
                <a:spLocks noChangeArrowheads="1"/>
              </p:cNvSpPr>
              <p:nvPr/>
            </p:nvSpPr>
            <p:spPr bwMode="auto">
              <a:xfrm>
                <a:off x="1625" y="2469"/>
                <a:ext cx="21"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4" name="Rectangle 150"/>
              <p:cNvSpPr>
                <a:spLocks noChangeArrowheads="1"/>
              </p:cNvSpPr>
              <p:nvPr/>
            </p:nvSpPr>
            <p:spPr bwMode="auto">
              <a:xfrm>
                <a:off x="1717" y="2483"/>
                <a:ext cx="20"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5" name="Rectangle 151"/>
              <p:cNvSpPr>
                <a:spLocks noChangeArrowheads="1"/>
              </p:cNvSpPr>
              <p:nvPr/>
            </p:nvSpPr>
            <p:spPr bwMode="auto">
              <a:xfrm>
                <a:off x="2103" y="2483"/>
                <a:ext cx="21"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6" name="Rectangle 152"/>
              <p:cNvSpPr>
                <a:spLocks noChangeArrowheads="1"/>
              </p:cNvSpPr>
              <p:nvPr/>
            </p:nvSpPr>
            <p:spPr bwMode="auto">
              <a:xfrm>
                <a:off x="1946" y="2036"/>
                <a:ext cx="336" cy="140"/>
              </a:xfrm>
              <a:prstGeom prst="rect">
                <a:avLst/>
              </a:prstGeom>
              <a:noFill/>
              <a:ln w="9525">
                <a:noFill/>
                <a:miter lim="800000"/>
                <a:headEnd/>
                <a:tailEnd/>
              </a:ln>
            </p:spPr>
            <p:txBody>
              <a:bodyPr wrap="squar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416nm </a:t>
                </a:r>
                <a:endParaRPr lang="fr-FR" altLang="ru-RU" sz="1000" dirty="0">
                  <a:latin typeface="Times New Roman" pitchFamily="18" charset="0"/>
                  <a:cs typeface="Arial" charset="0"/>
                </a:endParaRPr>
              </a:p>
            </p:txBody>
          </p:sp>
          <p:sp>
            <p:nvSpPr>
              <p:cNvPr id="97" name="Line 153"/>
              <p:cNvSpPr>
                <a:spLocks noChangeShapeType="1"/>
              </p:cNvSpPr>
              <p:nvPr/>
            </p:nvSpPr>
            <p:spPr bwMode="auto">
              <a:xfrm>
                <a:off x="1786" y="2156"/>
                <a:ext cx="126" cy="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98" name="Oval 154"/>
              <p:cNvSpPr>
                <a:spLocks noChangeArrowheads="1"/>
              </p:cNvSpPr>
              <p:nvPr/>
            </p:nvSpPr>
            <p:spPr bwMode="auto">
              <a:xfrm>
                <a:off x="1837" y="2143"/>
                <a:ext cx="24" cy="25"/>
              </a:xfrm>
              <a:prstGeom prst="ellipse">
                <a:avLst/>
              </a:prstGeom>
              <a:solidFill>
                <a:srgbClr val="FFFFFF"/>
              </a:solid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sp>
            <p:nvSpPr>
              <p:cNvPr id="99" name="Rectangle 155"/>
              <p:cNvSpPr>
                <a:spLocks noChangeArrowheads="1"/>
              </p:cNvSpPr>
              <p:nvPr/>
            </p:nvSpPr>
            <p:spPr bwMode="auto">
              <a:xfrm>
                <a:off x="1946" y="2230"/>
                <a:ext cx="220" cy="9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000" dirty="0">
                    <a:solidFill>
                      <a:srgbClr val="000000"/>
                    </a:solidFill>
                    <a:cs typeface="Arial" charset="0"/>
                  </a:rPr>
                  <a:t>426nm</a:t>
                </a:r>
                <a:endParaRPr lang="fr-FR" altLang="ru-RU" sz="1000" dirty="0">
                  <a:latin typeface="Times New Roman" pitchFamily="18" charset="0"/>
                  <a:cs typeface="Arial" charset="0"/>
                </a:endParaRPr>
              </a:p>
            </p:txBody>
          </p:sp>
          <p:sp>
            <p:nvSpPr>
              <p:cNvPr id="100" name="Line 156"/>
              <p:cNvSpPr>
                <a:spLocks noChangeShapeType="1"/>
              </p:cNvSpPr>
              <p:nvPr/>
            </p:nvSpPr>
            <p:spPr bwMode="auto">
              <a:xfrm>
                <a:off x="1786" y="2224"/>
                <a:ext cx="126" cy="1"/>
              </a:xfrm>
              <a:prstGeom prst="line">
                <a:avLst/>
              </a:prstGeom>
              <a:noFill/>
              <a:ln w="3175">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01" name="Rectangle 157"/>
              <p:cNvSpPr>
                <a:spLocks noChangeArrowheads="1"/>
              </p:cNvSpPr>
              <p:nvPr/>
            </p:nvSpPr>
            <p:spPr bwMode="auto">
              <a:xfrm>
                <a:off x="1839" y="2214"/>
                <a:ext cx="20" cy="21"/>
              </a:xfrm>
              <a:prstGeom prst="rect">
                <a:avLst/>
              </a:prstGeom>
              <a:solidFill>
                <a:srgbClr val="FFFFFF"/>
              </a:solidFill>
              <a:ln w="3175">
                <a:solidFill>
                  <a:srgbClr val="000000"/>
                </a:solidFill>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ltLang="ru-RU" sz="2400">
                  <a:latin typeface="Times New Roman" pitchFamily="18" charset="0"/>
                  <a:cs typeface="Arial" charset="0"/>
                </a:endParaRPr>
              </a:p>
            </p:txBody>
          </p:sp>
        </p:grpSp>
        <p:sp>
          <p:nvSpPr>
            <p:cNvPr id="10" name="Rectangle 158"/>
            <p:cNvSpPr>
              <a:spLocks noChangeArrowheads="1"/>
            </p:cNvSpPr>
            <p:nvPr/>
          </p:nvSpPr>
          <p:spPr bwMode="auto">
            <a:xfrm>
              <a:off x="4468" y="3067"/>
              <a:ext cx="260"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 (nm)</a:t>
              </a:r>
              <a:endParaRPr lang="fr-FR" altLang="ru-RU" sz="1400">
                <a:latin typeface="Times New Roman" pitchFamily="18" charset="0"/>
                <a:cs typeface="Arial" charset="0"/>
              </a:endParaRPr>
            </a:p>
          </p:txBody>
        </p:sp>
        <p:sp>
          <p:nvSpPr>
            <p:cNvPr id="11" name="Line 159"/>
            <p:cNvSpPr>
              <a:spLocks noChangeShapeType="1"/>
            </p:cNvSpPr>
            <p:nvPr/>
          </p:nvSpPr>
          <p:spPr bwMode="auto">
            <a:xfrm>
              <a:off x="1898" y="3101"/>
              <a:ext cx="2530"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2" name="Line 160"/>
            <p:cNvSpPr>
              <a:spLocks noChangeShapeType="1"/>
            </p:cNvSpPr>
            <p:nvPr/>
          </p:nvSpPr>
          <p:spPr bwMode="auto">
            <a:xfrm flipV="1">
              <a:off x="1898" y="3101"/>
              <a:ext cx="1" cy="53"/>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3" name="Line 161"/>
            <p:cNvSpPr>
              <a:spLocks noChangeShapeType="1"/>
            </p:cNvSpPr>
            <p:nvPr/>
          </p:nvSpPr>
          <p:spPr bwMode="auto">
            <a:xfrm flipV="1">
              <a:off x="2404" y="3101"/>
              <a:ext cx="1" cy="53"/>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4" name="Line 162"/>
            <p:cNvSpPr>
              <a:spLocks noChangeShapeType="1"/>
            </p:cNvSpPr>
            <p:nvPr/>
          </p:nvSpPr>
          <p:spPr bwMode="auto">
            <a:xfrm flipV="1">
              <a:off x="2910" y="3101"/>
              <a:ext cx="1" cy="53"/>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5" name="Line 163"/>
            <p:cNvSpPr>
              <a:spLocks noChangeShapeType="1"/>
            </p:cNvSpPr>
            <p:nvPr/>
          </p:nvSpPr>
          <p:spPr bwMode="auto">
            <a:xfrm flipV="1">
              <a:off x="3416" y="3101"/>
              <a:ext cx="1" cy="53"/>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6" name="Line 164"/>
            <p:cNvSpPr>
              <a:spLocks noChangeShapeType="1"/>
            </p:cNvSpPr>
            <p:nvPr/>
          </p:nvSpPr>
          <p:spPr bwMode="auto">
            <a:xfrm flipV="1">
              <a:off x="3922" y="3101"/>
              <a:ext cx="1" cy="53"/>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7" name="Line 165"/>
            <p:cNvSpPr>
              <a:spLocks noChangeShapeType="1"/>
            </p:cNvSpPr>
            <p:nvPr/>
          </p:nvSpPr>
          <p:spPr bwMode="auto">
            <a:xfrm flipV="1">
              <a:off x="4428" y="3101"/>
              <a:ext cx="1" cy="53"/>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8" name="Line 166"/>
            <p:cNvSpPr>
              <a:spLocks noChangeShapeType="1"/>
            </p:cNvSpPr>
            <p:nvPr/>
          </p:nvSpPr>
          <p:spPr bwMode="auto">
            <a:xfrm flipV="1">
              <a:off x="2151" y="3101"/>
              <a:ext cx="1" cy="26"/>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19" name="Line 167"/>
            <p:cNvSpPr>
              <a:spLocks noChangeShapeType="1"/>
            </p:cNvSpPr>
            <p:nvPr/>
          </p:nvSpPr>
          <p:spPr bwMode="auto">
            <a:xfrm flipV="1">
              <a:off x="2657" y="3101"/>
              <a:ext cx="1" cy="26"/>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20" name="Line 168"/>
            <p:cNvSpPr>
              <a:spLocks noChangeShapeType="1"/>
            </p:cNvSpPr>
            <p:nvPr/>
          </p:nvSpPr>
          <p:spPr bwMode="auto">
            <a:xfrm flipV="1">
              <a:off x="3163" y="3101"/>
              <a:ext cx="1" cy="26"/>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21" name="Line 169"/>
            <p:cNvSpPr>
              <a:spLocks noChangeShapeType="1"/>
            </p:cNvSpPr>
            <p:nvPr/>
          </p:nvSpPr>
          <p:spPr bwMode="auto">
            <a:xfrm flipV="1">
              <a:off x="3669" y="3101"/>
              <a:ext cx="1" cy="26"/>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22" name="Line 170"/>
            <p:cNvSpPr>
              <a:spLocks noChangeShapeType="1"/>
            </p:cNvSpPr>
            <p:nvPr/>
          </p:nvSpPr>
          <p:spPr bwMode="auto">
            <a:xfrm flipV="1">
              <a:off x="4175" y="3101"/>
              <a:ext cx="1" cy="26"/>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23" name="Rectangle 171"/>
            <p:cNvSpPr>
              <a:spLocks noChangeArrowheads="1"/>
            </p:cNvSpPr>
            <p:nvPr/>
          </p:nvSpPr>
          <p:spPr bwMode="auto">
            <a:xfrm>
              <a:off x="1794" y="3277"/>
              <a:ext cx="186"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415</a:t>
              </a:r>
              <a:endParaRPr lang="fr-FR" altLang="ru-RU" sz="1400">
                <a:latin typeface="Times New Roman" pitchFamily="18" charset="0"/>
                <a:cs typeface="Arial" charset="0"/>
              </a:endParaRPr>
            </a:p>
          </p:txBody>
        </p:sp>
        <p:sp>
          <p:nvSpPr>
            <p:cNvPr id="24" name="Rectangle 172"/>
            <p:cNvSpPr>
              <a:spLocks noChangeArrowheads="1"/>
            </p:cNvSpPr>
            <p:nvPr/>
          </p:nvSpPr>
          <p:spPr bwMode="auto">
            <a:xfrm>
              <a:off x="2298" y="3277"/>
              <a:ext cx="186"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420</a:t>
              </a:r>
              <a:endParaRPr lang="fr-FR" altLang="ru-RU" sz="1400">
                <a:latin typeface="Times New Roman" pitchFamily="18" charset="0"/>
                <a:cs typeface="Arial" charset="0"/>
              </a:endParaRPr>
            </a:p>
          </p:txBody>
        </p:sp>
        <p:sp>
          <p:nvSpPr>
            <p:cNvPr id="25" name="Rectangle 173"/>
            <p:cNvSpPr>
              <a:spLocks noChangeArrowheads="1"/>
            </p:cNvSpPr>
            <p:nvPr/>
          </p:nvSpPr>
          <p:spPr bwMode="auto">
            <a:xfrm>
              <a:off x="2803" y="3277"/>
              <a:ext cx="186"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425</a:t>
              </a:r>
              <a:endParaRPr lang="fr-FR" altLang="ru-RU" sz="1400">
                <a:latin typeface="Times New Roman" pitchFamily="18" charset="0"/>
                <a:cs typeface="Arial" charset="0"/>
              </a:endParaRPr>
            </a:p>
          </p:txBody>
        </p:sp>
        <p:sp>
          <p:nvSpPr>
            <p:cNvPr id="26" name="Rectangle 174"/>
            <p:cNvSpPr>
              <a:spLocks noChangeArrowheads="1"/>
            </p:cNvSpPr>
            <p:nvPr/>
          </p:nvSpPr>
          <p:spPr bwMode="auto">
            <a:xfrm>
              <a:off x="3310" y="3277"/>
              <a:ext cx="277" cy="144"/>
            </a:xfrm>
            <a:prstGeom prst="rect">
              <a:avLst/>
            </a:prstGeom>
            <a:noFill/>
            <a:ln w="9525">
              <a:noFill/>
              <a:miter lim="800000"/>
              <a:headEnd/>
              <a:tailEnd/>
            </a:ln>
          </p:spPr>
          <p:txBody>
            <a:bodyPr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430</a:t>
              </a:r>
              <a:endParaRPr lang="fr-FR" altLang="ru-RU" sz="1400">
                <a:latin typeface="Times New Roman" pitchFamily="18" charset="0"/>
                <a:cs typeface="Arial" charset="0"/>
              </a:endParaRPr>
            </a:p>
          </p:txBody>
        </p:sp>
        <p:sp>
          <p:nvSpPr>
            <p:cNvPr id="27" name="Rectangle 175"/>
            <p:cNvSpPr>
              <a:spLocks noChangeArrowheads="1"/>
            </p:cNvSpPr>
            <p:nvPr/>
          </p:nvSpPr>
          <p:spPr bwMode="auto">
            <a:xfrm>
              <a:off x="3816" y="3277"/>
              <a:ext cx="186"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435</a:t>
              </a:r>
              <a:endParaRPr lang="fr-FR" altLang="ru-RU" sz="1400">
                <a:latin typeface="Times New Roman" pitchFamily="18" charset="0"/>
                <a:cs typeface="Arial" charset="0"/>
              </a:endParaRPr>
            </a:p>
          </p:txBody>
        </p:sp>
        <p:sp>
          <p:nvSpPr>
            <p:cNvPr id="28" name="Rectangle 176"/>
            <p:cNvSpPr>
              <a:spLocks noChangeArrowheads="1"/>
            </p:cNvSpPr>
            <p:nvPr/>
          </p:nvSpPr>
          <p:spPr bwMode="auto">
            <a:xfrm>
              <a:off x="4325" y="3277"/>
              <a:ext cx="186"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440</a:t>
              </a:r>
              <a:endParaRPr lang="fr-FR" altLang="ru-RU" sz="1400">
                <a:latin typeface="Times New Roman" pitchFamily="18" charset="0"/>
                <a:cs typeface="Arial" charset="0"/>
              </a:endParaRPr>
            </a:p>
          </p:txBody>
        </p:sp>
        <p:sp>
          <p:nvSpPr>
            <p:cNvPr id="29" name="Rectangle 177"/>
            <p:cNvSpPr>
              <a:spLocks noChangeArrowheads="1"/>
            </p:cNvSpPr>
            <p:nvPr/>
          </p:nvSpPr>
          <p:spPr bwMode="auto">
            <a:xfrm rot="-5400000">
              <a:off x="927" y="2025"/>
              <a:ext cx="955" cy="13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dirty="0">
                  <a:solidFill>
                    <a:srgbClr val="000000"/>
                  </a:solidFill>
                  <a:cs typeface="Arial" charset="0"/>
                </a:rPr>
                <a:t>Absorbance (a.u.)</a:t>
              </a:r>
              <a:endParaRPr lang="fr-FR" altLang="ru-RU" sz="1400" dirty="0">
                <a:latin typeface="Times New Roman" pitchFamily="18" charset="0"/>
                <a:cs typeface="Arial" charset="0"/>
              </a:endParaRPr>
            </a:p>
          </p:txBody>
        </p:sp>
        <p:sp>
          <p:nvSpPr>
            <p:cNvPr id="30" name="Line 178"/>
            <p:cNvSpPr>
              <a:spLocks noChangeShapeType="1"/>
            </p:cNvSpPr>
            <p:nvPr/>
          </p:nvSpPr>
          <p:spPr bwMode="auto">
            <a:xfrm flipV="1">
              <a:off x="1898" y="845"/>
              <a:ext cx="1" cy="2256"/>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1" name="Line 179"/>
            <p:cNvSpPr>
              <a:spLocks noChangeShapeType="1"/>
            </p:cNvSpPr>
            <p:nvPr/>
          </p:nvSpPr>
          <p:spPr bwMode="auto">
            <a:xfrm>
              <a:off x="1847" y="3101"/>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2" name="Line 180"/>
            <p:cNvSpPr>
              <a:spLocks noChangeShapeType="1"/>
            </p:cNvSpPr>
            <p:nvPr/>
          </p:nvSpPr>
          <p:spPr bwMode="auto">
            <a:xfrm>
              <a:off x="1847" y="2778"/>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3" name="Line 181"/>
            <p:cNvSpPr>
              <a:spLocks noChangeShapeType="1"/>
            </p:cNvSpPr>
            <p:nvPr/>
          </p:nvSpPr>
          <p:spPr bwMode="auto">
            <a:xfrm>
              <a:off x="1847" y="2456"/>
              <a:ext cx="51" cy="0"/>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4" name="Line 182"/>
            <p:cNvSpPr>
              <a:spLocks noChangeShapeType="1"/>
            </p:cNvSpPr>
            <p:nvPr/>
          </p:nvSpPr>
          <p:spPr bwMode="auto">
            <a:xfrm>
              <a:off x="1847" y="2134"/>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5" name="Line 183"/>
            <p:cNvSpPr>
              <a:spLocks noChangeShapeType="1"/>
            </p:cNvSpPr>
            <p:nvPr/>
          </p:nvSpPr>
          <p:spPr bwMode="auto">
            <a:xfrm>
              <a:off x="1847" y="1811"/>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6" name="Line 184"/>
            <p:cNvSpPr>
              <a:spLocks noChangeShapeType="1"/>
            </p:cNvSpPr>
            <p:nvPr/>
          </p:nvSpPr>
          <p:spPr bwMode="auto">
            <a:xfrm>
              <a:off x="1847" y="1489"/>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7" name="Line 185"/>
            <p:cNvSpPr>
              <a:spLocks noChangeShapeType="1"/>
            </p:cNvSpPr>
            <p:nvPr/>
          </p:nvSpPr>
          <p:spPr bwMode="auto">
            <a:xfrm>
              <a:off x="1847" y="1167"/>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8" name="Line 186"/>
            <p:cNvSpPr>
              <a:spLocks noChangeShapeType="1"/>
            </p:cNvSpPr>
            <p:nvPr/>
          </p:nvSpPr>
          <p:spPr bwMode="auto">
            <a:xfrm>
              <a:off x="1847" y="845"/>
              <a:ext cx="51" cy="1"/>
            </a:xfrm>
            <a:prstGeom prst="line">
              <a:avLst/>
            </a:prstGeom>
            <a:noFill/>
            <a:ln w="6350">
              <a:solidFill>
                <a:srgbClr val="0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39" name="Rectangle 187"/>
            <p:cNvSpPr>
              <a:spLocks noChangeArrowheads="1"/>
            </p:cNvSpPr>
            <p:nvPr/>
          </p:nvSpPr>
          <p:spPr bwMode="auto">
            <a:xfrm>
              <a:off x="1538" y="3104"/>
              <a:ext cx="217" cy="145"/>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0.10</a:t>
              </a:r>
              <a:endParaRPr lang="fr-FR" altLang="ru-RU" sz="1400">
                <a:latin typeface="Times New Roman" pitchFamily="18" charset="0"/>
                <a:cs typeface="Arial" charset="0"/>
              </a:endParaRPr>
            </a:p>
          </p:txBody>
        </p:sp>
        <p:sp>
          <p:nvSpPr>
            <p:cNvPr id="40" name="Rectangle 188"/>
            <p:cNvSpPr>
              <a:spLocks noChangeArrowheads="1"/>
            </p:cNvSpPr>
            <p:nvPr/>
          </p:nvSpPr>
          <p:spPr bwMode="auto">
            <a:xfrm>
              <a:off x="1538" y="2781"/>
              <a:ext cx="217"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0.15</a:t>
              </a:r>
              <a:endParaRPr lang="fr-FR" altLang="ru-RU" sz="1400">
                <a:latin typeface="Times New Roman" pitchFamily="18" charset="0"/>
                <a:cs typeface="Arial" charset="0"/>
              </a:endParaRPr>
            </a:p>
          </p:txBody>
        </p:sp>
        <p:sp>
          <p:nvSpPr>
            <p:cNvPr id="41" name="Rectangle 189"/>
            <p:cNvSpPr>
              <a:spLocks noChangeArrowheads="1"/>
            </p:cNvSpPr>
            <p:nvPr/>
          </p:nvSpPr>
          <p:spPr bwMode="auto">
            <a:xfrm>
              <a:off x="1538" y="2459"/>
              <a:ext cx="321" cy="144"/>
            </a:xfrm>
            <a:prstGeom prst="rect">
              <a:avLst/>
            </a:prstGeom>
            <a:noFill/>
            <a:ln w="9525">
              <a:noFill/>
              <a:miter lim="800000"/>
              <a:headEnd/>
              <a:tailEnd/>
            </a:ln>
          </p:spPr>
          <p:txBody>
            <a:bodyPr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dirty="0">
                  <a:solidFill>
                    <a:srgbClr val="000000"/>
                  </a:solidFill>
                  <a:cs typeface="Arial" charset="0"/>
                </a:rPr>
                <a:t>0.20</a:t>
              </a:r>
              <a:endParaRPr lang="fr-FR" altLang="ru-RU" sz="1400" dirty="0">
                <a:latin typeface="Times New Roman" pitchFamily="18" charset="0"/>
                <a:cs typeface="Arial" charset="0"/>
              </a:endParaRPr>
            </a:p>
          </p:txBody>
        </p:sp>
        <p:sp>
          <p:nvSpPr>
            <p:cNvPr id="42" name="Rectangle 190"/>
            <p:cNvSpPr>
              <a:spLocks noChangeArrowheads="1"/>
            </p:cNvSpPr>
            <p:nvPr/>
          </p:nvSpPr>
          <p:spPr bwMode="auto">
            <a:xfrm>
              <a:off x="1538" y="2138"/>
              <a:ext cx="217"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dirty="0">
                  <a:solidFill>
                    <a:srgbClr val="000000"/>
                  </a:solidFill>
                  <a:cs typeface="Arial" charset="0"/>
                </a:rPr>
                <a:t>0.25</a:t>
              </a:r>
              <a:endParaRPr lang="fr-FR" altLang="ru-RU" sz="1400" dirty="0">
                <a:latin typeface="Times New Roman" pitchFamily="18" charset="0"/>
                <a:cs typeface="Arial" charset="0"/>
              </a:endParaRPr>
            </a:p>
          </p:txBody>
        </p:sp>
        <p:sp>
          <p:nvSpPr>
            <p:cNvPr id="43" name="Rectangle 191"/>
            <p:cNvSpPr>
              <a:spLocks noChangeArrowheads="1"/>
            </p:cNvSpPr>
            <p:nvPr/>
          </p:nvSpPr>
          <p:spPr bwMode="auto">
            <a:xfrm>
              <a:off x="1538" y="1817"/>
              <a:ext cx="217"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a:solidFill>
                    <a:srgbClr val="000000"/>
                  </a:solidFill>
                  <a:cs typeface="Arial" charset="0"/>
                </a:rPr>
                <a:t>0.30</a:t>
              </a:r>
              <a:endParaRPr lang="fr-FR" altLang="ru-RU" sz="1400">
                <a:latin typeface="Times New Roman" pitchFamily="18" charset="0"/>
                <a:cs typeface="Arial" charset="0"/>
              </a:endParaRPr>
            </a:p>
          </p:txBody>
        </p:sp>
        <p:sp>
          <p:nvSpPr>
            <p:cNvPr id="44" name="Rectangle 192"/>
            <p:cNvSpPr>
              <a:spLocks noChangeArrowheads="1"/>
            </p:cNvSpPr>
            <p:nvPr/>
          </p:nvSpPr>
          <p:spPr bwMode="auto">
            <a:xfrm>
              <a:off x="1538" y="1493"/>
              <a:ext cx="217" cy="144"/>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dirty="0">
                  <a:solidFill>
                    <a:srgbClr val="000000"/>
                  </a:solidFill>
                  <a:cs typeface="Arial" charset="0"/>
                </a:rPr>
                <a:t>0.35</a:t>
              </a:r>
              <a:endParaRPr lang="fr-FR" altLang="ru-RU" sz="1400" dirty="0">
                <a:latin typeface="Times New Roman" pitchFamily="18" charset="0"/>
                <a:cs typeface="Arial" charset="0"/>
              </a:endParaRPr>
            </a:p>
          </p:txBody>
        </p:sp>
        <p:sp>
          <p:nvSpPr>
            <p:cNvPr id="45" name="Rectangle 193"/>
            <p:cNvSpPr>
              <a:spLocks noChangeArrowheads="1"/>
            </p:cNvSpPr>
            <p:nvPr/>
          </p:nvSpPr>
          <p:spPr bwMode="auto">
            <a:xfrm>
              <a:off x="1538" y="1171"/>
              <a:ext cx="322" cy="144"/>
            </a:xfrm>
            <a:prstGeom prst="rect">
              <a:avLst/>
            </a:prstGeom>
            <a:noFill/>
            <a:ln w="9525">
              <a:noFill/>
              <a:miter lim="800000"/>
              <a:headEnd/>
              <a:tailEnd/>
            </a:ln>
          </p:spPr>
          <p:txBody>
            <a:bodyPr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dirty="0">
                  <a:solidFill>
                    <a:srgbClr val="000000"/>
                  </a:solidFill>
                  <a:cs typeface="Arial" charset="0"/>
                </a:rPr>
                <a:t>0.40</a:t>
              </a:r>
              <a:endParaRPr lang="fr-FR" altLang="ru-RU" sz="1400" dirty="0">
                <a:latin typeface="Times New Roman" pitchFamily="18" charset="0"/>
                <a:cs typeface="Arial" charset="0"/>
              </a:endParaRPr>
            </a:p>
          </p:txBody>
        </p:sp>
        <p:sp>
          <p:nvSpPr>
            <p:cNvPr id="46" name="Rectangle 194"/>
            <p:cNvSpPr>
              <a:spLocks noChangeArrowheads="1"/>
            </p:cNvSpPr>
            <p:nvPr/>
          </p:nvSpPr>
          <p:spPr bwMode="auto">
            <a:xfrm>
              <a:off x="1538" y="850"/>
              <a:ext cx="217" cy="145"/>
            </a:xfrm>
            <a:prstGeom prst="rect">
              <a:avLst/>
            </a:prstGeom>
            <a:noFill/>
            <a:ln w="9525">
              <a:noFill/>
              <a:miter lim="800000"/>
              <a:headEnd/>
              <a:tailEnd/>
            </a:ln>
          </p:spPr>
          <p:txBody>
            <a:bodyPr wrap="none" lIns="0" tIns="0" rIns="0" bIns="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fr-FR" altLang="ru-RU" sz="1400" dirty="0">
                  <a:solidFill>
                    <a:srgbClr val="000000"/>
                  </a:solidFill>
                  <a:cs typeface="Arial" charset="0"/>
                </a:rPr>
                <a:t>0.45</a:t>
              </a:r>
              <a:endParaRPr lang="fr-FR" altLang="ru-RU" sz="1400" dirty="0">
                <a:latin typeface="Times New Roman" pitchFamily="18" charset="0"/>
                <a:cs typeface="Arial" charset="0"/>
              </a:endParaRPr>
            </a:p>
          </p:txBody>
        </p:sp>
        <p:sp>
          <p:nvSpPr>
            <p:cNvPr id="47" name="Freeform 195"/>
            <p:cNvSpPr>
              <a:spLocks/>
            </p:cNvSpPr>
            <p:nvPr/>
          </p:nvSpPr>
          <p:spPr bwMode="auto">
            <a:xfrm flipV="1">
              <a:off x="1898" y="1249"/>
              <a:ext cx="2530" cy="1447"/>
            </a:xfrm>
            <a:custGeom>
              <a:avLst/>
              <a:gdLst>
                <a:gd name="T0" fmla="*/ 0 w 5000"/>
                <a:gd name="T1" fmla="*/ 0 h 3208"/>
                <a:gd name="T2" fmla="*/ 1 w 5000"/>
                <a:gd name="T3" fmla="*/ 0 h 3208"/>
                <a:gd name="T4" fmla="*/ 1 w 5000"/>
                <a:gd name="T5" fmla="*/ 0 h 3208"/>
                <a:gd name="T6" fmla="*/ 1 w 5000"/>
                <a:gd name="T7" fmla="*/ 0 h 3208"/>
                <a:gd name="T8" fmla="*/ 1 w 5000"/>
                <a:gd name="T9" fmla="*/ 0 h 3208"/>
                <a:gd name="T10" fmla="*/ 1 w 5000"/>
                <a:gd name="T11" fmla="*/ 0 h 3208"/>
                <a:gd name="T12" fmla="*/ 1 w 5000"/>
                <a:gd name="T13" fmla="*/ 0 h 3208"/>
                <a:gd name="T14" fmla="*/ 1 w 5000"/>
                <a:gd name="T15" fmla="*/ 0 h 3208"/>
                <a:gd name="T16" fmla="*/ 1 w 5000"/>
                <a:gd name="T17" fmla="*/ 0 h 3208"/>
                <a:gd name="T18" fmla="*/ 1 w 5000"/>
                <a:gd name="T19" fmla="*/ 0 h 3208"/>
                <a:gd name="T20" fmla="*/ 1 w 5000"/>
                <a:gd name="T21" fmla="*/ 0 h 3208"/>
                <a:gd name="T22" fmla="*/ 1 w 5000"/>
                <a:gd name="T23" fmla="*/ 0 h 3208"/>
                <a:gd name="T24" fmla="*/ 1 w 5000"/>
                <a:gd name="T25" fmla="*/ 0 h 3208"/>
                <a:gd name="T26" fmla="*/ 1 w 5000"/>
                <a:gd name="T27" fmla="*/ 0 h 3208"/>
                <a:gd name="T28" fmla="*/ 1 w 5000"/>
                <a:gd name="T29" fmla="*/ 0 h 3208"/>
                <a:gd name="T30" fmla="*/ 1 w 5000"/>
                <a:gd name="T31" fmla="*/ 0 h 3208"/>
                <a:gd name="T32" fmla="*/ 1 w 5000"/>
                <a:gd name="T33" fmla="*/ 0 h 3208"/>
                <a:gd name="T34" fmla="*/ 1 w 5000"/>
                <a:gd name="T35" fmla="*/ 0 h 3208"/>
                <a:gd name="T36" fmla="*/ 1 w 5000"/>
                <a:gd name="T37" fmla="*/ 0 h 3208"/>
                <a:gd name="T38" fmla="*/ 1 w 5000"/>
                <a:gd name="T39" fmla="*/ 0 h 3208"/>
                <a:gd name="T40" fmla="*/ 1 w 5000"/>
                <a:gd name="T41" fmla="*/ 0 h 3208"/>
                <a:gd name="T42" fmla="*/ 1 w 5000"/>
                <a:gd name="T43" fmla="*/ 0 h 3208"/>
                <a:gd name="T44" fmla="*/ 1 w 5000"/>
                <a:gd name="T45" fmla="*/ 0 h 3208"/>
                <a:gd name="T46" fmla="*/ 1 w 5000"/>
                <a:gd name="T47" fmla="*/ 0 h 3208"/>
                <a:gd name="T48" fmla="*/ 1 w 5000"/>
                <a:gd name="T49" fmla="*/ 0 h 3208"/>
                <a:gd name="T50" fmla="*/ 1 w 5000"/>
                <a:gd name="T51" fmla="*/ 0 h 3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00"/>
                <a:gd name="T79" fmla="*/ 0 h 3208"/>
                <a:gd name="T80" fmla="*/ 5000 w 5000"/>
                <a:gd name="T81" fmla="*/ 3208 h 3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00" h="3208">
                  <a:moveTo>
                    <a:pt x="0" y="1649"/>
                  </a:moveTo>
                  <a:lnTo>
                    <a:pt x="200" y="1911"/>
                  </a:lnTo>
                  <a:lnTo>
                    <a:pt x="400" y="2173"/>
                  </a:lnTo>
                  <a:lnTo>
                    <a:pt x="600" y="2395"/>
                  </a:lnTo>
                  <a:lnTo>
                    <a:pt x="800" y="2627"/>
                  </a:lnTo>
                  <a:lnTo>
                    <a:pt x="1000" y="2883"/>
                  </a:lnTo>
                  <a:lnTo>
                    <a:pt x="1200" y="3041"/>
                  </a:lnTo>
                  <a:lnTo>
                    <a:pt x="1400" y="3169"/>
                  </a:lnTo>
                  <a:lnTo>
                    <a:pt x="1600" y="3208"/>
                  </a:lnTo>
                  <a:lnTo>
                    <a:pt x="1800" y="3157"/>
                  </a:lnTo>
                  <a:lnTo>
                    <a:pt x="2000" y="3041"/>
                  </a:lnTo>
                  <a:lnTo>
                    <a:pt x="2200" y="2884"/>
                  </a:lnTo>
                  <a:lnTo>
                    <a:pt x="2400" y="2700"/>
                  </a:lnTo>
                  <a:lnTo>
                    <a:pt x="2600" y="2469"/>
                  </a:lnTo>
                  <a:lnTo>
                    <a:pt x="2800" y="2202"/>
                  </a:lnTo>
                  <a:lnTo>
                    <a:pt x="3000" y="1902"/>
                  </a:lnTo>
                  <a:lnTo>
                    <a:pt x="3200" y="1595"/>
                  </a:lnTo>
                  <a:lnTo>
                    <a:pt x="3400" y="1324"/>
                  </a:lnTo>
                  <a:lnTo>
                    <a:pt x="3600" y="1105"/>
                  </a:lnTo>
                  <a:lnTo>
                    <a:pt x="3800" y="882"/>
                  </a:lnTo>
                  <a:lnTo>
                    <a:pt x="4000" y="741"/>
                  </a:lnTo>
                  <a:lnTo>
                    <a:pt x="4200" y="575"/>
                  </a:lnTo>
                  <a:lnTo>
                    <a:pt x="4400" y="432"/>
                  </a:lnTo>
                  <a:lnTo>
                    <a:pt x="4600" y="284"/>
                  </a:lnTo>
                  <a:lnTo>
                    <a:pt x="4800" y="160"/>
                  </a:lnTo>
                  <a:lnTo>
                    <a:pt x="5000" y="0"/>
                  </a:lnTo>
                </a:path>
              </a:pathLst>
            </a:custGeom>
            <a:noFill/>
            <a:ln w="28575">
              <a:solidFill>
                <a:srgbClr val="0000FF"/>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48" name="Freeform 196"/>
            <p:cNvSpPr>
              <a:spLocks/>
            </p:cNvSpPr>
            <p:nvPr/>
          </p:nvSpPr>
          <p:spPr bwMode="auto">
            <a:xfrm flipV="1">
              <a:off x="1898" y="1248"/>
              <a:ext cx="2530" cy="1370"/>
            </a:xfrm>
            <a:custGeom>
              <a:avLst/>
              <a:gdLst>
                <a:gd name="T0" fmla="*/ 0 w 5000"/>
                <a:gd name="T1" fmla="*/ 0 h 3038"/>
                <a:gd name="T2" fmla="*/ 1 w 5000"/>
                <a:gd name="T3" fmla="*/ 0 h 3038"/>
                <a:gd name="T4" fmla="*/ 1 w 5000"/>
                <a:gd name="T5" fmla="*/ 0 h 3038"/>
                <a:gd name="T6" fmla="*/ 1 w 5000"/>
                <a:gd name="T7" fmla="*/ 0 h 3038"/>
                <a:gd name="T8" fmla="*/ 1 w 5000"/>
                <a:gd name="T9" fmla="*/ 0 h 3038"/>
                <a:gd name="T10" fmla="*/ 1 w 5000"/>
                <a:gd name="T11" fmla="*/ 0 h 3038"/>
                <a:gd name="T12" fmla="*/ 1 w 5000"/>
                <a:gd name="T13" fmla="*/ 0 h 3038"/>
                <a:gd name="T14" fmla="*/ 1 w 5000"/>
                <a:gd name="T15" fmla="*/ 0 h 3038"/>
                <a:gd name="T16" fmla="*/ 1 w 5000"/>
                <a:gd name="T17" fmla="*/ 0 h 3038"/>
                <a:gd name="T18" fmla="*/ 1 w 5000"/>
                <a:gd name="T19" fmla="*/ 0 h 3038"/>
                <a:gd name="T20" fmla="*/ 1 w 5000"/>
                <a:gd name="T21" fmla="*/ 0 h 3038"/>
                <a:gd name="T22" fmla="*/ 1 w 5000"/>
                <a:gd name="T23" fmla="*/ 0 h 3038"/>
                <a:gd name="T24" fmla="*/ 1 w 5000"/>
                <a:gd name="T25" fmla="*/ 0 h 3038"/>
                <a:gd name="T26" fmla="*/ 1 w 5000"/>
                <a:gd name="T27" fmla="*/ 0 h 3038"/>
                <a:gd name="T28" fmla="*/ 1 w 5000"/>
                <a:gd name="T29" fmla="*/ 0 h 3038"/>
                <a:gd name="T30" fmla="*/ 1 w 5000"/>
                <a:gd name="T31" fmla="*/ 0 h 3038"/>
                <a:gd name="T32" fmla="*/ 1 w 5000"/>
                <a:gd name="T33" fmla="*/ 0 h 3038"/>
                <a:gd name="T34" fmla="*/ 1 w 5000"/>
                <a:gd name="T35" fmla="*/ 0 h 3038"/>
                <a:gd name="T36" fmla="*/ 1 w 5000"/>
                <a:gd name="T37" fmla="*/ 0 h 3038"/>
                <a:gd name="T38" fmla="*/ 1 w 5000"/>
                <a:gd name="T39" fmla="*/ 0 h 3038"/>
                <a:gd name="T40" fmla="*/ 1 w 5000"/>
                <a:gd name="T41" fmla="*/ 0 h 3038"/>
                <a:gd name="T42" fmla="*/ 1 w 5000"/>
                <a:gd name="T43" fmla="*/ 0 h 3038"/>
                <a:gd name="T44" fmla="*/ 1 w 5000"/>
                <a:gd name="T45" fmla="*/ 0 h 3038"/>
                <a:gd name="T46" fmla="*/ 1 w 5000"/>
                <a:gd name="T47" fmla="*/ 0 h 3038"/>
                <a:gd name="T48" fmla="*/ 1 w 5000"/>
                <a:gd name="T49" fmla="*/ 0 h 3038"/>
                <a:gd name="T50" fmla="*/ 1 w 5000"/>
                <a:gd name="T51" fmla="*/ 0 h 3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00"/>
                <a:gd name="T79" fmla="*/ 0 h 3038"/>
                <a:gd name="T80" fmla="*/ 5000 w 5000"/>
                <a:gd name="T81" fmla="*/ 3038 h 3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00" h="3038">
                  <a:moveTo>
                    <a:pt x="0" y="1382"/>
                  </a:moveTo>
                  <a:lnTo>
                    <a:pt x="200" y="1615"/>
                  </a:lnTo>
                  <a:lnTo>
                    <a:pt x="400" y="1859"/>
                  </a:lnTo>
                  <a:lnTo>
                    <a:pt x="600" y="2081"/>
                  </a:lnTo>
                  <a:lnTo>
                    <a:pt x="800" y="2329"/>
                  </a:lnTo>
                  <a:lnTo>
                    <a:pt x="1000" y="2586"/>
                  </a:lnTo>
                  <a:lnTo>
                    <a:pt x="1200" y="2806"/>
                  </a:lnTo>
                  <a:lnTo>
                    <a:pt x="1400" y="2937"/>
                  </a:lnTo>
                  <a:lnTo>
                    <a:pt x="1600" y="3007"/>
                  </a:lnTo>
                  <a:lnTo>
                    <a:pt x="1800" y="3038"/>
                  </a:lnTo>
                  <a:lnTo>
                    <a:pt x="2000" y="3011"/>
                  </a:lnTo>
                  <a:lnTo>
                    <a:pt x="2200" y="2920"/>
                  </a:lnTo>
                  <a:lnTo>
                    <a:pt x="2400" y="2770"/>
                  </a:lnTo>
                  <a:lnTo>
                    <a:pt x="2600" y="2586"/>
                  </a:lnTo>
                  <a:lnTo>
                    <a:pt x="2800" y="2389"/>
                  </a:lnTo>
                  <a:lnTo>
                    <a:pt x="3000" y="2148"/>
                  </a:lnTo>
                  <a:lnTo>
                    <a:pt x="3200" y="1864"/>
                  </a:lnTo>
                  <a:lnTo>
                    <a:pt x="3400" y="1560"/>
                  </a:lnTo>
                  <a:lnTo>
                    <a:pt x="3600" y="1268"/>
                  </a:lnTo>
                  <a:lnTo>
                    <a:pt x="3800" y="999"/>
                  </a:lnTo>
                  <a:lnTo>
                    <a:pt x="4000" y="806"/>
                  </a:lnTo>
                  <a:lnTo>
                    <a:pt x="4200" y="597"/>
                  </a:lnTo>
                  <a:lnTo>
                    <a:pt x="4400" y="455"/>
                  </a:lnTo>
                  <a:lnTo>
                    <a:pt x="4600" y="327"/>
                  </a:lnTo>
                  <a:lnTo>
                    <a:pt x="4800" y="170"/>
                  </a:lnTo>
                  <a:lnTo>
                    <a:pt x="5000" y="0"/>
                  </a:lnTo>
                </a:path>
              </a:pathLst>
            </a:custGeom>
            <a:noFill/>
            <a:ln w="28575">
              <a:solidFill>
                <a:srgbClr val="FF00FF"/>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49" name="Freeform 197"/>
            <p:cNvSpPr>
              <a:spLocks/>
            </p:cNvSpPr>
            <p:nvPr/>
          </p:nvSpPr>
          <p:spPr bwMode="auto">
            <a:xfrm flipV="1">
              <a:off x="1898" y="1248"/>
              <a:ext cx="2530" cy="1320"/>
            </a:xfrm>
            <a:custGeom>
              <a:avLst/>
              <a:gdLst>
                <a:gd name="T0" fmla="*/ 0 w 5000"/>
                <a:gd name="T1" fmla="*/ 0 h 2927"/>
                <a:gd name="T2" fmla="*/ 1 w 5000"/>
                <a:gd name="T3" fmla="*/ 0 h 2927"/>
                <a:gd name="T4" fmla="*/ 1 w 5000"/>
                <a:gd name="T5" fmla="*/ 0 h 2927"/>
                <a:gd name="T6" fmla="*/ 1 w 5000"/>
                <a:gd name="T7" fmla="*/ 0 h 2927"/>
                <a:gd name="T8" fmla="*/ 1 w 5000"/>
                <a:gd name="T9" fmla="*/ 0 h 2927"/>
                <a:gd name="T10" fmla="*/ 1 w 5000"/>
                <a:gd name="T11" fmla="*/ 0 h 2927"/>
                <a:gd name="T12" fmla="*/ 1 w 5000"/>
                <a:gd name="T13" fmla="*/ 0 h 2927"/>
                <a:gd name="T14" fmla="*/ 1 w 5000"/>
                <a:gd name="T15" fmla="*/ 0 h 2927"/>
                <a:gd name="T16" fmla="*/ 1 w 5000"/>
                <a:gd name="T17" fmla="*/ 0 h 2927"/>
                <a:gd name="T18" fmla="*/ 1 w 5000"/>
                <a:gd name="T19" fmla="*/ 0 h 2927"/>
                <a:gd name="T20" fmla="*/ 1 w 5000"/>
                <a:gd name="T21" fmla="*/ 0 h 2927"/>
                <a:gd name="T22" fmla="*/ 1 w 5000"/>
                <a:gd name="T23" fmla="*/ 0 h 2927"/>
                <a:gd name="T24" fmla="*/ 1 w 5000"/>
                <a:gd name="T25" fmla="*/ 0 h 2927"/>
                <a:gd name="T26" fmla="*/ 1 w 5000"/>
                <a:gd name="T27" fmla="*/ 0 h 2927"/>
                <a:gd name="T28" fmla="*/ 1 w 5000"/>
                <a:gd name="T29" fmla="*/ 0 h 2927"/>
                <a:gd name="T30" fmla="*/ 1 w 5000"/>
                <a:gd name="T31" fmla="*/ 0 h 2927"/>
                <a:gd name="T32" fmla="*/ 1 w 5000"/>
                <a:gd name="T33" fmla="*/ 0 h 2927"/>
                <a:gd name="T34" fmla="*/ 1 w 5000"/>
                <a:gd name="T35" fmla="*/ 0 h 2927"/>
                <a:gd name="T36" fmla="*/ 1 w 5000"/>
                <a:gd name="T37" fmla="*/ 0 h 2927"/>
                <a:gd name="T38" fmla="*/ 1 w 5000"/>
                <a:gd name="T39" fmla="*/ 0 h 2927"/>
                <a:gd name="T40" fmla="*/ 1 w 5000"/>
                <a:gd name="T41" fmla="*/ 0 h 2927"/>
                <a:gd name="T42" fmla="*/ 1 w 5000"/>
                <a:gd name="T43" fmla="*/ 0 h 2927"/>
                <a:gd name="T44" fmla="*/ 1 w 5000"/>
                <a:gd name="T45" fmla="*/ 0 h 2927"/>
                <a:gd name="T46" fmla="*/ 1 w 5000"/>
                <a:gd name="T47" fmla="*/ 0 h 2927"/>
                <a:gd name="T48" fmla="*/ 1 w 5000"/>
                <a:gd name="T49" fmla="*/ 0 h 2927"/>
                <a:gd name="T50" fmla="*/ 1 w 5000"/>
                <a:gd name="T51" fmla="*/ 0 h 29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00"/>
                <a:gd name="T79" fmla="*/ 0 h 2927"/>
                <a:gd name="T80" fmla="*/ 5000 w 5000"/>
                <a:gd name="T81" fmla="*/ 2927 h 29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00" h="2927">
                  <a:moveTo>
                    <a:pt x="0" y="1205"/>
                  </a:moveTo>
                  <a:lnTo>
                    <a:pt x="200" y="1423"/>
                  </a:lnTo>
                  <a:lnTo>
                    <a:pt x="400" y="1653"/>
                  </a:lnTo>
                  <a:lnTo>
                    <a:pt x="600" y="1872"/>
                  </a:lnTo>
                  <a:lnTo>
                    <a:pt x="800" y="2124"/>
                  </a:lnTo>
                  <a:lnTo>
                    <a:pt x="1000" y="2385"/>
                  </a:lnTo>
                  <a:lnTo>
                    <a:pt x="1200" y="2603"/>
                  </a:lnTo>
                  <a:lnTo>
                    <a:pt x="1400" y="2756"/>
                  </a:lnTo>
                  <a:lnTo>
                    <a:pt x="1600" y="2860"/>
                  </a:lnTo>
                  <a:lnTo>
                    <a:pt x="1800" y="2916"/>
                  </a:lnTo>
                  <a:lnTo>
                    <a:pt x="2000" y="2927"/>
                  </a:lnTo>
                  <a:lnTo>
                    <a:pt x="2200" y="2873"/>
                  </a:lnTo>
                  <a:lnTo>
                    <a:pt x="2400" y="2757"/>
                  </a:lnTo>
                  <a:lnTo>
                    <a:pt x="2600" y="2600"/>
                  </a:lnTo>
                  <a:lnTo>
                    <a:pt x="2800" y="2416"/>
                  </a:lnTo>
                  <a:lnTo>
                    <a:pt x="3000" y="2185"/>
                  </a:lnTo>
                  <a:lnTo>
                    <a:pt x="3200" y="1918"/>
                  </a:lnTo>
                  <a:lnTo>
                    <a:pt x="3400" y="1618"/>
                  </a:lnTo>
                  <a:lnTo>
                    <a:pt x="3600" y="1311"/>
                  </a:lnTo>
                  <a:lnTo>
                    <a:pt x="3800" y="1040"/>
                  </a:lnTo>
                  <a:lnTo>
                    <a:pt x="4000" y="821"/>
                  </a:lnTo>
                  <a:lnTo>
                    <a:pt x="4200" y="598"/>
                  </a:lnTo>
                  <a:lnTo>
                    <a:pt x="4400" y="457"/>
                  </a:lnTo>
                  <a:lnTo>
                    <a:pt x="4600" y="291"/>
                  </a:lnTo>
                  <a:lnTo>
                    <a:pt x="4800" y="148"/>
                  </a:lnTo>
                  <a:lnTo>
                    <a:pt x="5000" y="0"/>
                  </a:lnTo>
                </a:path>
              </a:pathLst>
            </a:custGeom>
            <a:noFill/>
            <a:ln w="28575">
              <a:solidFill>
                <a:srgbClr val="339966"/>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0" name="Freeform 198"/>
            <p:cNvSpPr>
              <a:spLocks/>
            </p:cNvSpPr>
            <p:nvPr/>
          </p:nvSpPr>
          <p:spPr bwMode="auto">
            <a:xfrm flipV="1">
              <a:off x="1898" y="1211"/>
              <a:ext cx="2530" cy="1321"/>
            </a:xfrm>
            <a:custGeom>
              <a:avLst/>
              <a:gdLst>
                <a:gd name="T0" fmla="*/ 0 w 5000"/>
                <a:gd name="T1" fmla="*/ 0 h 2926"/>
                <a:gd name="T2" fmla="*/ 1 w 5000"/>
                <a:gd name="T3" fmla="*/ 0 h 2926"/>
                <a:gd name="T4" fmla="*/ 1 w 5000"/>
                <a:gd name="T5" fmla="*/ 0 h 2926"/>
                <a:gd name="T6" fmla="*/ 1 w 5000"/>
                <a:gd name="T7" fmla="*/ 0 h 2926"/>
                <a:gd name="T8" fmla="*/ 1 w 5000"/>
                <a:gd name="T9" fmla="*/ 0 h 2926"/>
                <a:gd name="T10" fmla="*/ 1 w 5000"/>
                <a:gd name="T11" fmla="*/ 0 h 2926"/>
                <a:gd name="T12" fmla="*/ 1 w 5000"/>
                <a:gd name="T13" fmla="*/ 0 h 2926"/>
                <a:gd name="T14" fmla="*/ 1 w 5000"/>
                <a:gd name="T15" fmla="*/ 0 h 2926"/>
                <a:gd name="T16" fmla="*/ 1 w 5000"/>
                <a:gd name="T17" fmla="*/ 0 h 2926"/>
                <a:gd name="T18" fmla="*/ 1 w 5000"/>
                <a:gd name="T19" fmla="*/ 0 h 2926"/>
                <a:gd name="T20" fmla="*/ 1 w 5000"/>
                <a:gd name="T21" fmla="*/ 0 h 2926"/>
                <a:gd name="T22" fmla="*/ 1 w 5000"/>
                <a:gd name="T23" fmla="*/ 0 h 2926"/>
                <a:gd name="T24" fmla="*/ 1 w 5000"/>
                <a:gd name="T25" fmla="*/ 0 h 2926"/>
                <a:gd name="T26" fmla="*/ 1 w 5000"/>
                <a:gd name="T27" fmla="*/ 0 h 2926"/>
                <a:gd name="T28" fmla="*/ 1 w 5000"/>
                <a:gd name="T29" fmla="*/ 0 h 2926"/>
                <a:gd name="T30" fmla="*/ 1 w 5000"/>
                <a:gd name="T31" fmla="*/ 0 h 2926"/>
                <a:gd name="T32" fmla="*/ 1 w 5000"/>
                <a:gd name="T33" fmla="*/ 0 h 2926"/>
                <a:gd name="T34" fmla="*/ 1 w 5000"/>
                <a:gd name="T35" fmla="*/ 0 h 2926"/>
                <a:gd name="T36" fmla="*/ 1 w 5000"/>
                <a:gd name="T37" fmla="*/ 0 h 2926"/>
                <a:gd name="T38" fmla="*/ 1 w 5000"/>
                <a:gd name="T39" fmla="*/ 0 h 2926"/>
                <a:gd name="T40" fmla="*/ 1 w 5000"/>
                <a:gd name="T41" fmla="*/ 0 h 2926"/>
                <a:gd name="T42" fmla="*/ 1 w 5000"/>
                <a:gd name="T43" fmla="*/ 0 h 2926"/>
                <a:gd name="T44" fmla="*/ 1 w 5000"/>
                <a:gd name="T45" fmla="*/ 0 h 2926"/>
                <a:gd name="T46" fmla="*/ 1 w 5000"/>
                <a:gd name="T47" fmla="*/ 0 h 2926"/>
                <a:gd name="T48" fmla="*/ 1 w 5000"/>
                <a:gd name="T49" fmla="*/ 0 h 2926"/>
                <a:gd name="T50" fmla="*/ 1 w 5000"/>
                <a:gd name="T51" fmla="*/ 0 h 29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00"/>
                <a:gd name="T79" fmla="*/ 0 h 2926"/>
                <a:gd name="T80" fmla="*/ 5000 w 5000"/>
                <a:gd name="T81" fmla="*/ 2926 h 29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00" h="2926">
                  <a:moveTo>
                    <a:pt x="0" y="1015"/>
                  </a:moveTo>
                  <a:lnTo>
                    <a:pt x="200" y="1222"/>
                  </a:lnTo>
                  <a:lnTo>
                    <a:pt x="400" y="1443"/>
                  </a:lnTo>
                  <a:lnTo>
                    <a:pt x="600" y="1655"/>
                  </a:lnTo>
                  <a:lnTo>
                    <a:pt x="800" y="1904"/>
                  </a:lnTo>
                  <a:lnTo>
                    <a:pt x="1000" y="2175"/>
                  </a:lnTo>
                  <a:lnTo>
                    <a:pt x="1200" y="2419"/>
                  </a:lnTo>
                  <a:lnTo>
                    <a:pt x="1400" y="2597"/>
                  </a:lnTo>
                  <a:lnTo>
                    <a:pt x="1600" y="2744"/>
                  </a:lnTo>
                  <a:lnTo>
                    <a:pt x="1800" y="2853"/>
                  </a:lnTo>
                  <a:lnTo>
                    <a:pt x="2000" y="2918"/>
                  </a:lnTo>
                  <a:lnTo>
                    <a:pt x="2200" y="2926"/>
                  </a:lnTo>
                  <a:lnTo>
                    <a:pt x="2400" y="2862"/>
                  </a:lnTo>
                  <a:lnTo>
                    <a:pt x="2600" y="2748"/>
                  </a:lnTo>
                  <a:lnTo>
                    <a:pt x="2800" y="2592"/>
                  </a:lnTo>
                  <a:lnTo>
                    <a:pt x="3000" y="2371"/>
                  </a:lnTo>
                  <a:lnTo>
                    <a:pt x="3200" y="2096"/>
                  </a:lnTo>
                  <a:lnTo>
                    <a:pt x="3400" y="1782"/>
                  </a:lnTo>
                  <a:lnTo>
                    <a:pt x="3600" y="1457"/>
                  </a:lnTo>
                  <a:lnTo>
                    <a:pt x="3800" y="1161"/>
                  </a:lnTo>
                  <a:lnTo>
                    <a:pt x="4000" y="923"/>
                  </a:lnTo>
                  <a:lnTo>
                    <a:pt x="4200" y="679"/>
                  </a:lnTo>
                  <a:lnTo>
                    <a:pt x="4400" y="513"/>
                  </a:lnTo>
                  <a:lnTo>
                    <a:pt x="4600" y="337"/>
                  </a:lnTo>
                  <a:lnTo>
                    <a:pt x="4800" y="171"/>
                  </a:lnTo>
                  <a:lnTo>
                    <a:pt x="5000" y="0"/>
                  </a:lnTo>
                </a:path>
              </a:pathLst>
            </a:custGeom>
            <a:noFill/>
            <a:ln w="28575">
              <a:solidFill>
                <a:srgbClr val="FF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sp>
          <p:nvSpPr>
            <p:cNvPr id="51" name="Freeform 199"/>
            <p:cNvSpPr>
              <a:spLocks/>
            </p:cNvSpPr>
            <p:nvPr/>
          </p:nvSpPr>
          <p:spPr bwMode="auto">
            <a:xfrm flipV="1">
              <a:off x="1898" y="1103"/>
              <a:ext cx="2530" cy="1328"/>
            </a:xfrm>
            <a:custGeom>
              <a:avLst/>
              <a:gdLst>
                <a:gd name="T0" fmla="*/ 0 w 5000"/>
                <a:gd name="T1" fmla="*/ 0 h 2941"/>
                <a:gd name="T2" fmla="*/ 1 w 5000"/>
                <a:gd name="T3" fmla="*/ 0 h 2941"/>
                <a:gd name="T4" fmla="*/ 1 w 5000"/>
                <a:gd name="T5" fmla="*/ 0 h 2941"/>
                <a:gd name="T6" fmla="*/ 1 w 5000"/>
                <a:gd name="T7" fmla="*/ 0 h 2941"/>
                <a:gd name="T8" fmla="*/ 1 w 5000"/>
                <a:gd name="T9" fmla="*/ 0 h 2941"/>
                <a:gd name="T10" fmla="*/ 1 w 5000"/>
                <a:gd name="T11" fmla="*/ 0 h 2941"/>
                <a:gd name="T12" fmla="*/ 1 w 5000"/>
                <a:gd name="T13" fmla="*/ 0 h 2941"/>
                <a:gd name="T14" fmla="*/ 1 w 5000"/>
                <a:gd name="T15" fmla="*/ 0 h 2941"/>
                <a:gd name="T16" fmla="*/ 1 w 5000"/>
                <a:gd name="T17" fmla="*/ 0 h 2941"/>
                <a:gd name="T18" fmla="*/ 1 w 5000"/>
                <a:gd name="T19" fmla="*/ 0 h 2941"/>
                <a:gd name="T20" fmla="*/ 1 w 5000"/>
                <a:gd name="T21" fmla="*/ 0 h 2941"/>
                <a:gd name="T22" fmla="*/ 1 w 5000"/>
                <a:gd name="T23" fmla="*/ 0 h 2941"/>
                <a:gd name="T24" fmla="*/ 1 w 5000"/>
                <a:gd name="T25" fmla="*/ 0 h 2941"/>
                <a:gd name="T26" fmla="*/ 1 w 5000"/>
                <a:gd name="T27" fmla="*/ 0 h 2941"/>
                <a:gd name="T28" fmla="*/ 1 w 5000"/>
                <a:gd name="T29" fmla="*/ 0 h 2941"/>
                <a:gd name="T30" fmla="*/ 1 w 5000"/>
                <a:gd name="T31" fmla="*/ 0 h 2941"/>
                <a:gd name="T32" fmla="*/ 1 w 5000"/>
                <a:gd name="T33" fmla="*/ 0 h 2941"/>
                <a:gd name="T34" fmla="*/ 1 w 5000"/>
                <a:gd name="T35" fmla="*/ 0 h 2941"/>
                <a:gd name="T36" fmla="*/ 1 w 5000"/>
                <a:gd name="T37" fmla="*/ 0 h 2941"/>
                <a:gd name="T38" fmla="*/ 1 w 5000"/>
                <a:gd name="T39" fmla="*/ 0 h 2941"/>
                <a:gd name="T40" fmla="*/ 1 w 5000"/>
                <a:gd name="T41" fmla="*/ 0 h 2941"/>
                <a:gd name="T42" fmla="*/ 1 w 5000"/>
                <a:gd name="T43" fmla="*/ 0 h 2941"/>
                <a:gd name="T44" fmla="*/ 1 w 5000"/>
                <a:gd name="T45" fmla="*/ 0 h 2941"/>
                <a:gd name="T46" fmla="*/ 1 w 5000"/>
                <a:gd name="T47" fmla="*/ 0 h 2941"/>
                <a:gd name="T48" fmla="*/ 1 w 5000"/>
                <a:gd name="T49" fmla="*/ 0 h 2941"/>
                <a:gd name="T50" fmla="*/ 1 w 5000"/>
                <a:gd name="T51" fmla="*/ 0 h 29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00"/>
                <a:gd name="T79" fmla="*/ 0 h 2941"/>
                <a:gd name="T80" fmla="*/ 5000 w 5000"/>
                <a:gd name="T81" fmla="*/ 2941 h 29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00" h="2941">
                  <a:moveTo>
                    <a:pt x="0" y="653"/>
                  </a:moveTo>
                  <a:lnTo>
                    <a:pt x="200" y="837"/>
                  </a:lnTo>
                  <a:lnTo>
                    <a:pt x="400" y="1036"/>
                  </a:lnTo>
                  <a:lnTo>
                    <a:pt x="600" y="1237"/>
                  </a:lnTo>
                  <a:lnTo>
                    <a:pt x="800" y="1491"/>
                  </a:lnTo>
                  <a:lnTo>
                    <a:pt x="1000" y="1774"/>
                  </a:lnTo>
                  <a:lnTo>
                    <a:pt x="1200" y="2041"/>
                  </a:lnTo>
                  <a:lnTo>
                    <a:pt x="1400" y="2272"/>
                  </a:lnTo>
                  <a:lnTo>
                    <a:pt x="1600" y="2486"/>
                  </a:lnTo>
                  <a:lnTo>
                    <a:pt x="1800" y="2678"/>
                  </a:lnTo>
                  <a:lnTo>
                    <a:pt x="2000" y="2831"/>
                  </a:lnTo>
                  <a:lnTo>
                    <a:pt x="2200" y="2924"/>
                  </a:lnTo>
                  <a:lnTo>
                    <a:pt x="2400" y="2941"/>
                  </a:lnTo>
                  <a:lnTo>
                    <a:pt x="2600" y="2884"/>
                  </a:lnTo>
                  <a:lnTo>
                    <a:pt x="2800" y="2760"/>
                  </a:lnTo>
                  <a:lnTo>
                    <a:pt x="3000" y="2557"/>
                  </a:lnTo>
                  <a:lnTo>
                    <a:pt x="3200" y="2291"/>
                  </a:lnTo>
                  <a:lnTo>
                    <a:pt x="3400" y="1968"/>
                  </a:lnTo>
                  <a:lnTo>
                    <a:pt x="3600" y="1620"/>
                  </a:lnTo>
                  <a:lnTo>
                    <a:pt x="3800" y="1296"/>
                  </a:lnTo>
                  <a:lnTo>
                    <a:pt x="4000" y="1023"/>
                  </a:lnTo>
                  <a:lnTo>
                    <a:pt x="4200" y="749"/>
                  </a:lnTo>
                  <a:lnTo>
                    <a:pt x="4400" y="559"/>
                  </a:lnTo>
                  <a:lnTo>
                    <a:pt x="4600" y="352"/>
                  </a:lnTo>
                  <a:lnTo>
                    <a:pt x="4800" y="175"/>
                  </a:lnTo>
                  <a:lnTo>
                    <a:pt x="5000" y="0"/>
                  </a:lnTo>
                </a:path>
              </a:pathLst>
            </a:custGeom>
            <a:noFill/>
            <a:ln w="28575">
              <a:solidFill>
                <a:srgbClr val="800000"/>
              </a:solidFill>
              <a:round/>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ru-RU"/>
            </a:p>
          </p:txBody>
        </p:sp>
      </p:grpSp>
      <p:sp>
        <p:nvSpPr>
          <p:cNvPr id="4" name="Прямоугольник 3"/>
          <p:cNvSpPr/>
          <p:nvPr/>
        </p:nvSpPr>
        <p:spPr>
          <a:xfrm>
            <a:off x="959917" y="5277941"/>
            <a:ext cx="4572000" cy="307777"/>
          </a:xfrm>
          <a:prstGeom prst="rect">
            <a:avLst/>
          </a:prstGeom>
        </p:spPr>
        <p:txBody>
          <a:bodyPr>
            <a:spAutoFit/>
          </a:bodyPr>
          <a:lstStyle/>
          <a:p>
            <a:pPr lvl="0" algn="just" fontAlgn="base">
              <a:spcBef>
                <a:spcPct val="0"/>
              </a:spcBef>
              <a:spcAft>
                <a:spcPct val="0"/>
              </a:spcAft>
            </a:pPr>
            <a:r>
              <a:rPr lang="fr-FR" sz="1400" b="1" dirty="0">
                <a:solidFill>
                  <a:srgbClr val="C00000"/>
                </a:solidFill>
                <a:ea typeface="Times New Roman" pitchFamily="18" charset="0"/>
                <a:cs typeface="Arial" panose="020B0604020202020204" pitchFamily="34" charset="0"/>
              </a:rPr>
              <a:t>UV-vis spectroscopic titration and binding isotherm for K</a:t>
            </a:r>
            <a:r>
              <a:rPr lang="fr-FR" sz="1400" b="1" baseline="30000" dirty="0" smtClean="0">
                <a:solidFill>
                  <a:srgbClr val="C00000"/>
                </a:solidFill>
                <a:ea typeface="Times New Roman" pitchFamily="18" charset="0"/>
                <a:cs typeface="Arial" panose="020B0604020202020204" pitchFamily="34" charset="0"/>
              </a:rPr>
              <a:t>+</a:t>
            </a:r>
            <a:r>
              <a:rPr lang="fr-FR" sz="1400" b="1" dirty="0" smtClean="0">
                <a:solidFill>
                  <a:srgbClr val="C00000"/>
                </a:solidFill>
                <a:ea typeface="Times New Roman" pitchFamily="18" charset="0"/>
                <a:cs typeface="Arial" panose="020B0604020202020204" pitchFamily="34" charset="0"/>
              </a:rPr>
              <a:t> </a:t>
            </a:r>
            <a:endParaRPr lang="fr-FR" sz="1400" b="1" dirty="0">
              <a:solidFill>
                <a:srgbClr val="C00000"/>
              </a:solidFill>
              <a:ea typeface="Times New Roman" pitchFamily="18" charset="0"/>
              <a:cs typeface="Arial" panose="020B0604020202020204" pitchFamily="34" charset="0"/>
            </a:endParaRPr>
          </a:p>
        </p:txBody>
      </p:sp>
      <p:pic>
        <p:nvPicPr>
          <p:cNvPr id="25395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85971" y="2369372"/>
            <a:ext cx="2281312" cy="2035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601" name="Прямоугольник 25600"/>
          <p:cNvSpPr/>
          <p:nvPr/>
        </p:nvSpPr>
        <p:spPr>
          <a:xfrm>
            <a:off x="6090664" y="4561528"/>
            <a:ext cx="1502014" cy="276999"/>
          </a:xfrm>
          <a:prstGeom prst="rect">
            <a:avLst/>
          </a:prstGeom>
        </p:spPr>
        <p:txBody>
          <a:bodyPr wrap="none">
            <a:spAutoFit/>
          </a:bodyPr>
          <a:lstStyle/>
          <a:p>
            <a:pPr lvl="0" fontAlgn="base">
              <a:spcBef>
                <a:spcPct val="0"/>
              </a:spcBef>
              <a:spcAft>
                <a:spcPct val="0"/>
              </a:spcAft>
            </a:pPr>
            <a:r>
              <a:rPr lang="en-US" sz="1200" b="1" dirty="0" err="1">
                <a:solidFill>
                  <a:srgbClr val="C00000"/>
                </a:solidFill>
                <a:ea typeface="Times New Roman" pitchFamily="18" charset="0"/>
                <a:cs typeface="Arial" pitchFamily="34" charset="0"/>
              </a:rPr>
              <a:t>K</a:t>
            </a:r>
            <a:r>
              <a:rPr lang="en-US" sz="1200" b="1" baseline="-30000" dirty="0" err="1">
                <a:solidFill>
                  <a:srgbClr val="C00000"/>
                </a:solidFill>
                <a:ea typeface="Times New Roman" pitchFamily="18" charset="0"/>
                <a:cs typeface="Arial" pitchFamily="34" charset="0"/>
              </a:rPr>
              <a:t>assoc</a:t>
            </a:r>
            <a:r>
              <a:rPr lang="en-US" sz="1200" b="1" baseline="-30000" dirty="0">
                <a:solidFill>
                  <a:srgbClr val="C00000"/>
                </a:solidFill>
                <a:ea typeface="Times New Roman" pitchFamily="18" charset="0"/>
                <a:cs typeface="Arial" pitchFamily="34" charset="0"/>
              </a:rPr>
              <a:t>.</a:t>
            </a:r>
            <a:r>
              <a:rPr lang="en-US" sz="1200" b="1" dirty="0">
                <a:solidFill>
                  <a:srgbClr val="C00000"/>
                </a:solidFill>
                <a:ea typeface="Times New Roman" pitchFamily="18" charset="0"/>
                <a:cs typeface="Arial" pitchFamily="34" charset="0"/>
              </a:rPr>
              <a:t> = 0.</a:t>
            </a:r>
            <a:r>
              <a:rPr lang="ru-RU" sz="1200" b="1" dirty="0">
                <a:solidFill>
                  <a:srgbClr val="C00000"/>
                </a:solidFill>
                <a:ea typeface="Times New Roman" pitchFamily="18" charset="0"/>
                <a:cs typeface="Arial" pitchFamily="34" charset="0"/>
              </a:rPr>
              <a:t>98</a:t>
            </a:r>
            <a:r>
              <a:rPr lang="en-US" sz="1200" b="1" dirty="0">
                <a:solidFill>
                  <a:srgbClr val="C00000"/>
                </a:solidFill>
                <a:ea typeface="Times New Roman" pitchFamily="18" charset="0"/>
                <a:cs typeface="Arial" pitchFamily="34" charset="0"/>
              </a:rPr>
              <a:t>×10</a:t>
            </a:r>
            <a:r>
              <a:rPr lang="en-US" sz="1200" b="1" baseline="30000" dirty="0">
                <a:solidFill>
                  <a:srgbClr val="C00000"/>
                </a:solidFill>
                <a:ea typeface="Times New Roman" pitchFamily="18" charset="0"/>
                <a:cs typeface="Arial" pitchFamily="34" charset="0"/>
              </a:rPr>
              <a:t>6</a:t>
            </a:r>
            <a:r>
              <a:rPr lang="en-US" sz="1200" b="1" dirty="0">
                <a:solidFill>
                  <a:srgbClr val="C00000"/>
                </a:solidFill>
                <a:ea typeface="Times New Roman" pitchFamily="18" charset="0"/>
                <a:cs typeface="Arial" pitchFamily="34" charset="0"/>
              </a:rPr>
              <a:t> M</a:t>
            </a:r>
            <a:r>
              <a:rPr lang="en-US" sz="1200" b="1" baseline="30000" dirty="0">
                <a:solidFill>
                  <a:srgbClr val="C00000"/>
                </a:solidFill>
                <a:ea typeface="Times New Roman" pitchFamily="18" charset="0"/>
                <a:cs typeface="Arial" pitchFamily="34" charset="0"/>
              </a:rPr>
              <a:t>-1</a:t>
            </a:r>
            <a:endParaRPr lang="ru-RU" sz="1200" b="1" dirty="0">
              <a:solidFill>
                <a:srgbClr val="C00000"/>
              </a:solidFill>
              <a:cs typeface="Arial" pitchFamily="34" charset="0"/>
            </a:endParaRPr>
          </a:p>
        </p:txBody>
      </p:sp>
      <p:sp>
        <p:nvSpPr>
          <p:cNvPr id="6" name="Прямоугольник 5"/>
          <p:cNvSpPr/>
          <p:nvPr/>
        </p:nvSpPr>
        <p:spPr>
          <a:xfrm>
            <a:off x="5214144" y="1973640"/>
            <a:ext cx="1063112" cy="246221"/>
          </a:xfrm>
          <a:prstGeom prst="rect">
            <a:avLst/>
          </a:prstGeom>
        </p:spPr>
        <p:txBody>
          <a:bodyPr wrap="none">
            <a:spAutoFit/>
          </a:bodyPr>
          <a:lstStyle/>
          <a:p>
            <a:pPr lvl="0" algn="just" fontAlgn="base">
              <a:spcBef>
                <a:spcPct val="0"/>
              </a:spcBef>
              <a:spcAft>
                <a:spcPct val="0"/>
              </a:spcAft>
            </a:pPr>
            <a:r>
              <a:rPr lang="en-US" sz="1000" b="1" i="1" dirty="0">
                <a:latin typeface="Arial" pitchFamily="34" charset="0"/>
                <a:ea typeface="Times New Roman" pitchFamily="18" charset="0"/>
                <a:cs typeface="Arial" pitchFamily="34" charset="0"/>
              </a:rPr>
              <a:t>M= Li</a:t>
            </a:r>
            <a:r>
              <a:rPr lang="en-US" sz="1000" b="1" i="1" baseline="30000" dirty="0">
                <a:latin typeface="Arial" pitchFamily="34" charset="0"/>
                <a:ea typeface="Times New Roman" pitchFamily="18" charset="0"/>
                <a:cs typeface="Arial" pitchFamily="34" charset="0"/>
              </a:rPr>
              <a:t>+</a:t>
            </a:r>
            <a:r>
              <a:rPr lang="en-US" sz="1000" b="1" i="1" dirty="0">
                <a:latin typeface="Arial" pitchFamily="34" charset="0"/>
                <a:ea typeface="Times New Roman" pitchFamily="18" charset="0"/>
                <a:cs typeface="Arial" pitchFamily="34" charset="0"/>
              </a:rPr>
              <a:t>, Na</a:t>
            </a:r>
            <a:r>
              <a:rPr lang="en-US" sz="1000" b="1" i="1" baseline="30000" dirty="0">
                <a:latin typeface="Arial" pitchFamily="34" charset="0"/>
                <a:ea typeface="Times New Roman" pitchFamily="18" charset="0"/>
                <a:cs typeface="Arial" pitchFamily="34" charset="0"/>
              </a:rPr>
              <a:t>+</a:t>
            </a:r>
            <a:r>
              <a:rPr lang="en-US" sz="1000" b="1" i="1" dirty="0">
                <a:latin typeface="Arial" pitchFamily="34" charset="0"/>
                <a:ea typeface="Times New Roman" pitchFamily="18" charset="0"/>
                <a:cs typeface="Arial" pitchFamily="34" charset="0"/>
              </a:rPr>
              <a:t>, K</a:t>
            </a:r>
            <a:r>
              <a:rPr lang="en-US" sz="1000" b="1" i="1" baseline="30000" dirty="0">
                <a:latin typeface="Arial" pitchFamily="34" charset="0"/>
                <a:ea typeface="Times New Roman" pitchFamily="18" charset="0"/>
                <a:cs typeface="Arial" pitchFamily="34" charset="0"/>
              </a:rPr>
              <a:t>+</a:t>
            </a:r>
            <a:endParaRPr lang="en-US" sz="10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3" cstate="print">
            <a:clrChange>
              <a:clrFrom>
                <a:srgbClr val="FFFFFF"/>
              </a:clrFrom>
              <a:clrTo>
                <a:srgbClr val="FFFFFF">
                  <a:alpha val="0"/>
                </a:srgbClr>
              </a:clrTo>
            </a:clrChange>
            <a:duotone>
              <a:prstClr val="black"/>
              <a:schemeClr val="accent6">
                <a:lumMod val="20000"/>
                <a:lumOff val="80000"/>
                <a:tint val="45000"/>
                <a:satMod val="400000"/>
              </a:schemeClr>
            </a:duotone>
          </a:blip>
          <a:srcRect/>
          <a:stretch>
            <a:fillRect/>
          </a:stretch>
        </p:blipFill>
        <p:spPr bwMode="auto">
          <a:xfrm>
            <a:off x="4328997" y="774450"/>
            <a:ext cx="4715897" cy="2197504"/>
          </a:xfrm>
          <a:prstGeom prst="rect">
            <a:avLst/>
          </a:prstGeom>
          <a:noFill/>
          <a:ln w="9525">
            <a:noFill/>
            <a:miter lim="800000"/>
            <a:headEnd/>
            <a:tailEnd/>
          </a:ln>
          <a:effectLst/>
        </p:spPr>
      </p:pic>
      <p:graphicFrame>
        <p:nvGraphicFramePr>
          <p:cNvPr id="6" name="Объект 5"/>
          <p:cNvGraphicFramePr>
            <a:graphicFrameLocks noChangeAspect="1"/>
          </p:cNvGraphicFramePr>
          <p:nvPr>
            <p:extLst>
              <p:ext uri="{D42A27DB-BD31-4B8C-83A1-F6EECF244321}">
                <p14:modId xmlns="" xmlns:p14="http://schemas.microsoft.com/office/powerpoint/2010/main" val="3129765950"/>
              </p:ext>
            </p:extLst>
          </p:nvPr>
        </p:nvGraphicFramePr>
        <p:xfrm>
          <a:off x="7678197" y="1136905"/>
          <a:ext cx="783705" cy="736297"/>
        </p:xfrm>
        <a:graphic>
          <a:graphicData uri="http://schemas.openxmlformats.org/presentationml/2006/ole">
            <p:oleObj spid="_x0000_s191359" name="CS ChemDraw Drawing" r:id="rId4" imgW="1236816" imgH="1164022" progId="ChemDraw.Document.6.0">
              <p:embed/>
            </p:oleObj>
          </a:graphicData>
        </a:graphic>
      </p:graphicFrame>
      <p:sp>
        <p:nvSpPr>
          <p:cNvPr id="7" name="Прямоугольник 6"/>
          <p:cNvSpPr/>
          <p:nvPr/>
        </p:nvSpPr>
        <p:spPr>
          <a:xfrm>
            <a:off x="-126270" y="313901"/>
            <a:ext cx="8712968" cy="338554"/>
          </a:xfrm>
          <a:prstGeom prst="rect">
            <a:avLst/>
          </a:prstGeom>
        </p:spPr>
        <p:txBody>
          <a:bodyPr wrap="square">
            <a:spAutoFit/>
          </a:bodyPr>
          <a:lstStyle/>
          <a:p>
            <a:pPr lvl="0" indent="573088" fontAlgn="base">
              <a:spcBef>
                <a:spcPct val="0"/>
              </a:spcBef>
              <a:spcAft>
                <a:spcPct val="0"/>
              </a:spcAft>
            </a:pPr>
            <a:r>
              <a:rPr lang="ru-RU" sz="1600" b="1" i="1" dirty="0" smtClean="0">
                <a:solidFill>
                  <a:srgbClr val="C0504D"/>
                </a:solidFill>
                <a:ea typeface="Times New Roman" pitchFamily="18" charset="0"/>
                <a:cs typeface="Arial" pitchFamily="34" charset="0"/>
              </a:rPr>
              <a:t>                    </a:t>
            </a:r>
            <a:r>
              <a:rPr lang="fr-FR" sz="1600" b="1" i="1" dirty="0" smtClean="0">
                <a:solidFill>
                  <a:srgbClr val="C0504D"/>
                </a:solidFill>
                <a:ea typeface="Times New Roman" pitchFamily="18" charset="0"/>
                <a:cs typeface="Arial" pitchFamily="34" charset="0"/>
              </a:rPr>
              <a:t> </a:t>
            </a:r>
            <a:r>
              <a:rPr lang="en-US" sz="1600" b="1" i="1" dirty="0">
                <a:solidFill>
                  <a:srgbClr val="C0504D"/>
                </a:solidFill>
                <a:ea typeface="Times New Roman" pitchFamily="18" charset="0"/>
                <a:cs typeface="Arial" pitchFamily="34" charset="0"/>
              </a:rPr>
              <a:t>	</a:t>
            </a:r>
            <a:r>
              <a:rPr lang="ru-RU" sz="1600" b="1" i="1" dirty="0">
                <a:solidFill>
                  <a:srgbClr val="C0504D"/>
                </a:solidFill>
                <a:ea typeface="Times New Roman" pitchFamily="18" charset="0"/>
                <a:cs typeface="Arial" pitchFamily="34" charset="0"/>
              </a:rPr>
              <a:t>             </a:t>
            </a:r>
            <a:r>
              <a:rPr lang="en-US" sz="1600" b="1" i="1" baseline="30000" dirty="0">
                <a:solidFill>
                  <a:srgbClr val="C0504D"/>
                </a:solidFill>
                <a:ea typeface="Times New Roman" pitchFamily="18" charset="0"/>
                <a:cs typeface="Arial" pitchFamily="34" charset="0"/>
              </a:rPr>
              <a:t>1</a:t>
            </a:r>
            <a:r>
              <a:rPr lang="en-US" sz="1600" b="1" i="1" dirty="0">
                <a:solidFill>
                  <a:srgbClr val="C0504D"/>
                </a:solidFill>
                <a:ea typeface="Times New Roman" pitchFamily="18" charset="0"/>
                <a:cs typeface="Arial" pitchFamily="34" charset="0"/>
              </a:rPr>
              <a:t>H NMR spectrum of the </a:t>
            </a:r>
            <a:r>
              <a:rPr lang="en-US" sz="1600" b="1" i="1" dirty="0" smtClean="0">
                <a:solidFill>
                  <a:srgbClr val="C0504D"/>
                </a:solidFill>
                <a:ea typeface="Times New Roman" pitchFamily="18" charset="0"/>
                <a:cs typeface="Arial" pitchFamily="34" charset="0"/>
              </a:rPr>
              <a:t>1:2 </a:t>
            </a:r>
            <a:r>
              <a:rPr lang="ru-RU" sz="1600" b="1" i="1" dirty="0" smtClean="0">
                <a:solidFill>
                  <a:srgbClr val="C0504D"/>
                </a:solidFill>
                <a:ea typeface="Times New Roman" pitchFamily="18" charset="0"/>
                <a:cs typeface="Arial" pitchFamily="34" charset="0"/>
              </a:rPr>
              <a:t>(</a:t>
            </a:r>
            <a:r>
              <a:rPr lang="en-US" sz="1600" b="1" i="1" dirty="0" smtClean="0">
                <a:solidFill>
                  <a:srgbClr val="C0504D"/>
                </a:solidFill>
                <a:ea typeface="Times New Roman" pitchFamily="18" charset="0"/>
                <a:cs typeface="Arial" pitchFamily="34" charset="0"/>
              </a:rPr>
              <a:t>a) and 1:1 (b) complexes </a:t>
            </a:r>
            <a:endParaRPr lang="ru-RU" sz="1600" b="1" i="1" dirty="0">
              <a:cs typeface="Arial" pitchFamily="34" charset="0"/>
            </a:endParaRPr>
          </a:p>
        </p:txBody>
      </p:sp>
      <p:sp>
        <p:nvSpPr>
          <p:cNvPr id="14" name="Прямоугольник 13"/>
          <p:cNvSpPr/>
          <p:nvPr/>
        </p:nvSpPr>
        <p:spPr>
          <a:xfrm>
            <a:off x="273239" y="5641635"/>
            <a:ext cx="3240360" cy="246221"/>
          </a:xfrm>
          <a:prstGeom prst="rect">
            <a:avLst/>
          </a:prstGeom>
        </p:spPr>
        <p:txBody>
          <a:bodyPr wrap="square">
            <a:spAutoFit/>
          </a:bodyPr>
          <a:lstStyle/>
          <a:p>
            <a:pPr lvl="0" algn="just" fontAlgn="base">
              <a:spcBef>
                <a:spcPct val="0"/>
              </a:spcBef>
              <a:spcAft>
                <a:spcPct val="0"/>
              </a:spcAft>
            </a:pPr>
            <a:r>
              <a:rPr lang="fr-FR" sz="1000" b="1" i="1" dirty="0" smtClean="0">
                <a:solidFill>
                  <a:srgbClr val="1E019B"/>
                </a:solidFill>
                <a:latin typeface="Arial" panose="020B0604020202020204" pitchFamily="34" charset="0"/>
                <a:ea typeface="Times New Roman" pitchFamily="18" charset="0"/>
                <a:cs typeface="Arial" panose="020B0604020202020204" pitchFamily="34" charset="0"/>
              </a:rPr>
              <a:t>[Porph.] = 5.5 </a:t>
            </a:r>
            <a:r>
              <a:rPr lang="fr-FR" sz="1000" b="1" i="1" baseline="30000" dirty="0" smtClean="0">
                <a:solidFill>
                  <a:srgbClr val="1E019B"/>
                </a:solidFill>
                <a:latin typeface="Arial" panose="020B0604020202020204" pitchFamily="34" charset="0"/>
                <a:ea typeface="Times New Roman" pitchFamily="18" charset="0"/>
                <a:cs typeface="Arial" panose="020B0604020202020204" pitchFamily="34" charset="0"/>
              </a:rPr>
              <a:t>.</a:t>
            </a:r>
            <a:r>
              <a:rPr lang="fr-FR" sz="1000" b="1" i="1" dirty="0" smtClean="0">
                <a:solidFill>
                  <a:srgbClr val="1E019B"/>
                </a:solidFill>
                <a:latin typeface="Arial" panose="020B0604020202020204" pitchFamily="34" charset="0"/>
                <a:ea typeface="Times New Roman" pitchFamily="18" charset="0"/>
                <a:cs typeface="Arial" panose="020B0604020202020204" pitchFamily="34" charset="0"/>
              </a:rPr>
              <a:t>10</a:t>
            </a:r>
            <a:r>
              <a:rPr lang="fr-FR" sz="1000" b="1" i="1" baseline="30000" dirty="0" smtClean="0">
                <a:solidFill>
                  <a:srgbClr val="1E019B"/>
                </a:solidFill>
                <a:latin typeface="Arial" panose="020B0604020202020204" pitchFamily="34" charset="0"/>
                <a:ea typeface="Times New Roman" pitchFamily="18" charset="0"/>
                <a:cs typeface="Arial" panose="020B0604020202020204" pitchFamily="34" charset="0"/>
              </a:rPr>
              <a:t>-6</a:t>
            </a:r>
            <a:r>
              <a:rPr lang="fr-FR" sz="1000" b="1" i="1" dirty="0" smtClean="0">
                <a:solidFill>
                  <a:srgbClr val="1E019B"/>
                </a:solidFill>
                <a:latin typeface="Arial" panose="020B0604020202020204" pitchFamily="34" charset="0"/>
                <a:ea typeface="Times New Roman" pitchFamily="18" charset="0"/>
                <a:cs typeface="Arial" panose="020B0604020202020204" pitchFamily="34" charset="0"/>
              </a:rPr>
              <a:t> M, [DABCO] = 0 – 20 </a:t>
            </a:r>
            <a:r>
              <a:rPr lang="fr-FR" sz="1000" b="1" i="1" baseline="30000" dirty="0" smtClean="0">
                <a:solidFill>
                  <a:srgbClr val="1E019B"/>
                </a:solidFill>
                <a:latin typeface="Arial" panose="020B0604020202020204" pitchFamily="34" charset="0"/>
                <a:ea typeface="Times New Roman" pitchFamily="18" charset="0"/>
                <a:cs typeface="Arial" panose="020B0604020202020204" pitchFamily="34" charset="0"/>
              </a:rPr>
              <a:t>.</a:t>
            </a:r>
            <a:r>
              <a:rPr lang="fr-FR" sz="1000" b="1" i="1" dirty="0" smtClean="0">
                <a:solidFill>
                  <a:srgbClr val="1E019B"/>
                </a:solidFill>
                <a:latin typeface="Arial" panose="020B0604020202020204" pitchFamily="34" charset="0"/>
                <a:ea typeface="Times New Roman" pitchFamily="18" charset="0"/>
                <a:cs typeface="Arial" panose="020B0604020202020204" pitchFamily="34" charset="0"/>
              </a:rPr>
              <a:t>10</a:t>
            </a:r>
            <a:r>
              <a:rPr lang="fr-FR" sz="1000" b="1" i="1" baseline="30000" dirty="0" smtClean="0">
                <a:solidFill>
                  <a:srgbClr val="1E019B"/>
                </a:solidFill>
                <a:latin typeface="Arial" panose="020B0604020202020204" pitchFamily="34" charset="0"/>
                <a:ea typeface="Times New Roman" pitchFamily="18" charset="0"/>
                <a:cs typeface="Arial" panose="020B0604020202020204" pitchFamily="34" charset="0"/>
              </a:rPr>
              <a:t>-5</a:t>
            </a:r>
            <a:r>
              <a:rPr lang="fr-FR" sz="1000" b="1" i="1" dirty="0" smtClean="0">
                <a:solidFill>
                  <a:srgbClr val="1E019B"/>
                </a:solidFill>
                <a:latin typeface="Arial" panose="020B0604020202020204" pitchFamily="34" charset="0"/>
                <a:ea typeface="Times New Roman" pitchFamily="18" charset="0"/>
                <a:cs typeface="Arial" panose="020B0604020202020204" pitchFamily="34" charset="0"/>
              </a:rPr>
              <a:t> M</a:t>
            </a:r>
            <a:endParaRPr lang="fr-FR" sz="1000" i="1" dirty="0">
              <a:solidFill>
                <a:srgbClr val="1E019B"/>
              </a:solidFill>
              <a:latin typeface="Arial" panose="020B0604020202020204" pitchFamily="34" charset="0"/>
              <a:cs typeface="Arial" panose="020B0604020202020204" pitchFamily="34" charset="0"/>
            </a:endParaRPr>
          </a:p>
        </p:txBody>
      </p:sp>
      <p:sp>
        <p:nvSpPr>
          <p:cNvPr id="16" name="Прямоугольник 15"/>
          <p:cNvSpPr/>
          <p:nvPr/>
        </p:nvSpPr>
        <p:spPr>
          <a:xfrm>
            <a:off x="395536" y="2762251"/>
            <a:ext cx="1588897" cy="261610"/>
          </a:xfrm>
          <a:prstGeom prst="rect">
            <a:avLst/>
          </a:prstGeom>
        </p:spPr>
        <p:txBody>
          <a:bodyPr wrap="none">
            <a:spAutoFit/>
          </a:bodyPr>
          <a:lstStyle/>
          <a:p>
            <a:pPr lvl="0" algn="just" fontAlgn="base">
              <a:spcBef>
                <a:spcPct val="0"/>
              </a:spcBef>
              <a:spcAft>
                <a:spcPct val="0"/>
              </a:spcAft>
            </a:pPr>
            <a:r>
              <a:rPr lang="fr-FR" sz="1100" b="1" i="1" dirty="0">
                <a:solidFill>
                  <a:srgbClr val="1E019B"/>
                </a:solidFill>
                <a:latin typeface="Arial" panose="020B0604020202020204" pitchFamily="34" charset="0"/>
                <a:ea typeface="Times New Roman" pitchFamily="18" charset="0"/>
                <a:cs typeface="Arial" panose="020B0604020202020204" pitchFamily="34" charset="0"/>
              </a:rPr>
              <a:t>K</a:t>
            </a:r>
            <a:r>
              <a:rPr lang="en-US" sz="1100" b="1" i="1" baseline="-30000" dirty="0">
                <a:solidFill>
                  <a:srgbClr val="1E019B"/>
                </a:solidFill>
                <a:latin typeface="Arial" panose="020B0604020202020204" pitchFamily="34" charset="0"/>
                <a:ea typeface="Times New Roman" pitchFamily="18" charset="0"/>
                <a:cs typeface="Arial" panose="020B0604020202020204" pitchFamily="34" charset="0"/>
              </a:rPr>
              <a:t>assoc.</a:t>
            </a:r>
            <a:r>
              <a:rPr lang="fr-FR" sz="1100" b="1" dirty="0">
                <a:solidFill>
                  <a:srgbClr val="1E019B"/>
                </a:solidFill>
                <a:latin typeface="Arial" panose="020B0604020202020204" pitchFamily="34" charset="0"/>
                <a:ea typeface="Times New Roman" pitchFamily="18" charset="0"/>
                <a:cs typeface="Arial" panose="020B0604020202020204" pitchFamily="34" charset="0"/>
              </a:rPr>
              <a:t> = 4.1 </a:t>
            </a:r>
            <a:r>
              <a:rPr lang="fr-FR" sz="1100" b="1" baseline="30000" dirty="0">
                <a:solidFill>
                  <a:srgbClr val="1E019B"/>
                </a:solidFill>
                <a:latin typeface="Arial" panose="020B0604020202020204" pitchFamily="34" charset="0"/>
                <a:ea typeface="Times New Roman" pitchFamily="18" charset="0"/>
                <a:cs typeface="Arial" panose="020B0604020202020204" pitchFamily="34" charset="0"/>
              </a:rPr>
              <a:t>.</a:t>
            </a:r>
            <a:r>
              <a:rPr lang="fr-FR" sz="1100" b="1" dirty="0">
                <a:solidFill>
                  <a:srgbClr val="1E019B"/>
                </a:solidFill>
                <a:latin typeface="Arial" panose="020B0604020202020204" pitchFamily="34" charset="0"/>
                <a:ea typeface="Times New Roman" pitchFamily="18" charset="0"/>
                <a:cs typeface="Arial" panose="020B0604020202020204" pitchFamily="34" charset="0"/>
              </a:rPr>
              <a:t>10</a:t>
            </a:r>
            <a:r>
              <a:rPr lang="fr-FR" sz="1100" b="1" baseline="30000" dirty="0">
                <a:solidFill>
                  <a:srgbClr val="1E019B"/>
                </a:solidFill>
                <a:latin typeface="Arial" panose="020B0604020202020204" pitchFamily="34" charset="0"/>
                <a:ea typeface="Times New Roman" pitchFamily="18" charset="0"/>
                <a:cs typeface="Arial" panose="020B0604020202020204" pitchFamily="34" charset="0"/>
              </a:rPr>
              <a:t>10</a:t>
            </a:r>
            <a:r>
              <a:rPr lang="fr-FR" sz="1100" b="1" dirty="0">
                <a:solidFill>
                  <a:srgbClr val="1E019B"/>
                </a:solidFill>
                <a:latin typeface="Arial" panose="020B0604020202020204" pitchFamily="34" charset="0"/>
                <a:ea typeface="Times New Roman" pitchFamily="18" charset="0"/>
                <a:cs typeface="Arial" panose="020B0604020202020204" pitchFamily="34" charset="0"/>
              </a:rPr>
              <a:t> M </a:t>
            </a:r>
            <a:r>
              <a:rPr lang="fr-FR" sz="1100" b="1" baseline="30000" dirty="0">
                <a:solidFill>
                  <a:srgbClr val="1E019B"/>
                </a:solidFill>
                <a:latin typeface="Arial" panose="020B0604020202020204" pitchFamily="34" charset="0"/>
                <a:ea typeface="Times New Roman" pitchFamily="18" charset="0"/>
                <a:cs typeface="Arial" panose="020B0604020202020204" pitchFamily="34" charset="0"/>
              </a:rPr>
              <a:t>–2 </a:t>
            </a:r>
            <a:endParaRPr lang="fr-FR" sz="1100" dirty="0">
              <a:solidFill>
                <a:srgbClr val="1E019B"/>
              </a:solidFill>
              <a:latin typeface="Arial" panose="020B0604020202020204" pitchFamily="34" charset="0"/>
              <a:cs typeface="Arial" panose="020B0604020202020204" pitchFamily="34" charset="0"/>
            </a:endParaRPr>
          </a:p>
        </p:txBody>
      </p:sp>
      <p:pic>
        <p:nvPicPr>
          <p:cNvPr id="17" name="Рисунок 16"/>
          <p:cNvPicPr/>
          <p:nvPr/>
        </p:nvPicPr>
        <p:blipFill>
          <a:blip r:embed="rId5" cstate="print">
            <a:clrChange>
              <a:clrFrom>
                <a:srgbClr val="FFFFFF"/>
              </a:clrFrom>
              <a:clrTo>
                <a:srgbClr val="FFFFFF">
                  <a:alpha val="0"/>
                </a:srgbClr>
              </a:clrTo>
            </a:clrChange>
            <a:duotone>
              <a:prstClr val="black"/>
              <a:schemeClr val="accent6">
                <a:lumMod val="20000"/>
                <a:lumOff val="80000"/>
                <a:tint val="45000"/>
                <a:satMod val="400000"/>
              </a:schemeClr>
            </a:duotone>
          </a:blip>
          <a:srcRect/>
          <a:stretch>
            <a:fillRect/>
          </a:stretch>
        </p:blipFill>
        <p:spPr bwMode="auto">
          <a:xfrm>
            <a:off x="4222315" y="3333491"/>
            <a:ext cx="4730296" cy="2543780"/>
          </a:xfrm>
          <a:prstGeom prst="rect">
            <a:avLst/>
          </a:prstGeom>
          <a:noFill/>
          <a:ln w="9525">
            <a:noFill/>
            <a:miter lim="800000"/>
            <a:headEnd/>
            <a:tailEnd/>
          </a:ln>
          <a:effectLst/>
        </p:spPr>
      </p:pic>
      <p:sp>
        <p:nvSpPr>
          <p:cNvPr id="2" name="Прямоугольник 1"/>
          <p:cNvSpPr/>
          <p:nvPr/>
        </p:nvSpPr>
        <p:spPr>
          <a:xfrm>
            <a:off x="306125" y="3820726"/>
            <a:ext cx="1587294" cy="261610"/>
          </a:xfrm>
          <a:prstGeom prst="rect">
            <a:avLst/>
          </a:prstGeom>
        </p:spPr>
        <p:txBody>
          <a:bodyPr wrap="none">
            <a:spAutoFit/>
          </a:bodyPr>
          <a:lstStyle/>
          <a:p>
            <a:r>
              <a:rPr lang="fr-FR" sz="1100" b="1" i="1" dirty="0">
                <a:solidFill>
                  <a:srgbClr val="1E019B"/>
                </a:solidFill>
                <a:latin typeface="Arial" panose="020B0604020202020204" pitchFamily="34" charset="0"/>
                <a:cs typeface="Arial" panose="020B0604020202020204" pitchFamily="34" charset="0"/>
              </a:rPr>
              <a:t>K</a:t>
            </a:r>
            <a:r>
              <a:rPr lang="ru-RU" sz="1100" b="1" i="1" baseline="-25000" dirty="0" err="1">
                <a:solidFill>
                  <a:srgbClr val="1E019B"/>
                </a:solidFill>
                <a:latin typeface="Arial" panose="020B0604020202020204" pitchFamily="34" charset="0"/>
                <a:cs typeface="Arial" panose="020B0604020202020204" pitchFamily="34" charset="0"/>
              </a:rPr>
              <a:t>assoc</a:t>
            </a:r>
            <a:r>
              <a:rPr lang="ru-RU" sz="1100" b="1" i="1" baseline="-25000" dirty="0">
                <a:solidFill>
                  <a:srgbClr val="1E019B"/>
                </a:solidFill>
                <a:latin typeface="Arial" panose="020B0604020202020204" pitchFamily="34" charset="0"/>
                <a:cs typeface="Arial" panose="020B0604020202020204" pitchFamily="34" charset="0"/>
              </a:rPr>
              <a:t>.</a:t>
            </a:r>
            <a:r>
              <a:rPr lang="ru-RU" sz="1100" b="1" dirty="0">
                <a:solidFill>
                  <a:srgbClr val="1E019B"/>
                </a:solidFill>
                <a:latin typeface="Arial" panose="020B0604020202020204" pitchFamily="34" charset="0"/>
                <a:cs typeface="Arial" panose="020B0604020202020204" pitchFamily="34" charset="0"/>
              </a:rPr>
              <a:t> </a:t>
            </a:r>
            <a:r>
              <a:rPr lang="fr-FR" sz="1100" b="1" dirty="0">
                <a:solidFill>
                  <a:srgbClr val="1E019B"/>
                </a:solidFill>
                <a:latin typeface="Arial" panose="020B0604020202020204" pitchFamily="34" charset="0"/>
                <a:cs typeface="Arial" panose="020B0604020202020204" pitchFamily="34" charset="0"/>
              </a:rPr>
              <a:t>= 6.9 </a:t>
            </a:r>
            <a:r>
              <a:rPr lang="fr-FR" sz="1100" b="1" baseline="30000" dirty="0">
                <a:solidFill>
                  <a:srgbClr val="1E019B"/>
                </a:solidFill>
                <a:latin typeface="Arial" panose="020B0604020202020204" pitchFamily="34" charset="0"/>
                <a:cs typeface="Arial" panose="020B0604020202020204" pitchFamily="34" charset="0"/>
              </a:rPr>
              <a:t>.</a:t>
            </a:r>
            <a:r>
              <a:rPr lang="fr-FR" sz="1100" b="1" dirty="0">
                <a:solidFill>
                  <a:srgbClr val="1E019B"/>
                </a:solidFill>
                <a:latin typeface="Arial" panose="020B0604020202020204" pitchFamily="34" charset="0"/>
                <a:cs typeface="Arial" panose="020B0604020202020204" pitchFamily="34" charset="0"/>
              </a:rPr>
              <a:t>10</a:t>
            </a:r>
            <a:r>
              <a:rPr lang="ru-RU" sz="1100" b="1" baseline="30000" dirty="0">
                <a:solidFill>
                  <a:srgbClr val="1E019B"/>
                </a:solidFill>
                <a:latin typeface="Arial" panose="020B0604020202020204" pitchFamily="34" charset="0"/>
                <a:cs typeface="Arial" panose="020B0604020202020204" pitchFamily="34" charset="0"/>
              </a:rPr>
              <a:t> 6 </a:t>
            </a:r>
            <a:r>
              <a:rPr lang="fr-FR" sz="1100" b="1" dirty="0">
                <a:solidFill>
                  <a:srgbClr val="1E019B"/>
                </a:solidFill>
                <a:latin typeface="Arial" panose="020B0604020202020204" pitchFamily="34" charset="0"/>
                <a:cs typeface="Arial" panose="020B0604020202020204" pitchFamily="34" charset="0"/>
              </a:rPr>
              <a:t> M </a:t>
            </a:r>
            <a:r>
              <a:rPr lang="fr-FR" sz="1100" b="1" baseline="30000" dirty="0">
                <a:solidFill>
                  <a:srgbClr val="1E019B"/>
                </a:solidFill>
                <a:latin typeface="Arial" panose="020B0604020202020204" pitchFamily="34" charset="0"/>
                <a:cs typeface="Arial" panose="020B0604020202020204" pitchFamily="34" charset="0"/>
              </a:rPr>
              <a:t>–1 </a:t>
            </a:r>
            <a:endParaRPr lang="ru-RU" sz="1100" b="1" dirty="0">
              <a:solidFill>
                <a:srgbClr val="1E019B"/>
              </a:solidFill>
              <a:latin typeface="Arial" panose="020B0604020202020204" pitchFamily="34" charset="0"/>
              <a:cs typeface="Arial" panose="020B0604020202020204" pitchFamily="34" charset="0"/>
            </a:endParaRPr>
          </a:p>
        </p:txBody>
      </p:sp>
      <p:graphicFrame>
        <p:nvGraphicFramePr>
          <p:cNvPr id="3" name="Объект 2"/>
          <p:cNvGraphicFramePr>
            <a:graphicFrameLocks noChangeAspect="1"/>
          </p:cNvGraphicFramePr>
          <p:nvPr>
            <p:extLst>
              <p:ext uri="{D42A27DB-BD31-4B8C-83A1-F6EECF244321}">
                <p14:modId xmlns="" xmlns:p14="http://schemas.microsoft.com/office/powerpoint/2010/main" val="3575552041"/>
              </p:ext>
            </p:extLst>
          </p:nvPr>
        </p:nvGraphicFramePr>
        <p:xfrm>
          <a:off x="7915195" y="3848092"/>
          <a:ext cx="495300" cy="785813"/>
        </p:xfrm>
        <a:graphic>
          <a:graphicData uri="http://schemas.openxmlformats.org/presentationml/2006/ole">
            <p:oleObj spid="_x0000_s191360" name="CS ChemDraw Drawing" r:id="rId6" imgW="808522" imgH="1280160" progId="ChemDraw.Document.6.0">
              <p:embed/>
            </p:oleObj>
          </a:graphicData>
        </a:graphic>
      </p:graphicFrame>
      <p:pic>
        <p:nvPicPr>
          <p:cNvPr id="190855" name="Picture 39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21701" y="4082336"/>
            <a:ext cx="4107295" cy="1539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0858" name="Picture 39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06124" y="1001745"/>
            <a:ext cx="4121859" cy="17429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67054" y="6093296"/>
            <a:ext cx="6589700" cy="553998"/>
          </a:xfrm>
          <a:prstGeom prst="rect">
            <a:avLst/>
          </a:prstGeom>
        </p:spPr>
        <p:txBody>
          <a:bodyPr wrap="square">
            <a:spAutoFit/>
          </a:bodyPr>
          <a:lstStyle/>
          <a:p>
            <a:pPr lvl="0" algn="just" fontAlgn="base">
              <a:spcBef>
                <a:spcPct val="0"/>
              </a:spcBef>
              <a:spcAft>
                <a:spcPct val="0"/>
              </a:spcAft>
            </a:pPr>
            <a:r>
              <a:rPr lang="en-US" sz="1400" b="1" i="1" dirty="0">
                <a:solidFill>
                  <a:srgbClr val="1E019B"/>
                </a:solidFill>
                <a:ea typeface="Times New Roman" pitchFamily="18" charset="0"/>
                <a:cs typeface="Arial" pitchFamily="34" charset="0"/>
              </a:rPr>
              <a:t>Mamardashvili N.Zh., Koifman O.I. </a:t>
            </a:r>
            <a:r>
              <a:rPr lang="en-US" sz="1400" b="1" i="1" dirty="0" smtClean="0">
                <a:solidFill>
                  <a:srgbClr val="1E019B"/>
                </a:solidFill>
                <a:ea typeface="Calibri" pitchFamily="34" charset="0"/>
                <a:cs typeface="Arial" pitchFamily="34" charset="0"/>
              </a:rPr>
              <a:t>et.al. </a:t>
            </a:r>
            <a:r>
              <a:rPr lang="en-US" sz="1400" b="1" i="1" dirty="0" smtClean="0">
                <a:solidFill>
                  <a:srgbClr val="1E019B"/>
                </a:solidFill>
                <a:ea typeface="Times New Roman" pitchFamily="18" charset="0"/>
                <a:cs typeface="Arial" pitchFamily="34" charset="0"/>
              </a:rPr>
              <a:t>Russ</a:t>
            </a:r>
            <a:r>
              <a:rPr lang="en-US" sz="1400" b="1" i="1" dirty="0">
                <a:solidFill>
                  <a:srgbClr val="1E019B"/>
                </a:solidFill>
                <a:ea typeface="Times New Roman" pitchFamily="18" charset="0"/>
                <a:cs typeface="Arial" pitchFamily="34" charset="0"/>
              </a:rPr>
              <a:t>. J. Org. Chem. 2004, 40(12</a:t>
            </a:r>
            <a:r>
              <a:rPr lang="en-US" sz="1400" b="1" i="1" dirty="0" smtClean="0">
                <a:solidFill>
                  <a:srgbClr val="1E019B"/>
                </a:solidFill>
                <a:ea typeface="Times New Roman" pitchFamily="18" charset="0"/>
                <a:cs typeface="Arial" pitchFamily="34" charset="0"/>
              </a:rPr>
              <a:t>), 1819–1822</a:t>
            </a:r>
            <a:r>
              <a:rPr lang="en-US" sz="1400" b="1" i="1" dirty="0">
                <a:solidFill>
                  <a:srgbClr val="1E019B"/>
                </a:solidFill>
                <a:ea typeface="Times New Roman" pitchFamily="18" charset="0"/>
                <a:cs typeface="Arial" pitchFamily="34" charset="0"/>
              </a:rPr>
              <a:t>.</a:t>
            </a:r>
            <a:endParaRPr lang="en-US" sz="1400" b="1" dirty="0">
              <a:solidFill>
                <a:srgbClr val="1E019B"/>
              </a:solidFill>
              <a:cs typeface="Arial" pitchFamily="34" charset="0"/>
            </a:endParaRPr>
          </a:p>
          <a:p>
            <a:endParaRPr lang="ru-RU" sz="1600" dirty="0"/>
          </a:p>
        </p:txBody>
      </p:sp>
    </p:spTree>
    <p:extLst>
      <p:ext uri="{BB962C8B-B14F-4D97-AF65-F5344CB8AC3E}">
        <p14:creationId xmlns="" xmlns:p14="http://schemas.microsoft.com/office/powerpoint/2010/main" val="175005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576555" y="5310891"/>
            <a:ext cx="1713931" cy="538609"/>
          </a:xfrm>
          <a:prstGeom prst="rect">
            <a:avLst/>
          </a:prstGeom>
        </p:spPr>
        <p:txBody>
          <a:bodyPr wrap="none">
            <a:spAutoFit/>
          </a:bodyPr>
          <a:lstStyle/>
          <a:p>
            <a:r>
              <a:rPr lang="fr-FR" b="1" i="1" dirty="0" smtClean="0">
                <a:solidFill>
                  <a:srgbClr val="C00000"/>
                </a:solidFill>
                <a:ea typeface="Times New Roman" pitchFamily="18" charset="0"/>
                <a:cs typeface="Arial" pitchFamily="34" charset="0"/>
              </a:rPr>
              <a:t> </a:t>
            </a:r>
            <a:r>
              <a:rPr lang="fr-FR" sz="1100" b="1" i="1" dirty="0" smtClean="0">
                <a:solidFill>
                  <a:srgbClr val="1E019B"/>
                </a:solidFill>
                <a:latin typeface="Arial" panose="020B0604020202020204" pitchFamily="34" charset="0"/>
                <a:ea typeface="Times New Roman" pitchFamily="18" charset="0"/>
                <a:cs typeface="Arial" panose="020B0604020202020204" pitchFamily="34" charset="0"/>
              </a:rPr>
              <a:t>K</a:t>
            </a:r>
            <a:r>
              <a:rPr lang="en-US" sz="1100" b="1" i="1" baseline="-30000" dirty="0" smtClean="0">
                <a:solidFill>
                  <a:srgbClr val="1E019B"/>
                </a:solidFill>
                <a:latin typeface="Arial" panose="020B0604020202020204" pitchFamily="34" charset="0"/>
                <a:ea typeface="Times New Roman" pitchFamily="18" charset="0"/>
                <a:cs typeface="Arial" panose="020B0604020202020204" pitchFamily="34" charset="0"/>
              </a:rPr>
              <a:t>assoc.</a:t>
            </a:r>
            <a:r>
              <a:rPr lang="fr-FR" sz="1100" b="1" dirty="0" smtClean="0">
                <a:solidFill>
                  <a:srgbClr val="1E019B"/>
                </a:solidFill>
                <a:latin typeface="Arial" panose="020B0604020202020204" pitchFamily="34" charset="0"/>
                <a:ea typeface="Times New Roman" pitchFamily="18" charset="0"/>
                <a:cs typeface="Arial" panose="020B0604020202020204" pitchFamily="34" charset="0"/>
              </a:rPr>
              <a:t> = 15000 (</a:t>
            </a:r>
            <a:r>
              <a:rPr lang="en-US" sz="1100" b="1" dirty="0" smtClean="0">
                <a:solidFill>
                  <a:srgbClr val="1E019B"/>
                </a:solidFill>
                <a:latin typeface="Arial" panose="020B0604020202020204" pitchFamily="34" charset="0"/>
                <a:ea typeface="Times New Roman" pitchFamily="18" charset="0"/>
                <a:cs typeface="Arial" panose="020B0604020202020204" pitchFamily="34" charset="0"/>
              </a:rPr>
              <a:t>F</a:t>
            </a:r>
            <a:r>
              <a:rPr lang="fr-FR" sz="1100" b="1" baseline="30000" dirty="0" smtClean="0">
                <a:solidFill>
                  <a:srgbClr val="1E019B"/>
                </a:solidFill>
                <a:latin typeface="Arial" panose="020B0604020202020204" pitchFamily="34" charset="0"/>
                <a:ea typeface="Times New Roman" pitchFamily="18" charset="0"/>
                <a:cs typeface="Arial" panose="020B0604020202020204" pitchFamily="34" charset="0"/>
              </a:rPr>
              <a:t>-</a:t>
            </a:r>
            <a:r>
              <a:rPr lang="fr-FR" sz="1100" b="1" dirty="0" smtClean="0">
                <a:solidFill>
                  <a:srgbClr val="1E019B"/>
                </a:solidFill>
                <a:latin typeface="Arial" panose="020B0604020202020204" pitchFamily="34" charset="0"/>
                <a:ea typeface="Times New Roman" pitchFamily="18" charset="0"/>
                <a:cs typeface="Arial" panose="020B0604020202020204" pitchFamily="34" charset="0"/>
              </a:rPr>
              <a:t>),</a:t>
            </a:r>
          </a:p>
          <a:p>
            <a:r>
              <a:rPr lang="fr-FR" sz="1100" b="1" dirty="0" smtClean="0">
                <a:solidFill>
                  <a:srgbClr val="1E019B"/>
                </a:solidFill>
                <a:latin typeface="Arial" panose="020B0604020202020204" pitchFamily="34" charset="0"/>
                <a:ea typeface="Times New Roman" pitchFamily="18" charset="0"/>
                <a:cs typeface="Arial" panose="020B0604020202020204" pitchFamily="34" charset="0"/>
              </a:rPr>
              <a:t> 670 (Cl</a:t>
            </a:r>
            <a:r>
              <a:rPr lang="fr-FR" sz="1100" b="1" baseline="30000" dirty="0" smtClean="0">
                <a:solidFill>
                  <a:srgbClr val="1E019B"/>
                </a:solidFill>
                <a:latin typeface="Arial" panose="020B0604020202020204" pitchFamily="34" charset="0"/>
                <a:ea typeface="Times New Roman" pitchFamily="18" charset="0"/>
                <a:cs typeface="Arial" panose="020B0604020202020204" pitchFamily="34" charset="0"/>
              </a:rPr>
              <a:t>-</a:t>
            </a:r>
            <a:r>
              <a:rPr lang="fr-FR" sz="1100" b="1" dirty="0">
                <a:solidFill>
                  <a:srgbClr val="1E019B"/>
                </a:solidFill>
                <a:latin typeface="Arial" panose="020B0604020202020204" pitchFamily="34" charset="0"/>
                <a:ea typeface="Times New Roman" pitchFamily="18" charset="0"/>
                <a:cs typeface="Arial" panose="020B0604020202020204" pitchFamily="34" charset="0"/>
              </a:rPr>
              <a:t>), </a:t>
            </a:r>
            <a:r>
              <a:rPr lang="fr-FR" sz="1100" b="1" dirty="0" smtClean="0">
                <a:solidFill>
                  <a:srgbClr val="1E019B"/>
                </a:solidFill>
                <a:latin typeface="Arial" panose="020B0604020202020204" pitchFamily="34" charset="0"/>
                <a:ea typeface="Times New Roman" pitchFamily="18" charset="0"/>
                <a:cs typeface="Arial" panose="020B0604020202020204" pitchFamily="34" charset="0"/>
              </a:rPr>
              <a:t> 490 (Br</a:t>
            </a:r>
            <a:r>
              <a:rPr lang="fr-FR" sz="1100" b="1" baseline="30000" dirty="0" smtClean="0">
                <a:solidFill>
                  <a:srgbClr val="1E019B"/>
                </a:solidFill>
                <a:latin typeface="Arial" panose="020B0604020202020204" pitchFamily="34" charset="0"/>
                <a:ea typeface="Times New Roman" pitchFamily="18" charset="0"/>
                <a:cs typeface="Arial" panose="020B0604020202020204" pitchFamily="34" charset="0"/>
              </a:rPr>
              <a:t>-</a:t>
            </a:r>
            <a:r>
              <a:rPr lang="fr-FR" sz="1100" b="1" dirty="0" smtClean="0">
                <a:solidFill>
                  <a:srgbClr val="1E019B"/>
                </a:solidFill>
                <a:latin typeface="Arial" panose="020B0604020202020204" pitchFamily="34" charset="0"/>
                <a:ea typeface="Times New Roman" pitchFamily="18" charset="0"/>
                <a:cs typeface="Arial" panose="020B0604020202020204" pitchFamily="34" charset="0"/>
              </a:rPr>
              <a:t>) M </a:t>
            </a:r>
            <a:r>
              <a:rPr lang="fr-FR" sz="1100" b="1" baseline="30000" dirty="0" smtClean="0">
                <a:solidFill>
                  <a:srgbClr val="1E019B"/>
                </a:solidFill>
                <a:latin typeface="Arial" panose="020B0604020202020204" pitchFamily="34" charset="0"/>
                <a:ea typeface="Times New Roman" pitchFamily="18" charset="0"/>
                <a:cs typeface="Arial" panose="020B0604020202020204" pitchFamily="34" charset="0"/>
              </a:rPr>
              <a:t>-1</a:t>
            </a:r>
            <a:endParaRPr lang="ru-RU" sz="1100" dirty="0">
              <a:solidFill>
                <a:srgbClr val="1E019B"/>
              </a:solidFill>
              <a:latin typeface="Arial" panose="020B0604020202020204" pitchFamily="34" charset="0"/>
              <a:cs typeface="Arial" panose="020B0604020202020204" pitchFamily="34" charset="0"/>
            </a:endParaRPr>
          </a:p>
        </p:txBody>
      </p:sp>
      <p:pic>
        <p:nvPicPr>
          <p:cNvPr id="14"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77815" y="2595304"/>
            <a:ext cx="6018301" cy="3204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2904133" y="2994762"/>
            <a:ext cx="1368152" cy="261610"/>
          </a:xfrm>
          <a:prstGeom prst="rect">
            <a:avLst/>
          </a:prstGeom>
        </p:spPr>
        <p:txBody>
          <a:bodyPr wrap="square">
            <a:spAutoFit/>
          </a:bodyPr>
          <a:lstStyle/>
          <a:p>
            <a:r>
              <a:rPr lang="en-US" altLang="ru-RU" sz="1100" b="1" i="1" dirty="0" smtClean="0">
                <a:solidFill>
                  <a:srgbClr val="000099"/>
                </a:solidFill>
                <a:latin typeface="Arial" charset="0"/>
              </a:rPr>
              <a:t>1)</a:t>
            </a:r>
            <a:endParaRPr lang="ru-RU" altLang="ru-RU" sz="1100" b="1" i="1" dirty="0">
              <a:solidFill>
                <a:srgbClr val="000099"/>
              </a:solidFill>
              <a:latin typeface="Arial" charset="0"/>
            </a:endParaRPr>
          </a:p>
        </p:txBody>
      </p:sp>
      <p:sp>
        <p:nvSpPr>
          <p:cNvPr id="4" name="Прямоугольник 3"/>
          <p:cNvSpPr/>
          <p:nvPr/>
        </p:nvSpPr>
        <p:spPr>
          <a:xfrm>
            <a:off x="2904133" y="4737586"/>
            <a:ext cx="1217363" cy="261610"/>
          </a:xfrm>
          <a:prstGeom prst="rect">
            <a:avLst/>
          </a:prstGeom>
        </p:spPr>
        <p:txBody>
          <a:bodyPr wrap="square">
            <a:spAutoFit/>
          </a:bodyPr>
          <a:lstStyle/>
          <a:p>
            <a:r>
              <a:rPr lang="en-US" altLang="ru-RU" sz="1100" b="1" i="1" dirty="0" smtClean="0">
                <a:solidFill>
                  <a:srgbClr val="000099"/>
                </a:solidFill>
                <a:latin typeface="Arial" charset="0"/>
              </a:rPr>
              <a:t>2)</a:t>
            </a:r>
            <a:endParaRPr lang="ru-RU" altLang="ru-RU" sz="1100" b="1" i="1" dirty="0">
              <a:solidFill>
                <a:srgbClr val="000099"/>
              </a:solidFill>
              <a:latin typeface="Arial" charset="0"/>
            </a:endParaRPr>
          </a:p>
        </p:txBody>
      </p:sp>
      <p:cxnSp>
        <p:nvCxnSpPr>
          <p:cNvPr id="16" name="Прямая со стрелкой 15"/>
          <p:cNvCxnSpPr/>
          <p:nvPr/>
        </p:nvCxnSpPr>
        <p:spPr>
          <a:xfrm flipH="1">
            <a:off x="2963262" y="3556860"/>
            <a:ext cx="1574653" cy="1634736"/>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4326852" y="3570180"/>
            <a:ext cx="422126" cy="1528324"/>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212124" y="2302916"/>
            <a:ext cx="5683992" cy="584775"/>
          </a:xfrm>
          <a:prstGeom prst="rect">
            <a:avLst/>
          </a:prstGeom>
        </p:spPr>
        <p:txBody>
          <a:bodyPr wrap="none">
            <a:spAutoFit/>
          </a:bodyPr>
          <a:lstStyle/>
          <a:p>
            <a:pPr lvl="0"/>
            <a:r>
              <a:rPr lang="en-US" sz="1400" b="1" i="1" baseline="30000" dirty="0">
                <a:solidFill>
                  <a:srgbClr val="C00000"/>
                </a:solidFill>
                <a:ea typeface="Times New Roman" pitchFamily="18" charset="0"/>
                <a:cs typeface="Arial" pitchFamily="34" charset="0"/>
              </a:rPr>
              <a:t>1</a:t>
            </a:r>
            <a:r>
              <a:rPr lang="en-US" sz="1400" b="1" i="1" dirty="0">
                <a:solidFill>
                  <a:srgbClr val="C00000"/>
                </a:solidFill>
                <a:ea typeface="Times New Roman" pitchFamily="18" charset="0"/>
                <a:cs typeface="Arial" pitchFamily="34" charset="0"/>
              </a:rPr>
              <a:t>H NMR spectra of the bis-porphyrin (1</a:t>
            </a:r>
            <a:r>
              <a:rPr lang="en-US" sz="1400" b="1" i="1" dirty="0" smtClean="0">
                <a:solidFill>
                  <a:srgbClr val="C00000"/>
                </a:solidFill>
                <a:ea typeface="Times New Roman" pitchFamily="18" charset="0"/>
                <a:cs typeface="Arial" pitchFamily="34" charset="0"/>
              </a:rPr>
              <a:t>) and its complex with </a:t>
            </a:r>
            <a:r>
              <a:rPr lang="en-US" sz="1400" b="1" i="1" dirty="0">
                <a:solidFill>
                  <a:srgbClr val="C00000"/>
                </a:solidFill>
                <a:ea typeface="Times New Roman" pitchFamily="18" charset="0"/>
                <a:cs typeface="Arial" pitchFamily="34" charset="0"/>
              </a:rPr>
              <a:t>F </a:t>
            </a:r>
            <a:r>
              <a:rPr lang="en-US" sz="1400" b="1" i="1" baseline="30000" dirty="0">
                <a:solidFill>
                  <a:srgbClr val="C00000"/>
                </a:solidFill>
                <a:ea typeface="Times New Roman" pitchFamily="18" charset="0"/>
                <a:cs typeface="Arial" pitchFamily="34" charset="0"/>
              </a:rPr>
              <a:t>-</a:t>
            </a:r>
            <a:r>
              <a:rPr lang="en-US" sz="1400" b="1" i="1" dirty="0">
                <a:solidFill>
                  <a:srgbClr val="C00000"/>
                </a:solidFill>
                <a:ea typeface="Times New Roman" pitchFamily="18" charset="0"/>
                <a:cs typeface="Arial" pitchFamily="34" charset="0"/>
              </a:rPr>
              <a:t> </a:t>
            </a:r>
            <a:r>
              <a:rPr lang="en-US" sz="1400" b="1" i="1" dirty="0" smtClean="0">
                <a:solidFill>
                  <a:srgbClr val="C00000"/>
                </a:solidFill>
                <a:ea typeface="Times New Roman" pitchFamily="18" charset="0"/>
                <a:cs typeface="Arial" pitchFamily="34" charset="0"/>
              </a:rPr>
              <a:t>(2),</a:t>
            </a:r>
            <a:r>
              <a:rPr lang="el-GR" sz="1400" b="1" i="1" dirty="0">
                <a:solidFill>
                  <a:srgbClr val="C00000"/>
                </a:solidFill>
                <a:ea typeface="Times New Roman" pitchFamily="18" charset="0"/>
                <a:cs typeface="Arial" pitchFamily="34" charset="0"/>
              </a:rPr>
              <a:t> δ</a:t>
            </a:r>
            <a:r>
              <a:rPr lang="en-US" sz="1400" b="1" i="1" dirty="0">
                <a:solidFill>
                  <a:srgbClr val="C00000"/>
                </a:solidFill>
                <a:ea typeface="Times New Roman" pitchFamily="18" charset="0"/>
                <a:cs typeface="Arial" pitchFamily="34" charset="0"/>
              </a:rPr>
              <a:t> ppm</a:t>
            </a:r>
            <a:endParaRPr lang="en-US" sz="1400" dirty="0">
              <a:solidFill>
                <a:srgbClr val="C00000"/>
              </a:solidFill>
              <a:cs typeface="Arial" pitchFamily="34" charset="0"/>
            </a:endParaRPr>
          </a:p>
          <a:p>
            <a:r>
              <a:rPr lang="en-US" b="1" i="1" dirty="0" smtClean="0">
                <a:solidFill>
                  <a:srgbClr val="FF0000"/>
                </a:solidFill>
                <a:ea typeface="Times New Roman" pitchFamily="18" charset="0"/>
                <a:cs typeface="Arial" pitchFamily="34" charset="0"/>
              </a:rPr>
              <a:t>  </a:t>
            </a:r>
            <a:endParaRPr lang="ru-RU" dirty="0"/>
          </a:p>
        </p:txBody>
      </p:sp>
      <p:sp>
        <p:nvSpPr>
          <p:cNvPr id="6" name="Прямоугольник 5"/>
          <p:cNvSpPr/>
          <p:nvPr/>
        </p:nvSpPr>
        <p:spPr>
          <a:xfrm>
            <a:off x="3031002" y="6127649"/>
            <a:ext cx="6113000" cy="307777"/>
          </a:xfrm>
          <a:prstGeom prst="rect">
            <a:avLst/>
          </a:prstGeom>
        </p:spPr>
        <p:txBody>
          <a:bodyPr wrap="square">
            <a:spAutoFit/>
          </a:bodyPr>
          <a:lstStyle/>
          <a:p>
            <a:r>
              <a:rPr lang="en-US" sz="1400" b="1" i="1" dirty="0">
                <a:solidFill>
                  <a:srgbClr val="1E019B"/>
                </a:solidFill>
                <a:ea typeface="Times New Roman" pitchFamily="18" charset="0"/>
                <a:cs typeface="Arial" pitchFamily="34" charset="0"/>
              </a:rPr>
              <a:t>Mamardashvili N.Zh., Koifman O.I. </a:t>
            </a:r>
            <a:r>
              <a:rPr lang="en-US" sz="1400" b="1" i="1" dirty="0" smtClean="0">
                <a:solidFill>
                  <a:srgbClr val="1E019B"/>
                </a:solidFill>
                <a:ea typeface="Calibri" pitchFamily="34" charset="0"/>
                <a:cs typeface="Arial" pitchFamily="34" charset="0"/>
              </a:rPr>
              <a:t>et.al. </a:t>
            </a:r>
            <a:r>
              <a:rPr lang="en-US" sz="1400" b="1" i="1" dirty="0" smtClean="0">
                <a:solidFill>
                  <a:srgbClr val="1E019B"/>
                </a:solidFill>
                <a:ea typeface="Arial Unicode MS" panose="020B0604020202020204" pitchFamily="34" charset="-128"/>
                <a:cs typeface="Arial Unicode MS" panose="020B0604020202020204" pitchFamily="34" charset="-128"/>
              </a:rPr>
              <a:t>Russ. Chem</a:t>
            </a:r>
            <a:r>
              <a:rPr lang="en-US" sz="1400" b="1" i="1" dirty="0">
                <a:solidFill>
                  <a:srgbClr val="1E019B"/>
                </a:solidFill>
                <a:ea typeface="Arial Unicode MS" panose="020B0604020202020204" pitchFamily="34" charset="-128"/>
                <a:cs typeface="Arial Unicode MS" panose="020B0604020202020204" pitchFamily="34" charset="-128"/>
              </a:rPr>
              <a:t>. </a:t>
            </a:r>
            <a:r>
              <a:rPr lang="en-US" sz="1400" b="1" i="1" dirty="0" err="1">
                <a:solidFill>
                  <a:srgbClr val="1E019B"/>
                </a:solidFill>
                <a:ea typeface="Arial Unicode MS" panose="020B0604020202020204" pitchFamily="34" charset="-128"/>
                <a:cs typeface="Arial Unicode MS" panose="020B0604020202020204" pitchFamily="34" charset="-128"/>
              </a:rPr>
              <a:t>Rew</a:t>
            </a:r>
            <a:r>
              <a:rPr lang="en-US" sz="1400" b="1" i="1" dirty="0">
                <a:solidFill>
                  <a:srgbClr val="1E019B"/>
                </a:solidFill>
                <a:ea typeface="Arial Unicode MS" panose="020B0604020202020204" pitchFamily="34" charset="-128"/>
                <a:cs typeface="Arial Unicode MS" panose="020B0604020202020204" pitchFamily="34" charset="-128"/>
              </a:rPr>
              <a:t>. 2015, 84(3). 275-287</a:t>
            </a:r>
            <a:endParaRPr lang="ru-RU" sz="1400" b="1" dirty="0">
              <a:solidFill>
                <a:srgbClr val="1E019B"/>
              </a:solidFill>
            </a:endParaRPr>
          </a:p>
        </p:txBody>
      </p:sp>
      <p:sp>
        <p:nvSpPr>
          <p:cNvPr id="7" name="Прямоугольник 6"/>
          <p:cNvSpPr/>
          <p:nvPr/>
        </p:nvSpPr>
        <p:spPr>
          <a:xfrm>
            <a:off x="2593733" y="5842275"/>
            <a:ext cx="2736304" cy="276999"/>
          </a:xfrm>
          <a:prstGeom prst="rect">
            <a:avLst/>
          </a:prstGeom>
        </p:spPr>
        <p:txBody>
          <a:bodyPr wrap="square">
            <a:spAutoFit/>
          </a:bodyPr>
          <a:lstStyle/>
          <a:p>
            <a:pPr lvl="0" algn="just" fontAlgn="base">
              <a:spcBef>
                <a:spcPct val="0"/>
              </a:spcBef>
              <a:spcAft>
                <a:spcPct val="0"/>
              </a:spcAft>
            </a:pPr>
            <a:r>
              <a:rPr lang="fr-FR" sz="1200" b="1" i="1" dirty="0">
                <a:solidFill>
                  <a:srgbClr val="C0504D"/>
                </a:solidFill>
                <a:ea typeface="Times New Roman" pitchFamily="18" charset="0"/>
                <a:cs typeface="Arial" pitchFamily="34" charset="0"/>
              </a:rPr>
              <a:t>[</a:t>
            </a:r>
            <a:r>
              <a:rPr lang="en-US" sz="1200" b="1" i="1" dirty="0">
                <a:solidFill>
                  <a:srgbClr val="C0504D"/>
                </a:solidFill>
                <a:ea typeface="Times New Roman" pitchFamily="18" charset="0"/>
                <a:cs typeface="Arial" pitchFamily="34" charset="0"/>
              </a:rPr>
              <a:t>Zn</a:t>
            </a:r>
            <a:r>
              <a:rPr lang="en-US" sz="1200" b="1" i="1" baseline="-30000" dirty="0">
                <a:solidFill>
                  <a:srgbClr val="C0504D"/>
                </a:solidFill>
                <a:ea typeface="Times New Roman" pitchFamily="18" charset="0"/>
                <a:cs typeface="Arial" pitchFamily="34" charset="0"/>
              </a:rPr>
              <a:t>2</a:t>
            </a:r>
            <a:r>
              <a:rPr lang="en-US" sz="1200" b="1" i="1" dirty="0">
                <a:solidFill>
                  <a:srgbClr val="C0504D"/>
                </a:solidFill>
                <a:ea typeface="Times New Roman" pitchFamily="18" charset="0"/>
                <a:cs typeface="Arial" pitchFamily="34" charset="0"/>
              </a:rPr>
              <a:t>P</a:t>
            </a:r>
            <a:r>
              <a:rPr lang="fr-FR" sz="1200" b="1" i="1" dirty="0">
                <a:solidFill>
                  <a:srgbClr val="C0504D"/>
                </a:solidFill>
                <a:ea typeface="Times New Roman" pitchFamily="18" charset="0"/>
                <a:cs typeface="Arial" pitchFamily="34" charset="0"/>
              </a:rPr>
              <a:t>] = 5.0 </a:t>
            </a:r>
            <a:r>
              <a:rPr lang="fr-FR" sz="1200" b="1" i="1" baseline="30000" dirty="0">
                <a:solidFill>
                  <a:srgbClr val="C0504D"/>
                </a:solidFill>
                <a:ea typeface="Times New Roman" pitchFamily="18" charset="0"/>
                <a:cs typeface="Arial" pitchFamily="34" charset="0"/>
              </a:rPr>
              <a:t>.</a:t>
            </a:r>
            <a:r>
              <a:rPr lang="fr-FR" sz="1200" b="1" i="1" dirty="0">
                <a:solidFill>
                  <a:srgbClr val="C0504D"/>
                </a:solidFill>
                <a:ea typeface="Times New Roman" pitchFamily="18" charset="0"/>
                <a:cs typeface="Arial" pitchFamily="34" charset="0"/>
              </a:rPr>
              <a:t>10</a:t>
            </a:r>
            <a:r>
              <a:rPr lang="fr-FR" sz="1200" b="1" i="1" baseline="30000" dirty="0">
                <a:solidFill>
                  <a:srgbClr val="C0504D"/>
                </a:solidFill>
                <a:ea typeface="Times New Roman" pitchFamily="18" charset="0"/>
                <a:cs typeface="Arial" pitchFamily="34" charset="0"/>
              </a:rPr>
              <a:t>-6</a:t>
            </a:r>
            <a:r>
              <a:rPr lang="fr-FR" sz="1200" b="1" i="1" dirty="0">
                <a:solidFill>
                  <a:srgbClr val="C0504D"/>
                </a:solidFill>
                <a:ea typeface="Times New Roman" pitchFamily="18" charset="0"/>
                <a:cs typeface="Arial" pitchFamily="34" charset="0"/>
              </a:rPr>
              <a:t> M</a:t>
            </a:r>
            <a:r>
              <a:rPr lang="fr-FR" sz="1200" b="1" i="1" dirty="0" smtClean="0">
                <a:solidFill>
                  <a:srgbClr val="C0504D"/>
                </a:solidFill>
                <a:ea typeface="Times New Roman" pitchFamily="18" charset="0"/>
                <a:cs typeface="Arial" pitchFamily="34" charset="0"/>
              </a:rPr>
              <a:t>,</a:t>
            </a:r>
            <a:r>
              <a:rPr lang="ru-RU" sz="1200" b="1" i="1" dirty="0" smtClean="0">
                <a:solidFill>
                  <a:srgbClr val="C0504D"/>
                </a:solidFill>
                <a:ea typeface="Times New Roman" pitchFamily="18" charset="0"/>
                <a:cs typeface="Arial" pitchFamily="34" charset="0"/>
              </a:rPr>
              <a:t> </a:t>
            </a:r>
            <a:r>
              <a:rPr lang="fr-FR" sz="1200" b="1" i="1" dirty="0" smtClean="0">
                <a:solidFill>
                  <a:srgbClr val="C0504D"/>
                </a:solidFill>
                <a:ea typeface="Times New Roman" pitchFamily="18" charset="0"/>
                <a:cs typeface="Arial" pitchFamily="34" charset="0"/>
              </a:rPr>
              <a:t>[</a:t>
            </a:r>
            <a:r>
              <a:rPr lang="en-US" sz="1200" b="1" i="1" dirty="0">
                <a:solidFill>
                  <a:srgbClr val="C00000"/>
                </a:solidFill>
                <a:ea typeface="Times New Roman" pitchFamily="18" charset="0"/>
                <a:cs typeface="Arial" pitchFamily="34" charset="0"/>
              </a:rPr>
              <a:t>F</a:t>
            </a:r>
            <a:r>
              <a:rPr lang="fr-FR" sz="1200" b="1" i="1" baseline="30000" dirty="0">
                <a:solidFill>
                  <a:srgbClr val="C00000"/>
                </a:solidFill>
                <a:ea typeface="Times New Roman" pitchFamily="18" charset="0"/>
                <a:cs typeface="Arial" pitchFamily="34" charset="0"/>
              </a:rPr>
              <a:t>-</a:t>
            </a:r>
            <a:r>
              <a:rPr lang="fr-FR" sz="1200" b="1" i="1" dirty="0" smtClean="0">
                <a:solidFill>
                  <a:srgbClr val="C0504D"/>
                </a:solidFill>
                <a:ea typeface="Times New Roman" pitchFamily="18" charset="0"/>
                <a:cs typeface="Arial" pitchFamily="34" charset="0"/>
              </a:rPr>
              <a:t>] </a:t>
            </a:r>
            <a:r>
              <a:rPr lang="fr-FR" sz="1200" b="1" i="1" dirty="0">
                <a:solidFill>
                  <a:srgbClr val="C0504D"/>
                </a:solidFill>
                <a:ea typeface="Times New Roman" pitchFamily="18" charset="0"/>
                <a:cs typeface="Arial" pitchFamily="34" charset="0"/>
              </a:rPr>
              <a:t>= 0 – 20 </a:t>
            </a:r>
            <a:r>
              <a:rPr lang="fr-FR" sz="1200" b="1" i="1" baseline="30000" dirty="0">
                <a:solidFill>
                  <a:srgbClr val="C0504D"/>
                </a:solidFill>
                <a:ea typeface="Times New Roman" pitchFamily="18" charset="0"/>
                <a:cs typeface="Arial" pitchFamily="34" charset="0"/>
              </a:rPr>
              <a:t>.</a:t>
            </a:r>
            <a:r>
              <a:rPr lang="fr-FR" sz="1200" b="1" i="1" dirty="0">
                <a:solidFill>
                  <a:srgbClr val="C0504D"/>
                </a:solidFill>
                <a:ea typeface="Times New Roman" pitchFamily="18" charset="0"/>
                <a:cs typeface="Arial" pitchFamily="34" charset="0"/>
              </a:rPr>
              <a:t>10</a:t>
            </a:r>
            <a:r>
              <a:rPr lang="fr-FR" sz="1200" b="1" i="1" baseline="30000" dirty="0">
                <a:solidFill>
                  <a:srgbClr val="C0504D"/>
                </a:solidFill>
                <a:ea typeface="Times New Roman" pitchFamily="18" charset="0"/>
                <a:cs typeface="Arial" pitchFamily="34" charset="0"/>
              </a:rPr>
              <a:t>-</a:t>
            </a:r>
            <a:r>
              <a:rPr lang="ru-RU" sz="1200" b="1" i="1" baseline="30000" dirty="0">
                <a:solidFill>
                  <a:srgbClr val="C0504D"/>
                </a:solidFill>
                <a:ea typeface="Times New Roman" pitchFamily="18" charset="0"/>
                <a:cs typeface="Arial" pitchFamily="34" charset="0"/>
              </a:rPr>
              <a:t>6</a:t>
            </a:r>
            <a:r>
              <a:rPr lang="fr-FR" sz="1200" b="1" i="1" dirty="0">
                <a:solidFill>
                  <a:srgbClr val="C0504D"/>
                </a:solidFill>
                <a:ea typeface="Times New Roman" pitchFamily="18" charset="0"/>
                <a:cs typeface="Arial" pitchFamily="34" charset="0"/>
              </a:rPr>
              <a:t> M</a:t>
            </a:r>
            <a:endParaRPr lang="fr-FR" sz="1200" b="1" dirty="0">
              <a:cs typeface="Arial" pitchFamily="34" charset="0"/>
            </a:endParaRPr>
          </a:p>
        </p:txBody>
      </p:sp>
      <p:pic>
        <p:nvPicPr>
          <p:cNvPr id="19456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496" y="57273"/>
            <a:ext cx="9073008" cy="19315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156466" y="109273"/>
            <a:ext cx="874535" cy="307777"/>
          </a:xfrm>
          <a:prstGeom prst="rect">
            <a:avLst/>
          </a:prstGeom>
        </p:spPr>
        <p:txBody>
          <a:bodyPr wrap="none">
            <a:spAutoFit/>
          </a:bodyPr>
          <a:lstStyle/>
          <a:p>
            <a:r>
              <a:rPr lang="en-US" sz="1400" b="1" i="1" dirty="0">
                <a:solidFill>
                  <a:srgbClr val="C00000"/>
                </a:solidFill>
                <a:ea typeface="Arial Unicode MS" panose="020B0604020202020204" pitchFamily="34" charset="-128"/>
                <a:cs typeface="Arial Unicode MS" panose="020B0604020202020204" pitchFamily="34" charset="-128"/>
              </a:rPr>
              <a:t>Synthesis</a:t>
            </a:r>
            <a:endParaRPr lang="ru-RU" sz="1400" dirty="0"/>
          </a:p>
        </p:txBody>
      </p:sp>
      <p:sp>
        <p:nvSpPr>
          <p:cNvPr id="10" name="Прямоугольник 9"/>
          <p:cNvSpPr/>
          <p:nvPr/>
        </p:nvSpPr>
        <p:spPr>
          <a:xfrm>
            <a:off x="6660232" y="72755"/>
            <a:ext cx="1337226" cy="338554"/>
          </a:xfrm>
          <a:prstGeom prst="rect">
            <a:avLst/>
          </a:prstGeom>
        </p:spPr>
        <p:txBody>
          <a:bodyPr wrap="none">
            <a:spAutoFit/>
          </a:bodyPr>
          <a:lstStyle/>
          <a:p>
            <a:r>
              <a:rPr lang="en-US" sz="1600" b="1" dirty="0">
                <a:solidFill>
                  <a:srgbClr val="FF0000"/>
                </a:solidFill>
                <a:latin typeface="Arial" pitchFamily="34" charset="0"/>
                <a:ea typeface="Times New Roman" pitchFamily="18" charset="0"/>
                <a:cs typeface="Arial" pitchFamily="34" charset="0"/>
              </a:rPr>
              <a:t> </a:t>
            </a:r>
            <a:r>
              <a:rPr lang="en-US" sz="1400" b="1" i="1" dirty="0">
                <a:solidFill>
                  <a:srgbClr val="C00000"/>
                </a:solidFill>
                <a:ea typeface="Times New Roman" pitchFamily="18" charset="0"/>
                <a:cs typeface="Arial" pitchFamily="34" charset="0"/>
              </a:rPr>
              <a:t>Anion-binding </a:t>
            </a:r>
            <a:endParaRPr lang="ru-RU" sz="1400" i="1" dirty="0">
              <a:solidFill>
                <a:srgbClr val="C00000"/>
              </a:solidFill>
            </a:endParaRPr>
          </a:p>
        </p:txBody>
      </p:sp>
      <p:pic>
        <p:nvPicPr>
          <p:cNvPr id="18" name="Рисунок 17"/>
          <p:cNvPicPr/>
          <p:nvPr/>
        </p:nvPicPr>
        <p:blipFill>
          <a:blip r:embed="rId4">
            <a:clrChange>
              <a:clrFrom>
                <a:srgbClr val="FFFFFF"/>
              </a:clrFrom>
              <a:clrTo>
                <a:srgbClr val="FFFFFF">
                  <a:alpha val="0"/>
                </a:srgbClr>
              </a:clrTo>
            </a:clrChange>
          </a:blip>
          <a:srcRect/>
          <a:stretch>
            <a:fillRect/>
          </a:stretch>
        </p:blipFill>
        <p:spPr bwMode="auto">
          <a:xfrm>
            <a:off x="165908" y="2530881"/>
            <a:ext cx="2427825" cy="2914343"/>
          </a:xfrm>
          <a:prstGeom prst="rect">
            <a:avLst/>
          </a:prstGeom>
          <a:noFill/>
          <a:ln w="9525">
            <a:noFill/>
            <a:miter lim="800000"/>
            <a:headEnd/>
            <a:tailEnd/>
          </a:ln>
        </p:spPr>
      </p:pic>
      <p:sp>
        <p:nvSpPr>
          <p:cNvPr id="11" name="Прямоугольник 10"/>
          <p:cNvSpPr/>
          <p:nvPr/>
        </p:nvSpPr>
        <p:spPr>
          <a:xfrm>
            <a:off x="469154" y="2223104"/>
            <a:ext cx="1821332" cy="307777"/>
          </a:xfrm>
          <a:prstGeom prst="rect">
            <a:avLst/>
          </a:prstGeom>
        </p:spPr>
        <p:txBody>
          <a:bodyPr wrap="none">
            <a:spAutoFit/>
          </a:bodyPr>
          <a:lstStyle/>
          <a:p>
            <a:pPr lvl="0" indent="450850" algn="just" eaLnBrk="0" fontAlgn="base" hangingPunct="0">
              <a:spcBef>
                <a:spcPct val="0"/>
              </a:spcBef>
              <a:spcAft>
                <a:spcPct val="0"/>
              </a:spcAft>
            </a:pPr>
            <a:r>
              <a:rPr lang="en-US" sz="1400" b="1" i="1" dirty="0">
                <a:solidFill>
                  <a:srgbClr val="C00000"/>
                </a:solidFill>
                <a:ea typeface="Times New Roman" pitchFamily="18" charset="0"/>
                <a:cs typeface="Arial" pitchFamily="34" charset="0"/>
              </a:rPr>
              <a:t>UV-vis  titration</a:t>
            </a:r>
            <a:endParaRPr lang="en-US" sz="1400" dirty="0">
              <a:solidFill>
                <a:srgbClr val="C00000"/>
              </a:solidFill>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3526854" y="2609921"/>
            <a:ext cx="559075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400" b="1" i="1" dirty="0" err="1" smtClean="0">
                <a:solidFill>
                  <a:srgbClr val="1E019B"/>
                </a:solidFill>
                <a:ea typeface="Arial Unicode MS" panose="020B0604020202020204" pitchFamily="34" charset="-128"/>
                <a:cs typeface="Arial Unicode MS" panose="020B0604020202020204" pitchFamily="34" charset="-128"/>
              </a:rPr>
              <a:t>Rossom</a:t>
            </a:r>
            <a:r>
              <a:rPr lang="en-US" sz="1400" b="1" i="1" dirty="0" smtClean="0">
                <a:solidFill>
                  <a:srgbClr val="1E019B"/>
                </a:solidFill>
                <a:ea typeface="Arial Unicode MS" panose="020B0604020202020204" pitchFamily="34" charset="-128"/>
                <a:cs typeface="Arial Unicode MS" panose="020B0604020202020204" pitchFamily="34" charset="-128"/>
              </a:rPr>
              <a:t> </a:t>
            </a:r>
            <a:r>
              <a:rPr lang="en-US" sz="1400" b="1" i="1" dirty="0">
                <a:solidFill>
                  <a:srgbClr val="1E019B"/>
                </a:solidFill>
                <a:ea typeface="Arial Unicode MS" panose="020B0604020202020204" pitchFamily="34" charset="-128"/>
                <a:cs typeface="Arial Unicode MS" panose="020B0604020202020204" pitchFamily="34" charset="-128"/>
              </a:rPr>
              <a:t>W</a:t>
            </a:r>
            <a:r>
              <a:rPr lang="en-US" sz="1400" b="1" i="1" dirty="0" smtClean="0">
                <a:solidFill>
                  <a:srgbClr val="1E019B"/>
                </a:solidFill>
                <a:ea typeface="Arial Unicode MS" panose="020B0604020202020204" pitchFamily="34" charset="-128"/>
                <a:cs typeface="Arial Unicode MS" panose="020B0604020202020204" pitchFamily="34" charset="-128"/>
              </a:rPr>
              <a:t>., </a:t>
            </a:r>
            <a:r>
              <a:rPr lang="en-US" sz="1400" b="1" i="1" dirty="0" err="1">
                <a:solidFill>
                  <a:srgbClr val="1E019B"/>
                </a:solidFill>
                <a:ea typeface="Arial Unicode MS" panose="020B0604020202020204" pitchFamily="34" charset="-128"/>
                <a:cs typeface="Arial Unicode MS" panose="020B0604020202020204" pitchFamily="34" charset="-128"/>
              </a:rPr>
              <a:t>Kundrat</a:t>
            </a:r>
            <a:r>
              <a:rPr lang="en-US" sz="1400" b="1" i="1" dirty="0">
                <a:solidFill>
                  <a:srgbClr val="1E019B"/>
                </a:solidFill>
                <a:ea typeface="Arial Unicode MS" panose="020B0604020202020204" pitchFamily="34" charset="-128"/>
                <a:cs typeface="Arial Unicode MS" panose="020B0604020202020204" pitchFamily="34" charset="-128"/>
              </a:rPr>
              <a:t> </a:t>
            </a:r>
            <a:r>
              <a:rPr lang="en-US" sz="1400" b="1" i="1" dirty="0" smtClean="0">
                <a:solidFill>
                  <a:srgbClr val="1E019B"/>
                </a:solidFill>
                <a:ea typeface="Arial Unicode MS" panose="020B0604020202020204" pitchFamily="34" charset="-128"/>
                <a:cs typeface="Arial Unicode MS" panose="020B0604020202020204" pitchFamily="34" charset="-128"/>
              </a:rPr>
              <a:t>O. et al. </a:t>
            </a:r>
            <a:r>
              <a:rPr kumimoji="0" lang="en-US" sz="1400" b="1" i="1" u="none" strike="noStrike" cap="none" normalizeH="0" baseline="0" dirty="0" smtClean="0">
                <a:ln>
                  <a:noFill/>
                </a:ln>
                <a:solidFill>
                  <a:srgbClr val="1E019B"/>
                </a:solidFill>
                <a:effectLst/>
                <a:ea typeface="Arial Unicode MS" panose="020B0604020202020204" pitchFamily="34" charset="-128"/>
                <a:cs typeface="Arial Unicode MS" panose="020B0604020202020204" pitchFamily="34" charset="-128"/>
              </a:rPr>
              <a:t>Tetrahedron Lett. 2010, 51, 2423–2426.</a:t>
            </a:r>
            <a:endParaRPr kumimoji="0" lang="en-US" sz="1400" b="1" i="0" u="none" strike="noStrike" cap="none" normalizeH="0" baseline="0" dirty="0" smtClean="0">
              <a:ln>
                <a:noFill/>
              </a:ln>
              <a:solidFill>
                <a:srgbClr val="1E019B"/>
              </a:solidFill>
              <a:effectLst/>
              <a:ea typeface="Arial Unicode MS" panose="020B0604020202020204" pitchFamily="34" charset="-128"/>
              <a:cs typeface="Arial Unicode MS" panose="020B0604020202020204" pitchFamily="34" charset="-128"/>
            </a:endParaRPr>
          </a:p>
        </p:txBody>
      </p:sp>
      <p:pic>
        <p:nvPicPr>
          <p:cNvPr id="4" name="Рисунок 3"/>
          <p:cNvPicPr/>
          <p:nvPr/>
        </p:nvPicPr>
        <p:blipFill>
          <a:blip r:embed="rId2">
            <a:duotone>
              <a:prstClr val="black"/>
              <a:schemeClr val="accent6">
                <a:lumMod val="20000"/>
                <a:lumOff val="80000"/>
                <a:tint val="45000"/>
                <a:satMod val="400000"/>
              </a:schemeClr>
            </a:duotone>
          </a:blip>
          <a:srcRect/>
          <a:stretch>
            <a:fillRect/>
          </a:stretch>
        </p:blipFill>
        <p:spPr bwMode="auto">
          <a:xfrm>
            <a:off x="1357290" y="3143248"/>
            <a:ext cx="2500330" cy="2286016"/>
          </a:xfrm>
          <a:prstGeom prst="rect">
            <a:avLst/>
          </a:prstGeom>
          <a:noFill/>
          <a:ln w="9525">
            <a:noFill/>
            <a:miter lim="800000"/>
            <a:headEnd/>
            <a:tailEnd/>
          </a:ln>
        </p:spPr>
      </p:pic>
      <p:pic>
        <p:nvPicPr>
          <p:cNvPr id="5" name="Рисунок 4"/>
          <p:cNvPicPr/>
          <p:nvPr/>
        </p:nvPicPr>
        <p:blipFill>
          <a:blip r:embed="rId3">
            <a:duotone>
              <a:prstClr val="black"/>
              <a:schemeClr val="accent6">
                <a:lumMod val="20000"/>
                <a:lumOff val="80000"/>
                <a:tint val="45000"/>
                <a:satMod val="400000"/>
              </a:schemeClr>
            </a:duotone>
          </a:blip>
          <a:srcRect/>
          <a:stretch>
            <a:fillRect/>
          </a:stretch>
        </p:blipFill>
        <p:spPr bwMode="auto">
          <a:xfrm>
            <a:off x="4857752" y="3143248"/>
            <a:ext cx="2928958" cy="2571768"/>
          </a:xfrm>
          <a:prstGeom prst="rect">
            <a:avLst/>
          </a:prstGeom>
          <a:noFill/>
          <a:ln w="9525">
            <a:noFill/>
            <a:miter lim="800000"/>
            <a:headEnd/>
            <a:tailEnd/>
          </a:ln>
        </p:spPr>
      </p:pic>
      <p:sp>
        <p:nvSpPr>
          <p:cNvPr id="120834" name="Rectangle 2"/>
          <p:cNvSpPr>
            <a:spLocks noChangeArrowheads="1"/>
          </p:cNvSpPr>
          <p:nvPr/>
        </p:nvSpPr>
        <p:spPr bwMode="auto">
          <a:xfrm>
            <a:off x="395536" y="5541361"/>
            <a:ext cx="80648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ru-RU" sz="1200" b="1" dirty="0" smtClean="0">
                <a:solidFill>
                  <a:srgbClr val="C00000"/>
                </a:solidFill>
                <a:ea typeface="Times New Roman" pitchFamily="18" charset="0"/>
                <a:cs typeface="TimesNewRomanPSMT"/>
              </a:rPr>
              <a:t>          </a:t>
            </a:r>
            <a:r>
              <a:rPr lang="en-US" sz="1200" b="1" dirty="0" smtClean="0">
                <a:solidFill>
                  <a:srgbClr val="C00000"/>
                </a:solidFill>
                <a:ea typeface="Times New Roman" pitchFamily="18" charset="0"/>
                <a:cs typeface="TimesNewRomanPSMT"/>
              </a:rPr>
              <a:t>1:1 complex</a:t>
            </a:r>
            <a:r>
              <a:rPr lang="ru-RU" sz="1200" b="1" dirty="0" smtClean="0">
                <a:solidFill>
                  <a:srgbClr val="C00000"/>
                </a:solidFill>
                <a:ea typeface="Times New Roman" pitchFamily="18" charset="0"/>
                <a:cs typeface="TimesNewRomanPSMT"/>
              </a:rPr>
              <a:t> </a:t>
            </a:r>
            <a:r>
              <a:rPr lang="en-US" sz="1200" b="1" dirty="0" smtClean="0">
                <a:solidFill>
                  <a:srgbClr val="C00000"/>
                </a:solidFill>
                <a:ea typeface="Times New Roman" pitchFamily="18" charset="0"/>
                <a:cs typeface="TimesNewRomanPSMT"/>
              </a:rPr>
              <a:t>of the </a:t>
            </a:r>
            <a:r>
              <a:rPr kumimoji="0" lang="en-US" sz="1200" b="1" i="0" u="none" strike="noStrike" cap="none" normalizeH="0" baseline="0" dirty="0" smtClean="0">
                <a:ln>
                  <a:noFill/>
                </a:ln>
                <a:solidFill>
                  <a:srgbClr val="C00000"/>
                </a:solidFill>
                <a:effectLst/>
                <a:ea typeface="Times New Roman" pitchFamily="18" charset="0"/>
                <a:cs typeface="TimesNewRomanPSMT"/>
              </a:rPr>
              <a:t>oxacalix[2]arene[2]-</a:t>
            </a:r>
          </a:p>
          <a:p>
            <a:pPr lvl="0" indent="449263" algn="just" fontAlgn="base">
              <a:spcBef>
                <a:spcPct val="0"/>
              </a:spcBef>
              <a:spcAft>
                <a:spcPct val="0"/>
              </a:spcAft>
            </a:pPr>
            <a:r>
              <a:rPr kumimoji="0" lang="ru-RU" sz="1200" b="1" i="0" u="none" strike="noStrike" cap="none" normalizeH="0" baseline="0" dirty="0" smtClean="0">
                <a:ln>
                  <a:noFill/>
                </a:ln>
                <a:solidFill>
                  <a:srgbClr val="C00000"/>
                </a:solidFill>
                <a:effectLst/>
                <a:ea typeface="Times New Roman" pitchFamily="18" charset="0"/>
                <a:cs typeface="TimesNewRomanPSMT"/>
              </a:rPr>
              <a:t>          </a:t>
            </a:r>
            <a:r>
              <a:rPr kumimoji="0" lang="en-US" sz="1200" b="1" i="0" u="none" strike="noStrike" cap="none" normalizeH="0" baseline="0" dirty="0" smtClean="0">
                <a:ln>
                  <a:noFill/>
                </a:ln>
                <a:solidFill>
                  <a:srgbClr val="C00000"/>
                </a:solidFill>
                <a:effectLst/>
                <a:ea typeface="Times New Roman" pitchFamily="18" charset="0"/>
                <a:cs typeface="TimesNewRomanPSMT"/>
              </a:rPr>
              <a:t>bis(Zn-porphyrin) </a:t>
            </a:r>
            <a:r>
              <a:rPr lang="en-US" sz="1200" b="1" dirty="0">
                <a:solidFill>
                  <a:srgbClr val="C00000"/>
                </a:solidFill>
                <a:ea typeface="Times New Roman" pitchFamily="18" charset="0"/>
                <a:cs typeface="TimesNewRomanPSMT"/>
              </a:rPr>
              <a:t>with C</a:t>
            </a:r>
            <a:r>
              <a:rPr lang="en-US" sz="1200" b="1" baseline="-25000" dirty="0">
                <a:solidFill>
                  <a:srgbClr val="C00000"/>
                </a:solidFill>
                <a:ea typeface="Times New Roman" pitchFamily="18" charset="0"/>
                <a:cs typeface="TimesNewRomanPSMT"/>
              </a:rPr>
              <a:t>70</a:t>
            </a:r>
            <a:r>
              <a:rPr lang="en-US" sz="1200" b="1" dirty="0">
                <a:solidFill>
                  <a:srgbClr val="C00000"/>
                </a:solidFill>
                <a:ea typeface="Times New Roman" pitchFamily="18" charset="0"/>
                <a:cs typeface="TimesNewRomanPSMT"/>
              </a:rPr>
              <a:t>                         </a:t>
            </a:r>
            <a:r>
              <a:rPr lang="en-US" sz="1200" b="1" dirty="0" smtClean="0">
                <a:solidFill>
                  <a:srgbClr val="C00000"/>
                </a:solidFill>
                <a:ea typeface="Times New Roman" pitchFamily="18" charset="0"/>
                <a:cs typeface="TimesNewRomanPSMT"/>
              </a:rPr>
              <a:t>                    </a:t>
            </a:r>
            <a:r>
              <a:rPr lang="ru-RU" sz="1200" b="1" dirty="0" smtClean="0">
                <a:solidFill>
                  <a:srgbClr val="C00000"/>
                </a:solidFill>
                <a:ea typeface="Times New Roman" pitchFamily="18" charset="0"/>
                <a:cs typeface="TimesNewRomanPSMT"/>
              </a:rPr>
              <a:t>          </a:t>
            </a:r>
            <a:r>
              <a:rPr kumimoji="0" lang="en-US" sz="1200" b="1" i="0" u="none" strike="noStrike" cap="none" normalizeH="0" baseline="0" dirty="0" smtClean="0">
                <a:ln>
                  <a:noFill/>
                </a:ln>
                <a:solidFill>
                  <a:srgbClr val="C00000"/>
                </a:solidFill>
                <a:effectLst/>
                <a:ea typeface="Times New Roman" pitchFamily="18" charset="0"/>
                <a:cs typeface="TimesNewRomanPSMT"/>
              </a:rPr>
              <a:t>Job plot for the bis-</a:t>
            </a:r>
            <a:r>
              <a:rPr kumimoji="0" lang="en-US" sz="1200" b="1" i="0" u="none" strike="noStrike" cap="none" normalizeH="0" baseline="0" dirty="0" err="1" smtClean="0">
                <a:ln>
                  <a:noFill/>
                </a:ln>
                <a:solidFill>
                  <a:srgbClr val="C00000"/>
                </a:solidFill>
                <a:effectLst/>
                <a:ea typeface="Times New Roman" pitchFamily="18" charset="0"/>
                <a:cs typeface="TimesNewRomanPSMT"/>
              </a:rPr>
              <a:t>Porph</a:t>
            </a:r>
            <a:r>
              <a:rPr kumimoji="0" lang="en-US" sz="1200" b="1" i="0" u="none" strike="noStrike" cap="none" normalizeH="0" baseline="0" dirty="0" smtClean="0">
                <a:ln>
                  <a:noFill/>
                </a:ln>
                <a:solidFill>
                  <a:srgbClr val="C00000"/>
                </a:solidFill>
                <a:effectLst/>
                <a:ea typeface="Times New Roman" pitchFamily="18" charset="0"/>
                <a:cs typeface="TimesNewRomanPSMT"/>
              </a:rPr>
              <a:t>. + C</a:t>
            </a:r>
            <a:r>
              <a:rPr kumimoji="0" lang="en-US" sz="1200" b="1" i="0" u="none" strike="noStrike" cap="none" normalizeH="0" baseline="-25000" dirty="0" smtClean="0">
                <a:ln>
                  <a:noFill/>
                </a:ln>
                <a:solidFill>
                  <a:srgbClr val="C00000"/>
                </a:solidFill>
                <a:effectLst/>
                <a:ea typeface="Times New Roman" pitchFamily="18" charset="0"/>
                <a:cs typeface="TimesNewRomanPSMT"/>
              </a:rPr>
              <a:t>70</a:t>
            </a:r>
            <a:r>
              <a:rPr kumimoji="0" lang="en-US" sz="1200" b="1" i="0" u="none" strike="noStrike" cap="none" normalizeH="0" baseline="0" dirty="0" smtClean="0">
                <a:ln>
                  <a:noFill/>
                </a:ln>
                <a:solidFill>
                  <a:srgbClr val="C00000"/>
                </a:solidFill>
                <a:effectLst/>
                <a:ea typeface="Times New Roman" pitchFamily="18" charset="0"/>
                <a:cs typeface="TimesNewRomanPSMT"/>
              </a:rPr>
              <a:t> system </a:t>
            </a:r>
            <a:endParaRPr kumimoji="0" lang="ru-RU" sz="1200" b="1" i="0" u="none" strike="noStrike" cap="none" normalizeH="0" baseline="0" dirty="0" smtClean="0">
              <a:ln>
                <a:noFill/>
              </a:ln>
              <a:solidFill>
                <a:srgbClr val="C00000"/>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ea typeface="Times New Roman" pitchFamily="18" charset="0"/>
                <a:cs typeface="TimesNewRomanPSMT"/>
              </a:rPr>
              <a:t>                                                                                                       </a:t>
            </a:r>
            <a:r>
              <a:rPr kumimoji="0" lang="ru-RU" sz="1200" b="1" i="0" u="none" strike="noStrike" cap="none" normalizeH="0" baseline="0" dirty="0" smtClean="0">
                <a:ln>
                  <a:noFill/>
                </a:ln>
                <a:solidFill>
                  <a:srgbClr val="C00000"/>
                </a:solidFill>
                <a:effectLst/>
                <a:ea typeface="Times New Roman" pitchFamily="18" charset="0"/>
                <a:cs typeface="TimesNewRomanPSMT"/>
              </a:rPr>
              <a:t>          </a:t>
            </a:r>
            <a:r>
              <a:rPr kumimoji="0" lang="en-US" sz="1200" b="1" i="0" u="none" strike="noStrike" cap="none" normalizeH="0" baseline="0" dirty="0" smtClean="0">
                <a:ln>
                  <a:noFill/>
                </a:ln>
                <a:solidFill>
                  <a:srgbClr val="C00000"/>
                </a:solidFill>
                <a:effectLst/>
                <a:ea typeface="Times New Roman" pitchFamily="18" charset="0"/>
                <a:cs typeface="TimesNewRomanPSMT"/>
              </a:rPr>
              <a:t>(</a:t>
            </a:r>
            <a:r>
              <a:rPr kumimoji="0" lang="en-US" sz="1200" b="1" i="0" u="none" strike="noStrike" cap="none" normalizeH="0" baseline="30000" dirty="0" smtClean="0">
                <a:ln>
                  <a:noFill/>
                </a:ln>
                <a:solidFill>
                  <a:srgbClr val="C00000"/>
                </a:solidFill>
                <a:effectLst/>
                <a:ea typeface="Times New Roman" pitchFamily="18" charset="0"/>
                <a:cs typeface="TimesNewRomanPSMT"/>
              </a:rPr>
              <a:t>1</a:t>
            </a:r>
            <a:r>
              <a:rPr kumimoji="0" lang="en-US" sz="1200" b="1" i="0" u="none" strike="noStrike" cap="none" normalizeH="0" baseline="0" dirty="0" smtClean="0">
                <a:ln>
                  <a:noFill/>
                </a:ln>
                <a:solidFill>
                  <a:srgbClr val="C00000"/>
                </a:solidFill>
                <a:effectLst/>
                <a:ea typeface="Times New Roman" pitchFamily="18" charset="0"/>
                <a:cs typeface="TimesNewRomanPSMT"/>
              </a:rPr>
              <a:t>H NMR, C</a:t>
            </a:r>
            <a:r>
              <a:rPr kumimoji="0" lang="en-US" sz="1200" b="1" i="0" u="none" strike="noStrike" cap="none" normalizeH="0" baseline="-25000" dirty="0" smtClean="0">
                <a:ln>
                  <a:noFill/>
                </a:ln>
                <a:solidFill>
                  <a:srgbClr val="C00000"/>
                </a:solidFill>
                <a:effectLst/>
                <a:ea typeface="Times New Roman" pitchFamily="18" charset="0"/>
                <a:cs typeface="TimesNewRomanPSMT"/>
              </a:rPr>
              <a:t>6</a:t>
            </a:r>
            <a:r>
              <a:rPr kumimoji="0" lang="en-US" sz="1200" b="1" i="0" u="none" strike="noStrike" cap="none" normalizeH="0" baseline="0" dirty="0" smtClean="0">
                <a:ln>
                  <a:noFill/>
                </a:ln>
                <a:solidFill>
                  <a:srgbClr val="C00000"/>
                </a:solidFill>
                <a:effectLst/>
                <a:ea typeface="Times New Roman" pitchFamily="18" charset="0"/>
                <a:cs typeface="TimesNewRomanPSMT"/>
              </a:rPr>
              <a:t>D</a:t>
            </a:r>
            <a:r>
              <a:rPr kumimoji="0" lang="en-US" sz="1200" b="1" i="0" u="none" strike="noStrike" cap="none" normalizeH="0" baseline="-25000" dirty="0" smtClean="0">
                <a:ln>
                  <a:noFill/>
                </a:ln>
                <a:solidFill>
                  <a:srgbClr val="C00000"/>
                </a:solidFill>
                <a:effectLst/>
                <a:ea typeface="Times New Roman" pitchFamily="18" charset="0"/>
                <a:cs typeface="TimesNewRomanPSMT"/>
              </a:rPr>
              <a:t>6</a:t>
            </a:r>
            <a:r>
              <a:rPr kumimoji="0" lang="en-US" sz="1200" b="1" i="0" u="none" strike="noStrike" cap="none" normalizeH="0" baseline="0" dirty="0" smtClean="0">
                <a:ln>
                  <a:noFill/>
                </a:ln>
                <a:solidFill>
                  <a:srgbClr val="C00000"/>
                </a:solidFill>
                <a:effectLst/>
                <a:ea typeface="Times New Roman" pitchFamily="18" charset="0"/>
                <a:cs typeface="TimesNewRomanPSMT"/>
              </a:rPr>
              <a:t>, 300 MHz, 298 K)</a:t>
            </a:r>
            <a:endParaRPr kumimoji="0" lang="ru-RU" sz="1200" b="1" i="0" u="none" strike="noStrike" cap="none" normalizeH="0" baseline="0" dirty="0" smtClean="0">
              <a:ln>
                <a:noFill/>
              </a:ln>
              <a:solidFill>
                <a:srgbClr val="C00000"/>
              </a:solidFill>
              <a:effectLst/>
              <a:cs typeface="Arial" pitchFamily="34" charset="0"/>
            </a:endParaRPr>
          </a:p>
        </p:txBody>
      </p:sp>
      <p:pic>
        <p:nvPicPr>
          <p:cNvPr id="137217" name="Picture 1"/>
          <p:cNvPicPr>
            <a:picLocks noChangeAspect="1" noChangeArrowheads="1"/>
          </p:cNvPicPr>
          <p:nvPr/>
        </p:nvPicPr>
        <p:blipFill>
          <a:blip r:embed="rId4"/>
          <a:srcRect/>
          <a:stretch>
            <a:fillRect/>
          </a:stretch>
        </p:blipFill>
        <p:spPr bwMode="auto">
          <a:xfrm>
            <a:off x="1304094" y="0"/>
            <a:ext cx="6524625" cy="2457450"/>
          </a:xfrm>
          <a:prstGeom prst="rect">
            <a:avLst/>
          </a:prstGeom>
          <a:noFill/>
          <a:ln w="9525">
            <a:noFill/>
            <a:miter lim="800000"/>
            <a:headEnd/>
            <a:tailEnd/>
          </a:ln>
          <a:effectLst/>
        </p:spPr>
      </p:pic>
      <p:sp>
        <p:nvSpPr>
          <p:cNvPr id="2" name="Прямоугольник 1"/>
          <p:cNvSpPr/>
          <p:nvPr/>
        </p:nvSpPr>
        <p:spPr>
          <a:xfrm>
            <a:off x="4097484" y="0"/>
            <a:ext cx="960519" cy="307777"/>
          </a:xfrm>
          <a:prstGeom prst="rect">
            <a:avLst/>
          </a:prstGeom>
        </p:spPr>
        <p:txBody>
          <a:bodyPr wrap="none">
            <a:spAutoFit/>
          </a:bodyPr>
          <a:lstStyle/>
          <a:p>
            <a:r>
              <a:rPr lang="en-US" sz="1200" b="1" i="1" dirty="0">
                <a:solidFill>
                  <a:srgbClr val="C00000"/>
                </a:solidFill>
                <a:latin typeface="Arial" panose="020B0604020202020204" pitchFamily="34" charset="0"/>
                <a:ea typeface="Arial Unicode MS" panose="020B0604020202020204" pitchFamily="34" charset="-128"/>
                <a:cs typeface="Arial" panose="020B0604020202020204" pitchFamily="34" charset="0"/>
              </a:rPr>
              <a:t>Synthesis</a:t>
            </a:r>
            <a:r>
              <a:rPr lang="en-US" sz="1400" b="1" i="1" dirty="0">
                <a:solidFill>
                  <a:srgbClr val="C00000"/>
                </a:solidFill>
                <a:latin typeface="Arial" panose="020B0604020202020204" pitchFamily="34" charset="0"/>
                <a:ea typeface="Arial Unicode MS" panose="020B0604020202020204" pitchFamily="34" charset="-128"/>
                <a:cs typeface="Arial" panose="020B0604020202020204" pitchFamily="34" charset="0"/>
              </a:rPr>
              <a:t> </a:t>
            </a:r>
            <a:endParaRPr lang="ru-RU" sz="1400" i="1" dirty="0">
              <a:latin typeface="Arial" panose="020B0604020202020204" pitchFamily="34" charset="0"/>
              <a:cs typeface="Arial" panose="020B0604020202020204" pitchFamily="34" charset="0"/>
            </a:endParaRPr>
          </a:p>
        </p:txBody>
      </p:sp>
      <p:cxnSp>
        <p:nvCxnSpPr>
          <p:cNvPr id="8" name="Прямая со стрелкой 7"/>
          <p:cNvCxnSpPr/>
          <p:nvPr/>
        </p:nvCxnSpPr>
        <p:spPr>
          <a:xfrm>
            <a:off x="4249389" y="1574607"/>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83968" y="2276872"/>
            <a:ext cx="47206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l-PL" sz="1400" b="1" i="1" dirty="0" smtClean="0">
                <a:solidFill>
                  <a:srgbClr val="1E019B"/>
                </a:solidFill>
                <a:ea typeface="Times New Roman" pitchFamily="18" charset="0"/>
                <a:cs typeface="Arial" pitchFamily="34" charset="0"/>
              </a:rPr>
              <a:t>Nakazawa </a:t>
            </a:r>
            <a:r>
              <a:rPr lang="pl-PL" sz="1400" b="1" i="1" dirty="0">
                <a:solidFill>
                  <a:srgbClr val="1E019B"/>
                </a:solidFill>
                <a:ea typeface="Times New Roman" pitchFamily="18" charset="0"/>
                <a:cs typeface="Arial" pitchFamily="34" charset="0"/>
              </a:rPr>
              <a:t>J</a:t>
            </a:r>
            <a:r>
              <a:rPr lang="pl-PL" sz="1400" b="1" i="1" dirty="0" smtClean="0">
                <a:solidFill>
                  <a:srgbClr val="1E019B"/>
                </a:solidFill>
                <a:ea typeface="Times New Roman" pitchFamily="18" charset="0"/>
                <a:cs typeface="Arial" pitchFamily="34" charset="0"/>
              </a:rPr>
              <a:t>.</a:t>
            </a:r>
            <a:r>
              <a:rPr lang="en-US" sz="1400" b="1" i="1" dirty="0" smtClean="0">
                <a:solidFill>
                  <a:srgbClr val="1E019B"/>
                </a:solidFill>
                <a:ea typeface="Times New Roman" pitchFamily="18" charset="0"/>
                <a:cs typeface="Arial" pitchFamily="34" charset="0"/>
              </a:rPr>
              <a:t>, </a:t>
            </a:r>
            <a:r>
              <a:rPr lang="pl-PL" sz="1400" b="1" i="1" dirty="0" smtClean="0">
                <a:solidFill>
                  <a:srgbClr val="1E019B"/>
                </a:solidFill>
                <a:ea typeface="Times New Roman" pitchFamily="18" charset="0"/>
                <a:cs typeface="Arial" pitchFamily="34" charset="0"/>
              </a:rPr>
              <a:t>Mizuki </a:t>
            </a:r>
            <a:r>
              <a:rPr lang="pl-PL" sz="1400" b="1" i="1" dirty="0">
                <a:solidFill>
                  <a:srgbClr val="1E019B"/>
                </a:solidFill>
                <a:ea typeface="Times New Roman" pitchFamily="18" charset="0"/>
                <a:cs typeface="Arial" pitchFamily="34" charset="0"/>
              </a:rPr>
              <a:t>M</a:t>
            </a:r>
            <a:r>
              <a:rPr lang="pl-PL" sz="1400" b="1" i="1" dirty="0" smtClean="0">
                <a:solidFill>
                  <a:srgbClr val="1E019B"/>
                </a:solidFill>
                <a:ea typeface="Times New Roman" pitchFamily="18" charset="0"/>
                <a:cs typeface="Arial" pitchFamily="34" charset="0"/>
              </a:rPr>
              <a:t>.</a:t>
            </a:r>
            <a:r>
              <a:rPr lang="en-US" sz="1400" b="1" i="1" dirty="0" smtClean="0">
                <a:solidFill>
                  <a:srgbClr val="1E019B"/>
                </a:solidFill>
                <a:ea typeface="Times New Roman" pitchFamily="18" charset="0"/>
                <a:cs typeface="Arial" pitchFamily="34" charset="0"/>
              </a:rPr>
              <a:t> et al.</a:t>
            </a:r>
            <a:r>
              <a:rPr lang="pl-PL" sz="1400" b="1" i="1" dirty="0" smtClean="0">
                <a:solidFill>
                  <a:srgbClr val="1E019B"/>
                </a:solidFill>
                <a:ea typeface="Times New Roman" pitchFamily="18" charset="0"/>
                <a:cs typeface="Arial" pitchFamily="34" charset="0"/>
              </a:rPr>
              <a:t> </a:t>
            </a:r>
            <a:r>
              <a:rPr kumimoji="0" lang="en-US" sz="1400" b="1" i="1" u="none" strike="noStrike" cap="none" normalizeH="0" baseline="0" dirty="0" smtClean="0">
                <a:ln>
                  <a:noFill/>
                </a:ln>
                <a:solidFill>
                  <a:srgbClr val="1E019B"/>
                </a:solidFill>
                <a:effectLst/>
                <a:ea typeface="Times New Roman" pitchFamily="18" charset="0"/>
                <a:cs typeface="Arial" pitchFamily="34" charset="0"/>
              </a:rPr>
              <a:t>Org. </a:t>
            </a:r>
            <a:r>
              <a:rPr kumimoji="0" lang="en-US" sz="1400" b="1" i="1" u="none" strike="noStrike" cap="none" normalizeH="0" baseline="0" dirty="0" err="1" smtClean="0">
                <a:ln>
                  <a:noFill/>
                </a:ln>
                <a:solidFill>
                  <a:srgbClr val="1E019B"/>
                </a:solidFill>
                <a:effectLst/>
                <a:ea typeface="Times New Roman" pitchFamily="18" charset="0"/>
                <a:cs typeface="Arial" pitchFamily="34" charset="0"/>
              </a:rPr>
              <a:t>Lett</a:t>
            </a:r>
            <a:r>
              <a:rPr kumimoji="0" lang="en-US" sz="1400" b="1" i="1" u="none" strike="noStrike" cap="none" normalizeH="0" baseline="0" dirty="0" smtClean="0">
                <a:ln>
                  <a:noFill/>
                </a:ln>
                <a:solidFill>
                  <a:srgbClr val="1E019B"/>
                </a:solidFill>
                <a:effectLst/>
                <a:ea typeface="Times New Roman" pitchFamily="18" charset="0"/>
                <a:cs typeface="Arial" pitchFamily="34" charset="0"/>
              </a:rPr>
              <a:t>. 2006, 8, 4275–4278</a:t>
            </a:r>
            <a:endParaRPr kumimoji="0" lang="en-US" sz="1400" b="1" i="1" u="none" strike="noStrike" cap="none" normalizeH="0" baseline="0" dirty="0" smtClean="0">
              <a:ln>
                <a:noFill/>
              </a:ln>
              <a:solidFill>
                <a:srgbClr val="1E019B"/>
              </a:solidFill>
              <a:effectLst/>
              <a:cs typeface="Arial" pitchFamily="34" charset="0"/>
            </a:endParaRPr>
          </a:p>
        </p:txBody>
      </p:sp>
      <p:graphicFrame>
        <p:nvGraphicFramePr>
          <p:cNvPr id="129025" name="Object 1"/>
          <p:cNvGraphicFramePr>
            <a:graphicFrameLocks noChangeAspect="1"/>
          </p:cNvGraphicFramePr>
          <p:nvPr>
            <p:extLst>
              <p:ext uri="{D42A27DB-BD31-4B8C-83A1-F6EECF244321}">
                <p14:modId xmlns="" xmlns:p14="http://schemas.microsoft.com/office/powerpoint/2010/main" val="2703758896"/>
              </p:ext>
            </p:extLst>
          </p:nvPr>
        </p:nvGraphicFramePr>
        <p:xfrm>
          <a:off x="971600" y="81345"/>
          <a:ext cx="6391276" cy="2206987"/>
        </p:xfrm>
        <a:graphic>
          <a:graphicData uri="http://schemas.openxmlformats.org/presentationml/2006/ole">
            <p:oleObj spid="_x0000_s262280" name="CS ChemDraw Drawing" r:id="rId3" imgW="12595875" imgH="4340282" progId="ChemDraw.Document.6.0">
              <p:embed/>
            </p:oleObj>
          </a:graphicData>
        </a:graphic>
      </p:graphicFrame>
      <p:sp>
        <p:nvSpPr>
          <p:cNvPr id="3" name="Прямоугольник 2"/>
          <p:cNvSpPr/>
          <p:nvPr/>
        </p:nvSpPr>
        <p:spPr>
          <a:xfrm>
            <a:off x="3216423" y="18329"/>
            <a:ext cx="874535" cy="307777"/>
          </a:xfrm>
          <a:prstGeom prst="rect">
            <a:avLst/>
          </a:prstGeom>
        </p:spPr>
        <p:txBody>
          <a:bodyPr wrap="none">
            <a:spAutoFit/>
          </a:bodyPr>
          <a:lstStyle/>
          <a:p>
            <a:r>
              <a:rPr lang="en-US" sz="1400" b="1" i="1" dirty="0">
                <a:solidFill>
                  <a:srgbClr val="C00000"/>
                </a:solidFill>
                <a:ea typeface="Times New Roman" pitchFamily="18" charset="0"/>
                <a:cs typeface="Arial" pitchFamily="34" charset="0"/>
              </a:rPr>
              <a:t>Synthesis</a:t>
            </a:r>
            <a:endParaRPr lang="ru-RU" sz="1400" i="1" dirty="0"/>
          </a:p>
        </p:txBody>
      </p:sp>
      <p:graphicFrame>
        <p:nvGraphicFramePr>
          <p:cNvPr id="4" name="Объект 3"/>
          <p:cNvGraphicFramePr>
            <a:graphicFrameLocks noChangeAspect="1"/>
          </p:cNvGraphicFramePr>
          <p:nvPr>
            <p:extLst>
              <p:ext uri="{D42A27DB-BD31-4B8C-83A1-F6EECF244321}">
                <p14:modId xmlns="" xmlns:p14="http://schemas.microsoft.com/office/powerpoint/2010/main" val="163505111"/>
              </p:ext>
            </p:extLst>
          </p:nvPr>
        </p:nvGraphicFramePr>
        <p:xfrm>
          <a:off x="7647719" y="3045141"/>
          <a:ext cx="1232757" cy="1273406"/>
        </p:xfrm>
        <a:graphic>
          <a:graphicData uri="http://schemas.openxmlformats.org/presentationml/2006/ole">
            <p:oleObj spid="_x0000_s262281" name="CS ChemDraw Drawing" r:id="rId4" imgW="3979090" imgH="4111946" progId="ChemDraw.Document.6.0">
              <p:embed/>
            </p:oleObj>
          </a:graphicData>
        </a:graphic>
      </p:graphicFrame>
      <p:pic>
        <p:nvPicPr>
          <p:cNvPr id="8" name="Рисунок 5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73459" y="2961446"/>
            <a:ext cx="4590639" cy="2664296"/>
          </a:xfrm>
          <a:prstGeom prst="rect">
            <a:avLst/>
          </a:prstGeom>
          <a:noFill/>
        </p:spPr>
      </p:pic>
      <p:pic>
        <p:nvPicPr>
          <p:cNvPr id="9" name="Рисунок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2273" y="2948895"/>
            <a:ext cx="3079446" cy="2328362"/>
          </a:xfrm>
          <a:prstGeom prst="rect">
            <a:avLst/>
          </a:prstGeom>
          <a:noFill/>
        </p:spPr>
      </p:pic>
      <p:sp>
        <p:nvSpPr>
          <p:cNvPr id="5" name="Прямоугольник 4"/>
          <p:cNvSpPr/>
          <p:nvPr/>
        </p:nvSpPr>
        <p:spPr>
          <a:xfrm>
            <a:off x="755576" y="5117911"/>
            <a:ext cx="2952328" cy="1015663"/>
          </a:xfrm>
          <a:prstGeom prst="rect">
            <a:avLst/>
          </a:prstGeom>
        </p:spPr>
        <p:txBody>
          <a:bodyPr wrap="square">
            <a:spAutoFit/>
          </a:bodyPr>
          <a:lstStyle/>
          <a:p>
            <a:pPr lvl="0" algn="just" eaLnBrk="0" fontAlgn="base" hangingPunct="0">
              <a:spcBef>
                <a:spcPct val="0"/>
              </a:spcBef>
              <a:spcAft>
                <a:spcPct val="0"/>
              </a:spcAft>
            </a:pPr>
            <a:r>
              <a:rPr lang="en-US" sz="1200" b="1" baseline="30000" dirty="0">
                <a:solidFill>
                  <a:srgbClr val="C00000"/>
                </a:solidFill>
                <a:ea typeface="Times New Roman" pitchFamily="18" charset="0"/>
                <a:cs typeface="Arial" pitchFamily="34" charset="0"/>
              </a:rPr>
              <a:t>1</a:t>
            </a:r>
            <a:r>
              <a:rPr lang="en-US" sz="1200" b="1" dirty="0">
                <a:solidFill>
                  <a:srgbClr val="C00000"/>
                </a:solidFill>
                <a:ea typeface="Times New Roman" pitchFamily="18" charset="0"/>
                <a:cs typeface="Arial" pitchFamily="34" charset="0"/>
              </a:rPr>
              <a:t>H NMR chemical shift difference </a:t>
            </a:r>
            <a:r>
              <a:rPr lang="en-US" sz="1200" b="1" dirty="0" err="1">
                <a:solidFill>
                  <a:srgbClr val="C00000"/>
                </a:solidFill>
                <a:ea typeface="Times New Roman" pitchFamily="18" charset="0"/>
                <a:cs typeface="Arial" pitchFamily="34" charset="0"/>
              </a:rPr>
              <a:t>Δδ</a:t>
            </a:r>
            <a:r>
              <a:rPr lang="en-US" sz="1200" b="1" dirty="0">
                <a:solidFill>
                  <a:srgbClr val="C00000"/>
                </a:solidFill>
                <a:ea typeface="Times New Roman" pitchFamily="18" charset="0"/>
                <a:cs typeface="Arial" pitchFamily="34" charset="0"/>
              </a:rPr>
              <a:t> Hi </a:t>
            </a:r>
            <a:r>
              <a:rPr lang="en-US" sz="1200" b="1" dirty="0" smtClean="0">
                <a:solidFill>
                  <a:srgbClr val="C00000"/>
                </a:solidFill>
                <a:ea typeface="Times New Roman" pitchFamily="18" charset="0"/>
                <a:cs typeface="Arial" pitchFamily="34" charset="0"/>
              </a:rPr>
              <a:t>(</a:t>
            </a:r>
            <a:r>
              <a:rPr lang="en-US" sz="1200" b="1" baseline="-30000" dirty="0" smtClean="0">
                <a:solidFill>
                  <a:srgbClr val="C00000"/>
                </a:solidFill>
                <a:ea typeface="Times New Roman" pitchFamily="18" charset="0"/>
                <a:cs typeface="Arial" pitchFamily="34" charset="0"/>
              </a:rPr>
              <a:t>·</a:t>
            </a:r>
            <a:r>
              <a:rPr lang="en-US" sz="1200" b="1" dirty="0" smtClean="0">
                <a:solidFill>
                  <a:srgbClr val="C00000"/>
                </a:solidFill>
                <a:ea typeface="Times New Roman" pitchFamily="18" charset="0"/>
                <a:cs typeface="Arial" pitchFamily="34" charset="0"/>
              </a:rPr>
              <a:t>)</a:t>
            </a:r>
            <a:endParaRPr lang="ru-RU" sz="1200" b="1" dirty="0" smtClean="0">
              <a:solidFill>
                <a:srgbClr val="C00000"/>
              </a:solidFill>
              <a:ea typeface="Times New Roman" pitchFamily="18" charset="0"/>
              <a:cs typeface="Arial" pitchFamily="34" charset="0"/>
            </a:endParaRPr>
          </a:p>
          <a:p>
            <a:pPr lvl="0" algn="just" eaLnBrk="0" fontAlgn="base" hangingPunct="0">
              <a:spcBef>
                <a:spcPct val="0"/>
              </a:spcBef>
              <a:spcAft>
                <a:spcPct val="0"/>
              </a:spcAft>
            </a:pPr>
            <a:r>
              <a:rPr lang="en-US" sz="1200" b="1" dirty="0" smtClean="0">
                <a:solidFill>
                  <a:srgbClr val="C00000"/>
                </a:solidFill>
                <a:ea typeface="Times New Roman" pitchFamily="18" charset="0"/>
                <a:cs typeface="Arial" pitchFamily="34" charset="0"/>
              </a:rPr>
              <a:t> </a:t>
            </a:r>
            <a:r>
              <a:rPr lang="en-US" sz="1200" b="1" dirty="0">
                <a:solidFill>
                  <a:srgbClr val="C00000"/>
                </a:solidFill>
                <a:ea typeface="Times New Roman" pitchFamily="18" charset="0"/>
                <a:cs typeface="Arial" pitchFamily="34" charset="0"/>
              </a:rPr>
              <a:t>and binding constant </a:t>
            </a:r>
            <a:r>
              <a:rPr lang="en-US" sz="1200" b="1" i="1" dirty="0">
                <a:solidFill>
                  <a:srgbClr val="C00000"/>
                </a:solidFill>
                <a:ea typeface="Times New Roman" pitchFamily="18" charset="0"/>
                <a:cs typeface="Arial" pitchFamily="34" charset="0"/>
              </a:rPr>
              <a:t>K </a:t>
            </a:r>
            <a:r>
              <a:rPr lang="en-US" sz="1200" b="1" dirty="0">
                <a:solidFill>
                  <a:srgbClr val="C00000"/>
                </a:solidFill>
                <a:ea typeface="Times New Roman" pitchFamily="18" charset="0"/>
                <a:cs typeface="Arial" pitchFamily="34" charset="0"/>
              </a:rPr>
              <a:t>(</a:t>
            </a:r>
            <a:r>
              <a:rPr lang="en-US" sz="1200" b="1" baseline="30000" dirty="0">
                <a:solidFill>
                  <a:srgbClr val="C00000"/>
                </a:solidFill>
                <a:ea typeface="Times New Roman" pitchFamily="18" charset="0"/>
                <a:cs typeface="Arial" pitchFamily="34" charset="0"/>
              </a:rPr>
              <a:t>O</a:t>
            </a:r>
            <a:r>
              <a:rPr lang="en-US" sz="1200" b="1" dirty="0">
                <a:solidFill>
                  <a:srgbClr val="C00000"/>
                </a:solidFill>
                <a:ea typeface="Times New Roman" pitchFamily="18" charset="0"/>
                <a:cs typeface="Arial" pitchFamily="34" charset="0"/>
              </a:rPr>
              <a:t>) versus guest </a:t>
            </a:r>
            <a:endParaRPr lang="ru-RU" sz="1200" b="1" dirty="0" smtClean="0">
              <a:solidFill>
                <a:srgbClr val="C00000"/>
              </a:solidFill>
              <a:ea typeface="Times New Roman" pitchFamily="18" charset="0"/>
              <a:cs typeface="Arial" pitchFamily="34" charset="0"/>
            </a:endParaRPr>
          </a:p>
          <a:p>
            <a:pPr lvl="0" algn="just" eaLnBrk="0" fontAlgn="base" hangingPunct="0">
              <a:spcBef>
                <a:spcPct val="0"/>
              </a:spcBef>
              <a:spcAft>
                <a:spcPct val="0"/>
              </a:spcAft>
            </a:pPr>
            <a:r>
              <a:rPr lang="en-US" sz="1200" b="1" dirty="0" smtClean="0">
                <a:solidFill>
                  <a:srgbClr val="C00000"/>
                </a:solidFill>
                <a:ea typeface="Times New Roman" pitchFamily="18" charset="0"/>
                <a:cs typeface="Arial" pitchFamily="34" charset="0"/>
              </a:rPr>
              <a:t>molecular </a:t>
            </a:r>
            <a:r>
              <a:rPr lang="en-US" sz="1200" b="1" dirty="0">
                <a:solidFill>
                  <a:srgbClr val="C00000"/>
                </a:solidFill>
                <a:ea typeface="Times New Roman" pitchFamily="18" charset="0"/>
                <a:cs typeface="Arial" pitchFamily="34" charset="0"/>
              </a:rPr>
              <a:t>volume </a:t>
            </a:r>
            <a:r>
              <a:rPr lang="en-US" sz="1200" b="1" i="1" dirty="0">
                <a:solidFill>
                  <a:srgbClr val="C00000"/>
                </a:solidFill>
                <a:ea typeface="Times New Roman" pitchFamily="18" charset="0"/>
                <a:cs typeface="Arial" pitchFamily="34" charset="0"/>
              </a:rPr>
              <a:t>V</a:t>
            </a:r>
            <a:r>
              <a:rPr lang="en-US" sz="1200" b="1" dirty="0">
                <a:solidFill>
                  <a:srgbClr val="C00000"/>
                </a:solidFill>
                <a:ea typeface="Times New Roman" pitchFamily="18" charset="0"/>
                <a:cs typeface="Arial" pitchFamily="34" charset="0"/>
              </a:rPr>
              <a:t>.  </a:t>
            </a:r>
            <a:r>
              <a:rPr lang="en-US" sz="1200" b="1" dirty="0" err="1">
                <a:solidFill>
                  <a:srgbClr val="C00000"/>
                </a:solidFill>
                <a:ea typeface="Times New Roman" pitchFamily="18" charset="0"/>
                <a:cs typeface="Arial" pitchFamily="34" charset="0"/>
              </a:rPr>
              <a:t>Δδ</a:t>
            </a:r>
            <a:r>
              <a:rPr lang="en-US" sz="1200" b="1" i="1" dirty="0">
                <a:solidFill>
                  <a:srgbClr val="C00000"/>
                </a:solidFill>
                <a:ea typeface="Times New Roman" pitchFamily="18" charset="0"/>
                <a:cs typeface="Arial" pitchFamily="34" charset="0"/>
              </a:rPr>
              <a:t> </a:t>
            </a:r>
            <a:r>
              <a:rPr lang="en-US" sz="1200" b="1" dirty="0">
                <a:solidFill>
                  <a:srgbClr val="C00000"/>
                </a:solidFill>
                <a:ea typeface="Times New Roman" pitchFamily="18" charset="0"/>
                <a:cs typeface="Arial" pitchFamily="34" charset="0"/>
              </a:rPr>
              <a:t>Hi = (Hi of </a:t>
            </a:r>
            <a:endParaRPr lang="ru-RU" sz="1200" b="1" dirty="0" smtClean="0">
              <a:solidFill>
                <a:srgbClr val="C00000"/>
              </a:solidFill>
              <a:ea typeface="Times New Roman" pitchFamily="18" charset="0"/>
              <a:cs typeface="Arial" pitchFamily="34" charset="0"/>
            </a:endParaRPr>
          </a:p>
          <a:p>
            <a:pPr lvl="0" algn="just" eaLnBrk="0" fontAlgn="base" hangingPunct="0">
              <a:spcBef>
                <a:spcPct val="0"/>
              </a:spcBef>
              <a:spcAft>
                <a:spcPct val="0"/>
              </a:spcAft>
            </a:pPr>
            <a:r>
              <a:rPr lang="en-US" sz="1200" b="1" dirty="0" smtClean="0">
                <a:solidFill>
                  <a:srgbClr val="C00000"/>
                </a:solidFill>
                <a:ea typeface="Times New Roman" pitchFamily="18" charset="0"/>
                <a:cs typeface="Arial" pitchFamily="34" charset="0"/>
              </a:rPr>
              <a:t>encapsulated </a:t>
            </a:r>
            <a:r>
              <a:rPr lang="en-US" sz="1200" b="1" dirty="0">
                <a:solidFill>
                  <a:srgbClr val="C00000"/>
                </a:solidFill>
                <a:ea typeface="Times New Roman" pitchFamily="18" charset="0"/>
                <a:cs typeface="Arial" pitchFamily="34" charset="0"/>
              </a:rPr>
              <a:t>guest molecule) </a:t>
            </a:r>
            <a:r>
              <a:rPr lang="en-US" sz="1200" b="1" dirty="0" smtClean="0">
                <a:solidFill>
                  <a:srgbClr val="C00000"/>
                </a:solidFill>
                <a:ea typeface="Times New Roman" pitchFamily="18" charset="0"/>
                <a:cs typeface="Arial" pitchFamily="34" charset="0"/>
              </a:rPr>
              <a:t>– </a:t>
            </a:r>
            <a:endParaRPr lang="ru-RU" sz="1200" b="1" dirty="0" smtClean="0">
              <a:solidFill>
                <a:srgbClr val="C00000"/>
              </a:solidFill>
              <a:ea typeface="Times New Roman" pitchFamily="18" charset="0"/>
              <a:cs typeface="Arial" pitchFamily="34" charset="0"/>
            </a:endParaRPr>
          </a:p>
          <a:p>
            <a:pPr lvl="0" algn="just" eaLnBrk="0" fontAlgn="base" hangingPunct="0">
              <a:spcBef>
                <a:spcPct val="0"/>
              </a:spcBef>
              <a:spcAft>
                <a:spcPct val="0"/>
              </a:spcAft>
            </a:pPr>
            <a:r>
              <a:rPr lang="en-US" sz="1200" b="1" dirty="0" smtClean="0">
                <a:solidFill>
                  <a:srgbClr val="C00000"/>
                </a:solidFill>
                <a:ea typeface="Times New Roman" pitchFamily="18" charset="0"/>
                <a:cs typeface="Arial" pitchFamily="34" charset="0"/>
              </a:rPr>
              <a:t>(</a:t>
            </a:r>
            <a:r>
              <a:rPr lang="en-US" sz="1200" b="1" dirty="0">
                <a:solidFill>
                  <a:srgbClr val="C00000"/>
                </a:solidFill>
                <a:ea typeface="Times New Roman" pitchFamily="18" charset="0"/>
                <a:cs typeface="Arial" pitchFamily="34" charset="0"/>
              </a:rPr>
              <a:t>Hi of free guest molecule).</a:t>
            </a:r>
            <a:r>
              <a:rPr lang="en-US" sz="1200" b="1" i="1" dirty="0">
                <a:solidFill>
                  <a:srgbClr val="C00000"/>
                </a:solidFill>
                <a:ea typeface="Times New Roman" pitchFamily="18" charset="0"/>
                <a:cs typeface="Arial" pitchFamily="34" charset="0"/>
              </a:rPr>
              <a:t> </a:t>
            </a:r>
            <a:endParaRPr lang="en-US" sz="1200" b="1" dirty="0">
              <a:solidFill>
                <a:srgbClr val="C00000"/>
              </a:solidFill>
              <a:cs typeface="Arial" pitchFamily="34" charset="0"/>
            </a:endParaRPr>
          </a:p>
        </p:txBody>
      </p:sp>
      <p:sp>
        <p:nvSpPr>
          <p:cNvPr id="6" name="Прямоугольник 5"/>
          <p:cNvSpPr/>
          <p:nvPr/>
        </p:nvSpPr>
        <p:spPr>
          <a:xfrm>
            <a:off x="3995936" y="5607624"/>
            <a:ext cx="4572000" cy="461665"/>
          </a:xfrm>
          <a:prstGeom prst="rect">
            <a:avLst/>
          </a:prstGeom>
        </p:spPr>
        <p:txBody>
          <a:bodyPr>
            <a:spAutoFit/>
          </a:bodyPr>
          <a:lstStyle/>
          <a:p>
            <a:pPr lvl="0" fontAlgn="base">
              <a:spcBef>
                <a:spcPct val="0"/>
              </a:spcBef>
              <a:spcAft>
                <a:spcPct val="0"/>
              </a:spcAft>
            </a:pPr>
            <a:r>
              <a:rPr lang="en-US" sz="1200" b="1" baseline="30000" dirty="0">
                <a:solidFill>
                  <a:srgbClr val="C00000"/>
                </a:solidFill>
                <a:ea typeface="Times New Roman" pitchFamily="18" charset="0"/>
                <a:cs typeface="Arial" pitchFamily="34" charset="0"/>
              </a:rPr>
              <a:t>1</a:t>
            </a:r>
            <a:r>
              <a:rPr lang="en-US" sz="1200" b="1" dirty="0">
                <a:solidFill>
                  <a:srgbClr val="C00000"/>
                </a:solidFill>
                <a:ea typeface="Times New Roman" pitchFamily="18" charset="0"/>
                <a:cs typeface="Arial" pitchFamily="34" charset="0"/>
              </a:rPr>
              <a:t>H NMR spectra of the capsule (1) and the complex between the capsule and ethylene (2) at 298 K. </a:t>
            </a:r>
          </a:p>
        </p:txBody>
      </p:sp>
      <p:pic>
        <p:nvPicPr>
          <p:cNvPr id="12" name="Picture 1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125191" y="3714550"/>
            <a:ext cx="19367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5607</TotalTime>
  <Words>1965</Words>
  <Application>Microsoft Office PowerPoint</Application>
  <PresentationFormat>Экран (4:3)</PresentationFormat>
  <Paragraphs>242</Paragraphs>
  <Slides>40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42" baseType="lpstr">
      <vt:lpstr>Тема Office</vt:lpstr>
      <vt:lpstr>CS ChemDraw Drawing</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Галина</dc:creator>
  <cp:lastModifiedBy>пк</cp:lastModifiedBy>
  <cp:revision>879</cp:revision>
  <dcterms:created xsi:type="dcterms:W3CDTF">2021-08-23T07:49:42Z</dcterms:created>
  <dcterms:modified xsi:type="dcterms:W3CDTF">2022-07-01T04:07:00Z</dcterms:modified>
</cp:coreProperties>
</file>