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F983D-7BA2-4F9B-BF0B-40B024460FFE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90F2C-548B-43B0-9F97-00F251BEC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8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90F2C-548B-43B0-9F97-00F251BEC6A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5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90F2C-548B-43B0-9F97-00F251BEC6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34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90F2C-548B-43B0-9F97-00F251BEC6A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79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90F2C-548B-43B0-9F97-00F251BEC6A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4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90F2C-548B-43B0-9F97-00F251BEC6A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5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9A94-3F94-4AF4-B7B7-B98FBF439DFE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XIV МЕЖДУНАРОДНАЯ КОНФЕРЕНЦИЯ «СИНТЕЗ И ПРИМЕНЕНИЕ ПОРФИРИНОВ И ИХ АНАЛОГОВ» (ICPC-14)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85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1002-8576-4838-963A-7C46A1A1DD6A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XIV МЕЖДУНАРОДНАЯ КОНФЕРЕНЦИЯ «СИНТЕЗ И ПРИМЕНЕНИЕ ПОРФИРИНОВ И ИХ АНАЛОГОВ» (ICPC-14)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2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F5C-76DA-4099-AF6A-E07AB6A218B0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XIV МЕЖДУНАРОДНАЯ КОНФЕРЕНЦИЯ «СИНТЕЗ И ПРИМЕНЕНИЕ ПОРФИРИНОВ И ИХ АНАЛОГОВ» (ICPC-14)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2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CC93-98D8-4784-8CF2-863EE4BD8A2E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XIV МЕЖДУНАРОДНАЯ КОНФЕРЕНЦИЯ «СИНТЕЗ И ПРИМЕНЕНИЕ ПОРФИРИНОВ И ИХ АНАЛОГОВ» (ICPC-14)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20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D776-31F5-4BCD-B581-7599A15882D1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XIV МЕЖДУНАРОДНАЯ КОНФЕРЕНЦИЯ «СИНТЕЗ И ПРИМЕНЕНИЕ ПОРФИРИНОВ И ИХ АНАЛОГОВ» (ICPC-14)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8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AC9E-9041-415A-AA8C-6FF5D704DB49}" type="datetime1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XIV МЕЖДУНАРОДНАЯ КОНФЕРЕНЦИЯ «СИНТЕЗ И ПРИМЕНЕНИЕ ПОРФИРИНОВ И ИХ АНАЛОГОВ» (ICPC-14)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97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C6C-1A28-46D3-8DE5-9B4E1389BFF4}" type="datetime1">
              <a:rPr lang="ru-RU" smtClean="0"/>
              <a:t>01.07.2022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XIV МЕЖДУНАРОДНАЯ КОНФЕРЕНЦИЯ «СИНТЕЗ И ПРИМЕНЕНИЕ ПОРФИРИНОВ И ИХ АНАЛОГОВ» (ICPC-14)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4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405A-F5A3-4F8C-9C5D-22BEF0E48D40}" type="datetime1">
              <a:rPr lang="ru-RU" smtClean="0"/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XIV МЕЖДУНАРОДНАЯ КОНФЕРЕНЦИЯ «СИНТЕЗ И ПРИМЕНЕНИЕ ПОРФИРИНОВ И ИХ АНАЛОГОВ» (ICPC-14)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9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F7BF-5FDB-4BAF-B66A-805F0450E9A8}" type="datetime1">
              <a:rPr lang="ru-RU" smtClean="0"/>
              <a:t>01.07.2022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XIV МЕЖДУНАРОДНАЯ КОНФЕРЕНЦИЯ «СИНТЕЗ И ПРИМЕНЕНИЕ ПОРФИРИНОВ И ИХ АНАЛОГОВ» (ICPC-14)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03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2BD-39FB-4DCB-BA75-F2F38906B5B7}" type="datetime1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XIV МЕЖДУНАРОДНАЯ КОНФЕРЕНЦИЯ «СИНТЕЗ И ПРИМЕНЕНИЕ ПОРФИРИНОВ И ИХ АНАЛОГОВ» (ICPC-14)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5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68A4-5A90-47C0-A610-286EEF427A3D}" type="datetime1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XIV МЕЖДУНАРОДНАЯ КОНФЕРЕНЦИЯ «СИНТЕЗ И ПРИМЕНЕНИЕ ПОРФИРИНОВ И ИХ АНАЛОГОВ» (ICPC-14)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13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2CE5C-0366-4AA2-AF4A-016A2225F788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XIV МЕЖДУНАРОДНАЯ КОНФЕРЕНЦИЯ «СИНТЕЗ И ПРИМЕНЕНИЕ ПОРФИРИНОВ И ИХ АНАЛОГОВ» (ICPC-14)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A9034-9DD5-4FBF-8537-4CA02399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4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mtClean="0"/>
              <a:t>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5859" y="489070"/>
            <a:ext cx="10876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XIV МЕЖДУНАРОДНАЯ КОНФЕРЕНЦИЯ «СИНТЕЗ И ПРИМЕНЕНИЕ ПОРФИРИНОВ И ИХ АНАЛОГОВ» (ICPC-14)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43977" y="1391142"/>
            <a:ext cx="7540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ФОТОЧУВСТВИТЕЛЬНЫЕ КОМПОЗИЦИИ НА ОСНОВЕ ГИДРИРОВАННЫХ МЕЗО-ТЕТРАПИРИДИЛПОРФИРИНОВ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06047" y="2939545"/>
            <a:ext cx="8216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А.В. Любимцев, А.С. </a:t>
            </a:r>
            <a:r>
              <a:rPr lang="ru-RU" sz="2400" dirty="0" err="1" smtClean="0"/>
              <a:t>Семейкин</a:t>
            </a:r>
            <a:r>
              <a:rPr lang="ru-RU" sz="2400" dirty="0" smtClean="0"/>
              <a:t>, С.А. </a:t>
            </a:r>
            <a:r>
              <a:rPr lang="ru-RU" sz="2400" dirty="0" err="1" smtClean="0"/>
              <a:t>Сырбу</a:t>
            </a:r>
            <a:r>
              <a:rPr lang="ru-RU" sz="2400" dirty="0" smtClean="0"/>
              <a:t>, О.И. Койфман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04291" y="4126704"/>
            <a:ext cx="98198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Ивановский государственный химико-технологический университет, Иваново, Россия</a:t>
            </a:r>
          </a:p>
          <a:p>
            <a:pPr algn="ctr"/>
            <a:r>
              <a:rPr lang="ru-RU" sz="2000" dirty="0" smtClean="0"/>
              <a:t>Институт химии растворов РАН, Иваново, Россия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380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677804" y="6478964"/>
            <a:ext cx="7709115" cy="365125"/>
          </a:xfrm>
        </p:spPr>
        <p:txBody>
          <a:bodyPr/>
          <a:lstStyle/>
          <a:p>
            <a:r>
              <a:rPr lang="ru-RU" dirty="0" smtClean="0"/>
              <a:t>XIV МЕЖДУНАРОДНАЯ КОНФЕРЕНЦИЯ «СИНТЕЗ И ПРИМЕНЕНИЕ ПОРФИРИНОВ И ИХ АНАЛОГОВ» (ICPC-14)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mtClean="0"/>
              <a:t>10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8" y="1168070"/>
            <a:ext cx="4865935" cy="3786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2097" y="116492"/>
            <a:ext cx="860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Диимидное</a:t>
            </a:r>
            <a:r>
              <a:rPr lang="ru-RU" sz="3600" dirty="0" smtClean="0"/>
              <a:t> восстановление </a:t>
            </a:r>
            <a:r>
              <a:rPr lang="en-US" sz="3600" dirty="0" smtClean="0"/>
              <a:t>T3PyP </a:t>
            </a:r>
            <a:r>
              <a:rPr lang="ru-RU" sz="3600" dirty="0" smtClean="0"/>
              <a:t>в плаве</a:t>
            </a:r>
            <a:endParaRPr lang="ru-RU" sz="3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335213"/>
              </p:ext>
            </p:extLst>
          </p:nvPr>
        </p:nvGraphicFramePr>
        <p:xfrm>
          <a:off x="5532361" y="2460580"/>
          <a:ext cx="6611317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017"/>
                <a:gridCol w="2540123"/>
                <a:gridCol w="21671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Условия реакции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Whytlock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Температура, </a:t>
                      </a:r>
                      <a:r>
                        <a:rPr lang="ru-RU" baseline="300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100-110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Растворитель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Пиридин (ксилол,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пиколины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ДМФА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Время, час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6.5 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TPCh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 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TPBCh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 T3PyBCh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26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030279" y="6615032"/>
            <a:ext cx="7517969" cy="227685"/>
          </a:xfrm>
        </p:spPr>
        <p:txBody>
          <a:bodyPr/>
          <a:lstStyle/>
          <a:p>
            <a:r>
              <a:rPr lang="ru-RU" dirty="0" smtClean="0"/>
              <a:t>XIV МЕЖДУНАРОДНАЯ КОНФЕРЕНЦИЯ «СИНТЕЗ И ПРИМЕНЕНИЕ ПОРФИРИНОВ И ИХ АНАЛОГОВ» (ICPC-14)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mtClean="0"/>
              <a:t>11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54" y="1000630"/>
            <a:ext cx="5117369" cy="25117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6695" y="0"/>
            <a:ext cx="7342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/>
              <a:t>N-</a:t>
            </a:r>
            <a:r>
              <a:rPr lang="ru-RU" sz="3600" dirty="0" err="1"/>
              <a:t>метилирование</a:t>
            </a:r>
            <a:r>
              <a:rPr lang="ru-RU" sz="3600" dirty="0"/>
              <a:t> </a:t>
            </a:r>
            <a:r>
              <a:rPr lang="de-DE" sz="3600" dirty="0"/>
              <a:t>T3PyCh </a:t>
            </a:r>
            <a:r>
              <a:rPr lang="ru-RU" sz="3600" dirty="0"/>
              <a:t>и </a:t>
            </a:r>
            <a:r>
              <a:rPr lang="de-DE" sz="3600" dirty="0"/>
              <a:t>T3PyBCh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13" y="3315534"/>
            <a:ext cx="4023102" cy="3040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924" y="1900979"/>
            <a:ext cx="6314286" cy="440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70383" y="2241005"/>
            <a:ext cx="134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TNMe3PyCh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70383" y="4105585"/>
            <a:ext cx="147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TNMe3PyBCh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83064" y="4602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761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177739" y="528539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365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242088" y="6492875"/>
            <a:ext cx="7740112" cy="365125"/>
          </a:xfrm>
        </p:spPr>
        <p:txBody>
          <a:bodyPr/>
          <a:lstStyle/>
          <a:p>
            <a:r>
              <a:rPr lang="ru-RU" dirty="0" smtClean="0"/>
              <a:t>XIV МЕЖДУНАРОДНАЯ КОНФЕРЕНЦИЯ «СИНТЕЗ И ПРИМЕНЕНИЕ ПОРФИРИНОВ И ИХ АНАЛОГОВ» (ICPC-14)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mtClean="0"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2475" y="0"/>
            <a:ext cx="11842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Определение минимального избытка восстановителя для полной конверсии порфирина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2" y="605255"/>
            <a:ext cx="6304762" cy="1980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2" y="3451922"/>
            <a:ext cx="4580952" cy="2752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124" y="3419486"/>
            <a:ext cx="4580952" cy="2752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0190" y="2904860"/>
            <a:ext cx="3843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err="1" smtClean="0"/>
              <a:t>Воспроизводимость</a:t>
            </a:r>
            <a:r>
              <a:rPr lang="ru-RU" sz="2400" dirty="0" smtClean="0"/>
              <a:t> метода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44646" y="2904860"/>
            <a:ext cx="673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Фотостабильность</a:t>
            </a:r>
            <a:r>
              <a:rPr lang="ru-RU" sz="2400" dirty="0" smtClean="0"/>
              <a:t> водных растворов композиции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952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256294" y="6488086"/>
            <a:ext cx="7399149" cy="369914"/>
          </a:xfrm>
        </p:spPr>
        <p:txBody>
          <a:bodyPr/>
          <a:lstStyle/>
          <a:p>
            <a:r>
              <a:rPr lang="ru-RU" dirty="0" smtClean="0"/>
              <a:t>XIV МЕЖДУНАРОДНАЯ КОНФЕРЕНЦИЯ «СИНТЕЗ И ПРИМЕНЕНИЕ ПОРФИРИНОВ И ИХ АНАЛОГОВ» (ICPC-14)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26" y="1093145"/>
            <a:ext cx="4856574" cy="4168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8313" y="3862478"/>
            <a:ext cx="2787733" cy="17098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9397" y="1093145"/>
            <a:ext cx="3145154" cy="3563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5443" y="559736"/>
            <a:ext cx="1861029" cy="27915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36847" y="161601"/>
            <a:ext cx="8345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Примеры ФС, применяемых в клинической практике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69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457771" y="6521827"/>
            <a:ext cx="7213169" cy="320675"/>
          </a:xfrm>
        </p:spPr>
        <p:txBody>
          <a:bodyPr/>
          <a:lstStyle/>
          <a:p>
            <a:r>
              <a:rPr lang="ru-RU" dirty="0" smtClean="0"/>
              <a:t>XIV МЕЖДУНАРОДНАЯ КОНФЕРЕНЦИЯ «СИНТЕЗ И ПРИМЕНЕНИЕ ПОРФИРИНОВ И ИХ АНАЛОГОВ» (ICPC-14)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mtClean="0"/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37385" y="238539"/>
            <a:ext cx="4004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Выбор фотосенсибилизатора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865681"/>
            <a:ext cx="3707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Природный или синтетический?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94" y="2276683"/>
            <a:ext cx="5460368" cy="26686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208" y="2066200"/>
            <a:ext cx="3731228" cy="2758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9785" y="1431268"/>
            <a:ext cx="474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Хроматограмма ФС, производного хлорина </a:t>
            </a:r>
            <a:r>
              <a:rPr lang="ru-RU" i="1" dirty="0" smtClean="0"/>
              <a:t>е</a:t>
            </a:r>
            <a:r>
              <a:rPr lang="ru-RU" baseline="-25000" dirty="0" smtClean="0"/>
              <a:t>6</a:t>
            </a: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34338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368825" y="6484316"/>
            <a:ext cx="7146235" cy="373684"/>
          </a:xfrm>
        </p:spPr>
        <p:txBody>
          <a:bodyPr/>
          <a:lstStyle/>
          <a:p>
            <a:r>
              <a:rPr lang="ru-RU" dirty="0" smtClean="0"/>
              <a:t>XIV МЕЖДУНАРОДНАЯ КОНФЕРЕНЦИЯ «СИНТЕЗ И ПРИМЕНЕНИЕ ПОРФИРИНОВ И ИХ АНАЛОГОВ» (ICPC-14)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mtClean="0"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99994" y="119270"/>
            <a:ext cx="4004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Выбор фотосенсибилизатора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12181" y="980661"/>
            <a:ext cx="311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Хлорин или бактериохлорин?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586" y="1649500"/>
            <a:ext cx="3225769" cy="3049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777" y="1644435"/>
            <a:ext cx="3225769" cy="3049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75919" y="5097232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Раствор стабилен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18237" y="5097232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Раствор не стабилен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18" y="1644435"/>
            <a:ext cx="4691756" cy="347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236304" y="6461677"/>
            <a:ext cx="7315200" cy="365125"/>
          </a:xfrm>
        </p:spPr>
        <p:txBody>
          <a:bodyPr/>
          <a:lstStyle/>
          <a:p>
            <a:r>
              <a:rPr lang="ru-RU" dirty="0" smtClean="0"/>
              <a:t>XIV МЕЖДУНАРОДНАЯ КОНФЕРЕНЦИЯ «СИНТЕЗ И ПРИМЕНЕНИЕ ПОРФИРИНОВ И ИХ АНАЛОГОВ» (ICPC-14)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19" y="949141"/>
            <a:ext cx="3441494" cy="32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632" y="1364290"/>
            <a:ext cx="2630574" cy="34711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100" y="5280880"/>
            <a:ext cx="11630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Oertel M., </a:t>
            </a:r>
            <a:r>
              <a:rPr lang="de-DE" sz="1600" dirty="0" err="1" smtClean="0"/>
              <a:t>Shastak</a:t>
            </a:r>
            <a:r>
              <a:rPr lang="de-DE" sz="1600" dirty="0" smtClean="0"/>
              <a:t> S., Tannapfel A., Hermann R., Sack U., </a:t>
            </a:r>
            <a:r>
              <a:rPr lang="de-DE" sz="1600" dirty="0" err="1" smtClean="0"/>
              <a:t>Moessner</a:t>
            </a:r>
            <a:r>
              <a:rPr lang="de-DE" sz="1600" dirty="0" smtClean="0"/>
              <a:t> J., Berr F. // J. </a:t>
            </a:r>
            <a:r>
              <a:rPr lang="de-DE" sz="1600" dirty="0" err="1" smtClean="0"/>
              <a:t>Photochem</a:t>
            </a:r>
            <a:r>
              <a:rPr lang="de-DE" sz="1600" dirty="0" smtClean="0"/>
              <a:t>. </a:t>
            </a:r>
            <a:r>
              <a:rPr lang="de-DE" sz="1600" dirty="0" err="1" smtClean="0"/>
              <a:t>Photobiol</a:t>
            </a:r>
            <a:r>
              <a:rPr lang="de-DE" sz="1600" dirty="0" smtClean="0"/>
              <a:t>. B: </a:t>
            </a:r>
            <a:r>
              <a:rPr lang="de-DE" sz="1600" dirty="0" err="1" smtClean="0"/>
              <a:t>Biology</a:t>
            </a:r>
            <a:r>
              <a:rPr lang="de-DE" sz="1600" dirty="0" smtClean="0"/>
              <a:t>. 2003. V. 71. P. 1-10. https://doi.org/10.1016/S1011-1344(03)00091-5.</a:t>
            </a:r>
          </a:p>
          <a:p>
            <a:r>
              <a:rPr lang="de-DE" sz="1600" dirty="0" err="1" smtClean="0"/>
              <a:t>Shastak</a:t>
            </a:r>
            <a:r>
              <a:rPr lang="de-DE" sz="1600" dirty="0" smtClean="0"/>
              <a:t> S., Jean B., </a:t>
            </a:r>
            <a:r>
              <a:rPr lang="de-DE" sz="1600" dirty="0" err="1" smtClean="0"/>
              <a:t>Handzel</a:t>
            </a:r>
            <a:r>
              <a:rPr lang="de-DE" sz="1600" dirty="0" smtClean="0"/>
              <a:t> R., Kostenich G., Hermann R., Sack U., </a:t>
            </a:r>
            <a:r>
              <a:rPr lang="de-DE" sz="1600" dirty="0" err="1" smtClean="0"/>
              <a:t>Orenstein</a:t>
            </a:r>
            <a:r>
              <a:rPr lang="de-DE" sz="1600" dirty="0" smtClean="0"/>
              <a:t> A., Wang </a:t>
            </a:r>
            <a:r>
              <a:rPr lang="de-DE" sz="1600" dirty="0" err="1" smtClean="0"/>
              <a:t>Yu</a:t>
            </a:r>
            <a:r>
              <a:rPr lang="de-DE" sz="1600" dirty="0" smtClean="0"/>
              <a:t>., Wiedemann P. // J. </a:t>
            </a:r>
            <a:r>
              <a:rPr lang="de-DE" sz="1600" dirty="0" err="1" smtClean="0"/>
              <a:t>Photochem</a:t>
            </a:r>
            <a:r>
              <a:rPr lang="de-DE" sz="1600" dirty="0" smtClean="0"/>
              <a:t>. </a:t>
            </a:r>
            <a:r>
              <a:rPr lang="de-DE" sz="1600" dirty="0" err="1" smtClean="0"/>
              <a:t>Photobiol</a:t>
            </a:r>
            <a:r>
              <a:rPr lang="de-DE" sz="1600" dirty="0" smtClean="0"/>
              <a:t>. B: </a:t>
            </a:r>
            <a:r>
              <a:rPr lang="de-DE" sz="1600" dirty="0" err="1" smtClean="0"/>
              <a:t>Biology</a:t>
            </a:r>
            <a:r>
              <a:rPr lang="de-DE" sz="1600" dirty="0" smtClean="0"/>
              <a:t>. 2005. V. 78. P. 203-213. https://doi.org/10.1016/j.jphotobiol.2004.11.006.</a:t>
            </a:r>
            <a:endParaRPr lang="de-DE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949141"/>
            <a:ext cx="3454334" cy="324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05800" y="4189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/>
              <a:t>Тетратозилат</a:t>
            </a:r>
            <a:r>
              <a:rPr lang="ru-RU" dirty="0" smtClean="0"/>
              <a:t> 5,10,15,20-тетракис</a:t>
            </a:r>
            <a:r>
              <a:rPr lang="en-US" dirty="0" smtClean="0"/>
              <a:t>-</a:t>
            </a:r>
          </a:p>
          <a:p>
            <a:r>
              <a:rPr lang="ru-RU" dirty="0" smtClean="0"/>
              <a:t>(</a:t>
            </a:r>
            <a:r>
              <a:rPr lang="de-DE" dirty="0" smtClean="0"/>
              <a:t>N-</a:t>
            </a:r>
            <a:r>
              <a:rPr lang="de-DE" dirty="0" err="1" smtClean="0"/>
              <a:t>Me</a:t>
            </a:r>
            <a:r>
              <a:rPr lang="de-DE" dirty="0" smtClean="0"/>
              <a:t>-</a:t>
            </a:r>
            <a:r>
              <a:rPr lang="ru-RU" dirty="0" smtClean="0"/>
              <a:t>пиридин-3-ил)хлорина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219" y="4189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Тетратозилат</a:t>
            </a:r>
            <a:r>
              <a:rPr lang="ru-RU" dirty="0" smtClean="0"/>
              <a:t> 5,10,15,20-тетракис</a:t>
            </a:r>
            <a:r>
              <a:rPr lang="en-US" dirty="0" smtClean="0"/>
              <a:t>-</a:t>
            </a:r>
          </a:p>
          <a:p>
            <a:pPr algn="just"/>
            <a:r>
              <a:rPr lang="ru-RU" dirty="0" smtClean="0"/>
              <a:t>(</a:t>
            </a:r>
            <a:r>
              <a:rPr lang="de-DE" dirty="0" smtClean="0"/>
              <a:t>N-</a:t>
            </a:r>
            <a:r>
              <a:rPr lang="de-DE" dirty="0" err="1" smtClean="0"/>
              <a:t>Me</a:t>
            </a:r>
            <a:r>
              <a:rPr lang="de-DE" dirty="0" smtClean="0"/>
              <a:t>-</a:t>
            </a:r>
            <a:r>
              <a:rPr lang="ru-RU" dirty="0" smtClean="0"/>
              <a:t>пиридин-3-ил)бактериохлорина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33867" y="172439"/>
            <a:ext cx="11056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err="1" smtClean="0"/>
              <a:t>Tetrakis-pyridyl-tetrahydroporphyrin</a:t>
            </a:r>
            <a:r>
              <a:rPr lang="de-DE" dirty="0" smtClean="0"/>
              <a:t> </a:t>
            </a:r>
            <a:r>
              <a:rPr lang="de-DE" dirty="0" err="1" smtClean="0"/>
              <a:t>tosylat</a:t>
            </a:r>
            <a:r>
              <a:rPr lang="de-DE" dirty="0" smtClean="0"/>
              <a:t> (THP) </a:t>
            </a:r>
          </a:p>
          <a:p>
            <a:pPr algn="ctr"/>
            <a:r>
              <a:rPr lang="de-DE" dirty="0" smtClean="0"/>
              <a:t>[5,10,15,20-tetrakis-(1-methyl-3-pyridyl)-21H,23H-7,8,17,18-tetrahydroporphyrin </a:t>
            </a:r>
            <a:r>
              <a:rPr lang="de-DE" dirty="0" err="1" smtClean="0"/>
              <a:t>tetratosylat</a:t>
            </a:r>
            <a:r>
              <a:rPr lang="de-DE" dirty="0" smtClean="0"/>
              <a:t> (THPTS)]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4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315817" y="6492875"/>
            <a:ext cx="7199243" cy="365125"/>
          </a:xfrm>
        </p:spPr>
        <p:txBody>
          <a:bodyPr/>
          <a:lstStyle/>
          <a:p>
            <a:r>
              <a:rPr lang="ru-RU" dirty="0" smtClean="0"/>
              <a:t>XIV МЕЖДУНАРОДНАЯ КОНФЕРЕНЦИЯ «СИНТЕЗ И ПРИМЕНЕНИЕ ПОРФИРИНОВ И ИХ АНАЛОГОВ» (ICPC-14)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z="1600" smtClean="0"/>
              <a:t>6</a:t>
            </a:fld>
            <a:endParaRPr lang="ru-RU" sz="1600"/>
          </a:p>
        </p:txBody>
      </p:sp>
      <p:sp>
        <p:nvSpPr>
          <p:cNvPr id="5" name="TextBox 4"/>
          <p:cNvSpPr txBox="1"/>
          <p:nvPr/>
        </p:nvSpPr>
        <p:spPr>
          <a:xfrm>
            <a:off x="1245705" y="0"/>
            <a:ext cx="991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Диимидное</a:t>
            </a:r>
            <a:r>
              <a:rPr lang="ru-RU" sz="3600" dirty="0" smtClean="0"/>
              <a:t> восстановление </a:t>
            </a:r>
            <a:r>
              <a:rPr lang="ru-RU" sz="3600" dirty="0" err="1" smtClean="0"/>
              <a:t>тетрафенилпорфина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142" y="782856"/>
            <a:ext cx="7384213" cy="46869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0012" y="5758160"/>
            <a:ext cx="11290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Whitlock</a:t>
            </a:r>
            <a:r>
              <a:rPr lang="de-DE" sz="2400" dirty="0"/>
              <a:t> H., Hanauer J., </a:t>
            </a:r>
            <a:r>
              <a:rPr lang="de-DE" sz="2400" dirty="0" err="1"/>
              <a:t>Oester</a:t>
            </a:r>
            <a:r>
              <a:rPr lang="de-DE" sz="2400" dirty="0"/>
              <a:t> M., Bower B. // J. Am. Chem. </a:t>
            </a:r>
            <a:r>
              <a:rPr lang="de-DE" sz="2400" dirty="0" err="1"/>
              <a:t>Soc</a:t>
            </a:r>
            <a:r>
              <a:rPr lang="de-DE" sz="2400" dirty="0"/>
              <a:t>. 1969. P. 7485-7489.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4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160104" y="6492875"/>
            <a:ext cx="7384774" cy="365125"/>
          </a:xfrm>
        </p:spPr>
        <p:txBody>
          <a:bodyPr/>
          <a:lstStyle/>
          <a:p>
            <a:r>
              <a:rPr lang="ru-RU" dirty="0" smtClean="0"/>
              <a:t>XIV МЕЖДУНАРОДНАЯ КОНФЕРЕНЦИЯ «СИНТЕЗ И ПРИМЕНЕНИЕ ПОРФИРИНОВ И ИХ АНАЛОГОВ» (ICPC-14)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z="1600" smtClean="0"/>
              <a:t>7</a:t>
            </a:fld>
            <a:endParaRPr lang="ru-RU" sz="1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90330" y="17492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291268"/>
              </p:ext>
            </p:extLst>
          </p:nvPr>
        </p:nvGraphicFramePr>
        <p:xfrm>
          <a:off x="193353" y="225287"/>
          <a:ext cx="6296025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S ChemDraw Drawing" r:id="rId3" imgW="7819421" imgH="2390685" progId="ChemDraw.Document.6.0">
                  <p:embed/>
                </p:oleObj>
              </mc:Choice>
              <mc:Fallback>
                <p:oleObj name="CS ChemDraw Drawing" r:id="rId3" imgW="7819421" imgH="239068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3" y="225287"/>
                        <a:ext cx="6296025" cy="192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3297382"/>
            <a:ext cx="3581400" cy="32091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499" y="2149338"/>
            <a:ext cx="6345644" cy="44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8525" y="142746"/>
            <a:ext cx="4109149" cy="301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2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382077" y="6488182"/>
            <a:ext cx="7199243" cy="365125"/>
          </a:xfrm>
        </p:spPr>
        <p:txBody>
          <a:bodyPr/>
          <a:lstStyle/>
          <a:p>
            <a:r>
              <a:rPr lang="ru-RU" dirty="0" smtClean="0"/>
              <a:t>XIV МЕЖДУНАРОДНАЯ КОНФЕРЕНЦИЯ «СИНТЕЗ И ПРИМЕНЕНИЕ ПОРФИРИНОВ И ИХ АНАЛОГОВ» (ICPC-14)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64" y="2093844"/>
            <a:ext cx="4306971" cy="34206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0" y="1890305"/>
            <a:ext cx="4379064" cy="31606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9264" y="299387"/>
            <a:ext cx="1011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Хроматографическое</a:t>
            </a:r>
            <a:r>
              <a:rPr lang="ru-RU" sz="2800" dirty="0" smtClean="0"/>
              <a:t> разделение смеси хлорин-бактериохлорин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487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256295" y="6492875"/>
            <a:ext cx="7315200" cy="365125"/>
          </a:xfrm>
        </p:spPr>
        <p:txBody>
          <a:bodyPr/>
          <a:lstStyle/>
          <a:p>
            <a:r>
              <a:rPr lang="ru-RU" dirty="0" smtClean="0"/>
              <a:t>XIV МЕЖДУНАРОДНАЯ КОНФЕРЕНЦИЯ «СИНТЕЗ И ПРИМЕНЕНИЕ ПОРФИРИНОВ И ИХ АНАЛОГОВ» (ICPC-14)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9034-9DD5-4FBF-8537-4CA02399480F}" type="slidenum">
              <a:rPr lang="ru-RU" smtClean="0"/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13062" y="356458"/>
            <a:ext cx="965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Контроль процесса восстановления </a:t>
            </a:r>
            <a:r>
              <a:rPr lang="en-US" sz="3200" dirty="0" smtClean="0"/>
              <a:t>T3PyP </a:t>
            </a:r>
            <a:r>
              <a:rPr lang="ru-RU" sz="3200" dirty="0" smtClean="0"/>
              <a:t>в пиридине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86" y="1480236"/>
            <a:ext cx="4973325" cy="4005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211" y="1480236"/>
            <a:ext cx="4969308" cy="4005362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4121426" y="2372140"/>
            <a:ext cx="13252" cy="967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9733722" y="2166731"/>
            <a:ext cx="13252" cy="967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99000" y="285584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653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13358" y="428045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745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85531" y="236378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653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14338" y="16798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91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496</Words>
  <Application>Microsoft Office PowerPoint</Application>
  <PresentationFormat>Широкоэкранный</PresentationFormat>
  <Paragraphs>80</Paragraphs>
  <Slides>12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Любимцев</dc:creator>
  <cp:lastModifiedBy>Алексей Любимцев</cp:lastModifiedBy>
  <cp:revision>20</cp:revision>
  <dcterms:created xsi:type="dcterms:W3CDTF">2022-06-29T19:02:03Z</dcterms:created>
  <dcterms:modified xsi:type="dcterms:W3CDTF">2022-07-01T09:14:07Z</dcterms:modified>
</cp:coreProperties>
</file>