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3"/>
  </p:notesMasterIdLst>
  <p:handoutMasterIdLst>
    <p:handoutMasterId r:id="rId24"/>
  </p:handoutMasterIdLst>
  <p:sldIdLst>
    <p:sldId id="1372" r:id="rId2"/>
    <p:sldId id="1479" r:id="rId3"/>
    <p:sldId id="1462" r:id="rId4"/>
    <p:sldId id="1246" r:id="rId5"/>
    <p:sldId id="1354" r:id="rId6"/>
    <p:sldId id="1443" r:id="rId7"/>
    <p:sldId id="1471" r:id="rId8"/>
    <p:sldId id="1463" r:id="rId9"/>
    <p:sldId id="1467" r:id="rId10"/>
    <p:sldId id="1464" r:id="rId11"/>
    <p:sldId id="1465" r:id="rId12"/>
    <p:sldId id="1466" r:id="rId13"/>
    <p:sldId id="1484" r:id="rId14"/>
    <p:sldId id="1483" r:id="rId15"/>
    <p:sldId id="1485" r:id="rId16"/>
    <p:sldId id="1468" r:id="rId17"/>
    <p:sldId id="1480" r:id="rId18"/>
    <p:sldId id="1482" r:id="rId19"/>
    <p:sldId id="1477" r:id="rId20"/>
    <p:sldId id="1461" r:id="rId21"/>
    <p:sldId id="1346" r:id="rId22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3200" kern="1200">
        <a:solidFill>
          <a:srgbClr val="3333CC"/>
        </a:solidFill>
        <a:latin typeface="Trebuchet MS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rgbClr val="3333CC"/>
        </a:solidFill>
        <a:latin typeface="Trebuchet MS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rgbClr val="3333CC"/>
        </a:solidFill>
        <a:latin typeface="Trebuchet MS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rgbClr val="3333CC"/>
        </a:solidFill>
        <a:latin typeface="Trebuchet MS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rgbClr val="3333CC"/>
        </a:solidFill>
        <a:latin typeface="Trebuchet MS" pitchFamily="34" charset="0"/>
        <a:ea typeface="+mn-ea"/>
        <a:cs typeface="Arial" charset="0"/>
      </a:defRPr>
    </a:lvl5pPr>
    <a:lvl6pPr marL="2286000" algn="l" defTabSz="914400" rtl="0" eaLnBrk="1" latinLnBrk="0" hangingPunct="1">
      <a:defRPr sz="3200" kern="1200">
        <a:solidFill>
          <a:srgbClr val="3333CC"/>
        </a:solidFill>
        <a:latin typeface="Trebuchet MS" pitchFamily="34" charset="0"/>
        <a:ea typeface="+mn-ea"/>
        <a:cs typeface="Arial" charset="0"/>
      </a:defRPr>
    </a:lvl6pPr>
    <a:lvl7pPr marL="2743200" algn="l" defTabSz="914400" rtl="0" eaLnBrk="1" latinLnBrk="0" hangingPunct="1">
      <a:defRPr sz="3200" kern="1200">
        <a:solidFill>
          <a:srgbClr val="3333CC"/>
        </a:solidFill>
        <a:latin typeface="Trebuchet MS" pitchFamily="34" charset="0"/>
        <a:ea typeface="+mn-ea"/>
        <a:cs typeface="Arial" charset="0"/>
      </a:defRPr>
    </a:lvl7pPr>
    <a:lvl8pPr marL="3200400" algn="l" defTabSz="914400" rtl="0" eaLnBrk="1" latinLnBrk="0" hangingPunct="1">
      <a:defRPr sz="3200" kern="1200">
        <a:solidFill>
          <a:srgbClr val="3333CC"/>
        </a:solidFill>
        <a:latin typeface="Trebuchet MS" pitchFamily="34" charset="0"/>
        <a:ea typeface="+mn-ea"/>
        <a:cs typeface="Arial" charset="0"/>
      </a:defRPr>
    </a:lvl8pPr>
    <a:lvl9pPr marL="3657600" algn="l" defTabSz="914400" rtl="0" eaLnBrk="1" latinLnBrk="0" hangingPunct="1">
      <a:defRPr sz="3200" kern="1200">
        <a:solidFill>
          <a:srgbClr val="3333CC"/>
        </a:solidFill>
        <a:latin typeface="Trebuchet MS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29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FF"/>
    <a:srgbClr val="009900"/>
    <a:srgbClr val="FF9900"/>
    <a:srgbClr val="3399FF"/>
    <a:srgbClr val="FF00FF"/>
    <a:srgbClr val="009999"/>
    <a:srgbClr val="CC0000"/>
    <a:srgbClr val="E40E0E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77" autoAdjust="0"/>
    <p:restoredTop sz="81455" autoAdjust="0"/>
  </p:normalViewPr>
  <p:slideViewPr>
    <p:cSldViewPr>
      <p:cViewPr varScale="1">
        <p:scale>
          <a:sx n="72" d="100"/>
          <a:sy n="72" d="100"/>
        </p:scale>
        <p:origin x="1229" y="38"/>
      </p:cViewPr>
      <p:guideLst>
        <p:guide orient="horz" pos="129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image" Target="../media/image25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image" Target="../media/image30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0699" tIns="45350" rIns="90699" bIns="4535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0699" tIns="45350" rIns="90699" bIns="45350" rtlCol="0"/>
          <a:lstStyle>
            <a:lvl1pPr algn="r">
              <a:defRPr sz="1200"/>
            </a:lvl1pPr>
          </a:lstStyle>
          <a:p>
            <a:fld id="{03E27EDF-198D-4BF7-9753-49FB7D040FE7}" type="datetimeFigureOut">
              <a:rPr lang="ru-RU" smtClean="0"/>
              <a:t>05.07.2022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0699" tIns="45350" rIns="90699" bIns="4535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0699" tIns="45350" rIns="90699" bIns="45350" rtlCol="0" anchor="b"/>
          <a:lstStyle>
            <a:lvl1pPr algn="r">
              <a:defRPr sz="1200"/>
            </a:lvl1pPr>
          </a:lstStyle>
          <a:p>
            <a:fld id="{950561F9-1609-4B66-B465-EAE50AC21B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7197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699" tIns="45350" rIns="90699" bIns="4535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4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699" tIns="45350" rIns="90699" bIns="4535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62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4"/>
            <a:ext cx="5438140" cy="446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699" tIns="45350" rIns="90699" bIns="453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Click to edit Master text styles</a:t>
            </a:r>
          </a:p>
          <a:p>
            <a:pPr lvl="1"/>
            <a:r>
              <a:rPr lang="ru-RU" noProof="0"/>
              <a:t>Second level</a:t>
            </a:r>
          </a:p>
          <a:p>
            <a:pPr lvl="2"/>
            <a:r>
              <a:rPr lang="ru-RU" noProof="0"/>
              <a:t>Third level</a:t>
            </a:r>
          </a:p>
          <a:p>
            <a:pPr lvl="3"/>
            <a:r>
              <a:rPr lang="ru-RU" noProof="0"/>
              <a:t>Fourth level</a:t>
            </a:r>
          </a:p>
          <a:p>
            <a:pPr lvl="4"/>
            <a:r>
              <a:rPr lang="ru-RU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8584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699" tIns="45350" rIns="90699" bIns="4535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4" y="9428584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699" tIns="45350" rIns="90699" bIns="4535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fld id="{96F1CB06-F3A0-44FC-8CFB-B3807BB90A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9144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kern="1200" dirty="0">
              <a:solidFill>
                <a:schemeClr val="tx1"/>
              </a:solidFill>
              <a:effectLst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F1CB06-F3A0-44FC-8CFB-B3807BB90A8F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2264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F1CB06-F3A0-44FC-8CFB-B3807BB90A8F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334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F1CB06-F3A0-44FC-8CFB-B3807BB90A8F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342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aseline="0" dirty="0">
              <a:latin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F1CB06-F3A0-44FC-8CFB-B3807BB90A8F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289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F1CB06-F3A0-44FC-8CFB-B3807BB90A8F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6044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F1CB06-F3A0-44FC-8CFB-B3807BB90A8F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0394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F1CB06-F3A0-44FC-8CFB-B3807BB90A8F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4415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Trebuchet MS" pitchFamily="34" charset="0"/>
                <a:ea typeface="+mn-ea"/>
                <a:cs typeface="+mn-cs"/>
              </a:rPr>
              <a:t>Что бы хотелось сказать в заключении – как мы видим, полученные нами гибридные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Trebuchet MS" pitchFamily="34" charset="0"/>
                <a:ea typeface="+mn-ea"/>
                <a:cs typeface="+mn-cs"/>
              </a:rPr>
              <a:t>фталоцианинато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Trebuchet MS" pitchFamily="34" charset="0"/>
                <a:ea typeface="+mn-ea"/>
                <a:cs typeface="+mn-cs"/>
              </a:rPr>
              <a:t>-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Trebuchet MS" pitchFamily="34" charset="0"/>
                <a:ea typeface="+mn-ea"/>
                <a:cs typeface="+mn-cs"/>
              </a:rPr>
              <a:t>порфиринато-клатрохелаты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Trebuchet MS" pitchFamily="34" charset="0"/>
                <a:ea typeface="+mn-ea"/>
                <a:cs typeface="+mn-cs"/>
              </a:rPr>
              <a:t> обладают рядом интересных спектральных и электрохимических свойств и являются интересными в плане использования в качестве функциональных красителей. При этом полученные нами соединения довольно просты в получении, что, несомненно, делает их технологически привлекательными в плане внедрения в производство</a:t>
            </a:r>
            <a:endParaRPr lang="en-US" sz="1200" kern="1200" dirty="0" smtClean="0">
              <a:solidFill>
                <a:schemeClr val="tx1"/>
              </a:solidFill>
              <a:effectLst/>
              <a:latin typeface="Trebuchet MS" pitchFamily="34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F1CB06-F3A0-44FC-8CFB-B3807BB90A8F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2831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F1CB06-F3A0-44FC-8CFB-B3807BB90A8F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360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CC24B-0104-4D37-A848-BA801CEAEA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6502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8473FB-0295-484C-945C-6B7709587A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149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66913A-1F69-4001-A37E-D50E611687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962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D91FA68-AAE5-4CF2-B8B2-B2C1C0776E30}" type="datetime1">
              <a:rPr lang="ru-RU" smtClean="0"/>
              <a:t>05.07.2022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FF"/>
                </a:solidFill>
              </a:defRPr>
            </a:lvl1pPr>
          </a:lstStyle>
          <a:p>
            <a:fld id="{F018E486-EB24-434D-95A2-DA6B21CFBC9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5434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Freeform 3"/>
          <p:cNvSpPr>
            <a:spLocks/>
          </p:cNvSpPr>
          <p:nvPr/>
        </p:nvSpPr>
        <p:spPr bwMode="auto">
          <a:xfrm>
            <a:off x="0" y="0"/>
            <a:ext cx="9144000" cy="404813"/>
          </a:xfrm>
          <a:custGeom>
            <a:avLst/>
            <a:gdLst>
              <a:gd name="T0" fmla="*/ 2147483647 w 3807"/>
              <a:gd name="T1" fmla="*/ 2147483647 h 192"/>
              <a:gd name="T2" fmla="*/ 2147483647 w 3807"/>
              <a:gd name="T3" fmla="*/ 2147483647 h 192"/>
              <a:gd name="T4" fmla="*/ 2147483647 w 3807"/>
              <a:gd name="T5" fmla="*/ 2147483647 h 192"/>
              <a:gd name="T6" fmla="*/ 2147483647 w 3807"/>
              <a:gd name="T7" fmla="*/ 2147483647 h 192"/>
              <a:gd name="T8" fmla="*/ 2147483647 w 3807"/>
              <a:gd name="T9" fmla="*/ 0 h 192"/>
              <a:gd name="T10" fmla="*/ 0 w 3807"/>
              <a:gd name="T11" fmla="*/ 0 h 192"/>
              <a:gd name="T12" fmla="*/ 0 w 3807"/>
              <a:gd name="T13" fmla="*/ 2147483647 h 192"/>
              <a:gd name="T14" fmla="*/ 2147483647 w 3807"/>
              <a:gd name="T15" fmla="*/ 2147483647 h 192"/>
              <a:gd name="T16" fmla="*/ 2147483647 w 3807"/>
              <a:gd name="T17" fmla="*/ 2147483647 h 192"/>
              <a:gd name="T18" fmla="*/ 2147483647 w 3807"/>
              <a:gd name="T19" fmla="*/ 2147483647 h 192"/>
              <a:gd name="T20" fmla="*/ 2147483647 w 3807"/>
              <a:gd name="T21" fmla="*/ 2147483647 h 192"/>
              <a:gd name="T22" fmla="*/ 2147483647 w 3807"/>
              <a:gd name="T23" fmla="*/ 2147483647 h 192"/>
              <a:gd name="T24" fmla="*/ 2147483647 w 3807"/>
              <a:gd name="T25" fmla="*/ 2147483647 h 192"/>
              <a:gd name="T26" fmla="*/ 2147483647 w 3807"/>
              <a:gd name="T27" fmla="*/ 2147483647 h 192"/>
              <a:gd name="T28" fmla="*/ 2147483647 w 3807"/>
              <a:gd name="T29" fmla="*/ 2147483647 h 192"/>
              <a:gd name="T30" fmla="*/ 2147483647 w 3807"/>
              <a:gd name="T31" fmla="*/ 2147483647 h 192"/>
              <a:gd name="T32" fmla="*/ 2147483647 w 3807"/>
              <a:gd name="T33" fmla="*/ 2147483647 h 192"/>
              <a:gd name="T34" fmla="*/ 2147483647 w 3807"/>
              <a:gd name="T35" fmla="*/ 2147483647 h 192"/>
              <a:gd name="T36" fmla="*/ 2147483647 w 3807"/>
              <a:gd name="T37" fmla="*/ 2147483647 h 192"/>
              <a:gd name="T38" fmla="*/ 2147483647 w 3807"/>
              <a:gd name="T39" fmla="*/ 2147483647 h 192"/>
              <a:gd name="T40" fmla="*/ 2147483647 w 3807"/>
              <a:gd name="T41" fmla="*/ 2147483647 h 192"/>
              <a:gd name="T42" fmla="*/ 2147483647 w 3807"/>
              <a:gd name="T43" fmla="*/ 2147483647 h 19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807" h="192">
                <a:moveTo>
                  <a:pt x="723" y="89"/>
                </a:moveTo>
                <a:lnTo>
                  <a:pt x="740" y="79"/>
                </a:lnTo>
                <a:lnTo>
                  <a:pt x="752" y="76"/>
                </a:lnTo>
                <a:lnTo>
                  <a:pt x="3807" y="77"/>
                </a:lnTo>
                <a:lnTo>
                  <a:pt x="3807" y="0"/>
                </a:lnTo>
                <a:lnTo>
                  <a:pt x="0" y="0"/>
                </a:lnTo>
                <a:lnTo>
                  <a:pt x="0" y="192"/>
                </a:lnTo>
                <a:lnTo>
                  <a:pt x="544" y="192"/>
                </a:lnTo>
                <a:lnTo>
                  <a:pt x="560" y="192"/>
                </a:lnTo>
                <a:lnTo>
                  <a:pt x="577" y="191"/>
                </a:lnTo>
                <a:lnTo>
                  <a:pt x="589" y="190"/>
                </a:lnTo>
                <a:lnTo>
                  <a:pt x="602" y="186"/>
                </a:lnTo>
                <a:lnTo>
                  <a:pt x="621" y="179"/>
                </a:lnTo>
                <a:lnTo>
                  <a:pt x="633" y="173"/>
                </a:lnTo>
                <a:lnTo>
                  <a:pt x="643" y="166"/>
                </a:lnTo>
                <a:cubicBezTo>
                  <a:pt x="647" y="162"/>
                  <a:pt x="652" y="160"/>
                  <a:pt x="657" y="155"/>
                </a:cubicBezTo>
                <a:cubicBezTo>
                  <a:pt x="662" y="150"/>
                  <a:pt x="670" y="143"/>
                  <a:pt x="675" y="139"/>
                </a:cubicBezTo>
                <a:cubicBezTo>
                  <a:pt x="680" y="134"/>
                  <a:pt x="685" y="129"/>
                  <a:pt x="689" y="124"/>
                </a:cubicBezTo>
                <a:cubicBezTo>
                  <a:pt x="694" y="119"/>
                  <a:pt x="699" y="114"/>
                  <a:pt x="702" y="110"/>
                </a:cubicBezTo>
                <a:cubicBezTo>
                  <a:pt x="706" y="106"/>
                  <a:pt x="708" y="103"/>
                  <a:pt x="711" y="99"/>
                </a:cubicBezTo>
                <a:cubicBezTo>
                  <a:pt x="715" y="96"/>
                  <a:pt x="720" y="91"/>
                  <a:pt x="723" y="89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0000FF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027" name="Picture 4" descr="ineos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44450"/>
            <a:ext cx="13017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879475" y="115888"/>
            <a:ext cx="8229600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 err="1"/>
              <a:t>Click</a:t>
            </a:r>
            <a:r>
              <a:rPr lang="ru-RU" dirty="0"/>
              <a:t> </a:t>
            </a:r>
            <a:r>
              <a:rPr lang="ru-RU" dirty="0" err="1"/>
              <a:t>to</a:t>
            </a:r>
            <a:r>
              <a:rPr lang="ru-RU" dirty="0"/>
              <a:t> </a:t>
            </a:r>
            <a:r>
              <a:rPr lang="ru-RU" dirty="0" err="1"/>
              <a:t>edit</a:t>
            </a:r>
            <a:r>
              <a:rPr lang="ru-RU" dirty="0"/>
              <a:t> </a:t>
            </a:r>
            <a:r>
              <a:rPr lang="ru-RU" dirty="0" err="1"/>
              <a:t>Master</a:t>
            </a:r>
            <a:r>
              <a:rPr lang="ru-RU" dirty="0"/>
              <a:t> </a:t>
            </a:r>
            <a:r>
              <a:rPr lang="ru-RU" dirty="0" err="1"/>
              <a:t>title</a:t>
            </a:r>
            <a:r>
              <a:rPr lang="ru-RU" dirty="0"/>
              <a:t> </a:t>
            </a:r>
            <a:r>
              <a:rPr lang="ru-RU" dirty="0" err="1"/>
              <a:t>style</a:t>
            </a:r>
            <a:endParaRPr lang="ru-RU" dirty="0"/>
          </a:p>
        </p:txBody>
      </p:sp>
      <p:sp>
        <p:nvSpPr>
          <p:cNvPr id="922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40763" y="6597650"/>
            <a:ext cx="468312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0000FF"/>
                </a:solidFill>
                <a:cs typeface="+mn-cs"/>
              </a:defRPr>
            </a:lvl1pPr>
          </a:lstStyle>
          <a:p>
            <a:pPr>
              <a:defRPr/>
            </a:pPr>
            <a:fld id="{2DFB6BBB-3588-4142-9645-727641B446D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30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1125538"/>
            <a:ext cx="8785225" cy="518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 err="1"/>
              <a:t>Click</a:t>
            </a:r>
            <a:r>
              <a:rPr lang="ru-RU" dirty="0"/>
              <a:t> </a:t>
            </a:r>
            <a:r>
              <a:rPr lang="ru-RU" dirty="0" err="1"/>
              <a:t>to</a:t>
            </a:r>
            <a:r>
              <a:rPr lang="ru-RU" dirty="0"/>
              <a:t> </a:t>
            </a:r>
            <a:r>
              <a:rPr lang="ru-RU" dirty="0" err="1"/>
              <a:t>edit</a:t>
            </a:r>
            <a:r>
              <a:rPr lang="ru-RU" dirty="0"/>
              <a:t> </a:t>
            </a:r>
            <a:r>
              <a:rPr lang="ru-RU" dirty="0" err="1"/>
              <a:t>Master</a:t>
            </a:r>
            <a:r>
              <a:rPr lang="ru-RU" dirty="0"/>
              <a:t> </a:t>
            </a:r>
            <a:r>
              <a:rPr lang="ru-RU" dirty="0" err="1"/>
              <a:t>text</a:t>
            </a:r>
            <a:r>
              <a:rPr lang="ru-RU" dirty="0"/>
              <a:t> </a:t>
            </a:r>
            <a:r>
              <a:rPr lang="ru-RU" dirty="0" err="1"/>
              <a:t>styles</a:t>
            </a:r>
            <a:endParaRPr lang="ru-RU" dirty="0"/>
          </a:p>
          <a:p>
            <a:pPr lvl="1"/>
            <a:r>
              <a:rPr lang="ru-RU" dirty="0" err="1"/>
              <a:t>Second</a:t>
            </a:r>
            <a:r>
              <a:rPr lang="ru-RU" dirty="0"/>
              <a:t> </a:t>
            </a:r>
            <a:r>
              <a:rPr lang="ru-RU" dirty="0" err="1"/>
              <a:t>level</a:t>
            </a:r>
            <a:endParaRPr lang="ru-RU" dirty="0"/>
          </a:p>
          <a:p>
            <a:pPr lvl="2"/>
            <a:endParaRPr lang="ru-RU" dirty="0"/>
          </a:p>
        </p:txBody>
      </p:sp>
      <p:sp>
        <p:nvSpPr>
          <p:cNvPr id="1031" name="Line 11"/>
          <p:cNvSpPr>
            <a:spLocks noChangeShapeType="1"/>
          </p:cNvSpPr>
          <p:nvPr/>
        </p:nvSpPr>
        <p:spPr bwMode="auto">
          <a:xfrm>
            <a:off x="2124075" y="692150"/>
            <a:ext cx="691197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32" name="Line 12"/>
          <p:cNvSpPr>
            <a:spLocks noChangeShapeType="1"/>
          </p:cNvSpPr>
          <p:nvPr/>
        </p:nvSpPr>
        <p:spPr bwMode="auto">
          <a:xfrm>
            <a:off x="0" y="6669088"/>
            <a:ext cx="860425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8" r:id="rId1"/>
    <p:sldLayoutId id="2147484192" r:id="rId2"/>
    <p:sldLayoutId id="2147484193" r:id="rId3"/>
    <p:sldLayoutId id="2147484194" r:id="rId4"/>
  </p:sldLayoutIdLst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400">
          <a:solidFill>
            <a:srgbClr val="0000FF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400">
          <a:solidFill>
            <a:srgbClr val="0000FF"/>
          </a:solidFill>
          <a:latin typeface="Verdana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400">
          <a:solidFill>
            <a:srgbClr val="0000FF"/>
          </a:solidFill>
          <a:latin typeface="Verdana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400">
          <a:solidFill>
            <a:srgbClr val="0000FF"/>
          </a:solidFill>
          <a:latin typeface="Verdana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400">
          <a:solidFill>
            <a:srgbClr val="0000FF"/>
          </a:solidFill>
          <a:latin typeface="Verdana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2400">
          <a:solidFill>
            <a:srgbClr val="0000FF"/>
          </a:solidFill>
          <a:latin typeface="Verdana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2400">
          <a:solidFill>
            <a:srgbClr val="0000FF"/>
          </a:solidFill>
          <a:latin typeface="Verdana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2400">
          <a:solidFill>
            <a:srgbClr val="0000FF"/>
          </a:solidFill>
          <a:latin typeface="Verdana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2400">
          <a:solidFill>
            <a:srgbClr val="0000FF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j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5pPr>
      <a:lvl6pPr marL="2513013" indent="-22701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6pPr>
      <a:lvl7pPr marL="2970213" indent="-22701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7pPr>
      <a:lvl8pPr marL="3427413" indent="-22701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8pPr>
      <a:lvl9pPr marL="3884613" indent="-22701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0.emf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28.tiff"/><Relationship Id="rId10" Type="http://schemas.openxmlformats.org/officeDocument/2006/relationships/image" Target="../media/image29.png"/><Relationship Id="rId4" Type="http://schemas.openxmlformats.org/officeDocument/2006/relationships/image" Target="../media/image27.tiff"/><Relationship Id="rId9" Type="http://schemas.openxmlformats.org/officeDocument/2006/relationships/image" Target="../media/image26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32.png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0.e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35.emf"/><Relationship Id="rId4" Type="http://schemas.openxmlformats.org/officeDocument/2006/relationships/oleObject" Target="../embeddings/oleObject16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8.emf"/><Relationship Id="rId5" Type="http://schemas.openxmlformats.org/officeDocument/2006/relationships/image" Target="../media/image37.png"/><Relationship Id="rId4" Type="http://schemas.openxmlformats.org/officeDocument/2006/relationships/image" Target="../media/image36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40.tiff"/><Relationship Id="rId4" Type="http://schemas.openxmlformats.org/officeDocument/2006/relationships/image" Target="../media/image39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4.wmf"/><Relationship Id="rId5" Type="http://schemas.openxmlformats.org/officeDocument/2006/relationships/image" Target="../media/image13.emf"/><Relationship Id="rId4" Type="http://schemas.openxmlformats.org/officeDocument/2006/relationships/oleObject" Target="../embeddings/oleObject5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7789" y="2204864"/>
            <a:ext cx="8976211" cy="2016224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ru-RU" sz="2200" b="1" dirty="0" smtClean="0">
                <a:solidFill>
                  <a:schemeClr val="tx1"/>
                </a:solidFill>
              </a:rPr>
              <a:t>ГИБРИДНЫЕ ТЕТРАПИРРОЛО-(ПСЕВДО)КЛАТРОХЕЛАТНЫЕ ТРИС-</a:t>
            </a:r>
            <a:r>
              <a:rPr lang="el-GR" sz="2200" b="1" dirty="0" smtClean="0">
                <a:solidFill>
                  <a:schemeClr val="tx1"/>
                </a:solidFill>
              </a:rPr>
              <a:t>α</a:t>
            </a:r>
            <a:r>
              <a:rPr lang="ru-RU" sz="2200" b="1" dirty="0" smtClean="0">
                <a:solidFill>
                  <a:schemeClr val="tx1"/>
                </a:solidFill>
              </a:rPr>
              <a:t>-ДИОКСИМАТЫ 3</a:t>
            </a:r>
            <a:r>
              <a:rPr lang="en-US" sz="2200" b="1" i="1" dirty="0" smtClean="0">
                <a:solidFill>
                  <a:schemeClr val="tx1"/>
                </a:solidFill>
              </a:rPr>
              <a:t>d</a:t>
            </a:r>
            <a:r>
              <a:rPr lang="en-US" sz="2200" b="1" dirty="0" smtClean="0">
                <a:solidFill>
                  <a:schemeClr val="tx1"/>
                </a:solidFill>
              </a:rPr>
              <a:t>-</a:t>
            </a:r>
            <a:r>
              <a:rPr lang="ru-RU" sz="2200" b="1" dirty="0" smtClean="0">
                <a:solidFill>
                  <a:schemeClr val="tx1"/>
                </a:solidFill>
              </a:rPr>
              <a:t>МЕТАЛЛОВ: </a:t>
            </a:r>
            <a:br>
              <a:rPr lang="ru-RU" sz="2200" b="1" dirty="0" smtClean="0">
                <a:solidFill>
                  <a:schemeClr val="tx1"/>
                </a:solidFill>
              </a:rPr>
            </a:br>
            <a:r>
              <a:rPr lang="ru-RU" sz="2200" b="1" dirty="0" smtClean="0">
                <a:solidFill>
                  <a:schemeClr val="tx1"/>
                </a:solidFill>
              </a:rPr>
              <a:t>Молекулярный дизайн, пути синтеза и структура </a:t>
            </a:r>
            <a:endParaRPr lang="ru-RU" sz="2100" b="1" i="1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1" y="4797152"/>
            <a:ext cx="8712968" cy="504056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Семён Дудкин, Ян Волошин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62391" y="5507940"/>
            <a:ext cx="28497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800" i="1" dirty="0">
                <a:solidFill>
                  <a:schemeClr val="tx1"/>
                </a:solidFill>
              </a:rPr>
              <a:t>ИНЭОС </a:t>
            </a:r>
            <a:r>
              <a:rPr lang="ru-RU" sz="1800" i="1" dirty="0" smtClean="0">
                <a:solidFill>
                  <a:schemeClr val="tx1"/>
                </a:solidFill>
              </a:rPr>
              <a:t>РАН, ИОНХ РАН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8E486-EB24-434D-95A2-DA6B21CFBC92}" type="slidenum">
              <a:rPr lang="ru-RU" smtClean="0">
                <a:solidFill>
                  <a:srgbClr val="0000FF"/>
                </a:solidFill>
              </a:rPr>
              <a:t>1</a:t>
            </a:fld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23728" y="116632"/>
            <a:ext cx="67687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i="1" dirty="0" smtClean="0">
                <a:solidFill>
                  <a:schemeClr val="tx1"/>
                </a:solidFill>
              </a:rPr>
              <a:t>XIV </a:t>
            </a:r>
            <a:r>
              <a:rPr lang="ru-RU" sz="1600" i="1" dirty="0" smtClean="0">
                <a:solidFill>
                  <a:schemeClr val="tx1"/>
                </a:solidFill>
              </a:rPr>
              <a:t>Международная конференция </a:t>
            </a:r>
          </a:p>
          <a:p>
            <a:pPr algn="r"/>
            <a:r>
              <a:rPr lang="ru-RU" sz="1600" i="1" dirty="0" smtClean="0">
                <a:solidFill>
                  <a:schemeClr val="tx1"/>
                </a:solidFill>
              </a:rPr>
              <a:t>«Синтез и применение </a:t>
            </a:r>
            <a:r>
              <a:rPr lang="ru-RU" sz="1600" i="1" dirty="0" err="1" smtClean="0">
                <a:solidFill>
                  <a:schemeClr val="tx1"/>
                </a:solidFill>
              </a:rPr>
              <a:t>порфиринов</a:t>
            </a:r>
            <a:r>
              <a:rPr lang="ru-RU" sz="1600" i="1" dirty="0" smtClean="0">
                <a:solidFill>
                  <a:schemeClr val="tx1"/>
                </a:solidFill>
              </a:rPr>
              <a:t> и их аналогов (</a:t>
            </a:r>
            <a:r>
              <a:rPr lang="en-US" sz="1600" i="1" dirty="0" smtClean="0">
                <a:solidFill>
                  <a:schemeClr val="tx1"/>
                </a:solidFill>
              </a:rPr>
              <a:t>ICPC-14)</a:t>
            </a:r>
            <a:r>
              <a:rPr lang="ru-RU" sz="1600" i="1" dirty="0" smtClean="0">
                <a:solidFill>
                  <a:schemeClr val="tx1"/>
                </a:solidFill>
              </a:rPr>
              <a:t>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031940" y="6156012"/>
            <a:ext cx="773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20</a:t>
            </a:r>
            <a:r>
              <a:rPr lang="en-US" sz="1800" b="1" dirty="0" smtClean="0">
                <a:solidFill>
                  <a:schemeClr val="tx1"/>
                </a:solidFill>
              </a:rPr>
              <a:t>22</a:t>
            </a:r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158722" name="Picture 2" descr="Логотип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0" y="548680"/>
            <a:ext cx="1619250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81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Тетрапирролоклатрохелаты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8473FB-0295-484C-945C-6B7709587AF1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83568" y="765865"/>
            <a:ext cx="82809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/>
              <a:t>Общая схема синтеза и </a:t>
            </a:r>
            <a:r>
              <a:rPr lang="ru-RU" sz="2200" b="1" dirty="0" err="1" smtClean="0"/>
              <a:t>постсинтетической</a:t>
            </a:r>
            <a:r>
              <a:rPr lang="ru-RU" sz="2200" b="1" dirty="0" smtClean="0"/>
              <a:t> модификации: 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2075969"/>
              </p:ext>
            </p:extLst>
          </p:nvPr>
        </p:nvGraphicFramePr>
        <p:xfrm>
          <a:off x="1339056" y="1196752"/>
          <a:ext cx="6465888" cy="476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801" name="CS ChemDraw Drawing" r:id="rId3" imgW="6465806" imgH="4763593" progId="ChemDraw.Document.6.0">
                  <p:embed/>
                </p:oleObj>
              </mc:Choice>
              <mc:Fallback>
                <p:oleObj name="CS ChemDraw Drawing" r:id="rId3" imgW="6465806" imgH="476359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39056" y="1196752"/>
                        <a:ext cx="6465888" cy="4764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35496" y="6197242"/>
            <a:ext cx="89289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Chuprin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A.S., </a:t>
            </a:r>
            <a:r>
              <a:rPr lang="en-US" sz="1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Dudkin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S.V., </a:t>
            </a:r>
            <a:r>
              <a:rPr lang="en-US" sz="1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J. Chem.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46(22), 10863-10877; </a:t>
            </a:r>
            <a:r>
              <a:rPr lang="en-US" sz="1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Dudkin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S.V., </a:t>
            </a:r>
            <a:r>
              <a:rPr lang="en-US" sz="1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Dalton Trans.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51(14), 5649-5659. </a:t>
            </a:r>
            <a:r>
              <a:rPr lang="en-US" sz="1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Zelinskii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G.E., </a:t>
            </a:r>
            <a:r>
              <a:rPr lang="en-US" sz="1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Dudkin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S.V., </a:t>
            </a:r>
            <a:r>
              <a:rPr lang="en-US" sz="10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Inorg</a:t>
            </a:r>
            <a:r>
              <a:rPr lang="en-US" sz="1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0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1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0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Acta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463, 29-35.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90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Фталоцианинатоклатрохелаты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8473FB-0295-484C-945C-6B7709587AF1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835696" y="765865"/>
            <a:ext cx="64087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err="1" smtClean="0"/>
              <a:t>Переметаллирование</a:t>
            </a:r>
            <a:r>
              <a:rPr lang="ru-RU" sz="2200" b="1" dirty="0" smtClean="0"/>
              <a:t> и </a:t>
            </a:r>
            <a:r>
              <a:rPr lang="ru-RU" sz="2200" b="1" dirty="0" err="1" smtClean="0"/>
              <a:t>макробициклизация</a:t>
            </a:r>
            <a:r>
              <a:rPr lang="ru-RU" sz="2200" b="1" dirty="0" smtClean="0"/>
              <a:t>: 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6197242"/>
            <a:ext cx="89912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Chuprin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A.S., </a:t>
            </a:r>
            <a:r>
              <a:rPr lang="en-US" sz="1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Dudkin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S.V., </a:t>
            </a:r>
            <a:r>
              <a:rPr lang="en-US" sz="1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J. Chem.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46(22), 10863-10877; </a:t>
            </a:r>
            <a:r>
              <a:rPr lang="en-US" sz="1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Dudkin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S.V., </a:t>
            </a:r>
            <a:r>
              <a:rPr lang="en-US" sz="1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Dalton Trans.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51(14), 5649-5659; </a:t>
            </a:r>
            <a:r>
              <a:rPr lang="en-US" sz="1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Zelinskii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G.E., </a:t>
            </a:r>
            <a:r>
              <a:rPr lang="en-US" sz="1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Dudkin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S.V., </a:t>
            </a:r>
            <a:r>
              <a:rPr lang="en-US" sz="10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Inorg</a:t>
            </a:r>
            <a:r>
              <a:rPr lang="en-US" sz="1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0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1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0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Acta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463, 29-35.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9717067"/>
              </p:ext>
            </p:extLst>
          </p:nvPr>
        </p:nvGraphicFramePr>
        <p:xfrm>
          <a:off x="117475" y="1340768"/>
          <a:ext cx="8851900" cy="428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39" name="CS ChemDraw Drawing" r:id="rId3" imgW="6935472" imgH="3359088" progId="ChemDraw.Document.6.0">
                  <p:embed/>
                </p:oleObj>
              </mc:Choice>
              <mc:Fallback>
                <p:oleObj name="CS ChemDraw Drawing" r:id="rId3" imgW="6935472" imgH="3359088" progId="ChemDraw.Document.6.0">
                  <p:embed/>
                  <p:pic>
                    <p:nvPicPr>
                      <p:cNvPr id="0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475" y="1340768"/>
                        <a:ext cx="8851900" cy="4287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624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Фталоцианинатоклатрохелаты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8473FB-0295-484C-945C-6B7709587AF1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267744" y="765865"/>
            <a:ext cx="48965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/>
              <a:t>Получение </a:t>
            </a:r>
            <a:r>
              <a:rPr lang="ru-RU" sz="2200" b="1" dirty="0" err="1" smtClean="0"/>
              <a:t>темплатным</a:t>
            </a:r>
            <a:r>
              <a:rPr lang="ru-RU" sz="2200" b="1" dirty="0" smtClean="0"/>
              <a:t> синтезом: 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5496" y="6309320"/>
            <a:ext cx="892899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Chuprin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A.S., </a:t>
            </a:r>
            <a:r>
              <a:rPr lang="en-US" sz="1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Dudkin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S.V., </a:t>
            </a:r>
            <a:r>
              <a:rPr lang="en-US" sz="1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J. Chem.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46(22), 10863-10877</a:t>
            </a: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Dudkin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S.V., </a:t>
            </a:r>
            <a:r>
              <a:rPr lang="en-US" sz="1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Dalton Trans.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51(14), 5649-5659.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5771722"/>
              </p:ext>
            </p:extLst>
          </p:nvPr>
        </p:nvGraphicFramePr>
        <p:xfrm>
          <a:off x="106363" y="765175"/>
          <a:ext cx="8931275" cy="3722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827" name="CS ChemDraw Drawing" r:id="rId3" imgW="7185468" imgH="2994634" progId="ChemDraw.Document.6.0">
                  <p:embed/>
                </p:oleObj>
              </mc:Choice>
              <mc:Fallback>
                <p:oleObj name="CS ChemDraw Drawing" r:id="rId3" imgW="7185468" imgH="2994634" progId="ChemDraw.Document.6.0">
                  <p:embed/>
                  <p:pic>
                    <p:nvPicPr>
                      <p:cNvPr id="0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363" y="765175"/>
                        <a:ext cx="8931275" cy="3722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5494505"/>
              </p:ext>
            </p:extLst>
          </p:nvPr>
        </p:nvGraphicFramePr>
        <p:xfrm>
          <a:off x="179512" y="4704483"/>
          <a:ext cx="8535282" cy="15328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04151"/>
                <a:gridCol w="832643"/>
                <a:gridCol w="1103933"/>
                <a:gridCol w="715151"/>
                <a:gridCol w="1077975"/>
                <a:gridCol w="860701"/>
                <a:gridCol w="1004151"/>
                <a:gridCol w="860701"/>
                <a:gridCol w="1075876"/>
              </a:tblGrid>
              <a:tr h="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R = CH</a:t>
                      </a:r>
                      <a:r>
                        <a:rPr lang="en-US" sz="1400" baseline="-250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R = (CH</a:t>
                      </a:r>
                      <a:r>
                        <a:rPr lang="en-US" sz="1400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r>
                        <a:rPr lang="en-US" sz="1400" baseline="-250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Zr/Fe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Прямой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Zr/Fe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Переметал.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общий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Hf/Fe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Прямой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Hf/Fe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Переметал.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общий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Zr/Fe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Прямой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Zr/Fe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Переметал.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общий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Hf</a:t>
                      </a:r>
                      <a:r>
                        <a:rPr lang="en-US" sz="1400" dirty="0">
                          <a:effectLst/>
                        </a:rPr>
                        <a:t>/Fe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Прямой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Hf/Fe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Переметал.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общий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</a:rPr>
                        <a:t>Пиридил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26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31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61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75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</a:rPr>
                        <a:t>Формил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35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44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21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7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31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Винил-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22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28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30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48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99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Доказательство структуры (РСА</a:t>
            </a:r>
            <a:r>
              <a:rPr lang="ru-RU" dirty="0" smtClean="0"/>
              <a:t>)</a:t>
            </a:r>
            <a:r>
              <a:rPr lang="en-US" dirty="0"/>
              <a:t>: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8473FB-0295-484C-945C-6B7709587AF1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9497028"/>
              </p:ext>
            </p:extLst>
          </p:nvPr>
        </p:nvGraphicFramePr>
        <p:xfrm>
          <a:off x="659116" y="909159"/>
          <a:ext cx="1711067" cy="30076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147" name="CS ChemDraw Drawing" r:id="rId3" imgW="1179428" imgH="2072919" progId="ChemDraw.Document.6.0">
                  <p:embed/>
                </p:oleObj>
              </mc:Choice>
              <mc:Fallback>
                <p:oleObj name="CS ChemDraw Drawing" r:id="rId3" imgW="1179428" imgH="207291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59116" y="909159"/>
                        <a:ext cx="1711067" cy="30076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653" y="3861048"/>
            <a:ext cx="2029531" cy="230425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0992" y="6320285"/>
            <a:ext cx="90730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Dudkin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S.V., </a:t>
            </a:r>
            <a:r>
              <a:rPr lang="en-US" sz="1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Dalton Trans.</a:t>
            </a: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51(14), 5649-5659.</a:t>
            </a:r>
            <a:endParaRPr lang="en-US" sz="1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7904" y="3861048"/>
            <a:ext cx="1944216" cy="2314684"/>
          </a:xfrm>
          <a:prstGeom prst="rect">
            <a:avLst/>
          </a:prstGeom>
        </p:spPr>
      </p:pic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6094932"/>
              </p:ext>
            </p:extLst>
          </p:nvPr>
        </p:nvGraphicFramePr>
        <p:xfrm>
          <a:off x="3877955" y="897120"/>
          <a:ext cx="1630149" cy="2936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148" name="CS ChemDraw Drawing" r:id="rId7" imgW="1150546" imgH="2072919" progId="ChemDraw.Document.6.0">
                  <p:embed/>
                </p:oleObj>
              </mc:Choice>
              <mc:Fallback>
                <p:oleObj name="CS ChemDraw Drawing" r:id="rId7" imgW="1150546" imgH="207291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877955" y="897120"/>
                        <a:ext cx="1630149" cy="29365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05008" y="1556792"/>
            <a:ext cx="2946691" cy="401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29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Доказательство структуры (РСА)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8473FB-0295-484C-945C-6B7709587AF1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pic>
        <p:nvPicPr>
          <p:cNvPr id="9" name="Рисунок 8" descr="Изображение выглядит как наружный объект&#10;&#10;Автоматически созданное описание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766616"/>
            <a:ext cx="2592288" cy="2416224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забор, наружный объект, цепь&#10;&#10;Автоматически созданное описание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777947"/>
            <a:ext cx="3384947" cy="256024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-1" y="6309320"/>
            <a:ext cx="385192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Chuprin</a:t>
            </a: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A.S., </a:t>
            </a:r>
            <a:r>
              <a:rPr lang="en-US" sz="1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Dudkin</a:t>
            </a: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S.V., </a:t>
            </a:r>
            <a:r>
              <a:rPr lang="en-US" sz="1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J. Chem.</a:t>
            </a: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46(22), 10863-10877</a:t>
            </a:r>
            <a:endParaRPr lang="en-US" sz="1000" dirty="0"/>
          </a:p>
        </p:txBody>
      </p:sp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3014349"/>
              </p:ext>
            </p:extLst>
          </p:nvPr>
        </p:nvGraphicFramePr>
        <p:xfrm>
          <a:off x="3635896" y="823396"/>
          <a:ext cx="1656184" cy="29834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68" name="CS ChemDraw Drawing" r:id="rId6" imgW="1150546" imgH="2072919" progId="ChemDraw.Document.6.0">
                  <p:embed/>
                </p:oleObj>
              </mc:Choice>
              <mc:Fallback>
                <p:oleObj name="CS ChemDraw Drawing" r:id="rId6" imgW="1150546" imgH="207291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635896" y="823396"/>
                        <a:ext cx="1656184" cy="29834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7301664"/>
              </p:ext>
            </p:extLst>
          </p:nvPr>
        </p:nvGraphicFramePr>
        <p:xfrm>
          <a:off x="431540" y="823396"/>
          <a:ext cx="2376264" cy="270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69" name="CS ChemDraw Drawing" r:id="rId8" imgW="1150546" imgH="1309212" progId="ChemDraw.Document.6.0">
                  <p:embed/>
                </p:oleObj>
              </mc:Choice>
              <mc:Fallback>
                <p:oleObj name="CS ChemDraw Drawing" r:id="rId8" imgW="1150546" imgH="130921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31540" y="823396"/>
                        <a:ext cx="2376264" cy="2704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Рисунок 15" descr="Изображение выглядит как текст, векторная графика&#10;&#10;Автоматически созданное описание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2" r="29068"/>
          <a:stretch/>
        </p:blipFill>
        <p:spPr bwMode="auto">
          <a:xfrm>
            <a:off x="5871296" y="1340768"/>
            <a:ext cx="3122533" cy="40324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2299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Доказательство структуры (РСА):</a:t>
            </a:r>
            <a:endParaRPr lang="en-US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8473FB-0295-484C-945C-6B7709587AF1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pic>
        <p:nvPicPr>
          <p:cNvPr id="4" name="Рисунок 3" descr="gz166b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24" y="3594695"/>
            <a:ext cx="2799080" cy="271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FeZr_sid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" r="24815" b="14999"/>
          <a:stretch>
            <a:fillRect/>
          </a:stretch>
        </p:blipFill>
        <p:spPr bwMode="auto">
          <a:xfrm>
            <a:off x="5556076" y="3573016"/>
            <a:ext cx="2400300" cy="26955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5095209"/>
              </p:ext>
            </p:extLst>
          </p:nvPr>
        </p:nvGraphicFramePr>
        <p:xfrm>
          <a:off x="1455539" y="936300"/>
          <a:ext cx="2180357" cy="249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188" name="CS ChemDraw Drawing" r:id="rId5" imgW="1717296" imgH="1963347" progId="ChemDraw.Document.6.0">
                  <p:embed/>
                </p:oleObj>
              </mc:Choice>
              <mc:Fallback>
                <p:oleObj name="CS ChemDraw Drawing" r:id="rId5" imgW="1717296" imgH="196334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55539" y="936300"/>
                        <a:ext cx="2180357" cy="2492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1919814"/>
              </p:ext>
            </p:extLst>
          </p:nvPr>
        </p:nvGraphicFramePr>
        <p:xfrm>
          <a:off x="5724128" y="1082997"/>
          <a:ext cx="1724025" cy="2455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189" name="CS ChemDraw Drawing" r:id="rId7" imgW="1723925" imgH="2456653" progId="ChemDraw.Document.6.0">
                  <p:embed/>
                </p:oleObj>
              </mc:Choice>
              <mc:Fallback>
                <p:oleObj name="CS ChemDraw Drawing" r:id="rId7" imgW="1723925" imgH="245665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724128" y="1082997"/>
                        <a:ext cx="1724025" cy="2455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3891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Спектральные свойства: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8473FB-0295-484C-945C-6B7709587AF1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0900" y="6063679"/>
            <a:ext cx="87995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Chuprin</a:t>
            </a: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A.S., </a:t>
            </a:r>
            <a:r>
              <a:rPr lang="en-US" sz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Dudkin</a:t>
            </a: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S.V., </a:t>
            </a:r>
            <a:r>
              <a:rPr lang="en-US" sz="1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J. Chem.</a:t>
            </a: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2022, 46(22), 10863-10877. </a:t>
            </a:r>
            <a:r>
              <a:rPr lang="en-US" sz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Dudkin</a:t>
            </a: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S.V., </a:t>
            </a:r>
            <a:r>
              <a:rPr lang="en-US" sz="1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Dalton Trans.</a:t>
            </a: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2022, 51(14), P. 5649-5659.  </a:t>
            </a:r>
            <a:r>
              <a:rPr lang="en-US" sz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Zelinskii</a:t>
            </a: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G.E., </a:t>
            </a:r>
            <a:r>
              <a:rPr lang="en-US" sz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Dudkin</a:t>
            </a: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S.V., </a:t>
            </a:r>
            <a:r>
              <a:rPr lang="en-US" sz="12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Inorg</a:t>
            </a:r>
            <a:r>
              <a:rPr lang="en-US" sz="1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1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Acta</a:t>
            </a: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2017. V. 463. P. 29-35.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2034" name="Picture 2" descr="G:\VinylPc\Pictures\Graph1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4" t="7199" r="11704" b="2628"/>
          <a:stretch/>
        </p:blipFill>
        <p:spPr bwMode="auto">
          <a:xfrm>
            <a:off x="1691680" y="869396"/>
            <a:ext cx="6480720" cy="519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20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Примеры пост-</a:t>
            </a:r>
            <a:r>
              <a:rPr lang="ru-RU" b="1" dirty="0" err="1" smtClean="0"/>
              <a:t>функционализации</a:t>
            </a:r>
            <a:endParaRPr lang="en-US" b="1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8473FB-0295-484C-945C-6B7709587AF1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23528" y="908720"/>
            <a:ext cx="58304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Получение сополимеров со стиролом</a:t>
            </a:r>
            <a:endParaRPr lang="en-US" sz="2400" b="1" dirty="0" err="1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6340170"/>
            <a:ext cx="886179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Dudkin</a:t>
            </a: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S.V., </a:t>
            </a:r>
            <a:r>
              <a:rPr lang="en-US" sz="1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Dalton Trans.</a:t>
            </a: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51(14), 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5649-5659</a:t>
            </a:r>
            <a:endParaRPr lang="en-US" sz="1000" dirty="0"/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0142465"/>
              </p:ext>
            </p:extLst>
          </p:nvPr>
        </p:nvGraphicFramePr>
        <p:xfrm>
          <a:off x="12700" y="1556792"/>
          <a:ext cx="9120188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076" name="CS ChemDraw Drawing" r:id="rId4" imgW="9119616" imgH="2591148" progId="ChemDraw.Document.6.0">
                  <p:embed/>
                </p:oleObj>
              </mc:Choice>
              <mc:Fallback>
                <p:oleObj name="CS ChemDraw Drawing" r:id="rId4" imgW="9119616" imgH="259114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700" y="1556792"/>
                        <a:ext cx="9120188" cy="2590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311065" y="4435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5687178"/>
              </p:ext>
            </p:extLst>
          </p:nvPr>
        </p:nvGraphicFramePr>
        <p:xfrm>
          <a:off x="107504" y="4869160"/>
          <a:ext cx="8712967" cy="13369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52736"/>
                <a:gridCol w="1064639"/>
                <a:gridCol w="1064639"/>
                <a:gridCol w="1064639"/>
                <a:gridCol w="1066314"/>
              </a:tblGrid>
              <a:tr h="7705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</a:rPr>
                        <a:t>Соединение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</a:rPr>
                        <a:t>Молярное соотношение </a:t>
                      </a:r>
                      <a:r>
                        <a:rPr lang="en-US" sz="1050" dirty="0" smtClean="0">
                          <a:solidFill>
                            <a:schemeClr val="tx1"/>
                          </a:solidFill>
                          <a:effectLst/>
                        </a:rPr>
                        <a:t> Sty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</a:rPr>
                        <a:t> и комплекса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</a:rPr>
                        <a:t>Конверсия </a:t>
                      </a:r>
                      <a:r>
                        <a:rPr lang="en-US" sz="1050" dirty="0" smtClean="0">
                          <a:solidFill>
                            <a:schemeClr val="tx1"/>
                          </a:solidFill>
                          <a:effectLst/>
                        </a:rPr>
                        <a:t>Sty</a:t>
                      </a: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</a:rPr>
                        <a:t>,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</a:rPr>
                        <a:t>%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 err="1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r>
                        <a:rPr lang="en-US" sz="1050" baseline="-25000" dirty="0" err="1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</a:rPr>
                        <a:t>,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 err="1">
                          <a:solidFill>
                            <a:schemeClr val="tx1"/>
                          </a:solidFill>
                          <a:effectLst/>
                        </a:rPr>
                        <a:t>kDa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</a:rPr>
                        <a:t>Дисперсия</a:t>
                      </a:r>
                      <a:r>
                        <a:rPr lang="en-US" sz="1050" dirty="0" smtClean="0">
                          <a:solidFill>
                            <a:schemeClr val="tx1"/>
                          </a:solidFill>
                          <a:effectLst/>
                        </a:rPr>
                        <a:t>,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</a:rPr>
                        <a:t>Đ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881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 err="1">
                          <a:solidFill>
                            <a:schemeClr val="tx1"/>
                          </a:solidFill>
                          <a:effectLst/>
                        </a:rPr>
                        <a:t>pSty</a:t>
                      </a:r>
                      <a:endParaRPr lang="en-US" sz="105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100/0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65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6.7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1.25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881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effectLst/>
                        </a:rPr>
                        <a:t>p(Sty – </a:t>
                      </a:r>
                      <a:r>
                        <a:rPr lang="en-US" sz="1050" b="1" dirty="0" err="1">
                          <a:solidFill>
                            <a:schemeClr val="tx1"/>
                          </a:solidFill>
                          <a:effectLst/>
                        </a:rPr>
                        <a:t>FeNx</a:t>
                      </a:r>
                      <a:r>
                        <a:rPr lang="en-US" sz="1050" b="1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en-US" sz="1050" b="1" dirty="0" err="1">
                          <a:solidFill>
                            <a:schemeClr val="tx1"/>
                          </a:solidFill>
                          <a:effectLst/>
                        </a:rPr>
                        <a:t>HNx</a:t>
                      </a:r>
                      <a:r>
                        <a:rPr lang="en-US" sz="1050" b="1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r>
                        <a:rPr lang="en-US" sz="1050" b="1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050" b="1" dirty="0">
                          <a:solidFill>
                            <a:schemeClr val="tx1"/>
                          </a:solidFill>
                          <a:effectLst/>
                        </a:rPr>
                        <a:t>(B4-C</a:t>
                      </a:r>
                      <a:r>
                        <a:rPr lang="en-US" sz="1050" b="1" baseline="-250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r>
                        <a:rPr lang="en-US" sz="1050" b="1" dirty="0">
                          <a:solidFill>
                            <a:schemeClr val="tx1"/>
                          </a:solidFill>
                          <a:effectLst/>
                        </a:rPr>
                        <a:t>H</a:t>
                      </a:r>
                      <a:r>
                        <a:rPr lang="en-US" sz="1050" b="1" baseline="-250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r>
                        <a:rPr lang="en-US" sz="1050" b="1" dirty="0">
                          <a:solidFill>
                            <a:schemeClr val="tx1"/>
                          </a:solidFill>
                          <a:effectLst/>
                        </a:rPr>
                        <a:t>CH=CH</a:t>
                      </a:r>
                      <a:r>
                        <a:rPr lang="en-US" sz="1050" b="1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050" b="1" dirty="0">
                          <a:solidFill>
                            <a:schemeClr val="tx1"/>
                          </a:solidFill>
                          <a:effectLst/>
                        </a:rPr>
                        <a:t>))</a:t>
                      </a:r>
                      <a:endParaRPr lang="en-US" sz="105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100/1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60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8.7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1.85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881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effectLst/>
                        </a:rPr>
                        <a:t>p(Sty – FeNx</a:t>
                      </a:r>
                      <a:r>
                        <a:rPr lang="en-US" sz="1050" b="1" baseline="-250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en-US" sz="1050" b="1" dirty="0">
                          <a:solidFill>
                            <a:schemeClr val="tx1"/>
                          </a:solidFill>
                          <a:effectLst/>
                        </a:rPr>
                        <a:t>(B4-C</a:t>
                      </a:r>
                      <a:r>
                        <a:rPr lang="en-US" sz="1050" b="1" baseline="-250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r>
                        <a:rPr lang="en-US" sz="1050" b="1" dirty="0">
                          <a:solidFill>
                            <a:schemeClr val="tx1"/>
                          </a:solidFill>
                          <a:effectLst/>
                        </a:rPr>
                        <a:t>H</a:t>
                      </a:r>
                      <a:r>
                        <a:rPr lang="en-US" sz="1050" b="1" baseline="-250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r>
                        <a:rPr lang="en-US" sz="1050" b="1" dirty="0">
                          <a:solidFill>
                            <a:schemeClr val="tx1"/>
                          </a:solidFill>
                          <a:effectLst/>
                        </a:rPr>
                        <a:t>CH=CH</a:t>
                      </a:r>
                      <a:r>
                        <a:rPr lang="en-US" sz="1050" b="1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050" b="1" dirty="0">
                          <a:solidFill>
                            <a:schemeClr val="tx1"/>
                          </a:solidFill>
                          <a:effectLst/>
                        </a:rPr>
                        <a:t>)(</a:t>
                      </a:r>
                      <a:r>
                        <a:rPr lang="en-US" sz="1050" b="1" dirty="0" err="1">
                          <a:solidFill>
                            <a:schemeClr val="tx1"/>
                          </a:solidFill>
                          <a:effectLst/>
                        </a:rPr>
                        <a:t>ZrPc</a:t>
                      </a:r>
                      <a:r>
                        <a:rPr lang="en-US" sz="1050" b="1" dirty="0">
                          <a:solidFill>
                            <a:schemeClr val="tx1"/>
                          </a:solidFill>
                          <a:effectLst/>
                        </a:rPr>
                        <a:t>))</a:t>
                      </a:r>
                      <a:endParaRPr lang="en-US" sz="105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500/1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67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7.9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1.76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711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Термическая устойчивость сополимера:</a:t>
            </a:r>
            <a:endParaRPr lang="en-US" b="1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8473FB-0295-484C-945C-6B7709587AF1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02697" y="6340170"/>
            <a:ext cx="886179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Dudkin</a:t>
            </a: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S.V., </a:t>
            </a:r>
            <a:r>
              <a:rPr lang="en-US" sz="1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Dalton Trans.</a:t>
            </a: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51(14), 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5649-5659</a:t>
            </a:r>
            <a:endParaRPr lang="en-US" sz="1000" dirty="0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311065" y="4435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6" name="Объект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8416"/>
              </p:ext>
            </p:extLst>
          </p:nvPr>
        </p:nvGraphicFramePr>
        <p:xfrm>
          <a:off x="85378" y="1031273"/>
          <a:ext cx="7510958" cy="34058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099" name="Graph" r:id="rId3" imgW="7344360" imgH="3168720" progId="Origin50.Graph">
                  <p:embed/>
                </p:oleObj>
              </mc:Choice>
              <mc:Fallback>
                <p:oleObj name="Graph" r:id="rId3" imgW="7344360" imgH="316872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 r="20277" b="16159"/>
                      <a:stretch>
                        <a:fillRect/>
                      </a:stretch>
                    </p:blipFill>
                    <p:spPr bwMode="auto">
                      <a:xfrm>
                        <a:off x="85378" y="1031273"/>
                        <a:ext cx="7510958" cy="340583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5470166"/>
              </p:ext>
            </p:extLst>
          </p:nvPr>
        </p:nvGraphicFramePr>
        <p:xfrm>
          <a:off x="107504" y="5085184"/>
          <a:ext cx="8496944" cy="11201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72608"/>
                <a:gridCol w="936104"/>
                <a:gridCol w="864096"/>
                <a:gridCol w="1224136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(Ко)полимер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 err="1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r>
                        <a:rPr lang="en-US" sz="1050" kern="100" baseline="-25000" dirty="0" err="1">
                          <a:solidFill>
                            <a:schemeClr val="tx1"/>
                          </a:solidFill>
                          <a:effectLst/>
                        </a:rPr>
                        <a:t>g</a:t>
                      </a:r>
                      <a:r>
                        <a:rPr lang="en-US" sz="1050" kern="100" baseline="-25000" dirty="0" smtClean="0">
                          <a:solidFill>
                            <a:schemeClr val="tx1"/>
                          </a:solidFill>
                          <a:effectLst/>
                        </a:rPr>
                        <a:t>,</a:t>
                      </a:r>
                      <a:r>
                        <a:rPr lang="ru-RU" sz="1050" kern="100" baseline="-250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050" kern="100" baseline="30000" dirty="0" err="1" smtClean="0">
                          <a:solidFill>
                            <a:schemeClr val="tx1"/>
                          </a:solidFill>
                          <a:effectLst/>
                        </a:rPr>
                        <a:t>o</a:t>
                      </a:r>
                      <a:r>
                        <a:rPr lang="en-US" sz="1050" kern="100" dirty="0" err="1" smtClean="0">
                          <a:solidFill>
                            <a:schemeClr val="tx1"/>
                          </a:solidFill>
                          <a:effectLst/>
                        </a:rPr>
                        <a:t>C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kern="100" dirty="0" smtClean="0">
                          <a:solidFill>
                            <a:schemeClr val="tx1"/>
                          </a:solidFill>
                          <a:effectLst/>
                        </a:rPr>
                        <a:t>Инертная атм.</a:t>
                      </a:r>
                      <a:r>
                        <a:rPr lang="en-US" sz="1050" kern="1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050" kern="100" dirty="0" err="1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r>
                        <a:rPr lang="en-US" sz="1050" kern="100" baseline="-25000" dirty="0" err="1">
                          <a:solidFill>
                            <a:schemeClr val="tx1"/>
                          </a:solidFill>
                          <a:effectLst/>
                        </a:rPr>
                        <a:t>max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baseline="30000" dirty="0" err="1">
                          <a:solidFill>
                            <a:schemeClr val="tx1"/>
                          </a:solidFill>
                          <a:effectLst/>
                        </a:rPr>
                        <a:t>o</a:t>
                      </a:r>
                      <a:r>
                        <a:rPr lang="en-US" sz="1050" kern="100" dirty="0" err="1">
                          <a:solidFill>
                            <a:schemeClr val="tx1"/>
                          </a:solidFill>
                          <a:effectLst/>
                        </a:rPr>
                        <a:t>C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kern="100" dirty="0" smtClean="0">
                          <a:solidFill>
                            <a:schemeClr val="tx1"/>
                          </a:solidFill>
                          <a:effectLst/>
                        </a:rPr>
                        <a:t>Окисляющая атм.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 err="1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r>
                        <a:rPr lang="en-US" sz="1050" kern="100" baseline="-25000" dirty="0" err="1">
                          <a:solidFill>
                            <a:schemeClr val="tx1"/>
                          </a:solidFill>
                          <a:effectLst/>
                        </a:rPr>
                        <a:t>max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baseline="30000" dirty="0" err="1">
                          <a:solidFill>
                            <a:schemeClr val="tx1"/>
                          </a:solidFill>
                          <a:effectLst/>
                        </a:rPr>
                        <a:t>o</a:t>
                      </a:r>
                      <a:r>
                        <a:rPr lang="en-US" sz="1050" kern="100" dirty="0" err="1">
                          <a:solidFill>
                            <a:schemeClr val="tx1"/>
                          </a:solidFill>
                          <a:effectLst/>
                        </a:rPr>
                        <a:t>C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 err="1">
                          <a:solidFill>
                            <a:schemeClr val="tx1"/>
                          </a:solidFill>
                          <a:effectLst/>
                        </a:rPr>
                        <a:t>pSty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chemeClr val="tx1"/>
                          </a:solidFill>
                          <a:effectLst/>
                        </a:rPr>
                        <a:t>96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solidFill>
                            <a:schemeClr val="tx1"/>
                          </a:solidFill>
                          <a:effectLst/>
                        </a:rPr>
                        <a:t>416</a:t>
                      </a:r>
                      <a:endParaRPr lang="en-US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solidFill>
                            <a:schemeClr val="tx1"/>
                          </a:solidFill>
                          <a:effectLst/>
                        </a:rPr>
                        <a:t>373</a:t>
                      </a:r>
                      <a:endParaRPr lang="en-US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chemeClr val="tx1"/>
                          </a:solidFill>
                          <a:effectLst/>
                        </a:rPr>
                        <a:t>p(Sty –</a:t>
                      </a: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050" dirty="0" err="1">
                          <a:solidFill>
                            <a:schemeClr val="tx1"/>
                          </a:solidFill>
                          <a:effectLst/>
                        </a:rPr>
                        <a:t>FeNx</a:t>
                      </a: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en-US" sz="1050" dirty="0" err="1">
                          <a:solidFill>
                            <a:schemeClr val="tx1"/>
                          </a:solidFill>
                          <a:effectLst/>
                        </a:rPr>
                        <a:t>HNx</a:t>
                      </a: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r>
                        <a:rPr lang="en-US" sz="1050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</a:rPr>
                        <a:t>(B4-C</a:t>
                      </a:r>
                      <a:r>
                        <a:rPr lang="en-US" sz="1050" baseline="-250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</a:rPr>
                        <a:t>H</a:t>
                      </a:r>
                      <a:r>
                        <a:rPr lang="en-US" sz="1050" baseline="-250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</a:rPr>
                        <a:t>CH=CH</a:t>
                      </a:r>
                      <a:r>
                        <a:rPr lang="en-US" sz="1050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050" kern="100" dirty="0">
                          <a:solidFill>
                            <a:schemeClr val="tx1"/>
                          </a:solidFill>
                          <a:effectLst/>
                        </a:rPr>
                        <a:t>))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chemeClr val="tx1"/>
                          </a:solidFill>
                          <a:effectLst/>
                        </a:rPr>
                        <a:t>104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solidFill>
                            <a:schemeClr val="tx1"/>
                          </a:solidFill>
                          <a:effectLst/>
                        </a:rPr>
                        <a:t>425</a:t>
                      </a:r>
                      <a:endParaRPr lang="en-US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solidFill>
                            <a:schemeClr val="tx1"/>
                          </a:solidFill>
                          <a:effectLst/>
                        </a:rPr>
                        <a:t>395</a:t>
                      </a:r>
                      <a:endParaRPr lang="en-US" sz="105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chemeClr val="tx1"/>
                          </a:solidFill>
                          <a:effectLst/>
                        </a:rPr>
                        <a:t>p(Sty –</a:t>
                      </a: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</a:rPr>
                        <a:t> FeNx</a:t>
                      </a:r>
                      <a:r>
                        <a:rPr lang="en-US" sz="1050" baseline="-250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</a:rPr>
                        <a:t>(B4-C</a:t>
                      </a:r>
                      <a:r>
                        <a:rPr lang="en-US" sz="1050" baseline="-250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</a:rPr>
                        <a:t>H</a:t>
                      </a:r>
                      <a:r>
                        <a:rPr lang="en-US" sz="1050" baseline="-250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</a:rPr>
                        <a:t>CH=CH</a:t>
                      </a:r>
                      <a:r>
                        <a:rPr lang="en-US" sz="1050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</a:rPr>
                        <a:t>) </a:t>
                      </a:r>
                      <a:r>
                        <a:rPr lang="en-US" sz="1050" kern="100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en-US" sz="1050" kern="100" dirty="0" err="1">
                          <a:solidFill>
                            <a:schemeClr val="tx1"/>
                          </a:solidFill>
                          <a:effectLst/>
                        </a:rPr>
                        <a:t>ZrPc</a:t>
                      </a:r>
                      <a:r>
                        <a:rPr lang="en-US" sz="1050" kern="100" dirty="0">
                          <a:solidFill>
                            <a:schemeClr val="tx1"/>
                          </a:solidFill>
                          <a:effectLst/>
                        </a:rPr>
                        <a:t>))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chemeClr val="tx1"/>
                          </a:solidFill>
                          <a:effectLst/>
                        </a:rPr>
                        <a:t>103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chemeClr val="tx1"/>
                          </a:solidFill>
                          <a:effectLst/>
                        </a:rPr>
                        <a:t>430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chemeClr val="tx1"/>
                          </a:solidFill>
                          <a:effectLst/>
                        </a:rPr>
                        <a:t>411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1" name="Рисунок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288" y="2508247"/>
            <a:ext cx="1512168" cy="1366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7887" y="1088055"/>
            <a:ext cx="1494520" cy="120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45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</a:t>
            </a:r>
            <a:r>
              <a:rPr lang="ru-RU" dirty="0"/>
              <a:t>ы</a:t>
            </a:r>
            <a:r>
              <a:rPr lang="ru-RU" dirty="0" smtClean="0"/>
              <a:t> пост-</a:t>
            </a:r>
            <a:r>
              <a:rPr lang="ru-RU" dirty="0" err="1" smtClean="0"/>
              <a:t>функционализации</a:t>
            </a:r>
            <a:r>
              <a:rPr lang="ru-RU" dirty="0"/>
              <a:t>:</a:t>
            </a:r>
            <a:endParaRPr lang="en-US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8473FB-0295-484C-945C-6B7709587AF1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5496" y="6335742"/>
            <a:ext cx="432048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Chuprin</a:t>
            </a: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A.S., </a:t>
            </a:r>
            <a:r>
              <a:rPr lang="en-US" sz="1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Dudkin</a:t>
            </a: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S.V., </a:t>
            </a:r>
            <a:r>
              <a:rPr lang="en-US" sz="1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J. Chem.</a:t>
            </a: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46(22), 10863-10877</a:t>
            </a:r>
            <a:endParaRPr lang="en-US" sz="1000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9427030"/>
              </p:ext>
            </p:extLst>
          </p:nvPr>
        </p:nvGraphicFramePr>
        <p:xfrm>
          <a:off x="631507" y="939554"/>
          <a:ext cx="7448938" cy="5112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52" name="CS ChemDraw Drawing" r:id="rId3" imgW="3503720" imgH="2404924" progId="ChemDraw.Document.6.0">
                  <p:embed/>
                </p:oleObj>
              </mc:Choice>
              <mc:Fallback>
                <p:oleObj name="CS ChemDraw Drawing" r:id="rId3" imgW="3503720" imgH="2404924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1507" y="939554"/>
                        <a:ext cx="7448938" cy="51125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Рисунок 6" descr="Изображение выглядит как пчелиные соты, наружный объект&#10;&#10;Автоматически созданное описание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836712"/>
            <a:ext cx="3624529" cy="481387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87598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8473FB-0295-484C-945C-6B7709587AF1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11629"/>
            <a:ext cx="8769580" cy="330965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1" y="995244"/>
            <a:ext cx="91090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err="1">
                <a:solidFill>
                  <a:schemeClr val="tx1"/>
                </a:solidFill>
              </a:rPr>
              <a:t>Тетрапирролоклатрохелаты</a:t>
            </a:r>
            <a:r>
              <a:rPr lang="ru-RU" sz="2400" dirty="0">
                <a:solidFill>
                  <a:schemeClr val="tx1"/>
                </a:solidFill>
              </a:rPr>
              <a:t> – гибридные </a:t>
            </a:r>
            <a:r>
              <a:rPr lang="ru-RU" sz="2400" dirty="0" err="1">
                <a:solidFill>
                  <a:schemeClr val="tx1"/>
                </a:solidFill>
              </a:rPr>
              <a:t>политопные</a:t>
            </a:r>
            <a:r>
              <a:rPr lang="ru-RU" sz="2400" dirty="0">
                <a:solidFill>
                  <a:schemeClr val="tx1"/>
                </a:solidFill>
              </a:rPr>
              <a:t> соединения, содержащие один или два </a:t>
            </a:r>
            <a:r>
              <a:rPr lang="ru-RU" sz="2400" dirty="0" err="1">
                <a:solidFill>
                  <a:schemeClr val="tx1"/>
                </a:solidFill>
              </a:rPr>
              <a:t>тетрапиррольных</a:t>
            </a:r>
            <a:r>
              <a:rPr lang="ru-RU" sz="2400" dirty="0">
                <a:solidFill>
                  <a:schemeClr val="tx1"/>
                </a:solidFill>
              </a:rPr>
              <a:t> фрагмента в качестве апикальных сшивающих групп </a:t>
            </a:r>
            <a:r>
              <a:rPr lang="ru-RU" sz="2400" dirty="0" err="1">
                <a:solidFill>
                  <a:schemeClr val="tx1"/>
                </a:solidFill>
              </a:rPr>
              <a:t>трис-диоксиматного</a:t>
            </a:r>
            <a:r>
              <a:rPr lang="ru-RU" sz="2400" dirty="0">
                <a:solidFill>
                  <a:schemeClr val="tx1"/>
                </a:solidFill>
              </a:rPr>
              <a:t> клеточного комплекса  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83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D371EA-4DF7-4D21-BF80-192C7CF21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1230" y="115888"/>
            <a:ext cx="3889002" cy="566737"/>
          </a:xfrm>
        </p:spPr>
        <p:txBody>
          <a:bodyPr/>
          <a:lstStyle/>
          <a:p>
            <a:pPr algn="ctr"/>
            <a:r>
              <a:rPr lang="ru-RU" dirty="0" smtClean="0"/>
              <a:t>Благодарность</a:t>
            </a:r>
            <a:endParaRPr lang="ru-R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30C71754-C0C8-4327-8977-A87B1D62DA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8473FB-0295-484C-945C-6B7709587AF1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sp>
        <p:nvSpPr>
          <p:cNvPr id="9" name="Rectangle 97">
            <a:extLst>
              <a:ext uri="{FF2B5EF4-FFF2-40B4-BE49-F238E27FC236}">
                <a16:creationId xmlns="" xmlns:a16="http://schemas.microsoft.com/office/drawing/2014/main" id="{9B172A84-6A95-4319-9554-288E9D115CF2}"/>
              </a:ext>
            </a:extLst>
          </p:cNvPr>
          <p:cNvSpPr/>
          <p:nvPr/>
        </p:nvSpPr>
        <p:spPr>
          <a:xfrm>
            <a:off x="194071" y="1631702"/>
            <a:ext cx="884242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1"/>
                </a:solidFill>
              </a:rPr>
              <a:t>Синтез</a:t>
            </a:r>
            <a:r>
              <a:rPr lang="en-US" sz="1600" dirty="0" smtClean="0">
                <a:solidFill>
                  <a:schemeClr val="tx1"/>
                </a:solidFill>
              </a:rPr>
              <a:t>:</a:t>
            </a:r>
            <a:r>
              <a:rPr lang="ru-RU" sz="1600" dirty="0" smtClean="0">
                <a:solidFill>
                  <a:schemeClr val="tx1"/>
                </a:solidFill>
              </a:rPr>
              <a:t>		Светлана </a:t>
            </a:r>
            <a:r>
              <a:rPr lang="ru-RU" sz="1600" dirty="0">
                <a:solidFill>
                  <a:schemeClr val="tx1"/>
                </a:solidFill>
              </a:rPr>
              <a:t>Белова, </a:t>
            </a:r>
            <a:r>
              <a:rPr lang="ru-RU" sz="1600" dirty="0" smtClean="0">
                <a:solidFill>
                  <a:schemeClr val="tx1"/>
                </a:solidFill>
              </a:rPr>
              <a:t>Александр Белов, Александр Чуприн</a:t>
            </a:r>
            <a:r>
              <a:rPr lang="en-US" sz="1600" i="1" dirty="0" smtClean="0">
                <a:solidFill>
                  <a:schemeClr val="tx1"/>
                </a:solidFill>
              </a:rPr>
              <a:t> </a:t>
            </a:r>
            <a:r>
              <a:rPr lang="en-US" sz="1600" i="1" dirty="0">
                <a:solidFill>
                  <a:schemeClr val="tx1"/>
                </a:solidFill>
              </a:rPr>
              <a:t>(</a:t>
            </a:r>
            <a:r>
              <a:rPr lang="ru-RU" sz="1600" dirty="0">
                <a:solidFill>
                  <a:schemeClr val="tx1"/>
                </a:solidFill>
              </a:rPr>
              <a:t>ИНЭОС РАН</a:t>
            </a:r>
            <a:r>
              <a:rPr lang="en-US" sz="1600" i="1" dirty="0">
                <a:solidFill>
                  <a:schemeClr val="tx1"/>
                </a:solidFill>
              </a:rPr>
              <a:t>)</a:t>
            </a:r>
          </a:p>
          <a:p>
            <a:r>
              <a:rPr lang="ru-RU" sz="1600" dirty="0" smtClean="0">
                <a:solidFill>
                  <a:schemeClr val="tx1"/>
                </a:solidFill>
              </a:rPr>
              <a:t> 		Генрих Зелинский (ИОНХ РАН)</a:t>
            </a:r>
          </a:p>
          <a:p>
            <a:endParaRPr lang="ru-RU" sz="1600" dirty="0" smtClean="0">
              <a:solidFill>
                <a:schemeClr val="tx1"/>
              </a:solidFill>
            </a:endParaRPr>
          </a:p>
          <a:p>
            <a:endParaRPr lang="ru-RU" sz="1600" dirty="0">
              <a:solidFill>
                <a:schemeClr val="tx1"/>
              </a:solidFill>
            </a:endParaRPr>
          </a:p>
          <a:p>
            <a:r>
              <a:rPr lang="ru-RU" sz="1600" dirty="0" smtClean="0">
                <a:solidFill>
                  <a:schemeClr val="tx1"/>
                </a:solidFill>
              </a:rPr>
              <a:t>РСА</a:t>
            </a:r>
            <a:r>
              <a:rPr lang="en-US" sz="1600" dirty="0" smtClean="0">
                <a:solidFill>
                  <a:schemeClr val="tx1"/>
                </a:solidFill>
              </a:rPr>
              <a:t>:</a:t>
            </a:r>
            <a:r>
              <a:rPr lang="ru-RU" sz="1600" dirty="0" smtClean="0">
                <a:solidFill>
                  <a:schemeClr val="tx1"/>
                </a:solidFill>
              </a:rPr>
              <a:t>		Юлия </a:t>
            </a:r>
            <a:r>
              <a:rPr lang="ru-RU" sz="1600" dirty="0">
                <a:solidFill>
                  <a:schemeClr val="tx1"/>
                </a:solidFill>
              </a:rPr>
              <a:t>Нелюбина, Анна </a:t>
            </a:r>
            <a:r>
              <a:rPr lang="ru-RU" sz="1600" dirty="0" smtClean="0">
                <a:solidFill>
                  <a:schemeClr val="tx1"/>
                </a:solidFill>
              </a:rPr>
              <a:t>Вологжанина </a:t>
            </a:r>
            <a:r>
              <a:rPr lang="en-US" sz="1600" i="1" dirty="0">
                <a:solidFill>
                  <a:schemeClr val="tx1"/>
                </a:solidFill>
              </a:rPr>
              <a:t>(</a:t>
            </a:r>
            <a:r>
              <a:rPr lang="ru-RU" sz="1600" dirty="0">
                <a:solidFill>
                  <a:schemeClr val="tx1"/>
                </a:solidFill>
              </a:rPr>
              <a:t>ИНЭОС РАН</a:t>
            </a:r>
            <a:r>
              <a:rPr lang="en-US" sz="1600" i="1" dirty="0" smtClean="0">
                <a:solidFill>
                  <a:schemeClr val="tx1"/>
                </a:solidFill>
              </a:rPr>
              <a:t>)</a:t>
            </a:r>
            <a:endParaRPr lang="ru-RU" sz="1600" i="1" dirty="0" smtClean="0">
              <a:solidFill>
                <a:schemeClr val="tx1"/>
              </a:solidFill>
            </a:endParaRPr>
          </a:p>
          <a:p>
            <a:r>
              <a:rPr lang="ru-RU" sz="1600" i="1" dirty="0">
                <a:solidFill>
                  <a:schemeClr val="tx1"/>
                </a:solidFill>
              </a:rPr>
              <a:t>	</a:t>
            </a:r>
            <a:r>
              <a:rPr lang="ru-RU" sz="1600" i="1" dirty="0" smtClean="0">
                <a:solidFill>
                  <a:schemeClr val="tx1"/>
                </a:solidFill>
              </a:rPr>
              <a:t>	</a:t>
            </a:r>
            <a:r>
              <a:rPr lang="ru-RU" sz="1600" dirty="0" smtClean="0">
                <a:solidFill>
                  <a:schemeClr val="tx1"/>
                </a:solidFill>
              </a:rPr>
              <a:t>Ян </a:t>
            </a:r>
            <a:r>
              <a:rPr lang="ru-RU" sz="1600" dirty="0" err="1" smtClean="0">
                <a:solidFill>
                  <a:schemeClr val="tx1"/>
                </a:solidFill>
              </a:rPr>
              <a:t>Зубавичус</a:t>
            </a:r>
            <a:r>
              <a:rPr lang="ru-RU" sz="1600" dirty="0" smtClean="0">
                <a:solidFill>
                  <a:schemeClr val="tx1"/>
                </a:solidFill>
              </a:rPr>
              <a:t> (ИК СО РАН), Павел </a:t>
            </a:r>
            <a:r>
              <a:rPr lang="ru-RU" sz="1600" dirty="0" err="1" smtClean="0">
                <a:solidFill>
                  <a:schemeClr val="tx1"/>
                </a:solidFill>
              </a:rPr>
              <a:t>Дороватовский</a:t>
            </a:r>
            <a:r>
              <a:rPr lang="ru-RU" sz="1600" dirty="0" smtClean="0">
                <a:solidFill>
                  <a:schemeClr val="tx1"/>
                </a:solidFill>
              </a:rPr>
              <a:t> (НИЦ «Курчатовский 		институт»)</a:t>
            </a:r>
            <a:endParaRPr lang="en-US" sz="1600" dirty="0" smtClean="0">
              <a:solidFill>
                <a:schemeClr val="tx1"/>
              </a:solidFill>
            </a:endParaRPr>
          </a:p>
          <a:p>
            <a:endParaRPr lang="ru-RU" sz="1600" dirty="0">
              <a:solidFill>
                <a:schemeClr val="tx1"/>
              </a:solidFill>
            </a:endParaRPr>
          </a:p>
          <a:p>
            <a:endParaRPr lang="ru-RU" sz="1600" dirty="0" smtClean="0">
              <a:solidFill>
                <a:schemeClr val="tx1"/>
              </a:solidFill>
            </a:endParaRPr>
          </a:p>
          <a:p>
            <a:r>
              <a:rPr lang="ru-RU" sz="1600" dirty="0" smtClean="0">
                <a:solidFill>
                  <a:schemeClr val="tx1"/>
                </a:solidFill>
              </a:rPr>
              <a:t>ЯМР</a:t>
            </a:r>
            <a:r>
              <a:rPr lang="en-US" sz="1600" dirty="0">
                <a:solidFill>
                  <a:schemeClr val="tx1"/>
                </a:solidFill>
              </a:rPr>
              <a:t>:</a:t>
            </a:r>
            <a:r>
              <a:rPr lang="ru-RU" sz="1600" dirty="0">
                <a:solidFill>
                  <a:srgbClr val="0000FF"/>
                </a:solidFill>
              </a:rPr>
              <a:t>		</a:t>
            </a:r>
            <a:r>
              <a:rPr lang="ru-RU" sz="1600" dirty="0" smtClean="0">
                <a:solidFill>
                  <a:schemeClr val="tx1"/>
                </a:solidFill>
              </a:rPr>
              <a:t>Светлана Белова, </a:t>
            </a:r>
            <a:r>
              <a:rPr lang="ru-RU" sz="1600" dirty="0">
                <a:solidFill>
                  <a:schemeClr val="tx1"/>
                </a:solidFill>
              </a:rPr>
              <a:t>Валентин </a:t>
            </a:r>
            <a:r>
              <a:rPr lang="ru-RU" sz="1600" dirty="0" smtClean="0">
                <a:solidFill>
                  <a:schemeClr val="tx1"/>
                </a:solidFill>
              </a:rPr>
              <a:t>Новиков, Глеб Денисов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>
                <a:solidFill>
                  <a:schemeClr val="tx1"/>
                </a:solidFill>
              </a:rPr>
              <a:t>(ИНЭОС РАН</a:t>
            </a:r>
            <a:r>
              <a:rPr lang="ru-RU" sz="1600" dirty="0" smtClean="0">
                <a:solidFill>
                  <a:schemeClr val="tx1"/>
                </a:solidFill>
              </a:rPr>
              <a:t>)</a:t>
            </a:r>
          </a:p>
          <a:p>
            <a:endParaRPr lang="ru-RU" sz="1600" dirty="0">
              <a:solidFill>
                <a:schemeClr val="tx1"/>
              </a:solidFill>
            </a:endParaRPr>
          </a:p>
          <a:p>
            <a:endParaRPr lang="ru-RU" sz="1600" dirty="0" smtClean="0">
              <a:solidFill>
                <a:schemeClr val="tx1"/>
              </a:solidFill>
            </a:endParaRPr>
          </a:p>
        </p:txBody>
      </p:sp>
      <p:sp>
        <p:nvSpPr>
          <p:cNvPr id="10" name="Rectangle 97">
            <a:extLst>
              <a:ext uri="{FF2B5EF4-FFF2-40B4-BE49-F238E27FC236}">
                <a16:creationId xmlns="" xmlns:a16="http://schemas.microsoft.com/office/drawing/2014/main" id="{9B172A84-6A95-4319-9554-288E9D115CF2}"/>
              </a:ext>
            </a:extLst>
          </p:cNvPr>
          <p:cNvSpPr/>
          <p:nvPr/>
        </p:nvSpPr>
        <p:spPr>
          <a:xfrm>
            <a:off x="194072" y="5148481"/>
            <a:ext cx="86984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Работа выполнена при финансовой поддержке РНФ (проект 22-23-00765</a:t>
            </a:r>
            <a:r>
              <a:rPr lang="en-US" sz="1600" dirty="0" smtClean="0">
                <a:solidFill>
                  <a:schemeClr val="tx1"/>
                </a:solidFill>
              </a:rPr>
              <a:t>)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97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D371EA-4DF7-4D21-BF80-192C7CF21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2636912"/>
            <a:ext cx="8229600" cy="566737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СПАСИБО ЗА ВНИМАНИЕ!!!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30C71754-C0C8-4327-8977-A87B1D62DA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8473FB-0295-484C-945C-6B7709587AF1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534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8E486-EB24-434D-95A2-DA6B21CFBC92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692696"/>
            <a:ext cx="8712968" cy="878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800" dirty="0" err="1">
                <a:latin typeface="Arial Black" panose="020B0A04020102020204" pitchFamily="34" charset="0"/>
              </a:rPr>
              <a:t>Тетрапирроло</a:t>
            </a:r>
            <a:r>
              <a:rPr lang="ru-RU" sz="1800" dirty="0">
                <a:latin typeface="Arial Black" panose="020B0A04020102020204" pitchFamily="34" charset="0"/>
              </a:rPr>
              <a:t>-(псевдо)</a:t>
            </a:r>
            <a:r>
              <a:rPr lang="ru-RU" sz="1800" dirty="0" err="1">
                <a:latin typeface="Arial Black" panose="020B0A04020102020204" pitchFamily="34" charset="0"/>
              </a:rPr>
              <a:t>клатрохелатные</a:t>
            </a:r>
            <a:r>
              <a:rPr lang="ru-RU" sz="1800" dirty="0">
                <a:latin typeface="Arial Black" panose="020B0A04020102020204" pitchFamily="34" charset="0"/>
              </a:rPr>
              <a:t> </a:t>
            </a:r>
            <a:r>
              <a:rPr lang="ru-RU" sz="1800" dirty="0" err="1">
                <a:latin typeface="Arial Black" panose="020B0A04020102020204" pitchFamily="34" charset="0"/>
              </a:rPr>
              <a:t>трис</a:t>
            </a:r>
            <a:r>
              <a:rPr lang="ru-RU" sz="1800" dirty="0">
                <a:latin typeface="Arial Black" panose="020B0A04020102020204" pitchFamily="34" charset="0"/>
              </a:rPr>
              <a:t>-</a:t>
            </a:r>
            <a:r>
              <a:rPr lang="ru-RU" sz="1800" i="1" dirty="0">
                <a:latin typeface="Arial Black" panose="020B0A04020102020204" pitchFamily="34" charset="0"/>
              </a:rPr>
              <a:t>α</a:t>
            </a:r>
            <a:r>
              <a:rPr lang="ru-RU" sz="1800" dirty="0">
                <a:latin typeface="Arial Black" panose="020B0A04020102020204" pitchFamily="34" charset="0"/>
              </a:rPr>
              <a:t>-</a:t>
            </a:r>
            <a:r>
              <a:rPr lang="ru-RU" sz="1800" dirty="0" err="1">
                <a:latin typeface="Arial Black" panose="020B0A04020102020204" pitchFamily="34" charset="0"/>
              </a:rPr>
              <a:t>диоксиматы</a:t>
            </a:r>
            <a:r>
              <a:rPr lang="ru-RU" sz="1800" dirty="0">
                <a:latin typeface="Arial Black" panose="020B0A04020102020204" pitchFamily="34" charset="0"/>
              </a:rPr>
              <a:t> 3</a:t>
            </a:r>
            <a:r>
              <a:rPr lang="en-US" sz="1800" i="1" dirty="0">
                <a:latin typeface="Arial Black" panose="020B0A04020102020204" pitchFamily="34" charset="0"/>
              </a:rPr>
              <a:t>d</a:t>
            </a:r>
            <a:r>
              <a:rPr lang="ru-RU" sz="1800" dirty="0">
                <a:latin typeface="Arial Black" panose="020B0A04020102020204" pitchFamily="34" charset="0"/>
              </a:rPr>
              <a:t>- металлов (</a:t>
            </a:r>
            <a:r>
              <a:rPr lang="ru-RU" sz="1800" dirty="0" err="1">
                <a:latin typeface="Arial Black" panose="020B0A04020102020204" pitchFamily="34" charset="0"/>
              </a:rPr>
              <a:t>тетрапирролоклатрохелаты</a:t>
            </a:r>
            <a:r>
              <a:rPr lang="ru-RU" sz="1800" dirty="0">
                <a:latin typeface="Arial Black" panose="020B0A04020102020204" pitchFamily="34" charset="0"/>
              </a:rPr>
              <a:t>) </a:t>
            </a:r>
            <a:endParaRPr lang="ru-RU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5751462"/>
              </p:ext>
            </p:extLst>
          </p:nvPr>
        </p:nvGraphicFramePr>
        <p:xfrm>
          <a:off x="2267744" y="1628800"/>
          <a:ext cx="4752528" cy="39823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777" name="CS ChemDraw Drawing" r:id="rId4" imgW="4241036" imgH="3555066" progId="ChemDraw.Document.6.0">
                  <p:embed/>
                </p:oleObj>
              </mc:Choice>
              <mc:Fallback>
                <p:oleObj name="CS ChemDraw Drawing" r:id="rId4" imgW="4241036" imgH="355506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67744" y="1628800"/>
                        <a:ext cx="4752528" cy="39823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29972" y="5693186"/>
            <a:ext cx="71497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/>
              <a:t>Первый представитель получен в 2005 г</a:t>
            </a:r>
            <a:r>
              <a:rPr lang="en-US" sz="2000" dirty="0"/>
              <a:t>.</a:t>
            </a:r>
            <a:r>
              <a:rPr lang="ru-RU" sz="2000" dirty="0" smtClean="0"/>
              <a:t> Я.З. Волошиным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07504" y="6165304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</a:t>
            </a: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Z. </a:t>
            </a:r>
            <a:r>
              <a:rPr lang="en-US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Voloshin</a:t>
            </a: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e.a</a:t>
            </a: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Inorg</a:t>
            </a:r>
            <a:r>
              <a:rPr lang="en-US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Chem.,</a:t>
            </a: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2005, </a:t>
            </a:r>
            <a:r>
              <a:rPr lang="en-US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822-824</a:t>
            </a:r>
            <a:endPara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</a:t>
            </a: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Z. </a:t>
            </a:r>
            <a:r>
              <a:rPr lang="en-US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Voloshin</a:t>
            </a: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e.a</a:t>
            </a: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Polyhedron</a:t>
            </a:r>
            <a:r>
              <a:rPr lang="en-US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2007, </a:t>
            </a:r>
            <a:r>
              <a:rPr lang="en-US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2733-2740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37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E628FBF0-92A5-452F-91FD-BC6AB9B1A7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8473FB-0295-484C-945C-6B7709587AF1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E42B5D9-CEF2-4553-9740-B83A829CB096}"/>
              </a:ext>
            </a:extLst>
          </p:cNvPr>
          <p:cNvSpPr/>
          <p:nvPr/>
        </p:nvSpPr>
        <p:spPr>
          <a:xfrm>
            <a:off x="170435" y="836712"/>
            <a:ext cx="8722045" cy="1658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800" dirty="0" err="1">
                <a:solidFill>
                  <a:schemeClr val="tx1"/>
                </a:solidFill>
              </a:rPr>
              <a:t>Макробициклические</a:t>
            </a:r>
            <a:r>
              <a:rPr lang="ru-RU" sz="1800" dirty="0">
                <a:solidFill>
                  <a:schemeClr val="tx1"/>
                </a:solidFill>
              </a:rPr>
              <a:t> комплексы с инкапсулированным ионом металла (</a:t>
            </a:r>
            <a:r>
              <a:rPr lang="ru-RU" sz="1800" dirty="0" err="1">
                <a:solidFill>
                  <a:schemeClr val="tx1"/>
                </a:solidFill>
              </a:rPr>
              <a:t>клатрохелаты</a:t>
            </a:r>
            <a:r>
              <a:rPr lang="ru-RU" sz="1800" dirty="0">
                <a:solidFill>
                  <a:schemeClr val="tx1"/>
                </a:solidFill>
              </a:rPr>
              <a:t>) и их </a:t>
            </a:r>
            <a:r>
              <a:rPr lang="ru-RU" sz="1800" dirty="0" err="1">
                <a:solidFill>
                  <a:schemeClr val="tx1"/>
                </a:solidFill>
              </a:rPr>
              <a:t>псевдомакробициклические</a:t>
            </a:r>
            <a:r>
              <a:rPr lang="ru-RU" sz="1800" dirty="0">
                <a:solidFill>
                  <a:schemeClr val="tx1"/>
                </a:solidFill>
              </a:rPr>
              <a:t> аналоги являются представителями класса координационных соединений с уникальными химическими и физическими свойствами, а также необычными спектральными </a:t>
            </a:r>
            <a:r>
              <a:rPr lang="ru-RU" sz="1800" dirty="0" smtClean="0">
                <a:solidFill>
                  <a:schemeClr val="tx1"/>
                </a:solidFill>
              </a:rPr>
              <a:t>характеристиками.</a:t>
            </a:r>
            <a:endParaRPr lang="en-US" sz="1800" dirty="0"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8" name="Line 12">
            <a:extLst>
              <a:ext uri="{FF2B5EF4-FFF2-40B4-BE49-F238E27FC236}">
                <a16:creationId xmlns="" xmlns:a16="http://schemas.microsoft.com/office/drawing/2014/main" id="{D8E89B33-9561-4A08-885A-2DB3A1793C82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13" y="6669360"/>
            <a:ext cx="860425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C72CF656-A3FE-443F-B7ED-56E940D499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2708920"/>
            <a:ext cx="5616624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tx1"/>
                </a:solidFill>
              </a:rPr>
              <a:t>Ион </a:t>
            </a:r>
            <a:r>
              <a:rPr lang="ru-RU" sz="2000" dirty="0">
                <a:solidFill>
                  <a:schemeClr val="tx1"/>
                </a:solidFill>
              </a:rPr>
              <a:t>металла инкапсулирован внутри трехмерного </a:t>
            </a:r>
            <a:r>
              <a:rPr lang="ru-RU" sz="2000" dirty="0" err="1" smtClean="0">
                <a:solidFill>
                  <a:schemeClr val="tx1"/>
                </a:solidFill>
              </a:rPr>
              <a:t>лиганда</a:t>
            </a:r>
            <a:r>
              <a:rPr lang="ru-RU" sz="2000" dirty="0" smtClean="0">
                <a:solidFill>
                  <a:schemeClr val="tx1"/>
                </a:solidFill>
              </a:rPr>
              <a:t>;</a:t>
            </a:r>
            <a:endParaRPr lang="ru-RU" sz="2000" dirty="0">
              <a:solidFill>
                <a:schemeClr val="tx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Высокая химическая </a:t>
            </a:r>
            <a:r>
              <a:rPr lang="ru-RU" sz="2000" dirty="0" smtClean="0">
                <a:solidFill>
                  <a:schemeClr val="tx1"/>
                </a:solidFill>
              </a:rPr>
              <a:t>устойчивость;</a:t>
            </a:r>
            <a:endParaRPr lang="en-US" sz="2000" dirty="0" smtClean="0">
              <a:solidFill>
                <a:schemeClr val="tx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tx1"/>
                </a:solidFill>
              </a:rPr>
              <a:t>Низкая токсичность;</a:t>
            </a:r>
            <a:endParaRPr lang="en-US" sz="2000" dirty="0">
              <a:solidFill>
                <a:schemeClr val="tx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tx1"/>
                </a:solidFill>
              </a:rPr>
              <a:t>Легкость получения и </a:t>
            </a:r>
            <a:r>
              <a:rPr lang="ru-RU" sz="2000" dirty="0" err="1" smtClean="0">
                <a:solidFill>
                  <a:schemeClr val="tx1"/>
                </a:solidFill>
              </a:rPr>
              <a:t>функционализации</a:t>
            </a:r>
            <a:r>
              <a:rPr lang="ru-RU" sz="2000" dirty="0" smtClean="0">
                <a:solidFill>
                  <a:schemeClr val="tx1"/>
                </a:solidFill>
              </a:rPr>
              <a:t>;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771800" y="188640"/>
            <a:ext cx="6048672" cy="566737"/>
          </a:xfrm>
        </p:spPr>
        <p:txBody>
          <a:bodyPr/>
          <a:lstStyle/>
          <a:p>
            <a:pPr algn="ctr"/>
            <a:r>
              <a:rPr lang="ru-RU" b="1" dirty="0" smtClean="0"/>
              <a:t>Клеточные комплексы. Что это?</a:t>
            </a:r>
            <a:endParaRPr lang="ru-RU" b="1" dirty="0">
              <a:solidFill>
                <a:schemeClr val="accent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36512" y="6381328"/>
            <a:ext cx="88569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Voloshin</a:t>
            </a: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Y.; Belaya, I.; </a:t>
            </a:r>
            <a:r>
              <a:rPr lang="en-US" sz="1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Krämer</a:t>
            </a: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R. </a:t>
            </a:r>
            <a:r>
              <a:rPr lang="en-US" sz="1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Cage Metal Complexes: </a:t>
            </a:r>
            <a:r>
              <a:rPr lang="en-US" sz="10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Clatrochelates</a:t>
            </a:r>
            <a:r>
              <a:rPr lang="en-US" sz="1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revisited</a:t>
            </a:r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Springer, 2017.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408179"/>
            <a:ext cx="2160240" cy="1973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798596"/>
              </p:ext>
            </p:extLst>
          </p:nvPr>
        </p:nvGraphicFramePr>
        <p:xfrm>
          <a:off x="5934075" y="2185988"/>
          <a:ext cx="2921000" cy="434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36" name="CS ChemDraw Drawing" r:id="rId5" imgW="2907614" imgH="4479254" progId="ChemDraw.Document.6.0">
                  <p:embed/>
                </p:oleObj>
              </mc:Choice>
              <mc:Fallback>
                <p:oleObj name="CS ChemDraw Drawing" r:id="rId5" imgW="2907614" imgH="4479254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4075" y="2185988"/>
                        <a:ext cx="2921000" cy="4341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6112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8473FB-0295-484C-945C-6B7709587AF1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sp>
        <p:nvSpPr>
          <p:cNvPr id="26" name="Title 1">
            <a:extLst>
              <a:ext uri="{FF2B5EF4-FFF2-40B4-BE49-F238E27FC236}">
                <a16:creationId xmlns="" xmlns:a16="http://schemas.microsoft.com/office/drawing/2014/main" id="{BCD371EA-4DF7-4D21-BF80-192C7CF21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116632"/>
            <a:ext cx="7417395" cy="566737"/>
          </a:xfrm>
        </p:spPr>
        <p:txBody>
          <a:bodyPr/>
          <a:lstStyle/>
          <a:p>
            <a:pPr algn="ctr"/>
            <a:r>
              <a:rPr lang="ru-RU" sz="2000" b="1" dirty="0" smtClean="0"/>
              <a:t>Пути </a:t>
            </a:r>
            <a:r>
              <a:rPr lang="ru-RU" sz="2000" b="1" dirty="0" err="1" smtClean="0"/>
              <a:t>функционализации</a:t>
            </a:r>
            <a:r>
              <a:rPr lang="ru-RU" sz="2000" b="1" dirty="0" smtClean="0"/>
              <a:t> клеточных комплексов</a:t>
            </a:r>
            <a:endParaRPr lang="ru-RU" sz="2000" b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35496" y="6381328"/>
            <a:ext cx="88569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tx1"/>
                </a:solidFill>
              </a:rPr>
              <a:t>Voloshin</a:t>
            </a:r>
            <a:r>
              <a:rPr lang="en-US" sz="1400" dirty="0">
                <a:solidFill>
                  <a:schemeClr val="tx1"/>
                </a:solidFill>
              </a:rPr>
              <a:t>, Y.; Belaya, I.; </a:t>
            </a:r>
            <a:r>
              <a:rPr lang="en-US" sz="1400" dirty="0" err="1">
                <a:solidFill>
                  <a:schemeClr val="tx1"/>
                </a:solidFill>
              </a:rPr>
              <a:t>Krämer</a:t>
            </a:r>
            <a:r>
              <a:rPr lang="en-US" sz="1400" dirty="0">
                <a:solidFill>
                  <a:schemeClr val="tx1"/>
                </a:solidFill>
              </a:rPr>
              <a:t>, R. </a:t>
            </a:r>
            <a:r>
              <a:rPr lang="en-US" sz="1400" i="1" dirty="0">
                <a:solidFill>
                  <a:schemeClr val="tx1"/>
                </a:solidFill>
              </a:rPr>
              <a:t>Cage Metal Complexes: </a:t>
            </a:r>
            <a:r>
              <a:rPr lang="en-US" sz="1400" i="1" dirty="0" err="1" smtClean="0">
                <a:solidFill>
                  <a:schemeClr val="tx1"/>
                </a:solidFill>
              </a:rPr>
              <a:t>Clatrochelates</a:t>
            </a:r>
            <a:r>
              <a:rPr lang="en-US" sz="1400" i="1" dirty="0" smtClean="0">
                <a:solidFill>
                  <a:schemeClr val="tx1"/>
                </a:solidFill>
              </a:rPr>
              <a:t> revisited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>
                <a:solidFill>
                  <a:schemeClr val="tx1"/>
                </a:solidFill>
              </a:rPr>
              <a:t>Springer, 2017.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92" y="829397"/>
            <a:ext cx="1421221" cy="1894960"/>
          </a:xfrm>
          <a:prstGeom prst="rect">
            <a:avLst/>
          </a:prstGeom>
        </p:spPr>
      </p:pic>
      <p:pic>
        <p:nvPicPr>
          <p:cNvPr id="14" name="Picture 2" descr="Image result for clathrochelat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635" y="2054628"/>
            <a:ext cx="1296144" cy="197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Image result for clathrochelat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15" y="3407945"/>
            <a:ext cx="1440160" cy="203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7585099"/>
              </p:ext>
            </p:extLst>
          </p:nvPr>
        </p:nvGraphicFramePr>
        <p:xfrm>
          <a:off x="3169304" y="1045761"/>
          <a:ext cx="3350444" cy="49755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021" name="CS ChemDraw Drawing" r:id="rId7" imgW="2983844" imgH="4588825" progId="ChemDraw.Document.6.0">
                  <p:embed/>
                </p:oleObj>
              </mc:Choice>
              <mc:Fallback>
                <p:oleObj name="CS ChemDraw Drawing" r:id="rId7" imgW="2983844" imgH="4588825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9304" y="1045761"/>
                        <a:ext cx="3350444" cy="49755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2736304" y="1753652"/>
            <a:ext cx="16916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ru-RU" sz="1400" b="1" dirty="0" smtClean="0">
                <a:solidFill>
                  <a:schemeClr val="accent2"/>
                </a:solidFill>
              </a:rPr>
              <a:t>Реберная </a:t>
            </a:r>
            <a:endParaRPr lang="en-US" sz="1400" b="1" dirty="0" smtClean="0">
              <a:solidFill>
                <a:schemeClr val="accent2"/>
              </a:solidFill>
            </a:endParaRPr>
          </a:p>
          <a:p>
            <a:pPr algn="ctr">
              <a:spcBef>
                <a:spcPts val="0"/>
              </a:spcBef>
              <a:defRPr/>
            </a:pPr>
            <a:r>
              <a:rPr lang="ru-RU" sz="1400" b="1" dirty="0" err="1" smtClean="0">
                <a:solidFill>
                  <a:schemeClr val="accent2"/>
                </a:solidFill>
              </a:rPr>
              <a:t>функционализация</a:t>
            </a:r>
            <a:endParaRPr lang="ru-RU" sz="1400" b="1" dirty="0" smtClean="0">
              <a:solidFill>
                <a:schemeClr val="accent2"/>
              </a:solidFill>
            </a:endParaRP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2866593" y="5599600"/>
            <a:ext cx="2386188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ru-RU" sz="1400" b="1" dirty="0" err="1" smtClean="0">
                <a:solidFill>
                  <a:schemeClr val="accent2"/>
                </a:solidFill>
              </a:rPr>
              <a:t>Переметаллирование</a:t>
            </a:r>
            <a:r>
              <a:rPr lang="ru-RU" sz="1400" b="1" dirty="0" smtClean="0">
                <a:solidFill>
                  <a:schemeClr val="accent2"/>
                </a:solidFill>
              </a:rPr>
              <a:t> </a:t>
            </a:r>
            <a:endParaRPr lang="en-US" sz="1400" b="1" dirty="0" smtClean="0">
              <a:solidFill>
                <a:schemeClr val="accent2"/>
              </a:solidFill>
            </a:endParaRPr>
          </a:p>
          <a:p>
            <a:pPr algn="ctr">
              <a:spcBef>
                <a:spcPct val="50000"/>
              </a:spcBef>
              <a:defRPr/>
            </a:pPr>
            <a:r>
              <a:rPr lang="ru-RU" sz="1400" b="1" dirty="0" smtClean="0">
                <a:solidFill>
                  <a:schemeClr val="accent2"/>
                </a:solidFill>
              </a:rPr>
              <a:t>(обмен сшивающей группы)</a:t>
            </a: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5724128" y="1754232"/>
            <a:ext cx="230425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400" b="1" dirty="0" smtClean="0">
                <a:solidFill>
                  <a:schemeClr val="accent2"/>
                </a:solidFill>
              </a:rPr>
              <a:t>Red/Ox </a:t>
            </a:r>
            <a:r>
              <a:rPr lang="ru-RU" sz="1400" b="1" dirty="0" smtClean="0">
                <a:solidFill>
                  <a:schemeClr val="accent2"/>
                </a:solidFill>
              </a:rPr>
              <a:t>реакции инкапсулированного иона металла</a:t>
            </a:r>
            <a:endParaRPr lang="ru-RU" sz="1400" dirty="0">
              <a:solidFill>
                <a:schemeClr val="accent2"/>
              </a:solidFill>
            </a:endParaRP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5864849" y="4727836"/>
            <a:ext cx="313168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ru-RU" altLang="ru-RU" sz="1400" b="1" dirty="0" err="1" smtClean="0">
                <a:solidFill>
                  <a:schemeClr val="accent2"/>
                </a:solidFill>
              </a:rPr>
              <a:t>Функционализирующие</a:t>
            </a:r>
            <a:r>
              <a:rPr lang="ru-RU" altLang="ru-RU" sz="1400" b="1" dirty="0" smtClean="0">
                <a:solidFill>
                  <a:schemeClr val="accent2"/>
                </a:solidFill>
              </a:rPr>
              <a:t> заместители:</a:t>
            </a:r>
            <a:endParaRPr lang="en-US" altLang="ru-RU" sz="1400" b="1" dirty="0">
              <a:solidFill>
                <a:schemeClr val="accent2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altLang="ru-RU" sz="1400" dirty="0" smtClean="0">
                <a:solidFill>
                  <a:schemeClr val="accent2"/>
                </a:solidFill>
              </a:rPr>
              <a:t> R</a:t>
            </a:r>
            <a:r>
              <a:rPr lang="en-US" altLang="ru-RU" sz="1400" baseline="-25000" dirty="0" smtClean="0">
                <a:solidFill>
                  <a:schemeClr val="accent2"/>
                </a:solidFill>
              </a:rPr>
              <a:t>1</a:t>
            </a:r>
            <a:r>
              <a:rPr lang="en-US" altLang="ru-RU" sz="1400" dirty="0" smtClean="0">
                <a:solidFill>
                  <a:schemeClr val="accent2"/>
                </a:solidFill>
              </a:rPr>
              <a:t>, R</a:t>
            </a:r>
            <a:r>
              <a:rPr lang="en-US" altLang="ru-RU" sz="1400" baseline="-25000" dirty="0" smtClean="0">
                <a:solidFill>
                  <a:schemeClr val="accent2"/>
                </a:solidFill>
              </a:rPr>
              <a:t>2</a:t>
            </a:r>
            <a:r>
              <a:rPr lang="en-US" altLang="ru-RU" sz="1400" dirty="0" smtClean="0">
                <a:solidFill>
                  <a:schemeClr val="accent2"/>
                </a:solidFill>
              </a:rPr>
              <a:t> – </a:t>
            </a:r>
            <a:r>
              <a:rPr lang="ru-RU" altLang="ru-RU" sz="1400" dirty="0" smtClean="0">
                <a:solidFill>
                  <a:schemeClr val="accent2"/>
                </a:solidFill>
              </a:rPr>
              <a:t>Апикальные заместители</a:t>
            </a:r>
            <a:endParaRPr lang="ru-RU" altLang="ru-RU" sz="1400" dirty="0">
              <a:solidFill>
                <a:schemeClr val="accent2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ru-RU" altLang="ru-RU" sz="1400" dirty="0">
                <a:solidFill>
                  <a:schemeClr val="accent2"/>
                </a:solidFill>
              </a:rPr>
              <a:t> </a:t>
            </a:r>
            <a:r>
              <a:rPr lang="en-US" altLang="ru-RU" sz="1400" dirty="0" smtClean="0">
                <a:solidFill>
                  <a:schemeClr val="accent2"/>
                </a:solidFill>
              </a:rPr>
              <a:t>R</a:t>
            </a:r>
            <a:r>
              <a:rPr lang="ru-RU" altLang="ru-RU" sz="1400" baseline="-25000" dirty="0" smtClean="0">
                <a:solidFill>
                  <a:schemeClr val="accent2"/>
                </a:solidFill>
              </a:rPr>
              <a:t>3</a:t>
            </a:r>
            <a:r>
              <a:rPr lang="en-US" altLang="ru-RU" sz="1400" dirty="0" smtClean="0">
                <a:solidFill>
                  <a:schemeClr val="accent2"/>
                </a:solidFill>
              </a:rPr>
              <a:t>, R</a:t>
            </a:r>
            <a:r>
              <a:rPr lang="ru-RU" altLang="ru-RU" sz="1400" baseline="-25000" dirty="0" smtClean="0">
                <a:solidFill>
                  <a:schemeClr val="accent2"/>
                </a:solidFill>
              </a:rPr>
              <a:t>4</a:t>
            </a:r>
            <a:r>
              <a:rPr lang="en-US" altLang="ru-RU" sz="1400" dirty="0" smtClean="0">
                <a:solidFill>
                  <a:schemeClr val="accent2"/>
                </a:solidFill>
              </a:rPr>
              <a:t>, R</a:t>
            </a:r>
            <a:r>
              <a:rPr lang="ru-RU" altLang="ru-RU" sz="1400" baseline="-25000" dirty="0" smtClean="0">
                <a:solidFill>
                  <a:schemeClr val="accent2"/>
                </a:solidFill>
              </a:rPr>
              <a:t>5</a:t>
            </a:r>
            <a:r>
              <a:rPr lang="en-US" altLang="ru-RU" sz="1400" dirty="0" smtClean="0">
                <a:solidFill>
                  <a:schemeClr val="accent2"/>
                </a:solidFill>
              </a:rPr>
              <a:t>, R</a:t>
            </a:r>
            <a:r>
              <a:rPr lang="ru-RU" altLang="ru-RU" sz="1400" baseline="-25000" dirty="0" smtClean="0">
                <a:solidFill>
                  <a:schemeClr val="accent2"/>
                </a:solidFill>
              </a:rPr>
              <a:t>6</a:t>
            </a:r>
            <a:r>
              <a:rPr lang="en-US" altLang="ru-RU" sz="1400" dirty="0" smtClean="0">
                <a:solidFill>
                  <a:schemeClr val="accent2"/>
                </a:solidFill>
              </a:rPr>
              <a:t>, R</a:t>
            </a:r>
            <a:r>
              <a:rPr lang="ru-RU" altLang="ru-RU" sz="1400" baseline="-25000" dirty="0" smtClean="0">
                <a:solidFill>
                  <a:schemeClr val="accent2"/>
                </a:solidFill>
              </a:rPr>
              <a:t>7</a:t>
            </a:r>
            <a:r>
              <a:rPr lang="en-US" altLang="ru-RU" sz="1400" dirty="0" smtClean="0">
                <a:solidFill>
                  <a:schemeClr val="accent2"/>
                </a:solidFill>
              </a:rPr>
              <a:t>, R</a:t>
            </a:r>
            <a:r>
              <a:rPr lang="ru-RU" altLang="ru-RU" sz="1400" baseline="-25000" dirty="0" smtClean="0">
                <a:solidFill>
                  <a:schemeClr val="accent2"/>
                </a:solidFill>
              </a:rPr>
              <a:t>8 </a:t>
            </a:r>
            <a:r>
              <a:rPr lang="ru-RU" altLang="ru-RU" sz="1400" dirty="0" smtClean="0">
                <a:solidFill>
                  <a:schemeClr val="accent2"/>
                </a:solidFill>
              </a:rPr>
              <a:t>– Реберные заместители</a:t>
            </a:r>
            <a:endParaRPr lang="ru-RU" altLang="ru-RU" sz="1200" b="1" dirty="0">
              <a:solidFill>
                <a:schemeClr val="accent2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95936" y="908720"/>
            <a:ext cx="1031251" cy="648072"/>
          </a:xfrm>
          <a:prstGeom prst="rect">
            <a:avLst/>
          </a:prstGeom>
        </p:spPr>
        <p:txBody>
          <a:bodyPr wrap="none" rtlCol="0" anchor="ctr">
            <a:spAutoFit/>
          </a:bodyPr>
          <a:lstStyle/>
          <a:p>
            <a:pPr algn="ctr"/>
            <a:endParaRPr lang="en-US" sz="2400" dirty="0" err="1"/>
          </a:p>
        </p:txBody>
      </p:sp>
      <p:sp>
        <p:nvSpPr>
          <p:cNvPr id="4" name="Прямоугольник 3"/>
          <p:cNvSpPr/>
          <p:nvPr/>
        </p:nvSpPr>
        <p:spPr>
          <a:xfrm>
            <a:off x="4283968" y="1052736"/>
            <a:ext cx="360040" cy="504056"/>
          </a:xfrm>
          <a:prstGeom prst="rect">
            <a:avLst/>
          </a:prstGeom>
        </p:spPr>
        <p:txBody>
          <a:bodyPr wrap="none" rtlCol="0" anchor="ctr">
            <a:spAutoFit/>
          </a:bodyPr>
          <a:lstStyle/>
          <a:p>
            <a:pPr algn="ctr"/>
            <a:endParaRPr lang="en-US" sz="2400" dirty="0" err="1"/>
          </a:p>
        </p:txBody>
      </p:sp>
      <p:sp>
        <p:nvSpPr>
          <p:cNvPr id="5" name="Прямоугольник 4"/>
          <p:cNvSpPr/>
          <p:nvPr/>
        </p:nvSpPr>
        <p:spPr>
          <a:xfrm>
            <a:off x="4211960" y="1112329"/>
            <a:ext cx="815227" cy="390864"/>
          </a:xfrm>
          <a:prstGeom prst="rect">
            <a:avLst/>
          </a:prstGeom>
        </p:spPr>
        <p:txBody>
          <a:bodyPr wrap="none" rtlCol="0" anchor="ctr">
            <a:spAutoFit/>
          </a:bodyPr>
          <a:lstStyle/>
          <a:p>
            <a:pPr algn="ctr"/>
            <a:endParaRPr lang="en-US" sz="2400" dirty="0" err="1"/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5808307" y="791126"/>
            <a:ext cx="19498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ru-RU" sz="1400" b="1" dirty="0" smtClean="0">
                <a:solidFill>
                  <a:schemeClr val="accent2"/>
                </a:solidFill>
              </a:rPr>
              <a:t>Апикальная </a:t>
            </a:r>
            <a:r>
              <a:rPr lang="ru-RU" sz="1400" b="1" dirty="0" err="1" smtClean="0">
                <a:solidFill>
                  <a:schemeClr val="accent2"/>
                </a:solidFill>
              </a:rPr>
              <a:t>функционализация</a:t>
            </a:r>
            <a:endParaRPr lang="ru-RU" sz="1400" b="1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70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Пространственное строение</a:t>
            </a:r>
            <a:endParaRPr lang="ru-RU" b="1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8473FB-0295-484C-945C-6B7709587AF1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07504" y="764704"/>
            <a:ext cx="8964612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 smtClean="0">
                <a:solidFill>
                  <a:srgbClr val="0000FF"/>
                </a:solidFill>
                <a:latin typeface="Arial" charset="0"/>
              </a:rPr>
              <a:t>Тригональная призма(</a:t>
            </a:r>
            <a:r>
              <a:rPr lang="en-US" altLang="ru-RU" sz="2400" dirty="0" smtClean="0">
                <a:solidFill>
                  <a:srgbClr val="0000FF"/>
                </a:solidFill>
                <a:latin typeface="Arial" charset="0"/>
              </a:rPr>
              <a:t>T</a:t>
            </a:r>
            <a:r>
              <a:rPr lang="ru-RU" altLang="ru-RU" sz="2400" dirty="0" smtClean="0">
                <a:solidFill>
                  <a:srgbClr val="0000FF"/>
                </a:solidFill>
                <a:latin typeface="Arial" charset="0"/>
              </a:rPr>
              <a:t>П)</a:t>
            </a:r>
            <a:r>
              <a:rPr lang="en-US" altLang="ru-RU" sz="2400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ru-RU" sz="2400" i="1" dirty="0" smtClean="0">
                <a:solidFill>
                  <a:srgbClr val="0000FF"/>
                </a:solidFill>
                <a:latin typeface="Arial" charset="0"/>
              </a:rPr>
              <a:t>vs</a:t>
            </a:r>
            <a:r>
              <a:rPr lang="en-US" altLang="ru-RU" sz="2400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ru-RU" altLang="ru-RU" sz="2400" dirty="0" smtClean="0">
                <a:solidFill>
                  <a:srgbClr val="0000FF"/>
                </a:solidFill>
                <a:latin typeface="Arial" charset="0"/>
              </a:rPr>
              <a:t>тригональная </a:t>
            </a:r>
            <a:r>
              <a:rPr lang="ru-RU" altLang="ru-RU" sz="2400" dirty="0" err="1" smtClean="0">
                <a:solidFill>
                  <a:srgbClr val="0000FF"/>
                </a:solidFill>
                <a:latin typeface="Arial" charset="0"/>
              </a:rPr>
              <a:t>антипризма</a:t>
            </a:r>
            <a:r>
              <a:rPr lang="ru-RU" altLang="ru-RU" sz="2400" dirty="0" smtClean="0">
                <a:solidFill>
                  <a:srgbClr val="0000FF"/>
                </a:solidFill>
                <a:latin typeface="Arial" charset="0"/>
              </a:rPr>
              <a:t> (</a:t>
            </a:r>
            <a:r>
              <a:rPr lang="en-US" altLang="ru-RU" sz="2400" dirty="0" smtClean="0">
                <a:solidFill>
                  <a:srgbClr val="0000FF"/>
                </a:solidFill>
                <a:latin typeface="Arial" charset="0"/>
              </a:rPr>
              <a:t>TA</a:t>
            </a:r>
            <a:r>
              <a:rPr lang="ru-RU" altLang="ru-RU" sz="2400" dirty="0" smtClean="0">
                <a:solidFill>
                  <a:srgbClr val="0000FF"/>
                </a:solidFill>
                <a:latin typeface="Arial" charset="0"/>
              </a:rPr>
              <a:t>П)</a:t>
            </a:r>
            <a:endParaRPr lang="ru-RU" altLang="ru-RU" sz="2400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42106" y="4401686"/>
            <a:ext cx="1925638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2400" b="0" dirty="0">
              <a:latin typeface="Times New Roman" pitchFamily="18" charset="0"/>
              <a:sym typeface="Symbol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Ge</a:t>
            </a:r>
            <a:r>
              <a:rPr lang="en-US" altLang="ru-RU" sz="1800" b="1" baseline="30000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4</a:t>
            </a:r>
            <a:r>
              <a:rPr lang="en-US" altLang="ru-RU" sz="1800" b="1" baseline="30000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+</a:t>
            </a:r>
            <a:r>
              <a:rPr lang="en-US" altLang="ru-RU" sz="1800" b="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 0.67 </a:t>
            </a:r>
            <a:r>
              <a:rPr lang="en-US" altLang="ru-RU" sz="1800" b="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Å</a:t>
            </a:r>
            <a:endParaRPr lang="ru-RU" altLang="ru-RU" sz="1800" b="0" dirty="0" smtClean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ru-RU" sz="1800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Sb</a:t>
            </a:r>
            <a:r>
              <a:rPr lang="en-US" altLang="ru-RU" sz="1800" b="1" baseline="30000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5+</a:t>
            </a:r>
            <a:r>
              <a:rPr lang="en-US" altLang="ru-RU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 0.74 Å</a:t>
            </a:r>
            <a:endParaRPr lang="ru-RU" altLang="ru-RU" sz="1800" dirty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Sn</a:t>
            </a:r>
            <a:r>
              <a:rPr lang="en-US" altLang="ru-RU" sz="1800" b="1" baseline="30000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4</a:t>
            </a:r>
            <a:r>
              <a:rPr lang="en-US" altLang="ru-RU" sz="1800" b="1" baseline="30000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+</a:t>
            </a:r>
            <a:r>
              <a:rPr lang="en-US" altLang="ru-RU" sz="1800" b="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 0.83 </a:t>
            </a:r>
            <a:r>
              <a:rPr lang="en-US" altLang="ru-RU" sz="1800" b="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Å</a:t>
            </a:r>
            <a:endParaRPr lang="ru-RU" altLang="ru-RU" sz="1800" b="0" dirty="0" smtClean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Zr</a:t>
            </a:r>
            <a:r>
              <a:rPr lang="en-US" altLang="ru-RU" sz="1800" b="1" baseline="30000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4</a:t>
            </a:r>
            <a:r>
              <a:rPr lang="en-US" altLang="ru-RU" sz="1800" b="1" baseline="30000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+</a:t>
            </a:r>
            <a:r>
              <a:rPr lang="en-US" altLang="ru-RU" sz="1800" b="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 </a:t>
            </a:r>
            <a:r>
              <a:rPr lang="ru-RU" altLang="ru-RU" sz="1800" b="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en-US" altLang="ru-RU" sz="1800" b="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0.92 </a:t>
            </a:r>
            <a:r>
              <a:rPr lang="en-US" altLang="ru-RU" sz="1800" b="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Å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Hf</a:t>
            </a:r>
            <a:r>
              <a:rPr lang="en-US" altLang="ru-RU" sz="1800" b="1" baseline="30000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4+</a:t>
            </a:r>
            <a:r>
              <a:rPr lang="en-US" altLang="ru-RU" sz="1800" b="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 </a:t>
            </a:r>
            <a:r>
              <a:rPr lang="ru-RU" altLang="ru-RU" sz="1800" b="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en-US" altLang="ru-RU" sz="1800" b="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0.90 Å</a:t>
            </a:r>
            <a:endParaRPr lang="ru-RU" altLang="ru-RU" sz="1800" b="0" dirty="0" smtClean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ru-RU" sz="1800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Lu</a:t>
            </a:r>
            <a:r>
              <a:rPr lang="en-US" altLang="ru-RU" sz="1800" b="1" baseline="30000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3+</a:t>
            </a:r>
            <a:r>
              <a:rPr lang="en-US" altLang="ru-RU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 1.05 Å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800" b="0" dirty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</p:txBody>
      </p:sp>
      <p:sp>
        <p:nvSpPr>
          <p:cNvPr id="9" name="AutoShape 4"/>
          <p:cNvSpPr>
            <a:spLocks/>
          </p:cNvSpPr>
          <p:nvPr/>
        </p:nvSpPr>
        <p:spPr bwMode="auto">
          <a:xfrm>
            <a:off x="1909850" y="4797151"/>
            <a:ext cx="339638" cy="1757141"/>
          </a:xfrm>
          <a:prstGeom prst="rightBrace">
            <a:avLst>
              <a:gd name="adj1" fmla="val 86152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Arial" charset="0"/>
            </a:endParaRPr>
          </a:p>
        </p:txBody>
      </p:sp>
      <p:sp>
        <p:nvSpPr>
          <p:cNvPr id="10" name="AutoShape 5"/>
          <p:cNvSpPr>
            <a:spLocks noChangeArrowheads="1"/>
          </p:cNvSpPr>
          <p:nvPr/>
        </p:nvSpPr>
        <p:spPr bwMode="auto">
          <a:xfrm>
            <a:off x="2339752" y="5373216"/>
            <a:ext cx="647700" cy="287338"/>
          </a:xfrm>
          <a:prstGeom prst="rightArrow">
            <a:avLst>
              <a:gd name="adj1" fmla="val 50000"/>
              <a:gd name="adj2" fmla="val 5635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3131840" y="5363924"/>
            <a:ext cx="4572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Искаженный </a:t>
            </a:r>
            <a:r>
              <a:rPr lang="en-US" altLang="ru-RU" sz="1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TA</a:t>
            </a:r>
            <a:r>
              <a:rPr lang="ru-RU" altLang="ru-RU" sz="1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П полиэдр</a:t>
            </a:r>
            <a:endParaRPr lang="ru-RU" altLang="ru-RU" sz="1800" b="0" dirty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1257995"/>
            <a:ext cx="5686425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31840" y="3212976"/>
            <a:ext cx="1512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ТП: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φ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= 0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ТАП: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φ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660232" y="1412776"/>
            <a:ext cx="252027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Геометрия </a:t>
            </a:r>
            <a:r>
              <a:rPr 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TAП</a:t>
            </a:r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энергетически предпочтительнее </a:t>
            </a:r>
            <a:r>
              <a:rPr 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TП</a:t>
            </a:r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классических </a:t>
            </a:r>
            <a:r>
              <a:rPr lang="ru-RU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трис</a:t>
            </a:r>
            <a:r>
              <a:rPr 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-комплексов </a:t>
            </a:r>
            <a:endParaRPr lang="en-US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d-металлов </a:t>
            </a:r>
            <a:r>
              <a:rPr 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электронными конфигурациями </a:t>
            </a:r>
            <a:endParaRPr lang="en-US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ru-RU" sz="18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d</a:t>
            </a:r>
            <a:r>
              <a:rPr lang="ru-RU" sz="18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396304" y="4005064"/>
            <a:ext cx="8712200" cy="754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Шеноновские</a:t>
            </a:r>
            <a:r>
              <a:rPr lang="ru-RU" altLang="ru-RU" sz="1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радиусы: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7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ru-RU" sz="1800" b="1" baseline="30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r>
              <a:rPr lang="en-US" altLang="ru-RU" sz="1800" b="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800" b="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en-US" altLang="ru-RU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en-US" altLang="ru-RU" sz="1800" b="0" dirty="0">
                <a:latin typeface="Arial" panose="020B0604020202020204" pitchFamily="34" charset="0"/>
                <a:cs typeface="Arial" panose="020B0604020202020204" pitchFamily="34" charset="0"/>
              </a:rPr>
              <a:t>0.25 Å</a:t>
            </a:r>
            <a:r>
              <a:rPr lang="en-US" altLang="ru-RU" sz="1800" b="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            TP </a:t>
            </a:r>
            <a:r>
              <a:rPr lang="ru-RU" altLang="ru-RU" sz="1800" b="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и слегка искаженный ТП</a:t>
            </a:r>
            <a:r>
              <a:rPr lang="en-US" altLang="ru-RU" sz="1800" b="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en-US" altLang="ru-RU" sz="1800" b="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– </a:t>
            </a:r>
            <a:r>
              <a:rPr lang="ru-RU" altLang="ru-RU" sz="1800" b="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ТАП</a:t>
            </a:r>
            <a:r>
              <a:rPr lang="en-US" altLang="ru-RU" sz="1800" b="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ru-RU" altLang="ru-RU" sz="1800" b="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полиэдр</a:t>
            </a:r>
            <a:endParaRPr lang="ru-RU" altLang="ru-RU" sz="1800" b="0" dirty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3635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dirty="0"/>
              <a:t>Получение </a:t>
            </a:r>
            <a:r>
              <a:rPr lang="ru-RU" sz="1800" b="1" dirty="0" err="1" smtClean="0"/>
              <a:t>трис</a:t>
            </a:r>
            <a:r>
              <a:rPr lang="ru-RU" sz="1800" b="1" dirty="0" smtClean="0"/>
              <a:t>-(</a:t>
            </a:r>
            <a:r>
              <a:rPr lang="ru-RU" sz="1800" b="1" dirty="0" err="1" smtClean="0"/>
              <a:t>ди</a:t>
            </a:r>
            <a:r>
              <a:rPr lang="ru-RU" sz="1800" b="1" dirty="0" smtClean="0"/>
              <a:t>)</a:t>
            </a:r>
            <a:r>
              <a:rPr lang="ru-RU" sz="1800" b="1" dirty="0" err="1" smtClean="0"/>
              <a:t>оксиматных</a:t>
            </a:r>
            <a:r>
              <a:rPr lang="ru-RU" sz="1800" b="1" dirty="0" smtClean="0"/>
              <a:t> </a:t>
            </a:r>
            <a:r>
              <a:rPr lang="ru-RU" sz="1800" b="1" dirty="0"/>
              <a:t>клеточных </a:t>
            </a:r>
            <a:br>
              <a:rPr lang="ru-RU" sz="1800" b="1" dirty="0"/>
            </a:br>
            <a:r>
              <a:rPr lang="ru-RU" sz="1800" b="1" dirty="0"/>
              <a:t>комплексов 3-</a:t>
            </a:r>
            <a:r>
              <a:rPr lang="en-US" sz="1800" b="1" i="1" dirty="0"/>
              <a:t>d</a:t>
            </a:r>
            <a:r>
              <a:rPr lang="ru-RU" sz="1800" b="1" dirty="0"/>
              <a:t> металлов:</a:t>
            </a:r>
            <a:endParaRPr lang="ru-RU" sz="18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8473FB-0295-484C-945C-6B7709587AF1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0976245"/>
              </p:ext>
            </p:extLst>
          </p:nvPr>
        </p:nvGraphicFramePr>
        <p:xfrm>
          <a:off x="394073" y="764704"/>
          <a:ext cx="8138367" cy="5832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919" name="CS ChemDraw Drawing" r:id="rId3" imgW="8506617" imgH="6095595" progId="ChemDraw.Document.6.0">
                  <p:embed/>
                </p:oleObj>
              </mc:Choice>
              <mc:Fallback>
                <p:oleObj name="CS ChemDraw Drawing" r:id="rId3" imgW="8506617" imgH="609559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4073" y="764704"/>
                        <a:ext cx="8138367" cy="58326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857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Фталоцианинатоклатрохелаты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8473FB-0295-484C-945C-6B7709587AF1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9835386"/>
              </p:ext>
            </p:extLst>
          </p:nvPr>
        </p:nvGraphicFramePr>
        <p:xfrm>
          <a:off x="1907704" y="808988"/>
          <a:ext cx="6097910" cy="32842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48" name="CS ChemDraw Drawing" r:id="rId4" imgW="6458682" imgH="3477594" progId="ChemDraw.Document.6.0">
                  <p:embed/>
                </p:oleObj>
              </mc:Choice>
              <mc:Fallback>
                <p:oleObj name="CS ChemDraw Drawing" r:id="rId4" imgW="6458682" imgH="3477594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07704" y="808988"/>
                        <a:ext cx="6097910" cy="32842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10" descr="fe-z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088" y="4028527"/>
            <a:ext cx="1856144" cy="2074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1800" y="4038294"/>
            <a:ext cx="1643062" cy="2037397"/>
          </a:xfrm>
          <a:prstGeom prst="rect">
            <a:avLst/>
          </a:prstGeom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07504" y="6165304"/>
            <a:ext cx="878497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5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buFontTx/>
              <a:buNone/>
            </a:pPr>
            <a:r>
              <a:rPr lang="en-US" altLang="ru-RU" sz="1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Voloshin</a:t>
            </a:r>
            <a:r>
              <a:rPr lang="ru-RU" altLang="ru-RU" sz="1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ru-RU" sz="1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Y.Z., </a:t>
            </a:r>
            <a:r>
              <a:rPr lang="en-US" altLang="ru-RU" sz="1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Varzatskii</a:t>
            </a:r>
            <a:r>
              <a:rPr lang="en-US" altLang="ru-RU" sz="1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ru-RU" sz="1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O.A</a:t>
            </a:r>
            <a:r>
              <a:rPr lang="en-US" altLang="ru-RU" sz="1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., </a:t>
            </a:r>
            <a:r>
              <a:rPr lang="en-US" altLang="ru-RU" sz="1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Korobko</a:t>
            </a:r>
            <a:r>
              <a:rPr lang="en-US" altLang="ru-RU" sz="1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S.V., </a:t>
            </a:r>
            <a:r>
              <a:rPr lang="en-US" altLang="ru-RU" sz="1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Chernii</a:t>
            </a:r>
            <a:r>
              <a:rPr lang="en-US" altLang="ru-RU" sz="1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ru-RU" sz="1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V.Ya</a:t>
            </a:r>
            <a:r>
              <a:rPr lang="en-US" altLang="ru-RU" sz="1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., </a:t>
            </a:r>
            <a:r>
              <a:rPr lang="en-US" altLang="ru-RU" sz="1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Volkov</a:t>
            </a:r>
            <a:r>
              <a:rPr lang="en-US" altLang="ru-RU" sz="1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S.V.,</a:t>
            </a:r>
            <a:r>
              <a:rPr lang="en-US" altLang="ru-RU" sz="1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Tomachynski</a:t>
            </a:r>
            <a:r>
              <a:rPr lang="en-US" altLang="ru-RU" sz="1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L.A., </a:t>
            </a:r>
            <a:r>
              <a:rPr lang="en-US" altLang="ru-RU" sz="1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Pehn’o</a:t>
            </a:r>
            <a:r>
              <a:rPr lang="en-US" altLang="ru-RU" sz="1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V.I., </a:t>
            </a:r>
            <a:r>
              <a:rPr lang="en-US" altLang="ru-RU" sz="1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Antipin</a:t>
            </a:r>
            <a:r>
              <a:rPr lang="en-US" altLang="ru-RU" sz="1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ru-RU" sz="1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M.Yu</a:t>
            </a:r>
            <a:r>
              <a:rPr lang="en-US" altLang="ru-RU" sz="1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., </a:t>
            </a:r>
            <a:r>
              <a:rPr lang="en-US" altLang="ru-RU" sz="1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Starikova</a:t>
            </a:r>
            <a:r>
              <a:rPr lang="en-US" altLang="ru-RU" sz="1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Z.A. </a:t>
            </a:r>
            <a:r>
              <a:rPr lang="en-US" altLang="ru-RU" sz="10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Inorg</a:t>
            </a:r>
            <a:r>
              <a:rPr lang="en-US" altLang="ru-RU" sz="10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Chem</a:t>
            </a:r>
            <a:r>
              <a:rPr lang="en-US" altLang="ru-RU" sz="1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en-US" altLang="ru-RU" sz="1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2005</a:t>
            </a:r>
            <a:r>
              <a:rPr lang="en-US" altLang="ru-RU" sz="1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altLang="ru-RU" sz="10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44</a:t>
            </a:r>
            <a:r>
              <a:rPr lang="en-US" altLang="ru-RU" sz="1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822.</a:t>
            </a:r>
          </a:p>
          <a:p>
            <a:pPr algn="just">
              <a:buNone/>
            </a:pPr>
            <a:r>
              <a:rPr lang="en-US" altLang="ru-RU" sz="1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Sabin J.R., </a:t>
            </a:r>
            <a:r>
              <a:rPr lang="en-US" altLang="ru-RU" sz="10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Varzatskii</a:t>
            </a:r>
            <a:r>
              <a:rPr lang="en-US" altLang="ru-RU" sz="1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O.A., </a:t>
            </a:r>
            <a:r>
              <a:rPr lang="en-US" altLang="ru-RU" sz="10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Voloshin</a:t>
            </a:r>
            <a:r>
              <a:rPr lang="en-US" altLang="ru-RU" sz="1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ru-RU" sz="10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Ya.Z</a:t>
            </a:r>
            <a:r>
              <a:rPr lang="en-US" altLang="ru-RU" sz="1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., </a:t>
            </a:r>
            <a:r>
              <a:rPr lang="en-US" altLang="ru-RU" sz="10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Starikova</a:t>
            </a:r>
            <a:r>
              <a:rPr lang="en-US" altLang="ru-RU" sz="1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Z.A., </a:t>
            </a:r>
            <a:r>
              <a:rPr lang="en-US" altLang="ru-RU" sz="10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Novikov</a:t>
            </a:r>
            <a:r>
              <a:rPr lang="en-US" altLang="ru-RU" sz="1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V.V., </a:t>
            </a:r>
            <a:r>
              <a:rPr lang="en-US" altLang="ru-RU" sz="10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Nemykin</a:t>
            </a:r>
            <a:r>
              <a:rPr lang="en-US" altLang="ru-RU" sz="1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V.N.  </a:t>
            </a:r>
            <a:r>
              <a:rPr lang="en-US" altLang="ru-RU" sz="10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Inorg</a:t>
            </a:r>
            <a:r>
              <a:rPr lang="en-US" altLang="ru-RU" sz="10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Chem.</a:t>
            </a:r>
            <a:r>
              <a:rPr lang="en-US" altLang="ru-RU" sz="1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ru-RU" sz="1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2012</a:t>
            </a:r>
            <a:r>
              <a:rPr lang="en-US" altLang="ru-RU" sz="1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altLang="ru-RU" sz="10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51</a:t>
            </a:r>
            <a:r>
              <a:rPr lang="en-US" altLang="ru-RU" sz="1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8362</a:t>
            </a:r>
            <a:r>
              <a:rPr lang="en-US" altLang="ru-RU" sz="1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en-US" altLang="ru-RU" sz="1400" dirty="0">
              <a:ea typeface="Calibri" pitchFamily="34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dirty="0">
              <a:solidFill>
                <a:srgbClr val="000000"/>
              </a:solidFill>
              <a:latin typeface="Comic Sans MS" pitchFamily="66" charset="0"/>
              <a:ea typeface="Microsoft YaHei" pitchFamily="34" charset="-122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dirty="0">
              <a:solidFill>
                <a:srgbClr val="000000"/>
              </a:solidFill>
              <a:latin typeface="Comic Sans MS" pitchFamily="66" charset="0"/>
              <a:ea typeface="Microsoft YaHei" pitchFamily="34" charset="-122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600" dirty="0">
              <a:solidFill>
                <a:srgbClr val="000000"/>
              </a:solidFill>
              <a:latin typeface="Comic Sans MS" pitchFamily="66" charset="0"/>
              <a:ea typeface="Microsoft YaHei" pitchFamily="34" charset="-122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496" y="765865"/>
            <a:ext cx="33843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err="1" smtClean="0"/>
              <a:t>Переметаллирование</a:t>
            </a:r>
            <a:r>
              <a:rPr lang="ru-RU" sz="2200" b="1" dirty="0" smtClean="0"/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303120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Фталоцианинатоклатрохелаты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8473FB-0295-484C-945C-6B7709587AF1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51520" y="6382023"/>
            <a:ext cx="8496944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5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buFontTx/>
              <a:buNone/>
            </a:pPr>
            <a:r>
              <a:rPr lang="en-US" altLang="ru-RU" sz="1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Voloshin</a:t>
            </a:r>
            <a:r>
              <a:rPr lang="ru-RU" altLang="ru-RU" sz="1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ru-RU" sz="1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Y.Z.</a:t>
            </a:r>
            <a:r>
              <a:rPr lang="en-US" altLang="ru-RU" sz="1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</a:t>
            </a:r>
            <a:r>
              <a:rPr lang="en-US" altLang="ru-RU" sz="1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ru-RU" sz="1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Varzatskii</a:t>
            </a:r>
            <a:r>
              <a:rPr lang="en-US" altLang="ru-RU" sz="1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O.A., </a:t>
            </a:r>
            <a:r>
              <a:rPr lang="en-US" altLang="ru-RU" sz="1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Tomilova</a:t>
            </a:r>
            <a:r>
              <a:rPr lang="en-US" altLang="ru-RU" sz="1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L.G., </a:t>
            </a:r>
            <a:r>
              <a:rPr lang="en-US" altLang="ru-RU" sz="1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Breusova</a:t>
            </a:r>
            <a:r>
              <a:rPr lang="en-US" altLang="ru-RU" sz="1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M.O., </a:t>
            </a:r>
            <a:r>
              <a:rPr lang="en-US" altLang="ru-RU" sz="1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Magdesieva</a:t>
            </a:r>
            <a:r>
              <a:rPr lang="en-US" altLang="ru-RU" sz="1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T.V., </a:t>
            </a:r>
            <a:r>
              <a:rPr lang="en-US" altLang="ru-RU" sz="1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Bubnov</a:t>
            </a:r>
            <a:r>
              <a:rPr lang="en-US" altLang="ru-RU" sz="1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ru-RU" sz="1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Yu.N</a:t>
            </a:r>
            <a:r>
              <a:rPr lang="en-US" altLang="ru-RU" sz="1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., K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ä</a:t>
            </a:r>
            <a:r>
              <a:rPr lang="en-US" altLang="ru-RU" sz="1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mer</a:t>
            </a:r>
            <a:r>
              <a:rPr lang="en-US" altLang="ru-RU" sz="1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R. </a:t>
            </a:r>
            <a:r>
              <a:rPr lang="en-US" altLang="ru-RU" sz="10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Polyhedron</a:t>
            </a:r>
            <a:r>
              <a:rPr lang="en-US" altLang="ru-RU" sz="1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ru-RU" sz="1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2007</a:t>
            </a:r>
            <a:r>
              <a:rPr lang="en-US" altLang="ru-RU" sz="1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altLang="ru-RU" sz="10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26</a:t>
            </a:r>
            <a:r>
              <a:rPr lang="en-US" altLang="ru-RU" sz="1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2733</a:t>
            </a:r>
            <a:r>
              <a:rPr lang="en-US" altLang="ru-RU" sz="1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lang="ru-RU" altLang="ru-RU" sz="1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en-US" altLang="ru-RU" sz="1600" dirty="0">
              <a:solidFill>
                <a:srgbClr val="000000"/>
              </a:solidFill>
              <a:latin typeface="Comic Sans MS" pitchFamily="66" charset="0"/>
              <a:ea typeface="Microsoft YaHei" pitchFamily="34" charset="-122"/>
              <a:cs typeface="Times New Roman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53857"/>
              </p:ext>
            </p:extLst>
          </p:nvPr>
        </p:nvGraphicFramePr>
        <p:xfrm>
          <a:off x="251520" y="1118718"/>
          <a:ext cx="8784976" cy="40384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75" name="CS ChemDraw Drawing" r:id="rId3" imgW="6185552" imgH="2843404" progId="ChemDraw.Document.6.0">
                  <p:embed/>
                </p:oleObj>
              </mc:Choice>
              <mc:Fallback>
                <p:oleObj name="CS ChemDraw Drawing" r:id="rId3" imgW="6185552" imgH="2843404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1520" y="1118718"/>
                        <a:ext cx="8784976" cy="40384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5496" y="981889"/>
            <a:ext cx="33843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err="1" smtClean="0"/>
              <a:t>Переметаллирование</a:t>
            </a:r>
            <a:r>
              <a:rPr lang="ru-RU" sz="2200" b="1" dirty="0" smtClean="0"/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187996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Другая 1">
      <a:majorFont>
        <a:latin typeface="Verdana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none">
        <a:spAutoFit/>
      </a:bodyPr>
      <a:lstStyle>
        <a:defPPr>
          <a:defRPr sz="2400" dirty="0" err="1"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2400" dirty="0" err="1" smtClean="0"/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69072</TotalTime>
  <Words>987</Words>
  <Application>Microsoft Office PowerPoint</Application>
  <PresentationFormat>Экран (4:3)</PresentationFormat>
  <Paragraphs>214</Paragraphs>
  <Slides>21</Slides>
  <Notes>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33" baseType="lpstr">
      <vt:lpstr>Microsoft YaHei</vt:lpstr>
      <vt:lpstr>Arial</vt:lpstr>
      <vt:lpstr>Arial Black</vt:lpstr>
      <vt:lpstr>Calibri</vt:lpstr>
      <vt:lpstr>Comic Sans MS</vt:lpstr>
      <vt:lpstr>Symbol</vt:lpstr>
      <vt:lpstr>Times New Roman</vt:lpstr>
      <vt:lpstr>Trebuchet MS</vt:lpstr>
      <vt:lpstr>Verdana</vt:lpstr>
      <vt:lpstr>1_Default Design</vt:lpstr>
      <vt:lpstr>CS ChemDraw Drawing</vt:lpstr>
      <vt:lpstr>Graph</vt:lpstr>
      <vt:lpstr>ГИБРИДНЫЕ ТЕТРАПИРРОЛО-(ПСЕВДО)КЛАТРОХЕЛАТНЫЕ ТРИС-α-ДИОКСИМАТЫ 3d-МЕТАЛЛОВ:  Молекулярный дизайн, пути синтеза и структура </vt:lpstr>
      <vt:lpstr>Презентация PowerPoint</vt:lpstr>
      <vt:lpstr>Презентация PowerPoint</vt:lpstr>
      <vt:lpstr>Клеточные комплексы. Что это?</vt:lpstr>
      <vt:lpstr>Пути функционализации клеточных комплексов</vt:lpstr>
      <vt:lpstr>Пространственное строение</vt:lpstr>
      <vt:lpstr>Получение трис-(ди)оксиматных клеточных  комплексов 3-d металлов:</vt:lpstr>
      <vt:lpstr>Фталоцианинатоклатрохелаты:</vt:lpstr>
      <vt:lpstr>Фталоцианинатоклатрохелаты:</vt:lpstr>
      <vt:lpstr>Тетрапирролоклатрохелаты:</vt:lpstr>
      <vt:lpstr>Фталоцианинатоклатрохелаты:</vt:lpstr>
      <vt:lpstr>Фталоцианинатоклатрохелаты:</vt:lpstr>
      <vt:lpstr>Доказательство структуры (РСА):</vt:lpstr>
      <vt:lpstr>Доказательство структуры (РСА):</vt:lpstr>
      <vt:lpstr>Доказательство структуры (РСА):</vt:lpstr>
      <vt:lpstr>Спектральные свойства:</vt:lpstr>
      <vt:lpstr>Примеры пост-функционализации</vt:lpstr>
      <vt:lpstr>Термическая устойчивость сополимера:</vt:lpstr>
      <vt:lpstr>Примеры пост-функционализации:</vt:lpstr>
      <vt:lpstr>Благодарность</vt:lpstr>
      <vt:lpstr>СПАСИБО ЗА ВНИМАНИЕ!!!</vt:lpstr>
    </vt:vector>
  </TitlesOfParts>
  <Company>INEOS RAS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Valentin</dc:creator>
  <cp:lastModifiedBy>Semyon Dudkin</cp:lastModifiedBy>
  <cp:revision>2303</cp:revision>
  <cp:lastPrinted>2020-09-16T16:57:35Z</cp:lastPrinted>
  <dcterms:created xsi:type="dcterms:W3CDTF">2007-12-23T12:01:55Z</dcterms:created>
  <dcterms:modified xsi:type="dcterms:W3CDTF">2022-07-04T21:47:01Z</dcterms:modified>
</cp:coreProperties>
</file>