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3" r:id="rId3"/>
    <p:sldId id="274" r:id="rId4"/>
    <p:sldId id="263" r:id="rId5"/>
    <p:sldId id="262" r:id="rId6"/>
    <p:sldId id="257" r:id="rId7"/>
    <p:sldId id="258" r:id="rId8"/>
    <p:sldId id="271" r:id="rId9"/>
    <p:sldId id="272" r:id="rId10"/>
    <p:sldId id="259" r:id="rId11"/>
    <p:sldId id="260" r:id="rId12"/>
    <p:sldId id="265" r:id="rId13"/>
    <p:sldId id="261" r:id="rId14"/>
    <p:sldId id="267" r:id="rId15"/>
    <p:sldId id="266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0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0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8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2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4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1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6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1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541D-77FF-4FAD-BF91-822CC6AEABA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8519-C903-4ECC-AAF8-9FFAE16C4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0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3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5.emf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.jpeg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8.w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1286" y="357905"/>
            <a:ext cx="5304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ФГБОУ ВО ИГХТУ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Кафедра технологии тонкого органического синтеза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76" y="242236"/>
            <a:ext cx="2238375" cy="152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429" t="2930" r="3186" b="10234"/>
          <a:stretch/>
        </p:blipFill>
        <p:spPr>
          <a:xfrm>
            <a:off x="5147563" y="1259457"/>
            <a:ext cx="1726330" cy="1683561"/>
          </a:xfrm>
          <a:prstGeom prst="rect">
            <a:avLst/>
          </a:prstGeom>
        </p:spPr>
      </p:pic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0" y="146985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9187" y="3251937"/>
            <a:ext cx="9980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РЕАКЦИЙ БИС(3-ИМИНОИЗОИНДОЛИН-1-ИЛИДЕНИМИНО)-АЗОЛОВ</a:t>
            </a:r>
          </a:p>
          <a:p>
            <a:pPr algn="ctr" hangingPunct="0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hangingPunct="0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СОЛЯМИ МЕТАЛЛОВ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6472" y="4484186"/>
            <a:ext cx="511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Е.А. Данилова, Е.А. Петухова, Ю.В. Суворова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0874" y="6142202"/>
            <a:ext cx="270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Серебряный Плес, 2022 г.</a:t>
            </a:r>
          </a:p>
        </p:txBody>
      </p:sp>
    </p:spTree>
    <p:extLst>
      <p:ext uri="{BB962C8B-B14F-4D97-AF65-F5344CB8AC3E}">
        <p14:creationId xmlns:p14="http://schemas.microsoft.com/office/powerpoint/2010/main" val="131945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54188" y="3236286"/>
            <a:ext cx="406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ja-JP" sz="1400" b="1" i="1">
                <a:ea typeface="MS Mincho" pitchFamily="49" charset="-128"/>
              </a:rPr>
              <a:t>i = </a:t>
            </a:r>
            <a:r>
              <a:rPr lang="pt-BR" altLang="ja-JP" sz="1400" i="1">
                <a:ea typeface="MS Mincho" pitchFamily="49" charset="-128"/>
              </a:rPr>
              <a:t>Ni(OAc)</a:t>
            </a:r>
            <a:r>
              <a:rPr lang="pt-BR" altLang="ja-JP" sz="1400" i="1" baseline="-30000">
                <a:ea typeface="MS Mincho" pitchFamily="49" charset="-128"/>
              </a:rPr>
              <a:t>2</a:t>
            </a:r>
            <a:r>
              <a:rPr lang="pt-BR" altLang="ja-JP" sz="1400" i="1">
                <a:latin typeface="Calibri" panose="020F0502020204030204" pitchFamily="34" charset="0"/>
                <a:ea typeface="MS Mincho" pitchFamily="49" charset="-128"/>
              </a:rPr>
              <a:t>·</a:t>
            </a:r>
            <a:r>
              <a:rPr lang="pt-BR" altLang="ja-JP" sz="1400" i="1">
                <a:ea typeface="MS Mincho" pitchFamily="49" charset="-128"/>
              </a:rPr>
              <a:t>4H</a:t>
            </a:r>
            <a:r>
              <a:rPr lang="pt-BR" altLang="ja-JP" sz="1400" i="1" baseline="-30000">
                <a:ea typeface="MS Mincho" pitchFamily="49" charset="-128"/>
              </a:rPr>
              <a:t>2</a:t>
            </a:r>
            <a:r>
              <a:rPr lang="pt-BR" altLang="ja-JP" sz="1400" i="1">
                <a:ea typeface="MS Mincho" pitchFamily="49" charset="-128"/>
              </a:rPr>
              <a:t>O, EtOC</a:t>
            </a:r>
            <a:r>
              <a:rPr lang="pt-BR" altLang="ja-JP" sz="1400" i="1" baseline="-30000">
                <a:ea typeface="MS Mincho" pitchFamily="49" charset="-128"/>
              </a:rPr>
              <a:t>2</a:t>
            </a:r>
            <a:r>
              <a:rPr lang="pt-BR" altLang="ja-JP" sz="1400" i="1">
                <a:ea typeface="MS Mincho" pitchFamily="49" charset="-128"/>
              </a:rPr>
              <a:t>H</a:t>
            </a:r>
            <a:r>
              <a:rPr lang="en-US" altLang="ja-JP" sz="1400" i="1" baseline="-30000">
                <a:ea typeface="MS Mincho" pitchFamily="49" charset="-128"/>
              </a:rPr>
              <a:t>4</a:t>
            </a:r>
            <a:r>
              <a:rPr lang="pt-BR" altLang="ja-JP" sz="1400" i="1">
                <a:ea typeface="MS Mincho" pitchFamily="49" charset="-128"/>
              </a:rPr>
              <a:t>OH, 80 </a:t>
            </a:r>
            <a:r>
              <a:rPr lang="pt-BR" altLang="ja-JP" sz="1400" i="1" baseline="30000">
                <a:ea typeface="MS Mincho" pitchFamily="49" charset="-128"/>
              </a:rPr>
              <a:t>0</a:t>
            </a:r>
            <a:r>
              <a:rPr lang="ru-RU" altLang="ja-JP" sz="1400" i="1">
                <a:ea typeface="MS Mincho" pitchFamily="49" charset="-128"/>
              </a:rPr>
              <a:t>С</a:t>
            </a:r>
            <a:r>
              <a:rPr lang="pt-BR" altLang="ja-JP" sz="1400" i="1">
                <a:ea typeface="MS Mincho" pitchFamily="49" charset="-128"/>
              </a:rPr>
              <a:t>, 90 </a:t>
            </a:r>
            <a:r>
              <a:rPr lang="ru-RU" altLang="ja-JP" sz="1400" i="1">
                <a:ea typeface="MS Mincho" pitchFamily="49" charset="-128"/>
              </a:rPr>
              <a:t>мин</a:t>
            </a:r>
            <a:endParaRPr lang="ru-RU" altLang="ja-JP" sz="1400">
              <a:latin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6875" y="38354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6568" y="383548"/>
            <a:ext cx="89646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КОМПЛЕКСЫ ЗАМЕЩЕННЫХ ТРЕХЗВЕННЫХ ПРОДУКТОВ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797086" y="3261192"/>
            <a:ext cx="1196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 dirty="0"/>
              <a:t>30</a:t>
            </a:r>
            <a:r>
              <a:rPr lang="ru-RU" altLang="ru-RU" sz="1400" b="1" dirty="0"/>
              <a:t>-3</a:t>
            </a:r>
            <a:r>
              <a:rPr lang="en-US" altLang="ru-RU" sz="1400" b="1" dirty="0"/>
              <a:t>4</a:t>
            </a:r>
            <a:r>
              <a:rPr lang="ru-RU" altLang="ru-RU" sz="1400" b="1" dirty="0"/>
              <a:t>, 3</a:t>
            </a:r>
            <a:r>
              <a:rPr lang="en-US" altLang="ru-RU" sz="1400" b="1" dirty="0"/>
              <a:t>9</a:t>
            </a:r>
            <a:r>
              <a:rPr lang="ru-RU" altLang="ru-RU" sz="1400" b="1" dirty="0"/>
              <a:t>-4</a:t>
            </a:r>
            <a:r>
              <a:rPr lang="en-US" altLang="ru-RU" sz="1400" b="1" dirty="0"/>
              <a:t>2</a:t>
            </a:r>
            <a:endParaRPr lang="ru-RU" altLang="ru-RU" sz="14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93894" y="2853698"/>
            <a:ext cx="64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25-33</a:t>
            </a: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353432"/>
              </p:ext>
            </p:extLst>
          </p:nvPr>
        </p:nvGraphicFramePr>
        <p:xfrm>
          <a:off x="1850725" y="859798"/>
          <a:ext cx="8562975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CS ChemDraw Drawing" r:id="rId4" imgW="8563680" imgH="1917720" progId="ChemDraw.Document.6.0">
                  <p:embed/>
                </p:oleObj>
              </mc:Choice>
              <mc:Fallback>
                <p:oleObj name="CS ChemDraw Drawing" r:id="rId4" imgW="8563680" imgH="1917720" progId="ChemDraw.Document.6.0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725" y="859798"/>
                        <a:ext cx="8562975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5461811" y="4987590"/>
            <a:ext cx="2184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/>
              <a:t>Ионный радиус (</a:t>
            </a:r>
            <a:r>
              <a:rPr lang="ru-RU" altLang="ru-RU" sz="1200" dirty="0" err="1"/>
              <a:t>нм</a:t>
            </a:r>
            <a:r>
              <a:rPr lang="ru-RU" altLang="ru-RU" sz="1200" dirty="0"/>
              <a:t>) металлов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88816"/>
              </p:ext>
            </p:extLst>
          </p:nvPr>
        </p:nvGraphicFramePr>
        <p:xfrm>
          <a:off x="4592320" y="5428366"/>
          <a:ext cx="3923043" cy="1170916"/>
        </p:xfrm>
        <a:graphic>
          <a:graphicData uri="http://schemas.openxmlformats.org/drawingml/2006/table">
            <a:tbl>
              <a:tblPr firstRow="1" bandRow="1"/>
              <a:tblGrid>
                <a:gridCol w="130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6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Ni</a:t>
                      </a:r>
                      <a:r>
                        <a:rPr lang="en-US" sz="1100" baseline="30000" dirty="0"/>
                        <a:t>2+</a:t>
                      </a:r>
                      <a:endParaRPr lang="ru-RU" sz="1100" baseline="30000" dirty="0"/>
                    </a:p>
                    <a:p>
                      <a:pPr algn="ctr"/>
                      <a:r>
                        <a:rPr lang="ru-RU" sz="1100" dirty="0" err="1"/>
                        <a:t>Коорд.число</a:t>
                      </a:r>
                      <a:endParaRPr lang="ru-RU" sz="1100" dirty="0"/>
                    </a:p>
                    <a:p>
                      <a:pPr algn="ctr"/>
                      <a:r>
                        <a:rPr lang="en-US" sz="1100" dirty="0"/>
                        <a:t>(4)</a:t>
                      </a:r>
                      <a:endParaRPr lang="ru-RU" sz="11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Cu</a:t>
                      </a:r>
                      <a:r>
                        <a:rPr lang="en-US" sz="1100" baseline="30000" dirty="0"/>
                        <a:t>2+</a:t>
                      </a:r>
                      <a:endParaRPr lang="ru-RU" sz="1100" baseline="30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/>
                        <a:t>Коорд.число</a:t>
                      </a:r>
                      <a:endParaRPr lang="ru-RU" sz="1100" dirty="0"/>
                    </a:p>
                    <a:p>
                      <a:pPr algn="ctr"/>
                      <a:r>
                        <a:rPr lang="en-US" sz="1100" dirty="0"/>
                        <a:t>(4)</a:t>
                      </a:r>
                      <a:endParaRPr lang="ru-RU" sz="11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</a:t>
                      </a:r>
                      <a:r>
                        <a:rPr lang="en-US" sz="1100" baseline="30000" dirty="0"/>
                        <a:t>2+</a:t>
                      </a:r>
                      <a:endParaRPr lang="ru-RU" sz="1100" baseline="30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/>
                        <a:t>Коорд.число</a:t>
                      </a:r>
                      <a:endParaRPr lang="ru-RU" sz="1100" dirty="0"/>
                    </a:p>
                    <a:p>
                      <a:pPr algn="ctr"/>
                      <a:r>
                        <a:rPr lang="en-US" sz="1100" dirty="0"/>
                        <a:t>(6)</a:t>
                      </a:r>
                      <a:endParaRPr lang="ru-RU" sz="1100" dirty="0"/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05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0,069</a:t>
                      </a:r>
                      <a:endParaRPr lang="ru-RU" sz="1100" dirty="0"/>
                    </a:p>
                  </a:txBody>
                  <a:tcPr marT="45704" marB="4570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0,074</a:t>
                      </a:r>
                      <a:endParaRPr lang="ru-RU" sz="1100" dirty="0"/>
                    </a:p>
                  </a:txBody>
                  <a:tcPr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0,079</a:t>
                      </a:r>
                      <a:endParaRPr lang="ru-RU" sz="1100" dirty="0"/>
                    </a:p>
                  </a:txBody>
                  <a:tcPr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512666" y="2811047"/>
            <a:ext cx="64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16-24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41411"/>
              </p:ext>
            </p:extLst>
          </p:nvPr>
        </p:nvGraphicFramePr>
        <p:xfrm>
          <a:off x="741063" y="3736335"/>
          <a:ext cx="34131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CS ChemDraw Drawing" r:id="rId6" imgW="3412800" imgH="1727280" progId="ChemDraw.Document.6.0">
                  <p:embed/>
                </p:oleObj>
              </mc:Choice>
              <mc:Fallback>
                <p:oleObj name="CS ChemDraw Drawing" r:id="rId6" imgW="3412800" imgH="172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063" y="3736335"/>
                        <a:ext cx="3413125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03662"/>
              </p:ext>
            </p:extLst>
          </p:nvPr>
        </p:nvGraphicFramePr>
        <p:xfrm>
          <a:off x="7645870" y="3619072"/>
          <a:ext cx="34036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CS ChemDraw Drawing" r:id="rId8" imgW="3403080" imgH="1555560" progId="ChemDraw.Document.6.0">
                  <p:embed/>
                </p:oleObj>
              </mc:Choice>
              <mc:Fallback>
                <p:oleObj name="CS ChemDraw Drawing" r:id="rId8" imgW="3403080" imgH="1555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45870" y="3619072"/>
                        <a:ext cx="3403600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93857" y="633476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0266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52008" y="6397536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7E45F-8912-4697-8B02-95A7CB7007CF}" type="slidenum">
              <a:rPr lang="ru-RU" altLang="ru-RU" sz="1400">
                <a:latin typeface="Arial Black" panose="020B0A04020102020204" pitchFamily="34" charset="0"/>
              </a:rPr>
              <a:pPr eaLnBrk="1" hangingPunct="1"/>
              <a:t>11</a:t>
            </a:fld>
            <a:endParaRPr lang="ru-RU" altLang="ru-RU" sz="1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17755"/>
              </p:ext>
            </p:extLst>
          </p:nvPr>
        </p:nvGraphicFramePr>
        <p:xfrm>
          <a:off x="1302589" y="1097171"/>
          <a:ext cx="9139567" cy="51405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80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7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№,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Брутто-формула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Выход,%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Найдено,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Ni(%)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Вычислено, 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Ni(%)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85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R = H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·H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89.0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10.56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10.49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98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R = Bu</a:t>
                      </a:r>
                      <a:r>
                        <a:rPr lang="en-US" sz="1600" baseline="30000" dirty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·H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59.3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9.82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8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R = </a:t>
                      </a:r>
                      <a:r>
                        <a:rPr lang="en-US" sz="1600" baseline="0" dirty="0" err="1">
                          <a:latin typeface="Arial" pitchFamily="34" charset="0"/>
                          <a:cs typeface="Arial" pitchFamily="34" charset="0"/>
                        </a:rPr>
                        <a:t>Oph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·H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60.5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8.77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8.87 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8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R = </a:t>
                      </a:r>
                      <a:r>
                        <a:rPr lang="en-US" sz="1600" baseline="0" dirty="0" err="1">
                          <a:latin typeface="Arial" pitchFamily="34" charset="0"/>
                          <a:cs typeface="Arial" pitchFamily="34" charset="0"/>
                        </a:rPr>
                        <a:t>SPh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·H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58,0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8.72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8.51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811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R =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Ni·H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58.2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10.56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10.82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1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R = Bu</a:t>
                      </a:r>
                      <a:r>
                        <a:rPr lang="en-US" sz="1600" baseline="30000" dirty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NiО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·H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54.8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9.20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9.55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1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R = </a:t>
                      </a:r>
                      <a:r>
                        <a:rPr lang="en-US" sz="1600" baseline="0" dirty="0" err="1">
                          <a:latin typeface="Arial" pitchFamily="34" charset="0"/>
                          <a:cs typeface="Arial" pitchFamily="34" charset="0"/>
                        </a:rPr>
                        <a:t>Oph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·H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60.5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8.74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9.08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R = </a:t>
                      </a:r>
                      <a:r>
                        <a:rPr lang="en-US" sz="1600" baseline="0" dirty="0" err="1">
                          <a:latin typeface="Arial" pitchFamily="34" charset="0"/>
                          <a:cs typeface="Arial" pitchFamily="34" charset="0"/>
                        </a:rPr>
                        <a:t>SPh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Ni·H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59.3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8.31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8.70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3811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R = 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pt-BR" sz="1600" baseline="-2500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pt-BR" sz="1600" baseline="-2500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pt-BR" sz="160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pt-BR" sz="1600" baseline="-2500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·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600" baseline="-25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87.5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14.00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14.24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17294" y="265321"/>
            <a:ext cx="8137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ОСНОВНЫЕ </a:t>
            </a:r>
            <a:r>
              <a:rPr lang="en-US" sz="1600" b="1" dirty="0"/>
              <a:t> </a:t>
            </a:r>
            <a:r>
              <a:rPr lang="ru-RU" sz="1600" b="1" dirty="0"/>
              <a:t>ХАРАКТЕРИСТИКИ </a:t>
            </a:r>
            <a:r>
              <a:rPr lang="en-US" sz="1600" b="1" dirty="0"/>
              <a:t> </a:t>
            </a:r>
            <a:r>
              <a:rPr lang="ru-RU" sz="1600" b="1" dirty="0"/>
              <a:t>НИКЕЛЕВЫХ </a:t>
            </a:r>
            <a:r>
              <a:rPr lang="en-US" sz="1600" b="1" dirty="0"/>
              <a:t> </a:t>
            </a:r>
            <a:r>
              <a:rPr lang="ru-RU" sz="1600" b="1" dirty="0"/>
              <a:t>КОМПЛЕКСОВ </a:t>
            </a:r>
            <a:endParaRPr lang="en-US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ТРЕХЗВЕННЫХ</a:t>
            </a:r>
            <a:r>
              <a:rPr lang="en-US" sz="1600" b="1" dirty="0"/>
              <a:t>  </a:t>
            </a:r>
            <a:r>
              <a:rPr lang="ru-RU" sz="1600" b="1" dirty="0"/>
              <a:t>ПРОДУКТОВ</a:t>
            </a: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09946"/>
              </p:ext>
            </p:extLst>
          </p:nvPr>
        </p:nvGraphicFramePr>
        <p:xfrm>
          <a:off x="1302589" y="2764046"/>
          <a:ext cx="12017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CS ChemDraw Drawing" r:id="rId4" imgW="1398600" imgH="965520" progId="ChemDraw.Document.6.0">
                  <p:embed/>
                </p:oleObj>
              </mc:Choice>
              <mc:Fallback>
                <p:oleObj name="CS ChemDraw Drawing" r:id="rId4" imgW="1398600" imgH="965520" progId="ChemDraw.Document.6.0">
                  <p:embed/>
                  <p:pic>
                    <p:nvPicPr>
                      <p:cNvPr id="133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589" y="2764046"/>
                        <a:ext cx="12017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1840"/>
              </p:ext>
            </p:extLst>
          </p:nvPr>
        </p:nvGraphicFramePr>
        <p:xfrm>
          <a:off x="1302589" y="4771545"/>
          <a:ext cx="11953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CS ChemDraw Drawing" r:id="rId6" imgW="1398600" imgH="952200" progId="ChemDraw.Document.6.0">
                  <p:embed/>
                </p:oleObj>
              </mc:Choice>
              <mc:Fallback>
                <p:oleObj name="CS ChemDraw Drawing" r:id="rId6" imgW="1398600" imgH="952200" progId="ChemDraw.Document.6.0">
                  <p:embed/>
                  <p:pic>
                    <p:nvPicPr>
                      <p:cNvPr id="133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589" y="4771545"/>
                        <a:ext cx="119538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279449"/>
              </p:ext>
            </p:extLst>
          </p:nvPr>
        </p:nvGraphicFramePr>
        <p:xfrm>
          <a:off x="3120726" y="3474558"/>
          <a:ext cx="6953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CS ChemDraw Drawing" r:id="rId8" imgW="878760" imgH="745200" progId="ChemDraw.Document.6.0">
                  <p:embed/>
                </p:oleObj>
              </mc:Choice>
              <mc:Fallback>
                <p:oleObj name="CS ChemDraw Drawing" r:id="rId8" imgW="878760" imgH="745200" progId="ChemDraw.Document.6.0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26" y="3474558"/>
                        <a:ext cx="6953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11853"/>
              </p:ext>
            </p:extLst>
          </p:nvPr>
        </p:nvGraphicFramePr>
        <p:xfrm>
          <a:off x="3120725" y="5496882"/>
          <a:ext cx="6953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CS ChemDraw Drawing" r:id="rId10" imgW="878760" imgH="745200" progId="ChemDraw.Document.6.0">
                  <p:embed/>
                </p:oleObj>
              </mc:Choice>
              <mc:Fallback>
                <p:oleObj name="CS ChemDraw Drawing" r:id="rId10" imgW="878760" imgH="745200" progId="ChemDraw.Document.6.0">
                  <p:embed/>
                  <p:pic>
                    <p:nvPicPr>
                      <p:cNvPr id="133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25" y="5496882"/>
                        <a:ext cx="69532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04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44410" y="1930677"/>
            <a:ext cx="10602901" cy="3841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5" y="5963502"/>
            <a:ext cx="576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Синтез с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OAc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дает образование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АВАВ-типа.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2660" y="776707"/>
            <a:ext cx="51499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CaCl</a:t>
            </a:r>
            <a:r>
              <a:rPr lang="ru-RU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взаимодействии </a:t>
            </a:r>
            <a:b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5-амино-3-имино-2-октил-1,2,4-тиадиазолина с 1,3-дииминоизоиндолином в среде фенола привело к образованию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металлокомплекса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трехзвенного продукта BAB-типа, следующего состава: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7635" y="207511"/>
            <a:ext cx="869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КОМПЛЕКС ТРЕХЗВЕННОГО ПРОДУКТЫ НА ОСНОВЕ 5-АМИНО-3-ИМИНО-2-ОКТИЛ-1,2,4-ТИАДИАЗОЛИНА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39030" y="6332834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8708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40043" y="6398644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F09A85-40DD-4C14-9707-55E9BFC35D66}" type="slidenum">
              <a:rPr lang="ru-RU" altLang="ru-RU" sz="1400">
                <a:latin typeface="Arial Black" panose="020B0A04020102020204" pitchFamily="34" charset="0"/>
              </a:rPr>
              <a:pPr eaLnBrk="1" hangingPunct="1"/>
              <a:t>13</a:t>
            </a:fld>
            <a:endParaRPr lang="ru-RU" altLang="ru-RU" sz="1400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0985" y="416708"/>
            <a:ext cx="869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ВЗАИМОДЕЙСТВИЕ ТРЕХЗВЕННЫХ ПРОДУКТОВ С ЭФИРАТОМ ТРИФТОРИДА БОРА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4" y="832207"/>
            <a:ext cx="6247500" cy="18045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79336" y="2698295"/>
            <a:ext cx="30332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4,4-дифторо-4-боро-3а,4а-диаза-симм-индацен 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BODIPY) </a:t>
            </a:r>
            <a:endParaRPr lang="ru-RU" sz="1100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59386"/>
              </p:ext>
            </p:extLst>
          </p:nvPr>
        </p:nvGraphicFramePr>
        <p:xfrm>
          <a:off x="664234" y="3966548"/>
          <a:ext cx="3756025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CS ChemDraw Drawing" r:id="rId5" imgW="3756240" imgH="2015280" progId="ChemDraw.Document.6.0">
                  <p:embed/>
                </p:oleObj>
              </mc:Choice>
              <mc:Fallback>
                <p:oleObj name="CS ChemDraw Drawing" r:id="rId5" imgW="3756240" imgH="2015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234" y="3966548"/>
                        <a:ext cx="3756025" cy="201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9255"/>
              </p:ext>
            </p:extLst>
          </p:nvPr>
        </p:nvGraphicFramePr>
        <p:xfrm>
          <a:off x="7061918" y="3781882"/>
          <a:ext cx="38449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CS ChemDraw Drawing" r:id="rId7" imgW="3845160" imgH="2133000" progId="ChemDraw.Document.6.0">
                  <p:embed/>
                </p:oleObj>
              </mc:Choice>
              <mc:Fallback>
                <p:oleObj name="CS ChemDraw Drawing" r:id="rId7" imgW="3845160" imgH="2133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1918" y="3781882"/>
                        <a:ext cx="3844925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6678" y="3761118"/>
            <a:ext cx="176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OEt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?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244196" y="4149306"/>
            <a:ext cx="1337095" cy="5443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52226" y="4149306"/>
            <a:ext cx="1345721" cy="4744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676644"/>
              </p:ext>
            </p:extLst>
          </p:nvPr>
        </p:nvGraphicFramePr>
        <p:xfrm>
          <a:off x="7974425" y="701504"/>
          <a:ext cx="23749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CS ChemDraw Drawing" r:id="rId9" imgW="2375640" imgH="1927080" progId="ChemDraw.Document.6.0">
                  <p:embed/>
                </p:oleObj>
              </mc:Choice>
              <mc:Fallback>
                <p:oleObj name="CS ChemDraw Drawing" r:id="rId9" imgW="2375640" imgH="1927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74425" y="701504"/>
                        <a:ext cx="2374900" cy="192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60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6" y="4293339"/>
            <a:ext cx="7782601" cy="2412000"/>
          </a:xfrm>
          <a:prstGeom prst="rect">
            <a:avLst/>
          </a:prstGeom>
        </p:spPr>
      </p:pic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34" y="572461"/>
            <a:ext cx="10245901" cy="4154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420257"/>
              </p:ext>
            </p:extLst>
          </p:nvPr>
        </p:nvGraphicFramePr>
        <p:xfrm>
          <a:off x="8779019" y="4293339"/>
          <a:ext cx="3412981" cy="23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Graph" r:id="rId6" imgW="4131720" imgH="2879640" progId="Origin50.Graph">
                  <p:embed/>
                </p:oleObj>
              </mc:Choice>
              <mc:Fallback>
                <p:oleObj name="Graph" r:id="rId6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9019" y="4293339"/>
                        <a:ext cx="3412981" cy="23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40043" y="6398644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latin typeface="Arial Black" panose="020B0A04020102020204" pitchFamily="34" charset="0"/>
              </a:rPr>
              <a:t>14</a:t>
            </a:r>
            <a:endParaRPr lang="ru-RU" alt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861" t="3330" r="1453" b="974"/>
          <a:stretch/>
        </p:blipFill>
        <p:spPr>
          <a:xfrm>
            <a:off x="77637" y="3433313"/>
            <a:ext cx="8816197" cy="3390181"/>
          </a:xfrm>
          <a:prstGeom prst="rect">
            <a:avLst/>
          </a:prstGeom>
        </p:spPr>
      </p:pic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85231" y="633476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1</a:t>
            </a:r>
            <a:r>
              <a:rPr lang="en-US" altLang="ru-RU" sz="1400" dirty="0">
                <a:latin typeface="Arial Black" panose="020B0A04020102020204" pitchFamily="34" charset="0"/>
              </a:rPr>
              <a:t>5</a:t>
            </a:r>
            <a:endParaRPr lang="ru-RU" altLang="ru-RU" sz="14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0985" y="416708"/>
            <a:ext cx="869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ВЗАИМОДЕЙСТВИЕ ТРЕХЗВЕННЫХ ПРОДУКТОВ С ЭФИРАТОМ ТРИФТОРИДА БОРА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9255" t="15589" r="34337"/>
          <a:stretch/>
        </p:blipFill>
        <p:spPr>
          <a:xfrm>
            <a:off x="8619836" y="3433313"/>
            <a:ext cx="2555722" cy="1824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" t="23321" r="7197"/>
          <a:stretch/>
        </p:blipFill>
        <p:spPr>
          <a:xfrm>
            <a:off x="8484577" y="5156070"/>
            <a:ext cx="2826240" cy="16674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67554" y="402689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[M+H]</a:t>
            </a:r>
            <a:r>
              <a:rPr lang="en-US" baseline="30000" dirty="0"/>
              <a:t>+</a:t>
            </a:r>
            <a:endParaRPr lang="ru-RU" baseline="30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05370" y="3233951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Exact</a:t>
            </a:r>
            <a:r>
              <a:rPr lang="ru-RU" sz="1100" dirty="0"/>
              <a:t> </a:t>
            </a:r>
            <a:r>
              <a:rPr lang="ru-RU" sz="1100" dirty="0" err="1"/>
              <a:t>Mass</a:t>
            </a:r>
            <a:r>
              <a:rPr lang="ru-RU" sz="1100" dirty="0"/>
              <a:t>: 355,13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41406" y="3033204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Exact</a:t>
            </a:r>
            <a:r>
              <a:rPr lang="ru-RU" sz="1100" dirty="0"/>
              <a:t> </a:t>
            </a:r>
            <a:r>
              <a:rPr lang="ru-RU" sz="1100" dirty="0" err="1"/>
              <a:t>Mass</a:t>
            </a:r>
            <a:r>
              <a:rPr lang="ru-RU" sz="1100" dirty="0"/>
              <a:t>: 451,13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71462"/>
              </p:ext>
            </p:extLst>
          </p:nvPr>
        </p:nvGraphicFramePr>
        <p:xfrm>
          <a:off x="1005486" y="849191"/>
          <a:ext cx="10115550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CS ChemDraw Drawing" r:id="rId8" imgW="10114920" imgH="2573280" progId="ChemDraw.Document.6.0">
                  <p:embed/>
                </p:oleObj>
              </mc:Choice>
              <mc:Fallback>
                <p:oleObj name="CS ChemDraw Drawing" r:id="rId8" imgW="10114920" imgH="2573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5486" y="849191"/>
                        <a:ext cx="10115550" cy="257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32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77635" y="13112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C:\Users\comp\Desktop\gaRyjY00GU3CIWG2vQIsSE0ItRRxkk0GPJqZCDv9pvncowaB7fdalU7z0PYsfZYCe_H0ZqZ3ba0aDKuT5W3JreX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97" y="1718229"/>
            <a:ext cx="442849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comp\Desktop\SCM2haFhbx_JRFk30ghT0It7EyGxNWGGLxt7FyiU3c2hYZ1OF7m6wogWtveO0EWiOjv15gsnutrA98hHk3rASF_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17" y="1526837"/>
            <a:ext cx="3808399" cy="3582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903446" y="647616"/>
            <a:ext cx="8690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Спектры поглощения, эмиссии и возбуждения (ацетон)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трехзвенного</a:t>
            </a:r>
            <a:r>
              <a:rPr lang="en-US" b="1" dirty="0"/>
              <a:t> </a:t>
            </a:r>
            <a:r>
              <a:rPr lang="ru-RU" b="1" dirty="0"/>
              <a:t>продукта с </a:t>
            </a:r>
            <a:r>
              <a:rPr lang="ru-RU" b="1" dirty="0" err="1"/>
              <a:t>эфиратом</a:t>
            </a:r>
            <a:r>
              <a:rPr lang="ru-RU" b="1" dirty="0"/>
              <a:t> </a:t>
            </a:r>
            <a:r>
              <a:rPr lang="ru-RU" b="1" dirty="0" err="1"/>
              <a:t>трифторида</a:t>
            </a:r>
            <a:r>
              <a:rPr lang="ru-RU" b="1" dirty="0"/>
              <a:t> бора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234" y="6101008"/>
            <a:ext cx="11481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выполнено при финансовой поддержке РФФИ и Чешского научного фонда в рамках научного проекта № 20-53-26004.</a:t>
            </a:r>
            <a:endParaRPr lang="ru-RU" sz="1400" dirty="0"/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40043" y="6398644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latin typeface="Arial Black" panose="020B0A04020102020204" pitchFamily="34" charset="0"/>
              </a:rPr>
              <a:t>16</a:t>
            </a:r>
            <a:endParaRPr lang="ru-RU" alt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97502" y="416708"/>
            <a:ext cx="8459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БИС(3-ИМИНОИЗОИНДОЛИН-1-ИЛИДЕНИМИНО)-АЗОЛЫ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598612"/>
              </p:ext>
            </p:extLst>
          </p:nvPr>
        </p:nvGraphicFramePr>
        <p:xfrm>
          <a:off x="4365266" y="1089355"/>
          <a:ext cx="3651250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CS ChemDraw Drawing" r:id="rId4" imgW="3651120" imgH="2141640" progId="ChemDraw.Document.6.0">
                  <p:embed/>
                </p:oleObj>
              </mc:Choice>
              <mc:Fallback>
                <p:oleObj name="CS ChemDraw Drawing" r:id="rId4" imgW="3651120" imgH="2141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5266" y="1089355"/>
                        <a:ext cx="3651250" cy="214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94769" y="3881438"/>
            <a:ext cx="538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А = 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190734"/>
              </p:ext>
            </p:extLst>
          </p:nvPr>
        </p:nvGraphicFramePr>
        <p:xfrm>
          <a:off x="1402123" y="3534207"/>
          <a:ext cx="91979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CS ChemDraw Drawing" r:id="rId6" imgW="9197280" imgH="907560" progId="ChemDraw.Document.6.0">
                  <p:embed/>
                </p:oleObj>
              </mc:Choice>
              <mc:Fallback>
                <p:oleObj name="CS ChemDraw Drawing" r:id="rId6" imgW="9197280" imgH="907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2123" y="3534207"/>
                        <a:ext cx="919797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387441" y="5491702"/>
            <a:ext cx="478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B</a:t>
            </a:r>
            <a:r>
              <a:rPr lang="ru-RU" altLang="ru-RU" sz="1800" dirty="0"/>
              <a:t>= </a:t>
            </a: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05275"/>
              </p:ext>
            </p:extLst>
          </p:nvPr>
        </p:nvGraphicFramePr>
        <p:xfrm>
          <a:off x="1402123" y="4853249"/>
          <a:ext cx="542925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CS ChemDraw Drawing" r:id="rId8" imgW="5429880" imgH="1646640" progId="ChemDraw.Document.6.0">
                  <p:embed/>
                </p:oleObj>
              </mc:Choice>
              <mc:Fallback>
                <p:oleObj name="CS ChemDraw Drawing" r:id="rId8" imgW="5429880" imgH="1646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2123" y="4853249"/>
                        <a:ext cx="5429250" cy="164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93857" y="633476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7074" y="230325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 +   B   =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69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51058"/>
              </p:ext>
            </p:extLst>
          </p:nvPr>
        </p:nvGraphicFramePr>
        <p:xfrm>
          <a:off x="2383767" y="940312"/>
          <a:ext cx="7832725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CS ChemDraw Drawing" r:id="rId3" imgW="7832520" imgH="3083760" progId="ChemDraw.Document.6.0">
                  <p:embed/>
                </p:oleObj>
              </mc:Choice>
              <mc:Fallback>
                <p:oleObj name="CS ChemDraw Drawing" r:id="rId3" imgW="7832520" imgH="3083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767" y="940312"/>
                        <a:ext cx="7832725" cy="308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83767" y="447945"/>
            <a:ext cx="9497682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1,3-БИС(5-АМИНО-3-АЛКИЛ-2-ИМИНО-1,3,4-ТИАДИАЗОЛИН)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ИЗОИНДОЛИНЫ</a:t>
            </a:r>
            <a:endParaRPr lang="ru-RU" dirty="0"/>
          </a:p>
        </p:txBody>
      </p:sp>
      <p:pic>
        <p:nvPicPr>
          <p:cNvPr id="3" name="Picture 2" descr="Логоти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8804" y="146797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452" y="309446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46186" y="586445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34367"/>
              </p:ext>
            </p:extLst>
          </p:nvPr>
        </p:nvGraphicFramePr>
        <p:xfrm>
          <a:off x="4432958" y="4461727"/>
          <a:ext cx="3891534" cy="426720"/>
        </p:xfrm>
        <a:graphic>
          <a:graphicData uri="http://schemas.openxmlformats.org/drawingml/2006/table">
            <a:tbl>
              <a:tblPr/>
              <a:tblGrid>
                <a:gridCol w="389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rial"/>
                          <a:ea typeface="MS Mincho"/>
                        </a:rPr>
                        <a:t>Alk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 = C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5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H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11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; C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10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H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21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;</a:t>
                      </a:r>
                      <a:r>
                        <a:rPr lang="ru-RU" sz="1400" b="1" dirty="0">
                          <a:latin typeface="Arial"/>
                          <a:ea typeface="MS Mincho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C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12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H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25 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;</a:t>
                      </a:r>
                      <a:r>
                        <a:rPr lang="ru-RU" sz="1400" b="1" dirty="0">
                          <a:latin typeface="Arial"/>
                          <a:ea typeface="MS Mincho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C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15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H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31 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;</a:t>
                      </a:r>
                      <a:r>
                        <a:rPr lang="ru-RU" sz="1400" b="1" dirty="0">
                          <a:latin typeface="Arial"/>
                          <a:ea typeface="MS Mincho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C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16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H</a:t>
                      </a:r>
                      <a:r>
                        <a:rPr lang="en-US" sz="1400" b="1" baseline="-25000" dirty="0">
                          <a:latin typeface="Arial"/>
                          <a:ea typeface="MS Mincho"/>
                        </a:rPr>
                        <a:t>33</a:t>
                      </a:r>
                      <a:r>
                        <a:rPr lang="en-US" sz="1400" b="1" dirty="0">
                          <a:latin typeface="Arial"/>
                          <a:ea typeface="MS Mincho"/>
                        </a:rPr>
                        <a:t> </a:t>
                      </a:r>
                      <a:br>
                        <a:rPr lang="en-US" sz="1400" b="1" dirty="0">
                          <a:latin typeface="Arial"/>
                          <a:ea typeface="MS Mincho"/>
                        </a:rPr>
                      </a:br>
                      <a:r>
                        <a:rPr lang="en-US" sz="1400" b="1" dirty="0">
                          <a:latin typeface="Arial"/>
                          <a:ea typeface="MS Mincho"/>
                        </a:rPr>
                        <a:t>               </a:t>
                      </a:r>
                    </a:p>
                  </a:txBody>
                  <a:tcPr marL="114304" marR="1143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80491" y="3637878"/>
            <a:ext cx="2621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i="1" dirty="0" err="1"/>
              <a:t>i</a:t>
            </a:r>
            <a:r>
              <a:rPr lang="ru-RU" altLang="ru-RU" sz="1400" i="1" dirty="0"/>
              <a:t>: </a:t>
            </a:r>
            <a:r>
              <a:rPr lang="en-US" altLang="ru-RU" sz="1400" i="1" dirty="0" err="1"/>
              <a:t>MeOH</a:t>
            </a:r>
            <a:r>
              <a:rPr lang="ru-RU" altLang="ru-RU" sz="1400" i="1" dirty="0"/>
              <a:t>, </a:t>
            </a:r>
            <a:r>
              <a:rPr lang="en-US" altLang="ru-RU" sz="1400" i="1" dirty="0"/>
              <a:t>t</a:t>
            </a:r>
            <a:r>
              <a:rPr lang="ru-RU" altLang="ru-RU" sz="1400" i="1" dirty="0"/>
              <a:t> = 40- 45 </a:t>
            </a:r>
            <a:r>
              <a:rPr lang="ru-RU" altLang="ru-RU" sz="1400" i="1" baseline="30000" dirty="0"/>
              <a:t>0</a:t>
            </a:r>
            <a:r>
              <a:rPr lang="en-US" altLang="ru-RU" sz="1400" i="1" dirty="0"/>
              <a:t>C</a:t>
            </a:r>
            <a:r>
              <a:rPr lang="ru-RU" altLang="ru-RU" sz="1400" i="1" dirty="0"/>
              <a:t>, </a:t>
            </a:r>
            <a:r>
              <a:rPr lang="en-US" altLang="ru-RU" sz="1400" i="1" dirty="0">
                <a:sym typeface="Symbol" panose="05050102010706020507" pitchFamily="18" charset="2"/>
              </a:rPr>
              <a:t></a:t>
            </a:r>
            <a:r>
              <a:rPr lang="ru-RU" altLang="ru-RU" sz="1400" i="1" dirty="0"/>
              <a:t>= 15 ч</a:t>
            </a:r>
            <a:endParaRPr lang="ru-RU" altLang="ru-RU" sz="1400" dirty="0"/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93857" y="633476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865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93857" y="633476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230D38-A414-44DE-B86A-827CF6D8D970}" type="slidenum">
              <a:rPr lang="ru-RU" altLang="ru-RU" sz="1400">
                <a:latin typeface="Arial Black" panose="020B0A04020102020204" pitchFamily="34" charset="0"/>
              </a:rPr>
              <a:pPr eaLnBrk="1" hangingPunct="1"/>
              <a:t>4</a:t>
            </a:fld>
            <a:endParaRPr lang="ru-RU" altLang="ru-RU" sz="1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49915"/>
              </p:ext>
            </p:extLst>
          </p:nvPr>
        </p:nvGraphicFramePr>
        <p:xfrm>
          <a:off x="2111945" y="1262063"/>
          <a:ext cx="388937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Точечный рисунок" r:id="rId4" imgW="5896798" imgH="3285714" progId="Paint.Picture">
                  <p:embed/>
                </p:oleObj>
              </mc:Choice>
              <mc:Fallback>
                <p:oleObj name="Точечный рисунок" r:id="rId4" imgW="5896798" imgH="3285714" progId="Paint.Picture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945" y="1262063"/>
                        <a:ext cx="3889375" cy="216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088976"/>
              </p:ext>
            </p:extLst>
          </p:nvPr>
        </p:nvGraphicFramePr>
        <p:xfrm>
          <a:off x="5769545" y="828675"/>
          <a:ext cx="5091112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Document" r:id="rId6" imgW="6267450" imgH="3276600" progId="ChemWindow.Document">
                  <p:embed/>
                </p:oleObj>
              </mc:Choice>
              <mc:Fallback>
                <p:oleObj name="Document" r:id="rId6" imgW="6267450" imgH="3276600" progId="ChemWindow.Document">
                  <p:embed/>
                  <p:pic>
                    <p:nvPicPr>
                      <p:cNvPr id="163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545" y="828675"/>
                        <a:ext cx="5091112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39351"/>
              </p:ext>
            </p:extLst>
          </p:nvPr>
        </p:nvGraphicFramePr>
        <p:xfrm>
          <a:off x="3193032" y="3636963"/>
          <a:ext cx="6096000" cy="2879721"/>
        </p:xfrm>
        <a:graphic>
          <a:graphicData uri="http://schemas.openxmlformats.org/drawingml/2006/table">
            <a:tbl>
              <a:tblPr/>
              <a:tblGrid>
                <a:gridCol w="122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9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Связь</a:t>
                      </a:r>
                    </a:p>
                  </a:txBody>
                  <a:tcPr marL="67796" marR="67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Длина связи, Å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Связь</a:t>
                      </a:r>
                    </a:p>
                  </a:txBody>
                  <a:tcPr marL="67796" marR="677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Длина связи, Å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DFT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РСА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DFT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РСА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N(1)-C(1)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1.392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1.349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S(2)-C(12)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1.778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1.742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)-C(1)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1.359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1.303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C(1)-C(2)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1.408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1.491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)-C(11)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1.277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1.354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)-C(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1.364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1.376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N(5)-C(12)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1.365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1.320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)-C(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1.436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1.397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N(7)-N(9)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1.375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1.376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)-C(4)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1.376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1.375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)-C(141)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1.464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1.479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)-C(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1.429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1.391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S(2)-C(11)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1.826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1.732</a:t>
                      </a: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796" marR="677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05369" y="-14694"/>
            <a:ext cx="8871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СТРУКТУРА </a:t>
            </a:r>
          </a:p>
          <a:p>
            <a:pPr eaLnBrk="1" hangingPunct="1"/>
            <a:r>
              <a:rPr lang="ru-RU" dirty="0"/>
              <a:t>1,3-БИС(5-АМИНО-3-ПЕНТИЛ-2-ИМИНО-1,3,4-ТИАДИАЗОЛИН)ИЗОИНДОЛИНА</a:t>
            </a:r>
          </a:p>
          <a:p>
            <a:pPr algn="ctr" eaLnBrk="1" hangingPunct="1"/>
            <a:r>
              <a:rPr lang="ru-RU" altLang="ru-RU" dirty="0"/>
              <a:t>ПО ДАННЫМ РСА И </a:t>
            </a:r>
            <a:r>
              <a:rPr lang="en-US" altLang="ru-RU" dirty="0"/>
              <a:t>DFT B3LYP 6-31G(</a:t>
            </a:r>
            <a:r>
              <a:rPr lang="en-US" altLang="ru-RU" dirty="0" err="1"/>
              <a:t>d,p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462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438" y="42081"/>
            <a:ext cx="9144793" cy="681591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58400" y="6512943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31592" y="6512943"/>
            <a:ext cx="448574" cy="19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50566" y="1630393"/>
            <a:ext cx="250166" cy="24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50566" y="2648310"/>
            <a:ext cx="250166" cy="24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61937" y="3651326"/>
            <a:ext cx="227424" cy="21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39195" y="4865298"/>
            <a:ext cx="250166" cy="24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39195" y="5883215"/>
            <a:ext cx="250166" cy="24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5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77887" y="644889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6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87809"/>
              </p:ext>
            </p:extLst>
          </p:nvPr>
        </p:nvGraphicFramePr>
        <p:xfrm>
          <a:off x="2988804" y="6316104"/>
          <a:ext cx="6289675" cy="427038"/>
        </p:xfrm>
        <a:graphic>
          <a:graphicData uri="http://schemas.openxmlformats.org/drawingml/2006/table">
            <a:tbl>
              <a:tblPr/>
              <a:tblGrid>
                <a:gridCol w="518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MS Mincho"/>
                          <a:cs typeface="Times New Roman"/>
                        </a:rPr>
                        <a:t>R</a:t>
                      </a:r>
                      <a:endParaRPr lang="ru-RU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Arial"/>
                          <a:ea typeface="MS Mincho"/>
                          <a:cs typeface="Times New Roman"/>
                        </a:rPr>
                        <a:t>tBu</a:t>
                      </a: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ru-RU" sz="1400" b="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ru-RU" sz="1400" b="0" dirty="0">
                          <a:latin typeface="Arial"/>
                          <a:ea typeface="MS Mincho"/>
                          <a:cs typeface="Times New Roman"/>
                        </a:rPr>
                        <a:t>1,5,9</a:t>
                      </a: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ru-RU" sz="1400" b="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Arial"/>
                          <a:ea typeface="MS Mincho"/>
                          <a:cs typeface="Times New Roman"/>
                        </a:rPr>
                        <a:t>OPh</a:t>
                      </a: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ru-RU" sz="1400" b="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ru-RU" sz="1400" b="0" dirty="0">
                          <a:latin typeface="Arial"/>
                          <a:ea typeface="MS Mincho"/>
                          <a:cs typeface="Times New Roman"/>
                        </a:rPr>
                        <a:t>2,6,10</a:t>
                      </a: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ru-RU" sz="1400" b="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Arial"/>
                          <a:ea typeface="MS Mincho"/>
                          <a:cs typeface="Times New Roman"/>
                        </a:rPr>
                        <a:t>SPh</a:t>
                      </a: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ru-RU" sz="1400" b="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ru-RU" sz="1400" b="0" dirty="0">
                          <a:latin typeface="Arial"/>
                          <a:ea typeface="MS Mincho"/>
                          <a:cs typeface="Times New Roman"/>
                        </a:rPr>
                        <a:t>3,7,11</a:t>
                      </a: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ru-RU" sz="1400" b="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latin typeface="Arial"/>
                          <a:ea typeface="MS Mincho"/>
                          <a:cs typeface="Times New Roman"/>
                        </a:rPr>
                        <a:t>OPh</a:t>
                      </a: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-(2-OMe)</a:t>
                      </a:r>
                      <a:endParaRPr lang="ru-RU" sz="1400" b="0" dirty="0"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 (</a:t>
                      </a:r>
                      <a:r>
                        <a:rPr lang="ru-RU" sz="1400" b="0" dirty="0">
                          <a:latin typeface="Arial"/>
                          <a:ea typeface="MS Mincho"/>
                          <a:cs typeface="Times New Roman"/>
                        </a:rPr>
                        <a:t>4,8,12</a:t>
                      </a:r>
                      <a:r>
                        <a:rPr lang="en-US" sz="1400" b="0" dirty="0"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ru-RU" sz="1400" b="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01616" y="5798419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1400" i="1" dirty="0" err="1">
                <a:ea typeface="MS Mincho" pitchFamily="49" charset="-128"/>
              </a:rPr>
              <a:t>i</a:t>
            </a:r>
            <a:r>
              <a:rPr lang="en-US" altLang="ja-JP" sz="1400" i="1" dirty="0">
                <a:ea typeface="MS Mincho" pitchFamily="49" charset="-128"/>
              </a:rPr>
              <a:t> = NH</a:t>
            </a:r>
            <a:r>
              <a:rPr lang="en-US" altLang="ja-JP" sz="1400" i="1" baseline="-25000" dirty="0">
                <a:ea typeface="MS Mincho" pitchFamily="49" charset="-128"/>
              </a:rPr>
              <a:t>3</a:t>
            </a:r>
            <a:r>
              <a:rPr lang="en-US" altLang="ja-JP" sz="1400" i="1" dirty="0">
                <a:ea typeface="MS Mincho" pitchFamily="49" charset="-128"/>
              </a:rPr>
              <a:t>, </a:t>
            </a:r>
            <a:r>
              <a:rPr lang="en-US" altLang="ja-JP" sz="1400" i="1" dirty="0" err="1">
                <a:ea typeface="MS Mincho" pitchFamily="49" charset="-128"/>
              </a:rPr>
              <a:t>MeOH</a:t>
            </a:r>
            <a:r>
              <a:rPr lang="en-US" altLang="ja-JP" sz="1400" i="1" dirty="0">
                <a:ea typeface="MS Mincho" pitchFamily="49" charset="-128"/>
              </a:rPr>
              <a:t>, T </a:t>
            </a:r>
            <a:r>
              <a:rPr lang="ru-RU" altLang="ja-JP" sz="1400" i="1" dirty="0">
                <a:ea typeface="MS Mincho" pitchFamily="49" charset="-128"/>
              </a:rPr>
              <a:t>кип.; </a:t>
            </a:r>
            <a:r>
              <a:rPr lang="en-US" altLang="ja-JP" sz="1400" i="1" dirty="0">
                <a:ea typeface="MS Mincho" pitchFamily="49" charset="-128"/>
              </a:rPr>
              <a:t>ii </a:t>
            </a:r>
            <a:r>
              <a:rPr lang="ru-RU" altLang="ja-JP" sz="1400" i="1" dirty="0">
                <a:ea typeface="MS Mincho" pitchFamily="49" charset="-128"/>
              </a:rPr>
              <a:t>= </a:t>
            </a:r>
            <a:r>
              <a:rPr lang="en-US" altLang="ja-JP" sz="1400" i="1" dirty="0" err="1">
                <a:ea typeface="MS Mincho" pitchFamily="49" charset="-128"/>
              </a:rPr>
              <a:t>MeOH</a:t>
            </a:r>
            <a:r>
              <a:rPr lang="ru-RU" altLang="ja-JP" sz="1400" i="1" dirty="0">
                <a:ea typeface="MS Mincho" pitchFamily="49" charset="-128"/>
              </a:rPr>
              <a:t>, 40 </a:t>
            </a:r>
            <a:r>
              <a:rPr lang="ru-RU" altLang="ja-JP" sz="1400" i="1" baseline="30000" dirty="0">
                <a:ea typeface="MS Mincho" pitchFamily="49" charset="-128"/>
              </a:rPr>
              <a:t>0</a:t>
            </a:r>
            <a:r>
              <a:rPr lang="en-US" altLang="ja-JP" sz="1400" i="1" dirty="0">
                <a:ea typeface="MS Mincho" pitchFamily="49" charset="-128"/>
              </a:rPr>
              <a:t>C</a:t>
            </a:r>
            <a:r>
              <a:rPr lang="ru-RU" altLang="ja-JP" sz="1400" i="1" dirty="0">
                <a:ea typeface="MS Mincho" pitchFamily="49" charset="-128"/>
              </a:rPr>
              <a:t>, 8 ч.</a:t>
            </a:r>
            <a:endParaRPr lang="ru-RU" altLang="ja-JP" sz="1400" dirty="0">
              <a:latin typeface="Calibri" panose="020F0502020204030204" pitchFamily="34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919792" y="2424688"/>
            <a:ext cx="44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1-4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8238922" y="2447947"/>
            <a:ext cx="44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5-8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487547" y="4948556"/>
            <a:ext cx="44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1-4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581066" y="4921485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9-12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799090" y="3081339"/>
            <a:ext cx="7021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1400" i="1" dirty="0" err="1">
                <a:ea typeface="MS Mincho" pitchFamily="49" charset="-128"/>
              </a:rPr>
              <a:t>i</a:t>
            </a:r>
            <a:r>
              <a:rPr lang="ru-RU" altLang="ja-JP" sz="1400" dirty="0">
                <a:ea typeface="MS Mincho" pitchFamily="49" charset="-128"/>
              </a:rPr>
              <a:t> = </a:t>
            </a:r>
            <a:r>
              <a:rPr lang="en-US" altLang="ja-JP" sz="1400" dirty="0" err="1">
                <a:ea typeface="MS Mincho" pitchFamily="49" charset="-128"/>
              </a:rPr>
              <a:t>MeONa</a:t>
            </a:r>
            <a:r>
              <a:rPr lang="ru-RU" altLang="ja-JP" sz="1400" dirty="0">
                <a:ea typeface="MS Mincho" pitchFamily="49" charset="-128"/>
              </a:rPr>
              <a:t>, </a:t>
            </a:r>
            <a:r>
              <a:rPr lang="en-US" altLang="ja-JP" sz="1400" dirty="0" err="1">
                <a:ea typeface="MS Mincho" pitchFamily="49" charset="-128"/>
              </a:rPr>
              <a:t>MeOH</a:t>
            </a:r>
            <a:r>
              <a:rPr lang="ru-RU" altLang="ja-JP" sz="1400" dirty="0">
                <a:ea typeface="MS Mincho" pitchFamily="49" charset="-128"/>
              </a:rPr>
              <a:t>, 20 </a:t>
            </a:r>
            <a:r>
              <a:rPr lang="ru-RU" altLang="ja-JP" sz="1400" baseline="30000" dirty="0">
                <a:ea typeface="MS Mincho" pitchFamily="49" charset="-128"/>
              </a:rPr>
              <a:t>0</a:t>
            </a:r>
            <a:r>
              <a:rPr lang="en-US" altLang="ja-JP" sz="1400" dirty="0">
                <a:ea typeface="MS Mincho" pitchFamily="49" charset="-128"/>
              </a:rPr>
              <a:t>C</a:t>
            </a:r>
            <a:r>
              <a:rPr lang="ru-RU" altLang="ja-JP" sz="1400" dirty="0">
                <a:ea typeface="MS Mincho" pitchFamily="49" charset="-128"/>
              </a:rPr>
              <a:t>, 1.5-2 ч; </a:t>
            </a:r>
            <a:r>
              <a:rPr lang="en-US" altLang="ja-JP" sz="1400" i="1" dirty="0">
                <a:ea typeface="MS Mincho" pitchFamily="49" charset="-128"/>
              </a:rPr>
              <a:t>ii</a:t>
            </a:r>
            <a:r>
              <a:rPr lang="ru-RU" altLang="ja-JP" sz="1400" dirty="0">
                <a:ea typeface="MS Mincho" pitchFamily="49" charset="-128"/>
              </a:rPr>
              <a:t> = 3,5-диамино-1,2,4-триазол, 40 </a:t>
            </a:r>
            <a:r>
              <a:rPr lang="ru-RU" altLang="ja-JP" sz="1400" baseline="30000" dirty="0">
                <a:ea typeface="MS Mincho" pitchFamily="49" charset="-128"/>
              </a:rPr>
              <a:t>0</a:t>
            </a:r>
            <a:r>
              <a:rPr lang="ru-RU" altLang="ja-JP" sz="1400" dirty="0">
                <a:ea typeface="MS Mincho" pitchFamily="49" charset="-128"/>
              </a:rPr>
              <a:t>С, 8 ч.</a:t>
            </a:r>
            <a:endParaRPr lang="ru-RU" altLang="ja-JP" sz="140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2313" y="247431"/>
            <a:ext cx="9860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ЗАМЕЩЕННЫЕ ТРЕХЗВЕННЫЕ ПРОДУКТЫ – ИСХОДНЫЕ СОЕДИНЕНИЯ В СИНТЕЗЕ Мс</a:t>
            </a:r>
          </a:p>
        </p:txBody>
      </p:sp>
      <p:graphicFrame>
        <p:nvGraphicFramePr>
          <p:cNvPr id="2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76099"/>
              </p:ext>
            </p:extLst>
          </p:nvPr>
        </p:nvGraphicFramePr>
        <p:xfrm>
          <a:off x="2487547" y="577174"/>
          <a:ext cx="78994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S ChemDraw Drawing" r:id="rId4" imgW="9215280" imgH="2016000" progId="ChemDraw.Document.6.0">
                  <p:embed/>
                </p:oleObj>
              </mc:Choice>
              <mc:Fallback>
                <p:oleObj name="CS ChemDraw Drawing" r:id="rId4" imgW="9215280" imgH="2016000" progId="ChemDraw.Document.6.0">
                  <p:embed/>
                  <p:pic>
                    <p:nvPicPr>
                      <p:cNvPr id="1024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547" y="577174"/>
                        <a:ext cx="789940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790494"/>
              </p:ext>
            </p:extLst>
          </p:nvPr>
        </p:nvGraphicFramePr>
        <p:xfrm>
          <a:off x="2366945" y="3458344"/>
          <a:ext cx="8334375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S ChemDraw Drawing" r:id="rId6" imgW="11059200" imgH="2133360" progId="ChemDraw.Document.6.0">
                  <p:embed/>
                </p:oleObj>
              </mc:Choice>
              <mc:Fallback>
                <p:oleObj name="CS ChemDraw Drawing" r:id="rId6" imgW="11059200" imgH="2133360" progId="ChemDraw.Document.6.0">
                  <p:embed/>
                  <p:pic>
                    <p:nvPicPr>
                      <p:cNvPr id="1024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45" y="3458344"/>
                        <a:ext cx="8334375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309846" y="2769124"/>
            <a:ext cx="4818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3,5-бис(1-имино-3-изоиндолин-1-илиденамино)-1,2,4-триазолы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09775" y="513551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2,5-бис(1-имино-3-изоиндолин-1-илиденамино)-1,3,4-тиадиазолы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6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60634" y="645691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B6981A-AD8D-4BD9-9652-EA6E8F6D8C1D}" type="slidenum">
              <a:rPr lang="ru-RU" altLang="ru-RU" sz="1400">
                <a:latin typeface="Arial Black" panose="020B0A04020102020204" pitchFamily="34" charset="0"/>
              </a:rPr>
              <a:pPr eaLnBrk="1" hangingPunct="1"/>
              <a:t>7</a:t>
            </a:fld>
            <a:endParaRPr lang="ru-RU" altLang="ru-RU" sz="1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88543"/>
              </p:ext>
            </p:extLst>
          </p:nvPr>
        </p:nvGraphicFramePr>
        <p:xfrm>
          <a:off x="1999801" y="703810"/>
          <a:ext cx="8424860" cy="53771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8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2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2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339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АЗОЛЬНЫЙ</a:t>
                      </a:r>
                      <a:r>
                        <a:rPr lang="ru-RU" sz="1050" baseline="0" dirty="0"/>
                        <a:t> ФРАГМЕНТ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ТЗП</a:t>
                      </a:r>
                      <a:r>
                        <a:rPr lang="en-US" sz="1050" dirty="0"/>
                        <a:t>  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Выход,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%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ММ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 </a:t>
                      </a:r>
                      <a:r>
                        <a:rPr lang="en-US" sz="1050" dirty="0"/>
                        <a:t>m/z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Данные элементного анализа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найдено/вычислено, %</a:t>
                      </a:r>
                      <a:endParaRPr lang="ru-RU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С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Н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N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О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S</a:t>
                      </a:r>
                      <a:endParaRPr lang="ru-RU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174" marR="441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91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/>
                        <a:t>R = H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63.6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355.1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[M]</a:t>
                      </a:r>
                      <a:r>
                        <a:rPr lang="en-US" sz="1200" baseline="30000" dirty="0"/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59.45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60.84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4.10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3.69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35.35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35.50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3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R = Bu</a:t>
                      </a:r>
                      <a:r>
                        <a:rPr lang="en-US" sz="1200" baseline="30000" dirty="0"/>
                        <a:t>t</a:t>
                      </a:r>
                      <a:endParaRPr lang="ru-RU" sz="1200" dirty="0"/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78.7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467.</a:t>
                      </a:r>
                      <a:r>
                        <a:rPr lang="ru-RU" sz="1200" dirty="0"/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467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[M]</a:t>
                      </a:r>
                      <a:r>
                        <a:rPr lang="pt-BR" sz="1200" baseline="30000" dirty="0"/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66.2</a:t>
                      </a:r>
                      <a:r>
                        <a:rPr lang="ru-RU" sz="1200" u="sng" dirty="0"/>
                        <a:t>0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66.79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6.2</a:t>
                      </a:r>
                      <a:r>
                        <a:rPr lang="ru-RU" sz="1200" u="sng" dirty="0"/>
                        <a:t>0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6.25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27.0</a:t>
                      </a:r>
                      <a:r>
                        <a:rPr lang="ru-RU" sz="1200" u="sng" dirty="0"/>
                        <a:t>0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26.96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/>
                        <a:t>R = </a:t>
                      </a:r>
                      <a:r>
                        <a:rPr lang="en-US" sz="1200" baseline="0" dirty="0" err="1"/>
                        <a:t>OPh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76.4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539.5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539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[M]</a:t>
                      </a:r>
                      <a:r>
                        <a:rPr lang="pt-BR" sz="1200" baseline="30000" dirty="0"/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66.51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66.78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4.28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3.92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22.73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23.26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5</a:t>
                      </a:r>
                      <a:r>
                        <a:rPr lang="en-US" sz="1200" u="sng" dirty="0"/>
                        <a:t>.88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5.93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  </a:t>
                      </a:r>
                      <a:r>
                        <a:rPr lang="en-US" sz="1200" baseline="0" dirty="0"/>
                        <a:t>R = </a:t>
                      </a:r>
                      <a:r>
                        <a:rPr lang="en-US" sz="1200" baseline="0" dirty="0" err="1"/>
                        <a:t>SPh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74.1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571.14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r>
                        <a:rPr lang="en-US" sz="1200"/>
                        <a:t>7</a:t>
                      </a:r>
                      <a:r>
                        <a:rPr lang="ru-RU" sz="1200"/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[M]</a:t>
                      </a:r>
                      <a:r>
                        <a:rPr lang="ru-RU" sz="1200" baseline="30000"/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/>
                        <a:t>62.76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63.03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/>
                        <a:t>3.52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3.70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/>
                        <a:t>21.87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22.05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11.94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11.22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3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   R =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73.5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599.20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599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[M]</a:t>
                      </a:r>
                      <a:r>
                        <a:rPr lang="ru-RU" sz="1200" baseline="30000"/>
                        <a:t>+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/>
                        <a:t>64.15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64.1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/>
                        <a:t>4.27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4.2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/>
                        <a:t>20.65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21.02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/>
                        <a:t>11.12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10.67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391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</a:t>
                      </a:r>
                      <a:r>
                        <a:rPr lang="en-US" sz="1200" baseline="0" dirty="0"/>
                        <a:t>R = Bu</a:t>
                      </a:r>
                      <a:r>
                        <a:rPr lang="en-US" sz="1200" baseline="30000" dirty="0"/>
                        <a:t>t</a:t>
                      </a:r>
                      <a:endParaRPr lang="ru-RU" sz="12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78.7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467.</a:t>
                      </a:r>
                      <a:r>
                        <a:rPr lang="ru-RU" sz="1200" dirty="0"/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467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[M]</a:t>
                      </a:r>
                      <a:r>
                        <a:rPr lang="pt-BR" sz="1200" baseline="30000" dirty="0"/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63.90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64.0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5.94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5.62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23.38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23.10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6.78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6.62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3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   </a:t>
                      </a:r>
                      <a:r>
                        <a:rPr lang="en-US" sz="1200" baseline="0" dirty="0"/>
                        <a:t>R = </a:t>
                      </a:r>
                      <a:r>
                        <a:rPr lang="en-US" sz="1200" baseline="0" dirty="0" err="1"/>
                        <a:t>Oph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76.4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539.5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539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[M]</a:t>
                      </a:r>
                      <a:r>
                        <a:rPr lang="pt-BR" sz="1200" baseline="30000" dirty="0"/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64.58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64.74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4.00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3.62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19.94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20.13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6.03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5.</a:t>
                      </a:r>
                      <a:r>
                        <a:rPr lang="ru-RU" sz="1200" dirty="0"/>
                        <a:t>75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5.43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5.76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3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  </a:t>
                      </a:r>
                      <a:r>
                        <a:rPr lang="en-US" sz="1200" baseline="0" dirty="0"/>
                        <a:t>R = </a:t>
                      </a:r>
                      <a:r>
                        <a:rPr lang="en-US" sz="1200" baseline="0" dirty="0" err="1"/>
                        <a:t>SPh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62.2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588.8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589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[M]</a:t>
                      </a:r>
                      <a:r>
                        <a:rPr lang="en-US" sz="1200" baseline="30000" dirty="0"/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61.2</a:t>
                      </a:r>
                      <a:r>
                        <a:rPr lang="ru-RU" sz="1200" u="sng" dirty="0"/>
                        <a:t>0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61.21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3.01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3.42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18.86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19.03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/>
                        <a:t>16.91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16.34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3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    R =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43.2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616.16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617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[M</a:t>
                      </a:r>
                      <a:r>
                        <a:rPr lang="ru-RU" sz="1200" dirty="0"/>
                        <a:t>+Н</a:t>
                      </a:r>
                      <a:r>
                        <a:rPr lang="pt-BR" sz="1200" dirty="0"/>
                        <a:t>]</a:t>
                      </a:r>
                      <a:r>
                        <a:rPr lang="pt-BR" sz="1200" baseline="30000" dirty="0"/>
                        <a:t>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62.48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62.33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3.89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3.92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18.08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18.17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10.04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10.38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/>
                        <a:t>4.98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5</a:t>
                      </a:r>
                      <a:r>
                        <a:rPr lang="en-US" sz="1200" dirty="0"/>
                        <a:t>.</a:t>
                      </a:r>
                      <a:r>
                        <a:rPr lang="ru-RU" sz="1200" dirty="0"/>
                        <a:t>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98864"/>
              </p:ext>
            </p:extLst>
          </p:nvPr>
        </p:nvGraphicFramePr>
        <p:xfrm>
          <a:off x="3800026" y="3541570"/>
          <a:ext cx="6953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CS ChemDraw Drawing" r:id="rId4" imgW="878760" imgH="745200" progId="ChemDraw.Document.6.0">
                  <p:embed/>
                </p:oleObj>
              </mc:Choice>
              <mc:Fallback>
                <p:oleObj name="CS ChemDraw Drawing" r:id="rId4" imgW="878760" imgH="745200" progId="ChemDraw.Document.6.0">
                  <p:embed/>
                  <p:pic>
                    <p:nvPicPr>
                      <p:cNvPr id="112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026" y="3541570"/>
                        <a:ext cx="6953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86865"/>
              </p:ext>
            </p:extLst>
          </p:nvPr>
        </p:nvGraphicFramePr>
        <p:xfrm>
          <a:off x="3800026" y="5623313"/>
          <a:ext cx="6953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CS ChemDraw Drawing" r:id="rId6" imgW="878760" imgH="745200" progId="ChemDraw.Document.6.0">
                  <p:embed/>
                </p:oleObj>
              </mc:Choice>
              <mc:Fallback>
                <p:oleObj name="CS ChemDraw Drawing" r:id="rId6" imgW="878760" imgH="745200" progId="ChemDraw.Document.6.0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026" y="5623313"/>
                        <a:ext cx="69532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787215"/>
              </p:ext>
            </p:extLst>
          </p:nvPr>
        </p:nvGraphicFramePr>
        <p:xfrm>
          <a:off x="1999801" y="2194472"/>
          <a:ext cx="12017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CS ChemDraw Drawing" r:id="rId7" imgW="1398600" imgH="965520" progId="ChemDraw.Document.6.0">
                  <p:embed/>
                </p:oleObj>
              </mc:Choice>
              <mc:Fallback>
                <p:oleObj name="CS ChemDraw Drawing" r:id="rId7" imgW="1398600" imgH="965520" progId="ChemDraw.Document.6.0">
                  <p:embed/>
                  <p:pic>
                    <p:nvPicPr>
                      <p:cNvPr id="112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801" y="2194472"/>
                        <a:ext cx="12017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28445"/>
              </p:ext>
            </p:extLst>
          </p:nvPr>
        </p:nvGraphicFramePr>
        <p:xfrm>
          <a:off x="2072826" y="5147222"/>
          <a:ext cx="11953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CS ChemDraw Drawing" r:id="rId9" imgW="1398600" imgH="952200" progId="ChemDraw.Document.6.0">
                  <p:embed/>
                </p:oleObj>
              </mc:Choice>
              <mc:Fallback>
                <p:oleObj name="CS ChemDraw Drawing" r:id="rId9" imgW="1398600" imgH="952200" progId="ChemDraw.Document.6.0">
                  <p:embed/>
                  <p:pic>
                    <p:nvPicPr>
                      <p:cNvPr id="112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826" y="5147222"/>
                        <a:ext cx="1195387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15701" y="200572"/>
            <a:ext cx="8137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ТРЕХЗВЕННЫХ 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08282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705646-340B-40CA-986B-29F07DA164D9}"/>
              </a:ext>
            </a:extLst>
          </p:cNvPr>
          <p:cNvSpPr/>
          <p:nvPr/>
        </p:nvSpPr>
        <p:spPr>
          <a:xfrm>
            <a:off x="224586" y="680498"/>
            <a:ext cx="11869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В электронных спектрах поглощения ТЗП отсутствуют полосы поглощения в видимой области, но практически все они содержат интенсивные полосы в области 330 – 400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нм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обусловленные, по-видимому, наличием перекрещивающейся системы сопряжения, которую можно обнаружить у данных соединений.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DCF9D51-3DCC-4F58-B827-F4AEA9A2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6"/>
          <a:stretch>
            <a:fillRect/>
          </a:stretch>
        </p:blipFill>
        <p:spPr bwMode="auto">
          <a:xfrm>
            <a:off x="1096126" y="2174079"/>
            <a:ext cx="4039871" cy="419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7958" y="3569183"/>
            <a:ext cx="161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цис-форма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59340" y="5517135"/>
            <a:ext cx="161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транс-форма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93857" y="633476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8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753501"/>
              </p:ext>
            </p:extLst>
          </p:nvPr>
        </p:nvGraphicFramePr>
        <p:xfrm>
          <a:off x="7901013" y="3111999"/>
          <a:ext cx="3940175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CS ChemDraw Drawing" r:id="rId5" imgW="3940372" imgH="2317646" progId="ChemDraw.Document.6.0">
                  <p:embed/>
                </p:oleObj>
              </mc:Choice>
              <mc:Fallback>
                <p:oleObj name="CS ChemDraw Drawing" r:id="rId5" imgW="3940372" imgH="23176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1013" y="3111999"/>
                        <a:ext cx="3940175" cy="231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429515"/>
              </p:ext>
            </p:extLst>
          </p:nvPr>
        </p:nvGraphicFramePr>
        <p:xfrm>
          <a:off x="3899581" y="1364146"/>
          <a:ext cx="3748087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CS ChemDraw Drawing" r:id="rId7" imgW="3748656" imgH="2204796" progId="ChemDraw.Document.6.0">
                  <p:embed/>
                </p:oleObj>
              </mc:Choice>
              <mc:Fallback>
                <p:oleObj name="CS ChemDraw Drawing" r:id="rId7" imgW="3748656" imgH="22047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9581" y="1364146"/>
                        <a:ext cx="3748087" cy="220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33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0287" y="10092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45313" y="3148787"/>
            <a:ext cx="36769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Zn (a), X = </a:t>
            </a:r>
            <a:r>
              <a:rPr lang="en-U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OAc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M = Al (b), X = </a:t>
            </a:r>
            <a:r>
              <a:rPr lang="en-US" sz="14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Bz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17972"/>
              </p:ext>
            </p:extLst>
          </p:nvPr>
        </p:nvGraphicFramePr>
        <p:xfrm>
          <a:off x="3942537" y="4388540"/>
          <a:ext cx="1362708" cy="105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CS ChemDraw Drawing" r:id="rId3" imgW="1868760" imgH="1450800" progId="ChemDraw.Document.6.0">
                  <p:embed/>
                </p:oleObj>
              </mc:Choice>
              <mc:Fallback>
                <p:oleObj name="CS ChemDraw Drawing" r:id="rId3" imgW="1868760" imgH="1450800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537" y="4388540"/>
                        <a:ext cx="1362708" cy="1053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30602"/>
              </p:ext>
            </p:extLst>
          </p:nvPr>
        </p:nvGraphicFramePr>
        <p:xfrm>
          <a:off x="5876660" y="4388540"/>
          <a:ext cx="1416264" cy="79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CS ChemDraw Drawing" r:id="rId5" imgW="1869120" imgH="1037520" progId="ChemDraw.Document.6.0">
                  <p:embed/>
                </p:oleObj>
              </mc:Choice>
              <mc:Fallback>
                <p:oleObj name="CS ChemDraw Drawing" r:id="rId5" imgW="1869120" imgH="103752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660" y="4388540"/>
                        <a:ext cx="1416264" cy="794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09064"/>
              </p:ext>
            </p:extLst>
          </p:nvPr>
        </p:nvGraphicFramePr>
        <p:xfrm>
          <a:off x="7963080" y="4311995"/>
          <a:ext cx="1423212" cy="78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CS ChemDraw Drawing" r:id="rId7" imgW="1869120" imgH="1039680" progId="ChemDraw.Document.6.0">
                  <p:embed/>
                </p:oleObj>
              </mc:Choice>
              <mc:Fallback>
                <p:oleObj name="CS ChemDraw Drawing" r:id="rId7" imgW="1869120" imgH="103968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3080" y="4311995"/>
                        <a:ext cx="1423212" cy="787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Логотип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4586" y="115560"/>
            <a:ext cx="439648" cy="4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4234" y="278209"/>
            <a:ext cx="204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Серебряный Плес, 2022 г.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91968" y="555208"/>
            <a:ext cx="1785667" cy="1725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3118403" y="4572739"/>
            <a:ext cx="489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R</a:t>
            </a:r>
            <a:r>
              <a:rPr lang="ru-RU" altLang="ru-RU" sz="1800" dirty="0"/>
              <a:t> = 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8335219" y="2976627"/>
            <a:ext cx="64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 dirty="0"/>
              <a:t>13</a:t>
            </a:r>
            <a:r>
              <a:rPr lang="ru-RU" altLang="ru-RU" sz="1400" b="1" dirty="0"/>
              <a:t>-1</a:t>
            </a:r>
            <a:r>
              <a:rPr lang="en-US" altLang="ru-RU" sz="1400" b="1" dirty="0"/>
              <a:t>5</a:t>
            </a:r>
            <a:endParaRPr lang="ru-RU" altLang="ru-RU" sz="1400" b="1" dirty="0"/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355565" y="5599059"/>
            <a:ext cx="52542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 dirty="0"/>
              <a:t>13		   14		         </a:t>
            </a:r>
            <a:r>
              <a:rPr lang="ru-RU" altLang="ru-RU" sz="1400" b="1" dirty="0"/>
              <a:t>1</a:t>
            </a:r>
            <a:r>
              <a:rPr lang="en-US" altLang="ru-RU" sz="1400" b="1" dirty="0"/>
              <a:t>5</a:t>
            </a:r>
            <a:endParaRPr lang="ru-RU" altLang="ru-RU" sz="14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80607"/>
              </p:ext>
            </p:extLst>
          </p:nvPr>
        </p:nvGraphicFramePr>
        <p:xfrm>
          <a:off x="2705370" y="1074168"/>
          <a:ext cx="7505700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CS ChemDraw Drawing" r:id="rId10" imgW="7506360" imgH="1798200" progId="ChemDraw.Document.6.0">
                  <p:embed/>
                </p:oleObj>
              </mc:Choice>
              <mc:Fallback>
                <p:oleObj name="CS ChemDraw Drawing" r:id="rId10" imgW="7506360" imgH="1798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05370" y="1074168"/>
                        <a:ext cx="7505700" cy="179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93857" y="633476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20709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966</Words>
  <Application>Microsoft Office PowerPoint</Application>
  <PresentationFormat>Широкоэкранный</PresentationFormat>
  <Paragraphs>336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Тема Office</vt:lpstr>
      <vt:lpstr>CS ChemDraw Drawing</vt:lpstr>
      <vt:lpstr>Точечный рисунок</vt:lpstr>
      <vt:lpstr>Document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ISUCT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danilova</dc:creator>
  <cp:lastModifiedBy>user</cp:lastModifiedBy>
  <cp:revision>44</cp:revision>
  <cp:lastPrinted>2022-06-28T07:52:53Z</cp:lastPrinted>
  <dcterms:created xsi:type="dcterms:W3CDTF">2022-06-10T08:10:36Z</dcterms:created>
  <dcterms:modified xsi:type="dcterms:W3CDTF">2022-07-01T06:35:42Z</dcterms:modified>
</cp:coreProperties>
</file>