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53"/>
  </p:notesMasterIdLst>
  <p:sldIdLst>
    <p:sldId id="256" r:id="rId2"/>
    <p:sldId id="257" r:id="rId3"/>
    <p:sldId id="275" r:id="rId4"/>
    <p:sldId id="260" r:id="rId5"/>
    <p:sldId id="261" r:id="rId6"/>
    <p:sldId id="274" r:id="rId7"/>
    <p:sldId id="318" r:id="rId8"/>
    <p:sldId id="322" r:id="rId9"/>
    <p:sldId id="320" r:id="rId10"/>
    <p:sldId id="321" r:id="rId11"/>
    <p:sldId id="262" r:id="rId12"/>
    <p:sldId id="279" r:id="rId13"/>
    <p:sldId id="265" r:id="rId14"/>
    <p:sldId id="289" r:id="rId15"/>
    <p:sldId id="292" r:id="rId16"/>
    <p:sldId id="293" r:id="rId17"/>
    <p:sldId id="294" r:id="rId18"/>
    <p:sldId id="295" r:id="rId19"/>
    <p:sldId id="291" r:id="rId20"/>
    <p:sldId id="346" r:id="rId21"/>
    <p:sldId id="347" r:id="rId22"/>
    <p:sldId id="361" r:id="rId23"/>
    <p:sldId id="348" r:id="rId24"/>
    <p:sldId id="349" r:id="rId25"/>
    <p:sldId id="350" r:id="rId26"/>
    <p:sldId id="351" r:id="rId27"/>
    <p:sldId id="352" r:id="rId28"/>
    <p:sldId id="271" r:id="rId29"/>
    <p:sldId id="323" r:id="rId30"/>
    <p:sldId id="324" r:id="rId31"/>
    <p:sldId id="354" r:id="rId32"/>
    <p:sldId id="355" r:id="rId33"/>
    <p:sldId id="356" r:id="rId34"/>
    <p:sldId id="357" r:id="rId35"/>
    <p:sldId id="333" r:id="rId36"/>
    <p:sldId id="334" r:id="rId37"/>
    <p:sldId id="360" r:id="rId38"/>
    <p:sldId id="336" r:id="rId39"/>
    <p:sldId id="362" r:id="rId40"/>
    <p:sldId id="282" r:id="rId41"/>
    <p:sldId id="286" r:id="rId42"/>
    <p:sldId id="284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9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842C"/>
    <a:srgbClr val="339933"/>
    <a:srgbClr val="FF6600"/>
    <a:srgbClr val="607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65" autoAdjust="0"/>
    <p:restoredTop sz="94660"/>
  </p:normalViewPr>
  <p:slideViewPr>
    <p:cSldViewPr>
      <p:cViewPr>
        <p:scale>
          <a:sx n="110" d="100"/>
          <a:sy n="110" d="100"/>
        </p:scale>
        <p:origin x="-1668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14292"/>
    </p:cViewPr>
  </p:sorterViewPr>
  <p:notesViewPr>
    <p:cSldViewPr>
      <p:cViewPr varScale="1">
        <p:scale>
          <a:sx n="60" d="100"/>
          <a:sy n="60" d="100"/>
        </p:scale>
        <p:origin x="-253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M:\Dropbox\work\&#1057;&#1090;&#1072;&#1090;&#1100;&#1080;\CuNPs\Table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3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Yield,</a:t>
            </a:r>
            <a:r>
              <a:rPr lang="en-US" sz="1200" baseline="0"/>
              <a:t> %</a:t>
            </a:r>
            <a:endParaRPr lang="ru-RU" sz="1200"/>
          </a:p>
        </c:rich>
      </c:tx>
      <c:layout>
        <c:manualLayout>
          <c:xMode val="edge"/>
          <c:yMode val="edge"/>
          <c:x val="2.9162604749706299E-2"/>
          <c:y val="1.088617072953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6047107706977801E-2"/>
          <c:y val="6.2467124835085201E-2"/>
          <c:w val="0.911189108895616"/>
          <c:h val="0.791326417692084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Лист1!$C$2</c:f>
              <c:strCache>
                <c:ptCount val="1"/>
                <c:pt idx="0">
                  <c:v>with NEt3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5"/>
              </a:solidFill>
            </a:ln>
            <a:effectLst/>
            <a:sp3d>
              <a:contourClr>
                <a:schemeClr val="accent5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Лист1!$B$3:$B$10</c:f>
              <c:numCache>
                <c:formatCode>General</c:formatCode>
                <c:ptCount val="8"/>
                <c:pt idx="0">
                  <c:v>0</c:v>
                </c:pt>
                <c:pt idx="1">
                  <c:v>15</c:v>
                </c:pt>
                <c:pt idx="2">
                  <c:v>25</c:v>
                </c:pt>
                <c:pt idx="3">
                  <c:v>49</c:v>
                </c:pt>
                <c:pt idx="4">
                  <c:v>60</c:v>
                </c:pt>
                <c:pt idx="5">
                  <c:v>85</c:v>
                </c:pt>
                <c:pt idx="6">
                  <c:v>90</c:v>
                </c:pt>
                <c:pt idx="7">
                  <c:v>100</c:v>
                </c:pt>
              </c:numCache>
            </c:numRef>
          </c:cat>
          <c:val>
            <c:numRef>
              <c:f>Лист1!$C$3:$C$10</c:f>
              <c:numCache>
                <c:formatCode>General</c:formatCode>
                <c:ptCount val="8"/>
                <c:pt idx="0">
                  <c:v>54</c:v>
                </c:pt>
                <c:pt idx="1">
                  <c:v>51</c:v>
                </c:pt>
                <c:pt idx="2">
                  <c:v>99</c:v>
                </c:pt>
                <c:pt idx="3">
                  <c:v>99</c:v>
                </c:pt>
                <c:pt idx="4">
                  <c:v>99</c:v>
                </c:pt>
                <c:pt idx="5">
                  <c:v>99</c:v>
                </c:pt>
                <c:pt idx="6">
                  <c:v>82</c:v>
                </c:pt>
                <c:pt idx="7">
                  <c:v>93</c:v>
                </c:pt>
              </c:numCache>
            </c:numRef>
          </c:val>
        </c:ser>
        <c:ser>
          <c:idx val="1"/>
          <c:order val="1"/>
          <c:tx>
            <c:strRef>
              <c:f>Лист1!$D$2</c:f>
              <c:strCache>
                <c:ptCount val="1"/>
                <c:pt idx="0">
                  <c:v>without NEt3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Лист1!$B$3:$B$10</c:f>
              <c:numCache>
                <c:formatCode>General</c:formatCode>
                <c:ptCount val="8"/>
                <c:pt idx="0">
                  <c:v>0</c:v>
                </c:pt>
                <c:pt idx="1">
                  <c:v>15</c:v>
                </c:pt>
                <c:pt idx="2">
                  <c:v>25</c:v>
                </c:pt>
                <c:pt idx="3">
                  <c:v>49</c:v>
                </c:pt>
                <c:pt idx="4">
                  <c:v>60</c:v>
                </c:pt>
                <c:pt idx="5">
                  <c:v>85</c:v>
                </c:pt>
                <c:pt idx="6">
                  <c:v>90</c:v>
                </c:pt>
                <c:pt idx="7">
                  <c:v>100</c:v>
                </c:pt>
              </c:numCache>
            </c:numRef>
          </c:cat>
          <c:val>
            <c:numRef>
              <c:f>Лист1!$D$3:$D$10</c:f>
              <c:numCache>
                <c:formatCode>General</c:formatCode>
                <c:ptCount val="8"/>
                <c:pt idx="2">
                  <c:v>99</c:v>
                </c:pt>
                <c:pt idx="3">
                  <c:v>43</c:v>
                </c:pt>
                <c:pt idx="4">
                  <c:v>35</c:v>
                </c:pt>
                <c:pt idx="5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shape val="box"/>
        <c:axId val="111789952"/>
        <c:axId val="112005120"/>
        <c:axId val="0"/>
      </c:bar3DChart>
      <c:catAx>
        <c:axId val="111789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w</a:t>
                </a:r>
                <a:r>
                  <a:rPr lang="en-US" sz="1200" dirty="0" smtClean="0"/>
                  <a:t>(VI</a:t>
                </a:r>
                <a:r>
                  <a:rPr lang="en-US" sz="1200" dirty="0"/>
                  <a:t>)</a:t>
                </a:r>
                <a:endParaRPr lang="ru-RU" sz="1200" dirty="0"/>
              </a:p>
            </c:rich>
          </c:tx>
          <c:layout>
            <c:manualLayout>
              <c:xMode val="edge"/>
              <c:yMode val="edge"/>
              <c:x val="0.47470432795262502"/>
              <c:y val="0.8295503539739069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005120"/>
        <c:crosses val="autoZero"/>
        <c:auto val="1"/>
        <c:lblAlgn val="ctr"/>
        <c:lblOffset val="100"/>
        <c:noMultiLvlLbl val="0"/>
      </c:catAx>
      <c:valAx>
        <c:axId val="112005120"/>
        <c:scaling>
          <c:orientation val="minMax"/>
          <c:max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789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643459805571598"/>
          <c:y val="0.90190194506002996"/>
          <c:w val="0.42112559239094899"/>
          <c:h val="9.80980549399696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Yield</a:t>
            </a:r>
            <a:r>
              <a:rPr lang="ru-RU" sz="1200"/>
              <a:t>,%</a:t>
            </a:r>
            <a:endParaRPr lang="en-US" sz="1200"/>
          </a:p>
        </c:rich>
      </c:tx>
      <c:layout>
        <c:manualLayout>
          <c:xMode val="edge"/>
          <c:yMode val="edge"/>
          <c:x val="8.88940105904557E-4"/>
          <c:y val="2.7850126100496898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69339413486177E-2"/>
          <c:y val="0.14777302961199301"/>
          <c:w val="0.86701745338311098"/>
          <c:h val="0.7052108592877039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Лист1!$D$5</c:f>
              <c:strCache>
                <c:ptCount val="1"/>
                <c:pt idx="0">
                  <c:v>Yield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Лист1!$C$6:$C$10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Лист1!$D$6:$D$10</c:f>
              <c:numCache>
                <c:formatCode>General</c:formatCode>
                <c:ptCount val="5"/>
                <c:pt idx="0">
                  <c:v>99</c:v>
                </c:pt>
                <c:pt idx="1">
                  <c:v>99</c:v>
                </c:pt>
                <c:pt idx="2">
                  <c:v>99</c:v>
                </c:pt>
                <c:pt idx="3">
                  <c:v>99</c:v>
                </c:pt>
                <c:pt idx="4">
                  <c:v>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0"/>
        <c:shape val="box"/>
        <c:axId val="112050944"/>
        <c:axId val="112052864"/>
        <c:axId val="0"/>
      </c:bar3DChart>
      <c:catAx>
        <c:axId val="1120509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Run</a:t>
                </a:r>
                <a:endParaRPr lang="ru-RU" sz="12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052864"/>
        <c:crosses val="autoZero"/>
        <c:auto val="1"/>
        <c:lblAlgn val="ctr"/>
        <c:lblOffset val="100"/>
        <c:noMultiLvlLbl val="0"/>
      </c:catAx>
      <c:valAx>
        <c:axId val="112052864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050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/>
              <a:t>Yield</a:t>
            </a:r>
            <a:r>
              <a:rPr lang="ru-RU" sz="1000"/>
              <a:t>,%</a:t>
            </a:r>
            <a:endParaRPr lang="en-US" sz="1000"/>
          </a:p>
        </c:rich>
      </c:tx>
      <c:layout>
        <c:manualLayout>
          <c:xMode val="edge"/>
          <c:yMode val="edge"/>
          <c:x val="1.4622821025725499E-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528469115329804E-2"/>
          <c:y val="0.112987214221655"/>
          <c:w val="0.86701745338311098"/>
          <c:h val="0.715486613604937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Лист1!$D$5</c:f>
              <c:strCache>
                <c:ptCount val="1"/>
                <c:pt idx="0">
                  <c:v>Yield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Лист1!$C$6:$C$10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Лист1!$D$6:$D$10</c:f>
              <c:numCache>
                <c:formatCode>General</c:formatCode>
                <c:ptCount val="5"/>
                <c:pt idx="0">
                  <c:v>99</c:v>
                </c:pt>
                <c:pt idx="1">
                  <c:v>99</c:v>
                </c:pt>
                <c:pt idx="2">
                  <c:v>99</c:v>
                </c:pt>
                <c:pt idx="3">
                  <c:v>99</c:v>
                </c:pt>
                <c:pt idx="4">
                  <c:v>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0"/>
        <c:shape val="box"/>
        <c:axId val="111061248"/>
        <c:axId val="111063424"/>
        <c:axId val="0"/>
      </c:bar3DChart>
      <c:catAx>
        <c:axId val="1110612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Run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0.38149971414504702"/>
              <c:y val="0.8473896289479160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063424"/>
        <c:crosses val="autoZero"/>
        <c:auto val="1"/>
        <c:lblAlgn val="ctr"/>
        <c:lblOffset val="100"/>
        <c:noMultiLvlLbl val="0"/>
      </c:catAx>
      <c:valAx>
        <c:axId val="111063424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061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1" i="0" u="none" strike="noStrike" kern="1200" baseline="0">
                <a:solidFill>
                  <a:schemeClr val="tx1"/>
                </a:solidFill>
                <a:latin typeface="Minion Pro" panose="02040503050201020203" pitchFamily="18" charset="0"/>
                <a:ea typeface="+mn-ea"/>
                <a:cs typeface="+mn-cs"/>
              </a:defRPr>
            </a:pPr>
            <a:r>
              <a:rPr lang="en-US"/>
              <a:t>Yield, %</a:t>
            </a:r>
            <a:endParaRPr lang="ru-RU"/>
          </a:p>
        </c:rich>
      </c:tx>
      <c:layout>
        <c:manualLayout>
          <c:xMode val="edge"/>
          <c:yMode val="edge"/>
          <c:x val="2.0678158473434101E-4"/>
          <c:y val="0.124040701808826"/>
        </c:manualLayout>
      </c:layout>
      <c:overlay val="0"/>
      <c:spPr>
        <a:noFill/>
        <a:ln w="25363"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 w="25363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Minion Pro" panose="020405030502010202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1 cycle</c:v>
                </c:pt>
                <c:pt idx="1">
                  <c:v>2 cycle</c:v>
                </c:pt>
                <c:pt idx="2">
                  <c:v>3 cycle</c:v>
                </c:pt>
                <c:pt idx="3">
                  <c:v>4 cycle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99</c:v>
                </c:pt>
                <c:pt idx="1">
                  <c:v>99</c:v>
                </c:pt>
                <c:pt idx="2">
                  <c:v>99</c:v>
                </c:pt>
                <c:pt idx="3">
                  <c:v>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225664"/>
        <c:axId val="112243840"/>
        <c:axId val="0"/>
      </c:bar3DChart>
      <c:catAx>
        <c:axId val="1122256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6341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Minion Pro" panose="02040503050201020203" pitchFamily="18" charset="0"/>
                <a:ea typeface="+mn-ea"/>
                <a:cs typeface="+mn-cs"/>
              </a:defRPr>
            </a:pPr>
            <a:endParaRPr lang="ru-RU"/>
          </a:p>
        </c:txPr>
        <c:crossAx val="112243840"/>
        <c:crosses val="autoZero"/>
        <c:auto val="1"/>
        <c:lblAlgn val="ctr"/>
        <c:lblOffset val="100"/>
        <c:noMultiLvlLbl val="0"/>
      </c:catAx>
      <c:valAx>
        <c:axId val="112243840"/>
        <c:scaling>
          <c:orientation val="minMax"/>
          <c:max val="100"/>
          <c:min val="0"/>
        </c:scaling>
        <c:delete val="0"/>
        <c:axPos val="l"/>
        <c:majorGridlines>
          <c:spPr>
            <a:ln w="9511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41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Minion Pro" panose="02040503050201020203" pitchFamily="18" charset="0"/>
                <a:ea typeface="+mn-ea"/>
                <a:cs typeface="+mn-cs"/>
              </a:defRPr>
            </a:pPr>
            <a:endParaRPr lang="ru-RU"/>
          </a:p>
        </c:txPr>
        <c:crossAx val="112225664"/>
        <c:crosses val="autoZero"/>
        <c:crossBetween val="between"/>
        <c:majorUnit val="20"/>
      </c:valAx>
      <c:spPr>
        <a:noFill/>
        <a:ln w="25363"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800">
          <a:latin typeface="Minion Pro" panose="02040503050201020203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928993501480801"/>
          <c:y val="0.114144475377164"/>
          <c:w val="0.86218956587645801"/>
          <c:h val="0.72219011484261497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Reuse_azoles!$M$4:$M$7</c:f>
              <c:strCache>
                <c:ptCount val="4"/>
                <c:pt idx="0">
                  <c:v>1 cycle</c:v>
                </c:pt>
                <c:pt idx="1">
                  <c:v>2 cycle</c:v>
                </c:pt>
                <c:pt idx="2">
                  <c:v>3 cycle</c:v>
                </c:pt>
                <c:pt idx="3">
                  <c:v>4 cycle</c:v>
                </c:pt>
              </c:strCache>
            </c:strRef>
          </c:cat>
          <c:val>
            <c:numRef>
              <c:f>Reuse_azoles!$N$4:$N$7</c:f>
              <c:numCache>
                <c:formatCode>General</c:formatCode>
                <c:ptCount val="4"/>
                <c:pt idx="0">
                  <c:v>99</c:v>
                </c:pt>
                <c:pt idx="1">
                  <c:v>99</c:v>
                </c:pt>
                <c:pt idx="2">
                  <c:v>99</c:v>
                </c:pt>
                <c:pt idx="3">
                  <c:v>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1136768"/>
        <c:axId val="111138688"/>
        <c:axId val="0"/>
      </c:bar3DChart>
      <c:catAx>
        <c:axId val="11113676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dirty="0"/>
                  <a:t>Yield, %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2.075117530669E-2"/>
              <c:y val="5.6635459859902301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11138688"/>
        <c:crosses val="autoZero"/>
        <c:auto val="1"/>
        <c:lblAlgn val="ctr"/>
        <c:lblOffset val="100"/>
        <c:noMultiLvlLbl val="0"/>
      </c:catAx>
      <c:valAx>
        <c:axId val="111138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11136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77301298772299"/>
          <c:y val="0.13776186336847199"/>
          <c:w val="0.85622696481628602"/>
          <c:h val="0.617951070289000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1 cycle</c:v>
                </c:pt>
                <c:pt idx="1">
                  <c:v>2 cycle</c:v>
                </c:pt>
                <c:pt idx="2">
                  <c:v>3 cycle</c:v>
                </c:pt>
                <c:pt idx="3">
                  <c:v>4 cycle</c:v>
                </c:pt>
                <c:pt idx="4">
                  <c:v>5 cycle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99</c:v>
                </c:pt>
                <c:pt idx="1">
                  <c:v>99</c:v>
                </c:pt>
                <c:pt idx="2">
                  <c:v>99</c:v>
                </c:pt>
                <c:pt idx="3">
                  <c:v>99</c:v>
                </c:pt>
                <c:pt idx="4">
                  <c:v>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4379008"/>
        <c:axId val="114380800"/>
      </c:barChart>
      <c:catAx>
        <c:axId val="1143790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14380800"/>
        <c:crosses val="autoZero"/>
        <c:auto val="1"/>
        <c:lblAlgn val="ctr"/>
        <c:lblOffset val="100"/>
        <c:noMultiLvlLbl val="0"/>
      </c:catAx>
      <c:valAx>
        <c:axId val="114380800"/>
        <c:scaling>
          <c:orientation val="minMax"/>
          <c:max val="1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14379008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261131847739693"/>
          <c:y val="0.12229257135680605"/>
          <c:w val="0.72783223972003497"/>
          <c:h val="0.71953949430951925"/>
        </c:manualLayout>
      </c:layout>
      <c:barChart>
        <c:barDir val="col"/>
        <c:grouping val="clustered"/>
        <c:varyColors val="0"/>
        <c:ser>
          <c:idx val="1"/>
          <c:order val="0"/>
          <c:tx>
            <c:v>120 min</c:v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Лист1!$C$4:$C$8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96</c:v>
                </c:pt>
                <c:pt idx="4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748-485B-9727-D75897CE5A45}"/>
            </c:ext>
          </c:extLst>
        </c:ser>
        <c:ser>
          <c:idx val="2"/>
          <c:order val="1"/>
          <c:tx>
            <c:v>20 min</c:v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accent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Лист1!$B$4:$B$8</c:f>
              <c:numCache>
                <c:formatCode>General</c:formatCode>
                <c:ptCount val="5"/>
                <c:pt idx="0">
                  <c:v>75</c:v>
                </c:pt>
                <c:pt idx="1">
                  <c:v>76</c:v>
                </c:pt>
                <c:pt idx="2">
                  <c:v>75</c:v>
                </c:pt>
                <c:pt idx="3">
                  <c:v>74</c:v>
                </c:pt>
                <c:pt idx="4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748-485B-9727-D75897CE5A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112265856"/>
        <c:axId val="112280320"/>
      </c:barChart>
      <c:catAx>
        <c:axId val="1122658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/>
                </a:pPr>
                <a:r>
                  <a:rPr lang="en-US" sz="800"/>
                  <a:t>Cycles</a:t>
                </a:r>
                <a:endParaRPr lang="ru-RU" sz="800"/>
              </a:p>
            </c:rich>
          </c:tx>
          <c:layout>
            <c:manualLayout>
              <c:xMode val="edge"/>
              <c:yMode val="edge"/>
              <c:x val="0.84290536006786976"/>
              <c:y val="0.8604762514310007"/>
            </c:manualLayout>
          </c:layout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12280320"/>
        <c:crosses val="autoZero"/>
        <c:auto val="1"/>
        <c:lblAlgn val="ctr"/>
        <c:lblOffset val="100"/>
        <c:noMultiLvlLbl val="0"/>
      </c:catAx>
      <c:valAx>
        <c:axId val="112280320"/>
        <c:scaling>
          <c:orientation val="minMax"/>
          <c:max val="10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Yield</a:t>
                </a:r>
                <a:r>
                  <a:rPr lang="en-US" baseline="0" dirty="0"/>
                  <a:t> (</a:t>
                </a:r>
                <a:r>
                  <a:rPr lang="en-US" dirty="0"/>
                  <a:t>%)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"/>
              <c:y val="0.3133613173415522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12265856"/>
        <c:crosses val="autoZero"/>
        <c:crossBetween val="between"/>
        <c:majorUnit val="20"/>
      </c:valAx>
    </c:plotArea>
    <c:legend>
      <c:legendPos val="r"/>
      <c:layout>
        <c:manualLayout>
          <c:xMode val="edge"/>
          <c:yMode val="edge"/>
          <c:x val="0.82149115298515263"/>
          <c:y val="6.0578167852231146E-3"/>
          <c:w val="0.17504667479976521"/>
          <c:h val="0.24349503945004342"/>
        </c:manualLayout>
      </c:layout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2196850393700847E-2"/>
          <c:y val="5.1400554097404488E-2"/>
          <c:w val="0.86411120251759665"/>
          <c:h val="0.8131517935258098"/>
        </c:manualLayout>
      </c:layout>
      <c:bar3DChart>
        <c:barDir val="col"/>
        <c:grouping val="clustered"/>
        <c:varyColors val="0"/>
        <c:ser>
          <c:idx val="0"/>
          <c:order val="0"/>
          <c:tx>
            <c:v>24 h</c:v>
          </c:tx>
          <c:invertIfNegative val="0"/>
          <c:val>
            <c:numRef>
              <c:f>Лист1!$C$5:$C$9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99</c:v>
                </c:pt>
                <c:pt idx="3">
                  <c:v>98</c:v>
                </c:pt>
                <c:pt idx="4">
                  <c:v>98</c:v>
                </c:pt>
              </c:numCache>
            </c:numRef>
          </c:val>
        </c:ser>
        <c:ser>
          <c:idx val="1"/>
          <c:order val="1"/>
          <c:tx>
            <c:v>4 h</c:v>
          </c:tx>
          <c:spPr>
            <a:solidFill>
              <a:schemeClr val="accent3">
                <a:lumMod val="75000"/>
              </a:schemeClr>
            </a:solidFill>
          </c:spPr>
          <c:invertIfNegative val="0"/>
          <c:val>
            <c:numRef>
              <c:f>Лист1!$D$5:$D$9</c:f>
              <c:numCache>
                <c:formatCode>General</c:formatCode>
                <c:ptCount val="5"/>
                <c:pt idx="0">
                  <c:v>54</c:v>
                </c:pt>
                <c:pt idx="1">
                  <c:v>55</c:v>
                </c:pt>
                <c:pt idx="2">
                  <c:v>54</c:v>
                </c:pt>
                <c:pt idx="3">
                  <c:v>53</c:v>
                </c:pt>
                <c:pt idx="4">
                  <c:v>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3807360"/>
        <c:axId val="113809280"/>
        <c:axId val="0"/>
      </c:bar3DChart>
      <c:catAx>
        <c:axId val="113807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900" baseline="0"/>
                </a:pPr>
                <a:r>
                  <a:rPr lang="en-US" sz="900" baseline="0"/>
                  <a:t>Cycles</a:t>
                </a:r>
                <a:endParaRPr lang="ru-RU" sz="900" baseline="0"/>
              </a:p>
            </c:rich>
          </c:tx>
          <c:layout>
            <c:manualLayout>
              <c:xMode val="edge"/>
              <c:yMode val="edge"/>
              <c:x val="0.35918211050278231"/>
              <c:y val="0.88119162856936462"/>
            </c:manualLayout>
          </c:layout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113809280"/>
        <c:crossesAt val="0"/>
        <c:auto val="1"/>
        <c:lblAlgn val="ctr"/>
        <c:lblOffset val="100"/>
        <c:noMultiLvlLbl val="0"/>
      </c:catAx>
      <c:valAx>
        <c:axId val="1138092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900" baseline="0"/>
                </a:pPr>
                <a:r>
                  <a:rPr lang="en-US" sz="900" baseline="0"/>
                  <a:t>Yield, %</a:t>
                </a:r>
                <a:endParaRPr lang="ru-RU" sz="900" baseline="0"/>
              </a:p>
            </c:rich>
          </c:tx>
          <c:layout>
            <c:manualLayout>
              <c:xMode val="edge"/>
              <c:yMode val="edge"/>
              <c:x val="1.3548470057272595E-4"/>
              <c:y val="0.283709662438984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113807360"/>
        <c:crosses val="autoZero"/>
        <c:crossBetween val="between"/>
        <c:majorUnit val="20"/>
      </c:valAx>
    </c:plotArea>
    <c:legend>
      <c:legendPos val="r"/>
      <c:layout>
        <c:manualLayout>
          <c:xMode val="edge"/>
          <c:yMode val="edge"/>
          <c:x val="0"/>
          <c:y val="0.78813634534215282"/>
          <c:w val="0.23494638306823695"/>
          <c:h val="0.21083683346921095"/>
        </c:manualLayout>
      </c:layout>
      <c:overlay val="0"/>
      <c:txPr>
        <a:bodyPr/>
        <a:lstStyle/>
        <a:p>
          <a:pPr>
            <a:defRPr sz="800" baseline="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4" Type="http://schemas.openxmlformats.org/officeDocument/2006/relationships/image" Target="../media/image36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image" Target="../media/image51.emf"/><Relationship Id="rId4" Type="http://schemas.openxmlformats.org/officeDocument/2006/relationships/image" Target="../media/image5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image" Target="../media/image65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image" Target="../media/image87.emf"/></Relationships>
</file>

<file path=ppt/drawings/_rels/vmlDrawing25.v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13" Type="http://schemas.openxmlformats.org/officeDocument/2006/relationships/image" Target="../media/image104.emf"/><Relationship Id="rId3" Type="http://schemas.openxmlformats.org/officeDocument/2006/relationships/image" Target="../media/image94.emf"/><Relationship Id="rId7" Type="http://schemas.openxmlformats.org/officeDocument/2006/relationships/image" Target="../media/image98.emf"/><Relationship Id="rId12" Type="http://schemas.openxmlformats.org/officeDocument/2006/relationships/image" Target="../media/image103.emf"/><Relationship Id="rId2" Type="http://schemas.openxmlformats.org/officeDocument/2006/relationships/image" Target="../media/image93.emf"/><Relationship Id="rId16" Type="http://schemas.openxmlformats.org/officeDocument/2006/relationships/image" Target="../media/image107.emf"/><Relationship Id="rId1" Type="http://schemas.openxmlformats.org/officeDocument/2006/relationships/image" Target="../media/image92.emf"/><Relationship Id="rId6" Type="http://schemas.openxmlformats.org/officeDocument/2006/relationships/image" Target="../media/image97.emf"/><Relationship Id="rId11" Type="http://schemas.openxmlformats.org/officeDocument/2006/relationships/image" Target="../media/image102.emf"/><Relationship Id="rId5" Type="http://schemas.openxmlformats.org/officeDocument/2006/relationships/image" Target="../media/image96.emf"/><Relationship Id="rId15" Type="http://schemas.openxmlformats.org/officeDocument/2006/relationships/image" Target="../media/image106.emf"/><Relationship Id="rId10" Type="http://schemas.openxmlformats.org/officeDocument/2006/relationships/image" Target="../media/image101.emf"/><Relationship Id="rId4" Type="http://schemas.openxmlformats.org/officeDocument/2006/relationships/image" Target="../media/image95.emf"/><Relationship Id="rId9" Type="http://schemas.openxmlformats.org/officeDocument/2006/relationships/image" Target="../media/image100.emf"/><Relationship Id="rId14" Type="http://schemas.openxmlformats.org/officeDocument/2006/relationships/image" Target="../media/image105.e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image" Target="../media/image11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image" Target="../media/image116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emf"/><Relationship Id="rId1" Type="http://schemas.openxmlformats.org/officeDocument/2006/relationships/image" Target="../media/image119.emf"/><Relationship Id="rId5" Type="http://schemas.openxmlformats.org/officeDocument/2006/relationships/image" Target="../media/image123.emf"/><Relationship Id="rId4" Type="http://schemas.openxmlformats.org/officeDocument/2006/relationships/image" Target="../media/image12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3.emf"/><Relationship Id="rId1" Type="http://schemas.openxmlformats.org/officeDocument/2006/relationships/image" Target="../media/image126.e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27.emf"/><Relationship Id="rId1" Type="http://schemas.openxmlformats.org/officeDocument/2006/relationships/image" Target="../media/image123.emf"/><Relationship Id="rId4" Type="http://schemas.openxmlformats.org/officeDocument/2006/relationships/image" Target="../media/image133.e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5.emf"/><Relationship Id="rId1" Type="http://schemas.openxmlformats.org/officeDocument/2006/relationships/image" Target="../media/image134.e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image" Target="../media/image138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e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image" Target="../media/image145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emf"/></Relationships>
</file>

<file path=ppt/drawings/_rels/vmlDrawing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image" Target="../media/image150.emf"/><Relationship Id="rId1" Type="http://schemas.openxmlformats.org/officeDocument/2006/relationships/image" Target="../media/image149.emf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image" Target="../media/image152.e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image" Target="../media/image155.emf"/><Relationship Id="rId1" Type="http://schemas.openxmlformats.org/officeDocument/2006/relationships/image" Target="../media/image154.emf"/></Relationships>
</file>

<file path=ppt/drawings/_rels/vmlDrawing4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image" Target="../media/image159.emf"/><Relationship Id="rId1" Type="http://schemas.openxmlformats.org/officeDocument/2006/relationships/image" Target="../media/image158.emf"/></Relationships>
</file>

<file path=ppt/drawings/_rels/vmlDrawing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image" Target="../media/image162.emf"/><Relationship Id="rId1" Type="http://schemas.openxmlformats.org/officeDocument/2006/relationships/image" Target="../media/image16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4" Type="http://schemas.openxmlformats.org/officeDocument/2006/relationships/image" Target="../media/image21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BBF48-8041-406D-886C-FA16440FD301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21230-DAEE-4398-A63F-0D5154770D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76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xmlns="" id="{104E81F6-FEDE-4759-AC82-ECD9535295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48DE274-C5E9-4FB4-B12F-BB76D775286C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62467" name="Rectangle 7">
            <a:extLst>
              <a:ext uri="{FF2B5EF4-FFF2-40B4-BE49-F238E27FC236}">
                <a16:creationId xmlns:a16="http://schemas.microsoft.com/office/drawing/2014/main" xmlns="" id="{FDDB5792-43DC-4D36-8AFE-B56EC738F4D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2A43B383-5E89-4F6B-BC79-D0C5977CB9C6}" type="slidenum">
              <a:rPr lang="ru-RU" altLang="ru-RU" sz="1600">
                <a:latin typeface="Arial" panose="020B0604020202020204" pitchFamily="34" charset="0"/>
              </a:rPr>
              <a:pPr algn="r"/>
              <a:t>6</a:t>
            </a:fld>
            <a:endParaRPr lang="ru-RU" altLang="ru-RU" sz="1600">
              <a:latin typeface="Arial" panose="020B0604020202020204" pitchFamily="34" charset="0"/>
            </a:endParaRPr>
          </a:p>
        </p:txBody>
      </p:sp>
      <p:sp>
        <p:nvSpPr>
          <p:cNvPr id="62468" name="Rectangle 1">
            <a:extLst>
              <a:ext uri="{FF2B5EF4-FFF2-40B4-BE49-F238E27FC236}">
                <a16:creationId xmlns:a16="http://schemas.microsoft.com/office/drawing/2014/main" xmlns="" id="{D45B5440-B19D-4F73-97FE-433C64BA94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9" name="Rectangle 2">
            <a:extLst>
              <a:ext uri="{FF2B5EF4-FFF2-40B4-BE49-F238E27FC236}">
                <a16:creationId xmlns:a16="http://schemas.microsoft.com/office/drawing/2014/main" xmlns="" id="{7DFA0981-E009-4935-89AB-C6014F8666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1814"/>
            <a:ext cx="5033962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888" tIns="43944" rIns="87888" bIns="43944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ru-RU"/>
              <a:t>sp45</a:t>
            </a:r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xmlns="" id="{E6E707F1-3AF8-4410-A96D-9B3459FF7B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C5A1BC4-3CA7-4D53-826F-4D1AB9EFF6EB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xmlns="" id="{DBCE15B3-B0AF-4EF2-87A8-E9E4D500C1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55725" y="639763"/>
            <a:ext cx="4211638" cy="31591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xmlns="" id="{36CE12BC-7084-4143-B63A-6750FCFBBD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3650" y="3999496"/>
            <a:ext cx="5534778" cy="371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87888" tIns="43944" rIns="87888" bIns="43944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60500" y="1177925"/>
            <a:ext cx="4243388" cy="31813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Заметки 2"/>
          <p:cNvSpPr>
            <a:spLocks noGrp="1"/>
          </p:cNvSpPr>
          <p:nvPr>
            <p:ph type="body" idx="1"/>
          </p:nvPr>
        </p:nvSpPr>
        <p:spPr>
          <a:xfrm>
            <a:off x="716078" y="4536173"/>
            <a:ext cx="5731820" cy="3712877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08547" name="Номер слайда 3"/>
          <p:cNvSpPr txBox="1">
            <a:spLocks noGrp="1"/>
          </p:cNvSpPr>
          <p:nvPr/>
        </p:nvSpPr>
        <p:spPr bwMode="auto">
          <a:xfrm>
            <a:off x="4057771" y="8953896"/>
            <a:ext cx="3104602" cy="47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69" tIns="47385" rIns="94769" bIns="47385" anchor="b"/>
          <a:lstStyle/>
          <a:p>
            <a:pPr algn="r" defTabSz="947738"/>
            <a:fld id="{AC416F28-CE51-4B97-80B0-065974BCADE6}" type="slidenum">
              <a:rPr lang="ru-RU" sz="1200">
                <a:latin typeface="Calibri" pitchFamily="34" charset="0"/>
              </a:rPr>
              <a:pPr algn="r" defTabSz="947738"/>
              <a:t>30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360515-A44F-4D32-8AF4-A8E553FAE55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B88DB-65F5-4FF6-BCB2-898AE7ACBC6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3718-0499-4CE3-8FAF-AE7F68044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622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B88DB-65F5-4FF6-BCB2-898AE7ACBC6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3718-0499-4CE3-8FAF-AE7F68044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632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B88DB-65F5-4FF6-BCB2-898AE7ACBC6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3718-0499-4CE3-8FAF-AE7F68044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495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B88DB-65F5-4FF6-BCB2-898AE7ACBC6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3718-0499-4CE3-8FAF-AE7F68044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04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B88DB-65F5-4FF6-BCB2-898AE7ACBC6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3718-0499-4CE3-8FAF-AE7F68044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702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B88DB-65F5-4FF6-BCB2-898AE7ACBC6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3718-0499-4CE3-8FAF-AE7F68044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827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B88DB-65F5-4FF6-BCB2-898AE7ACBC6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3718-0499-4CE3-8FAF-AE7F68044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28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B88DB-65F5-4FF6-BCB2-898AE7ACBC6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3718-0499-4CE3-8FAF-AE7F68044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90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332656"/>
            <a:ext cx="8100392" cy="144016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6641976"/>
            <a:ext cx="9156138" cy="21602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одним вырезанным скругленным углом 8"/>
          <p:cNvSpPr/>
          <p:nvPr userDrawn="1"/>
        </p:nvSpPr>
        <p:spPr>
          <a:xfrm flipH="1">
            <a:off x="8652397" y="6488668"/>
            <a:ext cx="491603" cy="354836"/>
          </a:xfrm>
          <a:prstGeom prst="snipRoundRect">
            <a:avLst>
              <a:gd name="adj1" fmla="val 0"/>
              <a:gd name="adj2" fmla="val 16667"/>
            </a:avLst>
          </a:prstGeom>
          <a:solidFill>
            <a:schemeClr val="accent4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8244408" y="6641976"/>
            <a:ext cx="899592" cy="21602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 userDrawn="1"/>
        </p:nvSpPr>
        <p:spPr>
          <a:xfrm>
            <a:off x="8676564" y="6489020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DE85B9E-2ECC-42D6-A87F-E52592E83FDD}" type="slidenum">
              <a:rPr lang="ru-RU" smtClean="0"/>
              <a:pPr algn="ctr"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174" y="0"/>
            <a:ext cx="877826" cy="105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73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B88DB-65F5-4FF6-BCB2-898AE7ACBC6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3718-0499-4CE3-8FAF-AE7F68044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627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B88DB-65F5-4FF6-BCB2-898AE7ACBC6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3718-0499-4CE3-8FAF-AE7F68044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30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B88DB-65F5-4FF6-BCB2-898AE7ACBC6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33718-0499-4CE3-8FAF-AE7F68044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27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6.e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3.emf"/><Relationship Id="rId11" Type="http://schemas.openxmlformats.org/officeDocument/2006/relationships/image" Target="../media/image25.emf"/><Relationship Id="rId5" Type="http://schemas.openxmlformats.org/officeDocument/2006/relationships/oleObject" Target="../embeddings/oleObject21.bin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22.emf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29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36.emf"/><Relationship Id="rId4" Type="http://schemas.openxmlformats.org/officeDocument/2006/relationships/image" Target="../media/image33.emf"/><Relationship Id="rId9" Type="http://schemas.openxmlformats.org/officeDocument/2006/relationships/oleObject" Target="../embeddings/oleObject3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37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oleObject" Target="../embeddings/oleObject37.bin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4.png"/><Relationship Id="rId11" Type="http://schemas.openxmlformats.org/officeDocument/2006/relationships/image" Target="../media/image42.emf"/><Relationship Id="rId5" Type="http://schemas.openxmlformats.org/officeDocument/2006/relationships/image" Target="../media/image43.png"/><Relationship Id="rId10" Type="http://schemas.openxmlformats.org/officeDocument/2006/relationships/oleObject" Target="../embeddings/oleObject39.bin"/><Relationship Id="rId4" Type="http://schemas.openxmlformats.org/officeDocument/2006/relationships/image" Target="../media/image40.emf"/><Relationship Id="rId9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4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54.emf"/><Relationship Id="rId4" Type="http://schemas.openxmlformats.org/officeDocument/2006/relationships/image" Target="../media/image51.emf"/><Relationship Id="rId9" Type="http://schemas.openxmlformats.org/officeDocument/2006/relationships/oleObject" Target="../embeddings/oleObject48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5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6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oleObject" Target="../embeddings/oleObject53.bin"/><Relationship Id="rId7" Type="http://schemas.openxmlformats.org/officeDocument/2006/relationships/image" Target="../media/image6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4.bin"/><Relationship Id="rId11" Type="http://schemas.openxmlformats.org/officeDocument/2006/relationships/chart" Target="../charts/chart4.xml"/><Relationship Id="rId5" Type="http://schemas.openxmlformats.org/officeDocument/2006/relationships/image" Target="../media/image71.png"/><Relationship Id="rId10" Type="http://schemas.openxmlformats.org/officeDocument/2006/relationships/image" Target="../media/image70.emf"/><Relationship Id="rId4" Type="http://schemas.openxmlformats.org/officeDocument/2006/relationships/image" Target="../media/image68.emf"/><Relationship Id="rId9" Type="http://schemas.openxmlformats.org/officeDocument/2006/relationships/oleObject" Target="../embeddings/oleObject55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4.png"/><Relationship Id="rId5" Type="http://schemas.openxmlformats.org/officeDocument/2006/relationships/chart" Target="../charts/chart5.xml"/><Relationship Id="rId4" Type="http://schemas.openxmlformats.org/officeDocument/2006/relationships/image" Target="../media/image73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76.tiff"/><Relationship Id="rId7" Type="http://schemas.openxmlformats.org/officeDocument/2006/relationships/image" Target="../media/image80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tiff"/><Relationship Id="rId5" Type="http://schemas.openxmlformats.org/officeDocument/2006/relationships/image" Target="../media/image78.tiff"/><Relationship Id="rId4" Type="http://schemas.openxmlformats.org/officeDocument/2006/relationships/image" Target="../media/image77.tiff"/><Relationship Id="rId9" Type="http://schemas.openxmlformats.org/officeDocument/2006/relationships/image" Target="../media/image8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86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87.e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90.png"/><Relationship Id="rId9" Type="http://schemas.openxmlformats.org/officeDocument/2006/relationships/image" Target="../media/image8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13" Type="http://schemas.openxmlformats.org/officeDocument/2006/relationships/image" Target="../media/image94.emf"/><Relationship Id="rId18" Type="http://schemas.openxmlformats.org/officeDocument/2006/relationships/oleObject" Target="../embeddings/oleObject65.bin"/><Relationship Id="rId26" Type="http://schemas.openxmlformats.org/officeDocument/2006/relationships/oleObject" Target="../embeddings/oleObject69.bin"/><Relationship Id="rId39" Type="http://schemas.openxmlformats.org/officeDocument/2006/relationships/image" Target="../media/image107.emf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98.emf"/><Relationship Id="rId34" Type="http://schemas.openxmlformats.org/officeDocument/2006/relationships/oleObject" Target="../embeddings/oleObject73.bin"/><Relationship Id="rId7" Type="http://schemas.openxmlformats.org/officeDocument/2006/relationships/image" Target="../media/image109.jpeg"/><Relationship Id="rId12" Type="http://schemas.openxmlformats.org/officeDocument/2006/relationships/oleObject" Target="../embeddings/oleObject62.bin"/><Relationship Id="rId17" Type="http://schemas.openxmlformats.org/officeDocument/2006/relationships/image" Target="../media/image96.emf"/><Relationship Id="rId25" Type="http://schemas.openxmlformats.org/officeDocument/2006/relationships/image" Target="../media/image100.emf"/><Relationship Id="rId33" Type="http://schemas.openxmlformats.org/officeDocument/2006/relationships/image" Target="../media/image104.emf"/><Relationship Id="rId38" Type="http://schemas.openxmlformats.org/officeDocument/2006/relationships/oleObject" Target="../embeddings/oleObject75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64.bin"/><Relationship Id="rId20" Type="http://schemas.openxmlformats.org/officeDocument/2006/relationships/oleObject" Target="../embeddings/oleObject66.bin"/><Relationship Id="rId29" Type="http://schemas.openxmlformats.org/officeDocument/2006/relationships/image" Target="../media/image102.emf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08.jpeg"/><Relationship Id="rId11" Type="http://schemas.openxmlformats.org/officeDocument/2006/relationships/chart" Target="../charts/chart7.xml"/><Relationship Id="rId24" Type="http://schemas.openxmlformats.org/officeDocument/2006/relationships/oleObject" Target="../embeddings/oleObject68.bin"/><Relationship Id="rId32" Type="http://schemas.openxmlformats.org/officeDocument/2006/relationships/oleObject" Target="../embeddings/oleObject72.bin"/><Relationship Id="rId37" Type="http://schemas.openxmlformats.org/officeDocument/2006/relationships/image" Target="../media/image106.emf"/><Relationship Id="rId5" Type="http://schemas.openxmlformats.org/officeDocument/2006/relationships/image" Target="../media/image92.emf"/><Relationship Id="rId15" Type="http://schemas.openxmlformats.org/officeDocument/2006/relationships/image" Target="../media/image95.emf"/><Relationship Id="rId23" Type="http://schemas.openxmlformats.org/officeDocument/2006/relationships/image" Target="../media/image99.emf"/><Relationship Id="rId28" Type="http://schemas.openxmlformats.org/officeDocument/2006/relationships/oleObject" Target="../embeddings/oleObject70.bin"/><Relationship Id="rId36" Type="http://schemas.openxmlformats.org/officeDocument/2006/relationships/oleObject" Target="../embeddings/oleObject74.bin"/><Relationship Id="rId10" Type="http://schemas.openxmlformats.org/officeDocument/2006/relationships/image" Target="../media/image110.png"/><Relationship Id="rId19" Type="http://schemas.openxmlformats.org/officeDocument/2006/relationships/image" Target="../media/image97.emf"/><Relationship Id="rId31" Type="http://schemas.openxmlformats.org/officeDocument/2006/relationships/image" Target="../media/image103.emf"/><Relationship Id="rId4" Type="http://schemas.openxmlformats.org/officeDocument/2006/relationships/oleObject" Target="../embeddings/oleObject60.bin"/><Relationship Id="rId9" Type="http://schemas.openxmlformats.org/officeDocument/2006/relationships/image" Target="../media/image93.emf"/><Relationship Id="rId14" Type="http://schemas.openxmlformats.org/officeDocument/2006/relationships/oleObject" Target="../embeddings/oleObject63.bin"/><Relationship Id="rId22" Type="http://schemas.openxmlformats.org/officeDocument/2006/relationships/oleObject" Target="../embeddings/oleObject67.bin"/><Relationship Id="rId27" Type="http://schemas.openxmlformats.org/officeDocument/2006/relationships/image" Target="../media/image101.emf"/><Relationship Id="rId30" Type="http://schemas.openxmlformats.org/officeDocument/2006/relationships/oleObject" Target="../embeddings/oleObject71.bin"/><Relationship Id="rId35" Type="http://schemas.openxmlformats.org/officeDocument/2006/relationships/image" Target="../media/image105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oleObject" Target="../embeddings/oleObject76.bin"/><Relationship Id="rId7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12.emf"/><Relationship Id="rId5" Type="http://schemas.openxmlformats.org/officeDocument/2006/relationships/oleObject" Target="../embeddings/oleObject77.bin"/><Relationship Id="rId10" Type="http://schemas.openxmlformats.org/officeDocument/2006/relationships/hyperlink" Target="https://www.sciencedirect.com/science/article/abs/pii/S2212982021002857" TargetMode="External"/><Relationship Id="rId4" Type="http://schemas.openxmlformats.org/officeDocument/2006/relationships/image" Target="../media/image111.emf"/><Relationship Id="rId9" Type="http://schemas.openxmlformats.org/officeDocument/2006/relationships/chart" Target="../charts/char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115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3" Type="http://schemas.openxmlformats.org/officeDocument/2006/relationships/oleObject" Target="../embeddings/oleObject79.bin"/><Relationship Id="rId7" Type="http://schemas.openxmlformats.org/officeDocument/2006/relationships/oleObject" Target="../embeddings/oleObject8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17.emf"/><Relationship Id="rId5" Type="http://schemas.openxmlformats.org/officeDocument/2006/relationships/oleObject" Target="../embeddings/oleObject80.bin"/><Relationship Id="rId4" Type="http://schemas.openxmlformats.org/officeDocument/2006/relationships/image" Target="../media/image116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emf"/><Relationship Id="rId13" Type="http://schemas.openxmlformats.org/officeDocument/2006/relationships/oleObject" Target="../embeddings/oleObject86.bin"/><Relationship Id="rId3" Type="http://schemas.openxmlformats.org/officeDocument/2006/relationships/image" Target="../media/image124.emf"/><Relationship Id="rId7" Type="http://schemas.openxmlformats.org/officeDocument/2006/relationships/oleObject" Target="../embeddings/oleObject83.bin"/><Relationship Id="rId12" Type="http://schemas.openxmlformats.org/officeDocument/2006/relationships/image" Target="../media/image12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25.png"/><Relationship Id="rId11" Type="http://schemas.openxmlformats.org/officeDocument/2006/relationships/oleObject" Target="../embeddings/oleObject85.bin"/><Relationship Id="rId5" Type="http://schemas.openxmlformats.org/officeDocument/2006/relationships/image" Target="../media/image119.emf"/><Relationship Id="rId10" Type="http://schemas.openxmlformats.org/officeDocument/2006/relationships/image" Target="../media/image121.emf"/><Relationship Id="rId4" Type="http://schemas.openxmlformats.org/officeDocument/2006/relationships/oleObject" Target="../embeddings/oleObject82.bin"/><Relationship Id="rId9" Type="http://schemas.openxmlformats.org/officeDocument/2006/relationships/oleObject" Target="../embeddings/oleObject84.bin"/><Relationship Id="rId14" Type="http://schemas.openxmlformats.org/officeDocument/2006/relationships/image" Target="../media/image123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25.png"/><Relationship Id="rId3" Type="http://schemas.openxmlformats.org/officeDocument/2006/relationships/image" Target="../media/image128.png"/><Relationship Id="rId7" Type="http://schemas.openxmlformats.org/officeDocument/2006/relationships/image" Target="../media/image130.png"/><Relationship Id="rId12" Type="http://schemas.openxmlformats.org/officeDocument/2006/relationships/image" Target="../media/image12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29.png"/><Relationship Id="rId11" Type="http://schemas.openxmlformats.org/officeDocument/2006/relationships/oleObject" Target="../embeddings/oleObject89.bin"/><Relationship Id="rId5" Type="http://schemas.openxmlformats.org/officeDocument/2006/relationships/image" Target="../media/image126.emf"/><Relationship Id="rId10" Type="http://schemas.openxmlformats.org/officeDocument/2006/relationships/image" Target="../media/image123.emf"/><Relationship Id="rId4" Type="http://schemas.openxmlformats.org/officeDocument/2006/relationships/oleObject" Target="../embeddings/oleObject87.bin"/><Relationship Id="rId9" Type="http://schemas.openxmlformats.org/officeDocument/2006/relationships/oleObject" Target="../embeddings/oleObject88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3" Type="http://schemas.openxmlformats.org/officeDocument/2006/relationships/oleObject" Target="../embeddings/oleObject90.bin"/><Relationship Id="rId7" Type="http://schemas.openxmlformats.org/officeDocument/2006/relationships/oleObject" Target="../embeddings/oleObject9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27.emf"/><Relationship Id="rId5" Type="http://schemas.openxmlformats.org/officeDocument/2006/relationships/oleObject" Target="../embeddings/oleObject91.bin"/><Relationship Id="rId10" Type="http://schemas.openxmlformats.org/officeDocument/2006/relationships/image" Target="../media/image133.emf"/><Relationship Id="rId4" Type="http://schemas.openxmlformats.org/officeDocument/2006/relationships/image" Target="../media/image123.emf"/><Relationship Id="rId9" Type="http://schemas.openxmlformats.org/officeDocument/2006/relationships/oleObject" Target="../embeddings/oleObject93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6.bin"/><Relationship Id="rId3" Type="http://schemas.openxmlformats.org/officeDocument/2006/relationships/oleObject" Target="../embeddings/oleObject94.bin"/><Relationship Id="rId7" Type="http://schemas.openxmlformats.org/officeDocument/2006/relationships/image" Target="../media/image1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35.emf"/><Relationship Id="rId5" Type="http://schemas.openxmlformats.org/officeDocument/2006/relationships/oleObject" Target="../embeddings/oleObject95.bin"/><Relationship Id="rId4" Type="http://schemas.openxmlformats.org/officeDocument/2006/relationships/image" Target="../media/image134.emf"/><Relationship Id="rId9" Type="http://schemas.openxmlformats.org/officeDocument/2006/relationships/image" Target="../media/image13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7.bin"/><Relationship Id="rId7" Type="http://schemas.openxmlformats.org/officeDocument/2006/relationships/image" Target="../media/image13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98.bin"/><Relationship Id="rId5" Type="http://schemas.openxmlformats.org/officeDocument/2006/relationships/image" Target="../media/image140.png"/><Relationship Id="rId4" Type="http://schemas.openxmlformats.org/officeDocument/2006/relationships/image" Target="../media/image13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14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14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14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14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46.emf"/><Relationship Id="rId5" Type="http://schemas.openxmlformats.org/officeDocument/2006/relationships/oleObject" Target="../embeddings/oleObject104.bin"/><Relationship Id="rId4" Type="http://schemas.openxmlformats.org/officeDocument/2006/relationships/image" Target="../media/image14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14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148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emf"/><Relationship Id="rId3" Type="http://schemas.openxmlformats.org/officeDocument/2006/relationships/oleObject" Target="../embeddings/oleObject107.bin"/><Relationship Id="rId7" Type="http://schemas.openxmlformats.org/officeDocument/2006/relationships/oleObject" Target="../embeddings/oleObject10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50.emf"/><Relationship Id="rId5" Type="http://schemas.openxmlformats.org/officeDocument/2006/relationships/oleObject" Target="../embeddings/oleObject108.bin"/><Relationship Id="rId4" Type="http://schemas.openxmlformats.org/officeDocument/2006/relationships/image" Target="../media/image14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53.emf"/><Relationship Id="rId5" Type="http://schemas.openxmlformats.org/officeDocument/2006/relationships/oleObject" Target="../embeddings/oleObject111.bin"/><Relationship Id="rId4" Type="http://schemas.openxmlformats.org/officeDocument/2006/relationships/image" Target="../media/image152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4.bin"/><Relationship Id="rId3" Type="http://schemas.openxmlformats.org/officeDocument/2006/relationships/oleObject" Target="../embeddings/oleObject112.bin"/><Relationship Id="rId7" Type="http://schemas.openxmlformats.org/officeDocument/2006/relationships/image" Target="../media/image15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113.bin"/><Relationship Id="rId5" Type="http://schemas.openxmlformats.org/officeDocument/2006/relationships/image" Target="../media/image157.emf"/><Relationship Id="rId4" Type="http://schemas.openxmlformats.org/officeDocument/2006/relationships/image" Target="../media/image154.emf"/><Relationship Id="rId9" Type="http://schemas.openxmlformats.org/officeDocument/2006/relationships/image" Target="../media/image156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emf"/><Relationship Id="rId3" Type="http://schemas.openxmlformats.org/officeDocument/2006/relationships/oleObject" Target="../embeddings/oleObject115.bin"/><Relationship Id="rId7" Type="http://schemas.openxmlformats.org/officeDocument/2006/relationships/oleObject" Target="../embeddings/oleObject1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59.emf"/><Relationship Id="rId5" Type="http://schemas.openxmlformats.org/officeDocument/2006/relationships/oleObject" Target="../embeddings/oleObject116.bin"/><Relationship Id="rId4" Type="http://schemas.openxmlformats.org/officeDocument/2006/relationships/image" Target="../media/image15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0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6" Type="http://schemas.openxmlformats.org/officeDocument/2006/relationships/oleObject" Target="../embeddings/oleObject119.bin"/><Relationship Id="rId5" Type="http://schemas.openxmlformats.org/officeDocument/2006/relationships/image" Target="../media/image161.emf"/><Relationship Id="rId4" Type="http://schemas.openxmlformats.org/officeDocument/2006/relationships/oleObject" Target="../embeddings/oleObject118.bin"/><Relationship Id="rId9" Type="http://schemas.openxmlformats.org/officeDocument/2006/relationships/image" Target="../media/image163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21.emf"/><Relationship Id="rId4" Type="http://schemas.openxmlformats.org/officeDocument/2006/relationships/image" Target="../media/image18.emf"/><Relationship Id="rId9" Type="http://schemas.openxmlformats.org/officeDocument/2006/relationships/oleObject" Target="../embeddings/oleObject1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619"/>
            <a:ext cx="9144000" cy="598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4381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419850"/>
            <a:ext cx="9144000" cy="4597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92080" y="5622339"/>
            <a:ext cx="3847527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400" b="1" i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И.П.Белецкая</a:t>
            </a:r>
            <a:endParaRPr lang="ru-RU" sz="2400" b="1" i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ru-RU" sz="2400" b="1" i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МГУ им. М.В. </a:t>
            </a:r>
            <a:r>
              <a:rPr lang="ru-RU" sz="2400" b="1" i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Ломоносова</a:t>
            </a:r>
            <a:endParaRPr lang="ru-RU" sz="2400" b="1" i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764" y="0"/>
            <a:ext cx="8820472" cy="459779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Катализ в современном органическом синтезе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43777" y="6401904"/>
            <a:ext cx="832279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2400" b="1" i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</a:t>
            </a:r>
            <a:r>
              <a:rPr lang="ru-RU" sz="2400" b="1" i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2400" b="1" i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16363" y="4002149"/>
            <a:ext cx="4562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«Катализ – это химия будущего»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677870" y="4354174"/>
            <a:ext cx="1402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В.Н.Ипатьев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073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Объект 17"/>
          <p:cNvGraphicFramePr>
            <a:graphicFrameLocks noChangeAspect="1"/>
          </p:cNvGraphicFramePr>
          <p:nvPr>
            <p:extLst/>
          </p:nvPr>
        </p:nvGraphicFramePr>
        <p:xfrm>
          <a:off x="2068513" y="908050"/>
          <a:ext cx="5019675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21" name="CS ChemDraw Drawing" r:id="rId3" imgW="5077689" imgH="1238760" progId="ChemDraw.Document.6.0">
                  <p:embed/>
                </p:oleObj>
              </mc:Choice>
              <mc:Fallback>
                <p:oleObj name="CS ChemDraw Drawing" r:id="rId3" imgW="5077689" imgH="12387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68513" y="908050"/>
                        <a:ext cx="5019675" cy="1225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07504" y="476672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7030A0"/>
                </a:solidFill>
              </a:rPr>
              <a:t>Энантиоселективный</a:t>
            </a:r>
            <a:r>
              <a:rPr lang="ru-RU" sz="2000" b="1" dirty="0" smtClean="0">
                <a:solidFill>
                  <a:srgbClr val="7030A0"/>
                </a:solidFill>
              </a:rPr>
              <a:t> метод синтеза производных </a:t>
            </a:r>
            <a:r>
              <a:rPr lang="el-GR" sz="2000" b="1" dirty="0" smtClean="0">
                <a:solidFill>
                  <a:srgbClr val="7030A0"/>
                </a:solidFill>
              </a:rPr>
              <a:t>β</a:t>
            </a:r>
            <a:r>
              <a:rPr lang="ru-RU" sz="2000" b="1" baseline="30000" dirty="0" smtClean="0">
                <a:solidFill>
                  <a:srgbClr val="7030A0"/>
                </a:solidFill>
              </a:rPr>
              <a:t>3</a:t>
            </a:r>
            <a:r>
              <a:rPr lang="ru-RU" sz="2000" b="1" dirty="0" smtClean="0">
                <a:solidFill>
                  <a:srgbClr val="7030A0"/>
                </a:solidFill>
              </a:rPr>
              <a:t>-триптофана</a:t>
            </a:r>
            <a:endParaRPr lang="ru-RU" sz="2000" dirty="0">
              <a:solidFill>
                <a:srgbClr val="7030A0"/>
              </a:solidFill>
            </a:endParaRPr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/>
          </p:nvPr>
        </p:nvGraphicFramePr>
        <p:xfrm>
          <a:off x="1282700" y="2316163"/>
          <a:ext cx="5422900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22" name="CS ChemDraw Drawing" r:id="rId5" imgW="5391583" imgH="1637820" progId="ChemDraw.Document.6.0">
                  <p:embed/>
                </p:oleObj>
              </mc:Choice>
              <mc:Fallback>
                <p:oleObj name="CS ChemDraw Drawing" r:id="rId5" imgW="5391583" imgH="163782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2700" y="2316163"/>
                        <a:ext cx="5422900" cy="164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/>
          <p:cNvGraphicFramePr>
            <a:graphicFrameLocks noChangeAspect="1"/>
          </p:cNvGraphicFramePr>
          <p:nvPr>
            <p:extLst/>
          </p:nvPr>
        </p:nvGraphicFramePr>
        <p:xfrm>
          <a:off x="6948264" y="3029375"/>
          <a:ext cx="1595689" cy="1070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23" name="CS ChemDraw Drawing" r:id="rId7" imgW="1572444" imgH="1055700" progId="ChemDraw.Document.6.0">
                  <p:embed/>
                </p:oleObj>
              </mc:Choice>
              <mc:Fallback>
                <p:oleObj name="CS ChemDraw Drawing" r:id="rId7" imgW="1572444" imgH="105570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264" y="3029375"/>
                        <a:ext cx="1595689" cy="10707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707097" y="6309320"/>
            <a:ext cx="3513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ChemCatChem</a:t>
            </a:r>
            <a:r>
              <a:rPr lang="en-US" sz="1400" i="1" dirty="0"/>
              <a:t>.</a:t>
            </a:r>
            <a:r>
              <a:rPr lang="en-US" sz="1400" dirty="0"/>
              <a:t> </a:t>
            </a:r>
            <a:r>
              <a:rPr lang="en-US" sz="1400" b="1" dirty="0"/>
              <a:t>2019</a:t>
            </a:r>
            <a:r>
              <a:rPr lang="en-US" sz="1400" dirty="0"/>
              <a:t>, V. 11, </a:t>
            </a:r>
            <a:r>
              <a:rPr lang="ru-RU" sz="1400" dirty="0"/>
              <a:t>№ </a:t>
            </a:r>
            <a:r>
              <a:rPr lang="en-US" sz="1400" dirty="0"/>
              <a:t>16, 3913-3918</a:t>
            </a:r>
            <a:endParaRPr lang="ru-RU" sz="1400" dirty="0"/>
          </a:p>
        </p:txBody>
      </p:sp>
      <p:pic>
        <p:nvPicPr>
          <p:cNvPr id="23" name="Picture 3" descr="E:\ASRock\Lena\Статьи\ФК_фталимидометиленмалонат\В редакцию\new\X ray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77072"/>
            <a:ext cx="1728192" cy="1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Объект 23"/>
          <p:cNvGraphicFramePr>
            <a:graphicFrameLocks noChangeAspect="1"/>
          </p:cNvGraphicFramePr>
          <p:nvPr>
            <p:extLst/>
          </p:nvPr>
        </p:nvGraphicFramePr>
        <p:xfrm>
          <a:off x="2411760" y="4131526"/>
          <a:ext cx="1439441" cy="1763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24" name="CS ChemDraw Drawing" r:id="rId10" imgW="1649972" imgH="2023650" progId="ChemDraw.Document.6.0">
                  <p:embed/>
                </p:oleObj>
              </mc:Choice>
              <mc:Fallback>
                <p:oleObj name="CS ChemDraw Drawing" r:id="rId10" imgW="1649972" imgH="202365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4131526"/>
                        <a:ext cx="1439441" cy="17630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/>
          <p:cNvGraphicFramePr>
            <a:graphicFrameLocks noChangeAspect="1"/>
          </p:cNvGraphicFramePr>
          <p:nvPr>
            <p:extLst/>
          </p:nvPr>
        </p:nvGraphicFramePr>
        <p:xfrm>
          <a:off x="7020272" y="2060848"/>
          <a:ext cx="1293813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25" name="CS ChemDraw Drawing" r:id="rId12" imgW="1293397" imgH="910980" progId="ChemDraw.Document.6.0">
                  <p:embed/>
                </p:oleObj>
              </mc:Choice>
              <mc:Fallback>
                <p:oleObj name="CS ChemDraw Drawing" r:id="rId12" imgW="1293397" imgH="91098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020272" y="2060848"/>
                        <a:ext cx="1293813" cy="911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535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4DE87FBC-2DED-47A7-9F51-0DFF3513F6F1}"/>
              </a:ext>
            </a:extLst>
          </p:cNvPr>
          <p:cNvSpPr/>
          <p:nvPr/>
        </p:nvSpPr>
        <p:spPr>
          <a:xfrm>
            <a:off x="6052413" y="4233672"/>
            <a:ext cx="2915564" cy="2122679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752871-DB85-4BBC-9C27-13FE3129F6BB}"/>
              </a:ext>
            </a:extLst>
          </p:cNvPr>
          <p:cNvSpPr txBox="1"/>
          <p:nvPr/>
        </p:nvSpPr>
        <p:spPr>
          <a:xfrm>
            <a:off x="213317" y="1340768"/>
            <a:ext cx="3979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“I am still </a:t>
            </a:r>
            <a:r>
              <a:rPr lang="en-US" i="1" dirty="0" err="1"/>
              <a:t>plumbimg</a:t>
            </a:r>
            <a:r>
              <a:rPr lang="en-US" i="1" dirty="0"/>
              <a:t> the vastness of the Periodic Table in search of new catalytic reactivity</a:t>
            </a:r>
            <a:r>
              <a:rPr lang="en-US" i="1" dirty="0" smtClean="0"/>
              <a:t>”</a:t>
            </a:r>
          </a:p>
          <a:p>
            <a:pPr algn="r"/>
            <a:r>
              <a:rPr lang="en-US" dirty="0" err="1" smtClean="0"/>
              <a:t>K.B.Sharpless</a:t>
            </a:r>
            <a:endParaRPr lang="ru-RU" i="1" dirty="0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C9386A29-3FA5-4C2C-9CDC-C4CF54011E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413549"/>
              </p:ext>
            </p:extLst>
          </p:nvPr>
        </p:nvGraphicFramePr>
        <p:xfrm>
          <a:off x="225425" y="3636963"/>
          <a:ext cx="5686425" cy="300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5" name="CS ChemDraw Drawing" r:id="rId3" imgW="5431104" imgH="2866417" progId="ChemDraw.Document.6.0">
                  <p:embed/>
                </p:oleObj>
              </mc:Choice>
              <mc:Fallback>
                <p:oleObj name="CS ChemDraw Drawing" r:id="rId3" imgW="5431104" imgH="286641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5425" y="3636963"/>
                        <a:ext cx="5686425" cy="3001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E181B93F-A8B3-4923-9A19-58EA350EA9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963946"/>
              </p:ext>
            </p:extLst>
          </p:nvPr>
        </p:nvGraphicFramePr>
        <p:xfrm>
          <a:off x="6099969" y="4316414"/>
          <a:ext cx="2773362" cy="196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6" name="CS ChemDraw Drawing" r:id="rId5" imgW="2602763" imgH="1843555" progId="ChemDraw.Document.6.0">
                  <p:embed/>
                </p:oleObj>
              </mc:Choice>
              <mc:Fallback>
                <p:oleObj name="CS ChemDraw Drawing" r:id="rId5" imgW="2602763" imgH="184355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9969" y="4316414"/>
                        <a:ext cx="2773362" cy="196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xmlns="" id="{5613F35E-BD60-4B08-8669-4B9CABDF93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4636601"/>
              </p:ext>
            </p:extLst>
          </p:nvPr>
        </p:nvGraphicFramePr>
        <p:xfrm>
          <a:off x="4695825" y="499417"/>
          <a:ext cx="4271963" cy="364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" name="CS ChemDraw Drawing" r:id="rId7" imgW="3773070" imgH="3221390" progId="ChemDraw.Document.6.0">
                  <p:embed/>
                </p:oleObj>
              </mc:Choice>
              <mc:Fallback>
                <p:oleObj name="CS ChemDraw Drawing" r:id="rId7" imgW="3773070" imgH="322139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95825" y="499417"/>
                        <a:ext cx="4271963" cy="3649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745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/>
          <p:cNvSpPr>
            <a:spLocks noChangeArrowheads="1"/>
          </p:cNvSpPr>
          <p:nvPr/>
        </p:nvSpPr>
        <p:spPr bwMode="auto">
          <a:xfrm>
            <a:off x="4634949" y="769028"/>
            <a:ext cx="1314450" cy="484188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63500" dir="3187806" algn="ctr" rotWithShape="0">
              <a:schemeClr val="tx2"/>
            </a:outerShdw>
          </a:effectLst>
        </p:spPr>
        <p:txBody>
          <a:bodyPr wrap="none" lIns="82945" tIns="41473" rIns="82945" bIns="41473" anchor="ctr"/>
          <a:lstStyle/>
          <a:p>
            <a:pPr algn="ctr" defTabSz="828675" eaLnBrk="0" hangingPunct="0"/>
            <a:endParaRPr lang="ru-RU" altLang="ru-RU" sz="2200">
              <a:latin typeface="Arial" pitchFamily="34" charset="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2160298" y="5681116"/>
            <a:ext cx="1314450" cy="484188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63500" dir="3187806" algn="ctr" rotWithShape="0">
              <a:schemeClr val="tx2"/>
            </a:outerShdw>
          </a:effectLst>
        </p:spPr>
        <p:txBody>
          <a:bodyPr wrap="none" lIns="82945" tIns="41473" rIns="82945" bIns="41473" anchor="ctr"/>
          <a:lstStyle/>
          <a:p>
            <a:pPr algn="ctr" defTabSz="828675" eaLnBrk="0" hangingPunct="0"/>
            <a:endParaRPr lang="ru-RU" altLang="ru-RU" sz="2200">
              <a:latin typeface="Arial" pitchFamily="34" charset="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2147478" y="1517446"/>
            <a:ext cx="1314450" cy="484188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63500" dir="3187806" algn="ctr" rotWithShape="0">
              <a:schemeClr val="tx2"/>
            </a:outerShdw>
          </a:effectLst>
        </p:spPr>
        <p:txBody>
          <a:bodyPr wrap="none" lIns="82945" tIns="41473" rIns="82945" bIns="41473" anchor="ctr"/>
          <a:lstStyle/>
          <a:p>
            <a:pPr algn="ctr" defTabSz="828675" eaLnBrk="0" hangingPunct="0"/>
            <a:endParaRPr lang="ru-RU" altLang="ru-RU" sz="2200">
              <a:latin typeface="Arial" pitchFamily="34" charset="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6539434" y="1234816"/>
            <a:ext cx="1224136" cy="484188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63500" dir="3187806" algn="ctr" rotWithShape="0">
              <a:schemeClr val="tx2"/>
            </a:outerShdw>
          </a:effectLst>
        </p:spPr>
        <p:txBody>
          <a:bodyPr wrap="none" lIns="82945" tIns="41473" rIns="82945" bIns="41473" anchor="ctr"/>
          <a:lstStyle/>
          <a:p>
            <a:pPr algn="ctr" defTabSz="828675" eaLnBrk="0" hangingPunct="0"/>
            <a:endParaRPr lang="ru-RU" altLang="ru-RU" sz="2200">
              <a:latin typeface="Arial" pitchFamily="34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451032"/>
            <a:ext cx="4075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>
              <a:defRPr sz="32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400" b="1" dirty="0" err="1" smtClean="0">
                <a:solidFill>
                  <a:srgbClr val="7030A0"/>
                </a:solidFill>
                <a:cs typeface="Lucida Sans Unicode" pitchFamily="34" charset="0"/>
              </a:rPr>
              <a:t>Pd</a:t>
            </a:r>
            <a:r>
              <a:rPr lang="en-US" altLang="ru-RU" sz="2400" b="1" dirty="0" smtClean="0">
                <a:solidFill>
                  <a:srgbClr val="7030A0"/>
                </a:solidFill>
                <a:cs typeface="Lucida Sans Unicode" pitchFamily="34" charset="0"/>
              </a:rPr>
              <a:t>-</a:t>
            </a:r>
            <a:r>
              <a:rPr lang="ru-RU" altLang="ru-RU" sz="2400" b="1" dirty="0" smtClean="0">
                <a:solidFill>
                  <a:srgbClr val="7030A0"/>
                </a:solidFill>
                <a:cs typeface="Lucida Sans Unicode" pitchFamily="34" charset="0"/>
              </a:rPr>
              <a:t>катализируемые реакции</a:t>
            </a:r>
            <a:endParaRPr lang="en-GB" altLang="ru-RU" sz="2400" b="1" dirty="0">
              <a:solidFill>
                <a:srgbClr val="7030A0"/>
              </a:solidFill>
              <a:cs typeface="Lucida Sans Unicode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2929"/>
              </p:ext>
            </p:extLst>
          </p:nvPr>
        </p:nvGraphicFramePr>
        <p:xfrm>
          <a:off x="1763688" y="836712"/>
          <a:ext cx="5895975" cy="571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4" name="CS ChemDraw Drawing" r:id="rId3" imgW="5896424" imgH="5718021" progId="ChemDraw.Document.6.0">
                  <p:embed/>
                </p:oleObj>
              </mc:Choice>
              <mc:Fallback>
                <p:oleObj name="CS ChemDraw Drawing" r:id="rId3" imgW="5896424" imgH="571802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3688" y="836712"/>
                        <a:ext cx="5895975" cy="571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84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>
            <a:extLst>
              <a:ext uri="{FF2B5EF4-FFF2-40B4-BE49-F238E27FC236}">
                <a16:creationId xmlns:a16="http://schemas.microsoft.com/office/drawing/2014/main" xmlns="" id="{2E9DAC34-B3EF-4994-AA38-766C6FC46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027" y="1562795"/>
            <a:ext cx="1314450" cy="484188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63500" dir="3187806" algn="ctr" rotWithShape="0">
              <a:schemeClr val="tx2"/>
            </a:outerShdw>
          </a:effectLst>
        </p:spPr>
        <p:txBody>
          <a:bodyPr wrap="none" lIns="82945" tIns="41473" rIns="82945" bIns="41473" anchor="ctr"/>
          <a:lstStyle>
            <a:lvl1pPr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/>
            <a:endParaRPr lang="ru-RU" altLang="ru-RU" sz="2200">
              <a:latin typeface="Arial" panose="020B0604020202020204" pitchFamily="34" charset="0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xmlns="" id="{C92659C5-602C-42A0-8B0E-ABD4C9EDB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476672"/>
            <a:ext cx="71334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dirty="0" smtClean="0">
                <a:solidFill>
                  <a:srgbClr val="7030A0"/>
                </a:solidFill>
                <a:cs typeface="Lucida Sans Unicode" pitchFamily="34" charset="0"/>
              </a:rPr>
              <a:t>Каталитический цикл </a:t>
            </a:r>
            <a:r>
              <a:rPr lang="en-GB" altLang="ru-RU" sz="2000" b="1" dirty="0" err="1" smtClean="0">
                <a:solidFill>
                  <a:srgbClr val="7030A0"/>
                </a:solidFill>
                <a:cs typeface="Lucida Sans Unicode" pitchFamily="34" charset="0"/>
              </a:rPr>
              <a:t>Pd</a:t>
            </a:r>
            <a:r>
              <a:rPr lang="en-GB" altLang="ru-RU" sz="2000" b="1" dirty="0" smtClean="0">
                <a:solidFill>
                  <a:srgbClr val="7030A0"/>
                </a:solidFill>
                <a:cs typeface="Lucida Sans Unicode" pitchFamily="34" charset="0"/>
              </a:rPr>
              <a:t>-</a:t>
            </a:r>
            <a:r>
              <a:rPr lang="ru-RU" altLang="ru-RU" sz="2000" b="1" dirty="0">
                <a:solidFill>
                  <a:srgbClr val="7030A0"/>
                </a:solidFill>
                <a:cs typeface="Lucida Sans Unicode" pitchFamily="34" charset="0"/>
              </a:rPr>
              <a:t>катализируемых </a:t>
            </a:r>
            <a:r>
              <a:rPr lang="ru-RU" altLang="ru-RU" sz="2000" b="1" dirty="0" smtClean="0">
                <a:solidFill>
                  <a:srgbClr val="7030A0"/>
                </a:solidFill>
                <a:cs typeface="Lucida Sans Unicode" pitchFamily="34" charset="0"/>
              </a:rPr>
              <a:t>реакций</a:t>
            </a:r>
            <a:endParaRPr lang="en-GB" altLang="ru-RU" sz="2000" b="1" dirty="0">
              <a:solidFill>
                <a:srgbClr val="7030A0"/>
              </a:solidFill>
              <a:cs typeface="Lucida Sans Unicode" pitchFamily="34" charset="0"/>
            </a:endParaRPr>
          </a:p>
        </p:txBody>
      </p:sp>
      <p:sp>
        <p:nvSpPr>
          <p:cNvPr id="22532" name="AutoShape 4">
            <a:extLst>
              <a:ext uri="{FF2B5EF4-FFF2-40B4-BE49-F238E27FC236}">
                <a16:creationId xmlns:a16="http://schemas.microsoft.com/office/drawing/2014/main" xmlns="" id="{93CF7E86-FF4B-4CB3-9766-942A4240F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2089" y="3499545"/>
            <a:ext cx="1036638" cy="484188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63500" dir="3187806" algn="ctr" rotWithShape="0">
              <a:schemeClr val="tx2"/>
            </a:outerShdw>
          </a:effectLst>
        </p:spPr>
        <p:txBody>
          <a:bodyPr wrap="none" lIns="82945" tIns="41473" rIns="82945" bIns="41473" anchor="ctr"/>
          <a:lstStyle>
            <a:lvl1pPr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/>
            <a:endParaRPr lang="ru-RU" altLang="ru-RU" sz="2200">
              <a:latin typeface="Arial" panose="020B0604020202020204" pitchFamily="34" charset="0"/>
            </a:endParaRPr>
          </a:p>
        </p:txBody>
      </p:sp>
      <p:sp>
        <p:nvSpPr>
          <p:cNvPr id="22533" name="AutoShape 5">
            <a:extLst>
              <a:ext uri="{FF2B5EF4-FFF2-40B4-BE49-F238E27FC236}">
                <a16:creationId xmlns:a16="http://schemas.microsoft.com/office/drawing/2014/main" xmlns="" id="{1AC0B039-E175-4B5D-A8CB-10F6D1E6D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164" y="3291583"/>
            <a:ext cx="1312863" cy="484187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63500" dir="3187806" algn="ctr" rotWithShape="0">
              <a:schemeClr val="tx2"/>
            </a:outerShdw>
          </a:effectLst>
        </p:spPr>
        <p:txBody>
          <a:bodyPr wrap="none" lIns="82945" tIns="41473" rIns="82945" bIns="41473" anchor="ctr"/>
          <a:lstStyle>
            <a:lvl1pPr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/>
            <a:endParaRPr lang="ru-RU" altLang="ru-RU" sz="2200">
              <a:latin typeface="Arial" panose="020B0604020202020204" pitchFamily="34" charset="0"/>
            </a:endParaRPr>
          </a:p>
        </p:txBody>
      </p:sp>
      <p:sp>
        <p:nvSpPr>
          <p:cNvPr id="22534" name="AutoShape 6">
            <a:extLst>
              <a:ext uri="{FF2B5EF4-FFF2-40B4-BE49-F238E27FC236}">
                <a16:creationId xmlns:a16="http://schemas.microsoft.com/office/drawing/2014/main" xmlns="" id="{6677AE61-CEE3-4B07-B98F-04DDA76F4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2589" y="5987158"/>
            <a:ext cx="1450975" cy="415925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63500" dir="3187806" algn="ctr" rotWithShape="0">
              <a:schemeClr val="tx2"/>
            </a:outerShdw>
          </a:effectLst>
        </p:spPr>
        <p:txBody>
          <a:bodyPr wrap="none" lIns="82945" tIns="41473" rIns="82945" bIns="41473" anchor="ctr"/>
          <a:lstStyle>
            <a:lvl1pPr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/>
            <a:endParaRPr lang="ru-RU" altLang="ru-RU" sz="2200">
              <a:latin typeface="Arial" panose="020B0604020202020204" pitchFamily="34" charset="0"/>
            </a:endParaRPr>
          </a:p>
        </p:txBody>
      </p:sp>
      <p:sp>
        <p:nvSpPr>
          <p:cNvPr id="22535" name="AutoShape 7">
            <a:extLst>
              <a:ext uri="{FF2B5EF4-FFF2-40B4-BE49-F238E27FC236}">
                <a16:creationId xmlns:a16="http://schemas.microsoft.com/office/drawing/2014/main" xmlns="" id="{8E288C1D-0FA4-4633-AF95-3466C3AB6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3564" y="2323208"/>
            <a:ext cx="1312863" cy="484187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63500" dir="3187806" algn="ctr" rotWithShape="0">
              <a:schemeClr val="tx2"/>
            </a:outerShdw>
          </a:effectLst>
        </p:spPr>
        <p:txBody>
          <a:bodyPr wrap="none" lIns="82945" tIns="41473" rIns="82945" bIns="41473" anchor="ctr"/>
          <a:lstStyle>
            <a:lvl1pPr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/>
            <a:endParaRPr lang="ru-RU" altLang="ru-RU" sz="2200">
              <a:latin typeface="Arial" panose="020B0604020202020204" pitchFamily="34" charset="0"/>
            </a:endParaRPr>
          </a:p>
        </p:txBody>
      </p:sp>
      <p:graphicFrame>
        <p:nvGraphicFramePr>
          <p:cNvPr id="22536" name="Object 8">
            <a:extLst>
              <a:ext uri="{FF2B5EF4-FFF2-40B4-BE49-F238E27FC236}">
                <a16:creationId xmlns:a16="http://schemas.microsoft.com/office/drawing/2014/main" xmlns="" id="{410D95BC-C345-4036-9764-9D8339E1F7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391625"/>
              </p:ext>
            </p:extLst>
          </p:nvPr>
        </p:nvGraphicFramePr>
        <p:xfrm>
          <a:off x="1547664" y="1010345"/>
          <a:ext cx="5854700" cy="546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9" name="CS ChemDraw Drawing" r:id="rId4" imgW="4236720" imgH="3957320" progId="ChemDraw.Document.6.0">
                  <p:embed/>
                </p:oleObj>
              </mc:Choice>
              <mc:Fallback>
                <p:oleObj name="CS ChemDraw Drawing" r:id="rId4" imgW="4236720" imgH="395732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1010345"/>
                        <a:ext cx="5854700" cy="546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86705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336686"/>
              </p:ext>
            </p:extLst>
          </p:nvPr>
        </p:nvGraphicFramePr>
        <p:xfrm>
          <a:off x="1214818" y="1124744"/>
          <a:ext cx="6675438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82" name="CS ChemDraw Drawing" r:id="rId3" imgW="4900718" imgH="826974" progId="ChemDraw.Document.6.0">
                  <p:embed/>
                </p:oleObj>
              </mc:Choice>
              <mc:Fallback>
                <p:oleObj name="CS ChemDraw Drawing" r:id="rId3" imgW="4900718" imgH="82697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818" y="1124744"/>
                        <a:ext cx="6675438" cy="1135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781459"/>
              </p:ext>
            </p:extLst>
          </p:nvPr>
        </p:nvGraphicFramePr>
        <p:xfrm>
          <a:off x="1063506" y="2492896"/>
          <a:ext cx="7023100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83" name="CS ChemDraw Drawing" r:id="rId5" imgW="5144643" imgH="827091" progId="ChemDraw.Document.6.0">
                  <p:embed/>
                </p:oleObj>
              </mc:Choice>
              <mc:Fallback>
                <p:oleObj name="CS ChemDraw Drawing" r:id="rId5" imgW="5144643" imgH="827091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3506" y="2492896"/>
                        <a:ext cx="7023100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764416"/>
              </p:ext>
            </p:extLst>
          </p:nvPr>
        </p:nvGraphicFramePr>
        <p:xfrm>
          <a:off x="2411760" y="4941168"/>
          <a:ext cx="4695825" cy="95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84" name="CS ChemDraw Drawing" r:id="rId7" imgW="3440811" imgH="699162" progId="ChemDraw.Document.6.0">
                  <p:embed/>
                </p:oleObj>
              </mc:Choice>
              <mc:Fallback>
                <p:oleObj name="CS ChemDraw Drawing" r:id="rId7" imgW="3440811" imgH="69916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4941168"/>
                        <a:ext cx="4695825" cy="950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96063"/>
              </p:ext>
            </p:extLst>
          </p:nvPr>
        </p:nvGraphicFramePr>
        <p:xfrm>
          <a:off x="1619672" y="3717032"/>
          <a:ext cx="6245225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85" name="CS ChemDraw Drawing" r:id="rId9" imgW="4579239" imgH="778312" progId="ChemDraw.Document.6.0">
                  <p:embed/>
                </p:oleObj>
              </mc:Choice>
              <mc:Fallback>
                <p:oleObj name="CS ChemDraw Drawing" r:id="rId9" imgW="4579239" imgH="77831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3717032"/>
                        <a:ext cx="6245225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059832" y="6224158"/>
            <a:ext cx="3366989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572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altLang="ru-RU" sz="1400" i="1" dirty="0" err="1">
                <a:latin typeface="+mj-lt"/>
              </a:rPr>
              <a:t>Izv</a:t>
            </a:r>
            <a:r>
              <a:rPr lang="en-GB" altLang="ru-RU" sz="1400" i="1" dirty="0">
                <a:latin typeface="+mj-lt"/>
              </a:rPr>
              <a:t>. </a:t>
            </a:r>
            <a:r>
              <a:rPr lang="en-GB" altLang="ru-RU" sz="1400" i="1" dirty="0" err="1">
                <a:latin typeface="+mj-lt"/>
              </a:rPr>
              <a:t>Akad</a:t>
            </a:r>
            <a:r>
              <a:rPr lang="en-GB" altLang="ru-RU" sz="1400" i="1" dirty="0">
                <a:latin typeface="+mj-lt"/>
              </a:rPr>
              <a:t>. </a:t>
            </a:r>
            <a:r>
              <a:rPr lang="en-GB" altLang="ru-RU" sz="1400" i="1" dirty="0" err="1">
                <a:latin typeface="+mj-lt"/>
              </a:rPr>
              <a:t>Nauk</a:t>
            </a:r>
            <a:r>
              <a:rPr lang="en-GB" altLang="ru-RU" sz="1400" i="1" dirty="0">
                <a:latin typeface="+mj-lt"/>
              </a:rPr>
              <a:t> SSSR, Ser. </a:t>
            </a:r>
            <a:r>
              <a:rPr lang="en-GB" altLang="ru-RU" sz="1400" i="1" dirty="0" err="1">
                <a:latin typeface="+mj-lt"/>
              </a:rPr>
              <a:t>Khim</a:t>
            </a:r>
            <a:r>
              <a:rPr lang="en-GB" altLang="ru-RU" sz="1400" i="1" dirty="0">
                <a:latin typeface="+mj-lt"/>
              </a:rPr>
              <a:t>.</a:t>
            </a:r>
            <a:r>
              <a:rPr lang="en-GB" altLang="ru-RU" sz="1400" dirty="0">
                <a:latin typeface="+mj-lt"/>
              </a:rPr>
              <a:t>, </a:t>
            </a:r>
            <a:r>
              <a:rPr lang="en-GB" altLang="ru-RU" sz="1400" b="1" dirty="0">
                <a:latin typeface="+mj-lt"/>
              </a:rPr>
              <a:t>1989</a:t>
            </a:r>
            <a:r>
              <a:rPr lang="en-GB" altLang="ru-RU" sz="1400" dirty="0">
                <a:latin typeface="+mj-lt"/>
              </a:rPr>
              <a:t>, 2394</a:t>
            </a:r>
            <a:endParaRPr lang="en-GB" altLang="ru-RU" sz="1600" dirty="0">
              <a:latin typeface="+mj-lt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-43073" y="404664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>
              <a:defRPr sz="32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 smtClean="0">
                <a:solidFill>
                  <a:srgbClr val="7030A0"/>
                </a:solidFill>
                <a:latin typeface="+mj-lt"/>
                <a:cs typeface="Lucida Sans Unicode" pitchFamily="34" charset="0"/>
              </a:rPr>
              <a:t>Реакция </a:t>
            </a:r>
            <a:r>
              <a:rPr lang="ru-RU" altLang="ru-RU" sz="2400" b="1" dirty="0" err="1" smtClean="0">
                <a:solidFill>
                  <a:srgbClr val="7030A0"/>
                </a:solidFill>
                <a:latin typeface="+mj-lt"/>
                <a:cs typeface="Lucida Sans Unicode" pitchFamily="34" charset="0"/>
              </a:rPr>
              <a:t>Сузуки</a:t>
            </a:r>
            <a:endParaRPr lang="en-GB" altLang="ru-RU" sz="2400" b="1" dirty="0">
              <a:solidFill>
                <a:srgbClr val="7030A0"/>
              </a:solidFill>
              <a:latin typeface="+mj-lt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3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/>
          <p:cNvSpPr>
            <a:spLocks noChangeArrowheads="1"/>
          </p:cNvSpPr>
          <p:nvPr/>
        </p:nvSpPr>
        <p:spPr bwMode="auto">
          <a:xfrm>
            <a:off x="6553200" y="1447800"/>
            <a:ext cx="2286000" cy="1066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45791" dir="3378596" algn="ctr" rotWithShape="0">
              <a:schemeClr val="tx2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5059" name="Rectangle 2"/>
          <p:cNvSpPr>
            <a:spLocks noChangeArrowheads="1"/>
          </p:cNvSpPr>
          <p:nvPr/>
        </p:nvSpPr>
        <p:spPr bwMode="auto">
          <a:xfrm>
            <a:off x="21340" y="383089"/>
            <a:ext cx="84390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7030A0"/>
                </a:solidFill>
                <a:latin typeface="+mj-lt"/>
                <a:cs typeface="Lucida Sans Unicode" pitchFamily="34" charset="0"/>
              </a:rPr>
              <a:t>Реакции </a:t>
            </a:r>
            <a:r>
              <a:rPr lang="ru-RU" altLang="ru-RU" sz="2400" b="1" dirty="0" smtClean="0">
                <a:solidFill>
                  <a:srgbClr val="7030A0"/>
                </a:solidFill>
                <a:latin typeface="+mj-lt"/>
                <a:cs typeface="Lucida Sans Unicode" pitchFamily="34" charset="0"/>
              </a:rPr>
              <a:t>образования связей углерод-</a:t>
            </a:r>
            <a:r>
              <a:rPr lang="ru-RU" altLang="ru-RU" sz="2400" b="1" dirty="0" err="1" smtClean="0">
                <a:solidFill>
                  <a:srgbClr val="7030A0"/>
                </a:solidFill>
                <a:latin typeface="+mj-lt"/>
                <a:cs typeface="Lucida Sans Unicode" pitchFamily="34" charset="0"/>
              </a:rPr>
              <a:t>гетероатом</a:t>
            </a:r>
            <a:endParaRPr lang="ru-RU" altLang="ru-RU" sz="2400" b="1" dirty="0">
              <a:solidFill>
                <a:srgbClr val="7030A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265115" y="6021288"/>
            <a:ext cx="261376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defTabSz="457200" eaLnBrk="0" hangingPunct="0">
              <a:tabLst>
                <a:tab pos="723900" algn="l"/>
                <a:tab pos="1447800" algn="l"/>
              </a:tabLst>
            </a:pPr>
            <a:r>
              <a:rPr lang="ru-RU" altLang="ru-RU" sz="1400" i="1" dirty="0" err="1"/>
              <a:t>Zh</a:t>
            </a:r>
            <a:r>
              <a:rPr lang="ru-RU" altLang="ru-RU" sz="1400" i="1" dirty="0"/>
              <a:t>. </a:t>
            </a:r>
            <a:r>
              <a:rPr lang="ru-RU" altLang="ru-RU" sz="1400" i="1" dirty="0" err="1"/>
              <a:t>Org</a:t>
            </a:r>
            <a:r>
              <a:rPr lang="ru-RU" altLang="ru-RU" sz="1400" i="1" dirty="0"/>
              <a:t>. </a:t>
            </a:r>
            <a:r>
              <a:rPr lang="ru-RU" altLang="ru-RU" sz="1400" i="1" dirty="0" err="1"/>
              <a:t>Khim</a:t>
            </a:r>
            <a:r>
              <a:rPr lang="ru-RU" altLang="ru-RU" sz="1400" dirty="0"/>
              <a:t>., </a:t>
            </a:r>
            <a:r>
              <a:rPr lang="ru-RU" altLang="ru-RU" sz="1400" b="1" dirty="0"/>
              <a:t>1994</a:t>
            </a:r>
            <a:r>
              <a:rPr lang="ru-RU" altLang="ru-RU" sz="1400" dirty="0"/>
              <a:t>, 30, 876</a:t>
            </a:r>
          </a:p>
          <a:p>
            <a:pPr algn="ctr" defTabSz="457200" eaLnBrk="0" hangingPunct="0">
              <a:tabLst>
                <a:tab pos="723900" algn="l"/>
                <a:tab pos="1447800" algn="l"/>
              </a:tabLst>
            </a:pPr>
            <a:r>
              <a:rPr lang="ru-RU" altLang="ru-RU" sz="1400" i="1" dirty="0" err="1"/>
              <a:t>Tetrahedron</a:t>
            </a:r>
            <a:r>
              <a:rPr lang="ru-RU" altLang="ru-RU" sz="1400" i="1" dirty="0"/>
              <a:t> </a:t>
            </a:r>
            <a:r>
              <a:rPr lang="ru-RU" altLang="ru-RU" sz="1400" i="1" dirty="0" err="1"/>
              <a:t>Lett</a:t>
            </a:r>
            <a:r>
              <a:rPr lang="ru-RU" altLang="ru-RU" sz="1400" dirty="0"/>
              <a:t>., </a:t>
            </a:r>
            <a:r>
              <a:rPr lang="ru-RU" altLang="ru-RU" sz="1400" b="1" dirty="0"/>
              <a:t>1998</a:t>
            </a:r>
            <a:r>
              <a:rPr lang="ru-RU" altLang="ru-RU" sz="1400" dirty="0"/>
              <a:t>, 39, 5621</a:t>
            </a:r>
          </a:p>
        </p:txBody>
      </p:sp>
      <p:graphicFrame>
        <p:nvGraphicFramePr>
          <p:cNvPr id="266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0004844"/>
              </p:ext>
            </p:extLst>
          </p:nvPr>
        </p:nvGraphicFramePr>
        <p:xfrm>
          <a:off x="971600" y="1547019"/>
          <a:ext cx="5300899" cy="86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9" name="CS ChemDraw Drawing" r:id="rId3" imgW="3497580" imgH="574040" progId="ChemDraw.Document.5.0">
                  <p:embed/>
                </p:oleObj>
              </mc:Choice>
              <mc:Fallback>
                <p:oleObj name="CS ChemDraw Drawing" r:id="rId3" imgW="3497580" imgH="574040" progId="ChemDraw.Document.5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547019"/>
                        <a:ext cx="5300899" cy="868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879417"/>
              </p:ext>
            </p:extLst>
          </p:nvPr>
        </p:nvGraphicFramePr>
        <p:xfrm>
          <a:off x="690798" y="3429000"/>
          <a:ext cx="7762401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10" name="CS ChemDraw Drawing" r:id="rId5" imgW="5095240" imgH="614680" progId="ChemDraw.Document.5.0">
                  <p:embed/>
                </p:oleObj>
              </mc:Choice>
              <mc:Fallback>
                <p:oleObj name="CS ChemDraw Drawing" r:id="rId5" imgW="5095240" imgH="614680" progId="ChemDraw.Document.5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798" y="3429000"/>
                        <a:ext cx="7762401" cy="936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1" name="Object 7"/>
          <p:cNvGraphicFramePr>
            <a:graphicFrameLocks noChangeAspect="1"/>
          </p:cNvGraphicFramePr>
          <p:nvPr/>
        </p:nvGraphicFramePr>
        <p:xfrm>
          <a:off x="6626225" y="1566863"/>
          <a:ext cx="2093913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11" name="CS ChemDraw Drawing" r:id="rId7" imgW="1750060" imgH="744220" progId="ChemDraw.Document.5.0">
                  <p:embed/>
                </p:oleObj>
              </mc:Choice>
              <mc:Fallback>
                <p:oleObj name="CS ChemDraw Drawing" r:id="rId7" imgW="1750060" imgH="744220" progId="ChemDraw.Document.5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6225" y="1566863"/>
                        <a:ext cx="2093913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10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665194" y="393362"/>
            <a:ext cx="37580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 smtClean="0">
                <a:solidFill>
                  <a:srgbClr val="7030A0"/>
                </a:solidFill>
                <a:latin typeface="+mj-lt"/>
                <a:cs typeface="Lucida Sans Unicode" pitchFamily="34" charset="0"/>
              </a:rPr>
              <a:t>Реакции в </a:t>
            </a:r>
            <a:r>
              <a:rPr lang="ru-RU" altLang="ru-RU" sz="2400" b="1" dirty="0" err="1" smtClean="0">
                <a:solidFill>
                  <a:srgbClr val="7030A0"/>
                </a:solidFill>
                <a:latin typeface="+mj-lt"/>
                <a:cs typeface="Lucida Sans Unicode" pitchFamily="34" charset="0"/>
              </a:rPr>
              <a:t>микроэмульсии</a:t>
            </a:r>
            <a:endParaRPr lang="en-GB" altLang="ru-RU" sz="2400" b="1" dirty="0">
              <a:solidFill>
                <a:srgbClr val="7030A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1697831" y="1032983"/>
            <a:ext cx="36195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/>
          <a:p>
            <a:pPr algn="ctr" defTabSz="414338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GB" altLang="ru-RU" sz="1400" dirty="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rPr>
              <a:t>Reactions which can be readily run </a:t>
            </a:r>
          </a:p>
          <a:p>
            <a:pPr algn="ctr" defTabSz="414338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GB" altLang="ru-RU" sz="1400" dirty="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rPr>
              <a:t>in </a:t>
            </a:r>
            <a:r>
              <a:rPr lang="en-GB" altLang="ru-RU" sz="1400" i="1" dirty="0" err="1">
                <a:solidFill>
                  <a:srgbClr val="004188"/>
                </a:solidFill>
                <a:latin typeface="Arial" pitchFamily="34" charset="0"/>
                <a:cs typeface="Lucida Sans Unicode" pitchFamily="34" charset="0"/>
              </a:rPr>
              <a:t>microemulsion</a:t>
            </a:r>
            <a:r>
              <a:rPr lang="en-GB" altLang="ru-RU" sz="1400" i="1" dirty="0">
                <a:solidFill>
                  <a:srgbClr val="004188"/>
                </a:solidFill>
                <a:latin typeface="Arial" pitchFamily="34" charset="0"/>
                <a:cs typeface="Lucida Sans Unicode" pitchFamily="34" charset="0"/>
              </a:rPr>
              <a:t> media</a:t>
            </a:r>
            <a:r>
              <a:rPr lang="en-GB" altLang="ru-RU" sz="1400" dirty="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rPr>
              <a:t> at preparative scale</a:t>
            </a:r>
            <a:endParaRPr lang="en-GB" altLang="ru-RU" dirty="0">
              <a:solidFill>
                <a:srgbClr val="000000"/>
              </a:solidFill>
              <a:latin typeface="Arial" pitchFamily="34" charset="0"/>
              <a:cs typeface="Lucida Sans Unicode" pitchFamily="34" charset="0"/>
            </a:endParaRPr>
          </a:p>
        </p:txBody>
      </p:sp>
      <p:graphicFrame>
        <p:nvGraphicFramePr>
          <p:cNvPr id="18436" name="Object 5"/>
          <p:cNvGraphicFramePr>
            <a:graphicFrameLocks noChangeAspect="1"/>
          </p:cNvGraphicFramePr>
          <p:nvPr/>
        </p:nvGraphicFramePr>
        <p:xfrm>
          <a:off x="776288" y="1787525"/>
          <a:ext cx="4718050" cy="272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54" name="CS ChemDraw Drawing" r:id="rId3" imgW="4207383" imgH="2431923" progId="ChemDraw.Document.6.0">
                  <p:embed/>
                </p:oleObj>
              </mc:Choice>
              <mc:Fallback>
                <p:oleObj name="CS ChemDraw Drawing" r:id="rId3" imgW="4207383" imgH="2431923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1787525"/>
                        <a:ext cx="4718050" cy="272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2009775" y="4618038"/>
            <a:ext cx="4510088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/>
          <a:p>
            <a:pPr defTabSz="414338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altLang="ru-RU" sz="1200" b="1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rPr>
              <a:t>Z: </a:t>
            </a:r>
            <a:r>
              <a:rPr lang="en-GB" altLang="ru-RU" sz="12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rPr>
              <a:t>Alk, NO</a:t>
            </a:r>
            <a:r>
              <a:rPr lang="en-GB" altLang="ru-RU" sz="1200" baseline="-25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rPr>
              <a:t>2</a:t>
            </a:r>
            <a:r>
              <a:rPr lang="en-GB" altLang="ru-RU" sz="12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rPr>
              <a:t>, OR, COOR, CN, Hal, etc.; X = COOR, Ar, 4-Py</a:t>
            </a:r>
            <a:endParaRPr lang="en-GB" altLang="ru-RU" sz="1200" b="1">
              <a:solidFill>
                <a:srgbClr val="000000"/>
              </a:solidFill>
              <a:latin typeface="Arial" pitchFamily="34" charset="0"/>
              <a:cs typeface="Lucida Sans Unicode" pitchFamily="34" charset="0"/>
            </a:endParaRPr>
          </a:p>
          <a:p>
            <a:pPr defTabSz="414338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altLang="ru-RU" sz="1200" b="1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rPr>
              <a:t>Microemulsion media: </a:t>
            </a:r>
            <a:r>
              <a:rPr lang="en-GB" altLang="ru-RU" sz="1200">
                <a:solidFill>
                  <a:srgbClr val="004188"/>
                </a:solidFill>
                <a:latin typeface="Arial" pitchFamily="34" charset="0"/>
                <a:cs typeface="Lucida Sans Unicode" pitchFamily="34" charset="0"/>
              </a:rPr>
              <a:t>surfactant (anionic, cationic, or</a:t>
            </a:r>
          </a:p>
          <a:p>
            <a:pPr defTabSz="414338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altLang="ru-RU" sz="1200">
                <a:solidFill>
                  <a:srgbClr val="004188"/>
                </a:solidFill>
                <a:latin typeface="Arial" pitchFamily="34" charset="0"/>
                <a:cs typeface="Lucida Sans Unicode" pitchFamily="34" charset="0"/>
              </a:rPr>
              <a:t>non-ionic) – co-surfactant (alkanol C</a:t>
            </a:r>
            <a:r>
              <a:rPr lang="en-GB" altLang="ru-RU" sz="1200" baseline="-25000">
                <a:solidFill>
                  <a:srgbClr val="004188"/>
                </a:solidFill>
                <a:latin typeface="Arial" pitchFamily="34" charset="0"/>
                <a:cs typeface="Lucida Sans Unicode" pitchFamily="34" charset="0"/>
              </a:rPr>
              <a:t>2</a:t>
            </a:r>
            <a:r>
              <a:rPr lang="en-GB" altLang="ru-RU" sz="1200">
                <a:solidFill>
                  <a:srgbClr val="004188"/>
                </a:solidFill>
                <a:latin typeface="Arial" pitchFamily="34" charset="0"/>
                <a:cs typeface="Lucida Sans Unicode" pitchFamily="34" charset="0"/>
              </a:rPr>
              <a:t>-C</a:t>
            </a:r>
            <a:r>
              <a:rPr lang="en-GB" altLang="ru-RU" sz="1200" baseline="-25000">
                <a:solidFill>
                  <a:srgbClr val="004188"/>
                </a:solidFill>
                <a:latin typeface="Arial" pitchFamily="34" charset="0"/>
                <a:cs typeface="Lucida Sans Unicode" pitchFamily="34" charset="0"/>
              </a:rPr>
              <a:t>5</a:t>
            </a:r>
            <a:r>
              <a:rPr lang="en-GB" altLang="ru-RU" sz="1200">
                <a:solidFill>
                  <a:srgbClr val="004188"/>
                </a:solidFill>
                <a:latin typeface="Arial" pitchFamily="34" charset="0"/>
                <a:cs typeface="Lucida Sans Unicode" pitchFamily="34" charset="0"/>
              </a:rPr>
              <a:t>, or alkyl ethers of mono or diethyleneglycol) – water (molar ratio 1:5-6:200)</a:t>
            </a:r>
            <a:endParaRPr lang="en-GB" altLang="ru-RU" sz="1200">
              <a:solidFill>
                <a:srgbClr val="669900"/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18438" name="Text Box 80"/>
          <p:cNvSpPr txBox="1">
            <a:spLocks noChangeArrowheads="1"/>
          </p:cNvSpPr>
          <p:nvPr/>
        </p:nvSpPr>
        <p:spPr bwMode="auto">
          <a:xfrm>
            <a:off x="5029200" y="5918200"/>
            <a:ext cx="25368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ru-RU" sz="1400"/>
              <a:t>Surfactant C</a:t>
            </a:r>
            <a:r>
              <a:rPr lang="en-US" altLang="ru-RU" sz="1400" baseline="-25000"/>
              <a:t>17</a:t>
            </a:r>
            <a:r>
              <a:rPr lang="en-US" altLang="ru-RU" sz="1400"/>
              <a:t>H</a:t>
            </a:r>
            <a:r>
              <a:rPr lang="en-US" altLang="ru-RU" sz="1400" baseline="-25000"/>
              <a:t>33</a:t>
            </a:r>
            <a:r>
              <a:rPr lang="en-US" altLang="ru-RU" sz="1400"/>
              <a:t>CO</a:t>
            </a:r>
            <a:r>
              <a:rPr lang="en-US" altLang="ru-RU" sz="1400" baseline="-25000"/>
              <a:t>2</a:t>
            </a:r>
            <a:r>
              <a:rPr lang="en-US" altLang="ru-RU" sz="1400"/>
              <a:t>K</a:t>
            </a:r>
          </a:p>
          <a:p>
            <a:pPr eaLnBrk="0" hangingPunct="0"/>
            <a:r>
              <a:rPr lang="en-US" altLang="ru-RU" sz="1400"/>
              <a:t>PdCl</a:t>
            </a:r>
            <a:r>
              <a:rPr lang="en-US" altLang="ru-RU" sz="1400" baseline="-25000"/>
              <a:t>2</a:t>
            </a:r>
            <a:r>
              <a:rPr lang="en-US" altLang="ru-RU" sz="1400"/>
              <a:t> (0.01 mol%), Yield 90%</a:t>
            </a:r>
            <a:endParaRPr lang="ru-RU" altLang="ru-RU" sz="1400"/>
          </a:p>
        </p:txBody>
      </p:sp>
      <p:sp>
        <p:nvSpPr>
          <p:cNvPr id="18439" name="Text Box 81"/>
          <p:cNvSpPr txBox="1">
            <a:spLocks noChangeArrowheads="1"/>
          </p:cNvSpPr>
          <p:nvPr/>
        </p:nvSpPr>
        <p:spPr bwMode="auto">
          <a:xfrm>
            <a:off x="2749550" y="5967413"/>
            <a:ext cx="15160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ru-RU" sz="2000" b="1">
                <a:solidFill>
                  <a:srgbClr val="004188"/>
                </a:solidFill>
              </a:rPr>
              <a:t>Heck reaction</a:t>
            </a:r>
            <a:endParaRPr lang="ru-RU" altLang="ru-RU" sz="2000">
              <a:solidFill>
                <a:srgbClr val="004188"/>
              </a:solidFill>
            </a:endParaRPr>
          </a:p>
        </p:txBody>
      </p:sp>
      <p:pic>
        <p:nvPicPr>
          <p:cNvPr id="18440" name="Рисунок 8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3078162"/>
            <a:ext cx="2063750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Рисунок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1547812"/>
            <a:ext cx="22907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Rectangle 76"/>
          <p:cNvSpPr>
            <a:spLocks noChangeArrowheads="1"/>
          </p:cNvSpPr>
          <p:nvPr/>
        </p:nvSpPr>
        <p:spPr bwMode="auto">
          <a:xfrm>
            <a:off x="5299075" y="1630363"/>
            <a:ext cx="4763" cy="47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itchFamily="34" charset="0"/>
            </a:endParaRPr>
          </a:p>
        </p:txBody>
      </p:sp>
      <p:sp>
        <p:nvSpPr>
          <p:cNvPr id="18443" name="Rectangle 77"/>
          <p:cNvSpPr>
            <a:spLocks noChangeArrowheads="1"/>
          </p:cNvSpPr>
          <p:nvPr/>
        </p:nvSpPr>
        <p:spPr bwMode="auto">
          <a:xfrm>
            <a:off x="5299075" y="1630363"/>
            <a:ext cx="4763" cy="47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itchFamily="34" charset="0"/>
            </a:endParaRPr>
          </a:p>
        </p:txBody>
      </p:sp>
      <p:sp>
        <p:nvSpPr>
          <p:cNvPr id="89" name="Text Box 83"/>
          <p:cNvSpPr txBox="1">
            <a:spLocks noChangeArrowheads="1"/>
          </p:cNvSpPr>
          <p:nvPr/>
        </p:nvSpPr>
        <p:spPr bwMode="auto">
          <a:xfrm>
            <a:off x="5560219" y="998058"/>
            <a:ext cx="1625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</a:rPr>
              <a:t>TEM </a:t>
            </a:r>
            <a:r>
              <a:rPr lang="ru-RU" altLang="ru-RU" sz="1400" b="1" dirty="0" err="1">
                <a:solidFill>
                  <a:schemeClr val="accent2">
                    <a:lumMod val="75000"/>
                  </a:schemeClr>
                </a:solidFill>
              </a:rPr>
              <a:t>view</a:t>
            </a: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altLang="ru-RU" sz="1400" b="1" dirty="0" err="1">
                <a:solidFill>
                  <a:schemeClr val="accent2">
                    <a:lumMod val="75000"/>
                  </a:schemeClr>
                </a:solidFill>
              </a:rPr>
              <a:t>of</a:t>
            </a:r>
            <a:endParaRPr lang="ru-RU" altLang="ru-RU" sz="1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400" b="1" dirty="0" err="1">
                <a:solidFill>
                  <a:schemeClr val="accent2">
                    <a:lumMod val="75000"/>
                  </a:schemeClr>
                </a:solidFill>
              </a:rPr>
              <a:t>Pd</a:t>
            </a: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altLang="ru-RU" sz="1400" b="1" dirty="0" err="1">
                <a:solidFill>
                  <a:schemeClr val="accent2">
                    <a:lumMod val="75000"/>
                  </a:schemeClr>
                </a:solidFill>
              </a:rPr>
              <a:t>nanoparticles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8445" name="Freeform 10"/>
          <p:cNvSpPr>
            <a:spLocks/>
          </p:cNvSpPr>
          <p:nvPr/>
        </p:nvSpPr>
        <p:spPr bwMode="auto">
          <a:xfrm rot="16200000">
            <a:off x="7478713" y="2940050"/>
            <a:ext cx="87312" cy="68262"/>
          </a:xfrm>
          <a:custGeom>
            <a:avLst/>
            <a:gdLst>
              <a:gd name="T0" fmla="*/ 2147483647 w 55"/>
              <a:gd name="T1" fmla="*/ 2147483647 h 43"/>
              <a:gd name="T2" fmla="*/ 2147483647 w 55"/>
              <a:gd name="T3" fmla="*/ 2147483647 h 43"/>
              <a:gd name="T4" fmla="*/ 2147483647 w 55"/>
              <a:gd name="T5" fmla="*/ 2147483647 h 43"/>
              <a:gd name="T6" fmla="*/ 2147483647 w 55"/>
              <a:gd name="T7" fmla="*/ 2147483647 h 43"/>
              <a:gd name="T8" fmla="*/ 2147483647 w 55"/>
              <a:gd name="T9" fmla="*/ 2147483647 h 43"/>
              <a:gd name="T10" fmla="*/ 2147483647 w 55"/>
              <a:gd name="T11" fmla="*/ 2147483647 h 43"/>
              <a:gd name="T12" fmla="*/ 2147483647 w 55"/>
              <a:gd name="T13" fmla="*/ 2147483647 h 43"/>
              <a:gd name="T14" fmla="*/ 2147483647 w 55"/>
              <a:gd name="T15" fmla="*/ 2147483647 h 43"/>
              <a:gd name="T16" fmla="*/ 2147483647 w 55"/>
              <a:gd name="T17" fmla="*/ 2147483647 h 43"/>
              <a:gd name="T18" fmla="*/ 2147483647 w 55"/>
              <a:gd name="T19" fmla="*/ 2147483647 h 43"/>
              <a:gd name="T20" fmla="*/ 2147483647 w 55"/>
              <a:gd name="T21" fmla="*/ 2147483647 h 43"/>
              <a:gd name="T22" fmla="*/ 2147483647 w 55"/>
              <a:gd name="T23" fmla="*/ 2147483647 h 43"/>
              <a:gd name="T24" fmla="*/ 2147483647 w 55"/>
              <a:gd name="T25" fmla="*/ 2147483647 h 43"/>
              <a:gd name="T26" fmla="*/ 2147483647 w 55"/>
              <a:gd name="T27" fmla="*/ 2147483647 h 43"/>
              <a:gd name="T28" fmla="*/ 2147483647 w 55"/>
              <a:gd name="T29" fmla="*/ 2147483647 h 43"/>
              <a:gd name="T30" fmla="*/ 2147483647 w 55"/>
              <a:gd name="T31" fmla="*/ 2147483647 h 43"/>
              <a:gd name="T32" fmla="*/ 2147483647 w 55"/>
              <a:gd name="T33" fmla="*/ 2147483647 h 43"/>
              <a:gd name="T34" fmla="*/ 2147483647 w 55"/>
              <a:gd name="T35" fmla="*/ 2147483647 h 43"/>
              <a:gd name="T36" fmla="*/ 2147483647 w 55"/>
              <a:gd name="T37" fmla="*/ 2147483647 h 43"/>
              <a:gd name="T38" fmla="*/ 2147483647 w 55"/>
              <a:gd name="T39" fmla="*/ 2147483647 h 43"/>
              <a:gd name="T40" fmla="*/ 2147483647 w 55"/>
              <a:gd name="T41" fmla="*/ 2147483647 h 43"/>
              <a:gd name="T42" fmla="*/ 2147483647 w 55"/>
              <a:gd name="T43" fmla="*/ 2147483647 h 43"/>
              <a:gd name="T44" fmla="*/ 2147483647 w 55"/>
              <a:gd name="T45" fmla="*/ 2147483647 h 43"/>
              <a:gd name="T46" fmla="*/ 2147483647 w 55"/>
              <a:gd name="T47" fmla="*/ 2147483647 h 43"/>
              <a:gd name="T48" fmla="*/ 2147483647 w 55"/>
              <a:gd name="T49" fmla="*/ 2147483647 h 43"/>
              <a:gd name="T50" fmla="*/ 2147483647 w 55"/>
              <a:gd name="T51" fmla="*/ 2147483647 h 43"/>
              <a:gd name="T52" fmla="*/ 2147483647 w 55"/>
              <a:gd name="T53" fmla="*/ 2147483647 h 43"/>
              <a:gd name="T54" fmla="*/ 2147483647 w 55"/>
              <a:gd name="T55" fmla="*/ 2147483647 h 43"/>
              <a:gd name="T56" fmla="*/ 2147483647 w 55"/>
              <a:gd name="T57" fmla="*/ 0 h 43"/>
              <a:gd name="T58" fmla="*/ 2147483647 w 55"/>
              <a:gd name="T59" fmla="*/ 0 h 43"/>
              <a:gd name="T60" fmla="*/ 2147483647 w 55"/>
              <a:gd name="T61" fmla="*/ 0 h 43"/>
              <a:gd name="T62" fmla="*/ 2147483647 w 55"/>
              <a:gd name="T63" fmla="*/ 0 h 43"/>
              <a:gd name="T64" fmla="*/ 2147483647 w 55"/>
              <a:gd name="T65" fmla="*/ 0 h 43"/>
              <a:gd name="T66" fmla="*/ 2147483647 w 55"/>
              <a:gd name="T67" fmla="*/ 0 h 43"/>
              <a:gd name="T68" fmla="*/ 2147483647 w 55"/>
              <a:gd name="T69" fmla="*/ 0 h 43"/>
              <a:gd name="T70" fmla="*/ 2147483647 w 55"/>
              <a:gd name="T71" fmla="*/ 2147483647 h 43"/>
              <a:gd name="T72" fmla="*/ 2147483647 w 55"/>
              <a:gd name="T73" fmla="*/ 2147483647 h 43"/>
              <a:gd name="T74" fmla="*/ 2147483647 w 55"/>
              <a:gd name="T75" fmla="*/ 2147483647 h 43"/>
              <a:gd name="T76" fmla="*/ 2147483647 w 55"/>
              <a:gd name="T77" fmla="*/ 2147483647 h 43"/>
              <a:gd name="T78" fmla="*/ 2147483647 w 55"/>
              <a:gd name="T79" fmla="*/ 2147483647 h 43"/>
              <a:gd name="T80" fmla="*/ 2147483647 w 55"/>
              <a:gd name="T81" fmla="*/ 2147483647 h 43"/>
              <a:gd name="T82" fmla="*/ 2147483647 w 55"/>
              <a:gd name="T83" fmla="*/ 2147483647 h 43"/>
              <a:gd name="T84" fmla="*/ 2147483647 w 55"/>
              <a:gd name="T85" fmla="*/ 2147483647 h 43"/>
              <a:gd name="T86" fmla="*/ 2147483647 w 55"/>
              <a:gd name="T87" fmla="*/ 2147483647 h 43"/>
              <a:gd name="T88" fmla="*/ 2147483647 w 55"/>
              <a:gd name="T89" fmla="*/ 2147483647 h 43"/>
              <a:gd name="T90" fmla="*/ 2147483647 w 55"/>
              <a:gd name="T91" fmla="*/ 2147483647 h 43"/>
              <a:gd name="T92" fmla="*/ 2147483647 w 55"/>
              <a:gd name="T93" fmla="*/ 2147483647 h 43"/>
              <a:gd name="T94" fmla="*/ 0 w 55"/>
              <a:gd name="T95" fmla="*/ 2147483647 h 43"/>
              <a:gd name="T96" fmla="*/ 2147483647 w 55"/>
              <a:gd name="T97" fmla="*/ 2147483647 h 43"/>
              <a:gd name="T98" fmla="*/ 2147483647 w 55"/>
              <a:gd name="T99" fmla="*/ 2147483647 h 43"/>
              <a:gd name="T100" fmla="*/ 2147483647 w 55"/>
              <a:gd name="T101" fmla="*/ 2147483647 h 43"/>
              <a:gd name="T102" fmla="*/ 2147483647 w 55"/>
              <a:gd name="T103" fmla="*/ 2147483647 h 43"/>
              <a:gd name="T104" fmla="*/ 2147483647 w 55"/>
              <a:gd name="T105" fmla="*/ 2147483647 h 43"/>
              <a:gd name="T106" fmla="*/ 2147483647 w 55"/>
              <a:gd name="T107" fmla="*/ 2147483647 h 43"/>
              <a:gd name="T108" fmla="*/ 2147483647 w 55"/>
              <a:gd name="T109" fmla="*/ 2147483647 h 43"/>
              <a:gd name="T110" fmla="*/ 2147483647 w 55"/>
              <a:gd name="T111" fmla="*/ 2147483647 h 43"/>
              <a:gd name="T112" fmla="*/ 2147483647 w 55"/>
              <a:gd name="T113" fmla="*/ 2147483647 h 43"/>
              <a:gd name="T114" fmla="*/ 2147483647 w 55"/>
              <a:gd name="T115" fmla="*/ 2147483647 h 43"/>
              <a:gd name="T116" fmla="*/ 2147483647 w 55"/>
              <a:gd name="T117" fmla="*/ 2147483647 h 43"/>
              <a:gd name="T118" fmla="*/ 2147483647 w 55"/>
              <a:gd name="T119" fmla="*/ 2147483647 h 43"/>
              <a:gd name="T120" fmla="*/ 2147483647 w 55"/>
              <a:gd name="T121" fmla="*/ 2147483647 h 43"/>
              <a:gd name="T122" fmla="*/ 2147483647 w 55"/>
              <a:gd name="T123" fmla="*/ 2147483647 h 43"/>
              <a:gd name="T124" fmla="*/ 2147483647 w 55"/>
              <a:gd name="T125" fmla="*/ 2147483647 h 4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5" h="43">
                <a:moveTo>
                  <a:pt x="28" y="43"/>
                </a:moveTo>
                <a:lnTo>
                  <a:pt x="29" y="43"/>
                </a:lnTo>
                <a:lnTo>
                  <a:pt x="30" y="43"/>
                </a:lnTo>
                <a:lnTo>
                  <a:pt x="32" y="43"/>
                </a:lnTo>
                <a:lnTo>
                  <a:pt x="33" y="43"/>
                </a:lnTo>
                <a:lnTo>
                  <a:pt x="34" y="42"/>
                </a:lnTo>
                <a:lnTo>
                  <a:pt x="36" y="42"/>
                </a:lnTo>
                <a:lnTo>
                  <a:pt x="37" y="42"/>
                </a:lnTo>
                <a:lnTo>
                  <a:pt x="39" y="40"/>
                </a:lnTo>
                <a:lnTo>
                  <a:pt x="40" y="40"/>
                </a:lnTo>
                <a:lnTo>
                  <a:pt x="41" y="40"/>
                </a:lnTo>
                <a:lnTo>
                  <a:pt x="42" y="39"/>
                </a:lnTo>
                <a:lnTo>
                  <a:pt x="43" y="39"/>
                </a:lnTo>
                <a:lnTo>
                  <a:pt x="44" y="38"/>
                </a:lnTo>
                <a:lnTo>
                  <a:pt x="46" y="37"/>
                </a:lnTo>
                <a:lnTo>
                  <a:pt x="47" y="36"/>
                </a:lnTo>
                <a:lnTo>
                  <a:pt x="48" y="36"/>
                </a:lnTo>
                <a:lnTo>
                  <a:pt x="49" y="35"/>
                </a:lnTo>
                <a:lnTo>
                  <a:pt x="49" y="34"/>
                </a:lnTo>
                <a:lnTo>
                  <a:pt x="50" y="33"/>
                </a:lnTo>
                <a:lnTo>
                  <a:pt x="51" y="33"/>
                </a:lnTo>
                <a:lnTo>
                  <a:pt x="51" y="32"/>
                </a:lnTo>
                <a:lnTo>
                  <a:pt x="52" y="31"/>
                </a:lnTo>
                <a:lnTo>
                  <a:pt x="52" y="30"/>
                </a:lnTo>
                <a:lnTo>
                  <a:pt x="52" y="29"/>
                </a:lnTo>
                <a:lnTo>
                  <a:pt x="54" y="27"/>
                </a:lnTo>
                <a:lnTo>
                  <a:pt x="54" y="26"/>
                </a:lnTo>
                <a:lnTo>
                  <a:pt x="54" y="25"/>
                </a:lnTo>
                <a:lnTo>
                  <a:pt x="55" y="24"/>
                </a:lnTo>
                <a:lnTo>
                  <a:pt x="55" y="23"/>
                </a:lnTo>
                <a:lnTo>
                  <a:pt x="55" y="22"/>
                </a:lnTo>
                <a:lnTo>
                  <a:pt x="55" y="21"/>
                </a:lnTo>
                <a:lnTo>
                  <a:pt x="55" y="20"/>
                </a:lnTo>
                <a:lnTo>
                  <a:pt x="55" y="19"/>
                </a:lnTo>
                <a:lnTo>
                  <a:pt x="55" y="18"/>
                </a:lnTo>
                <a:lnTo>
                  <a:pt x="54" y="17"/>
                </a:lnTo>
                <a:lnTo>
                  <a:pt x="54" y="16"/>
                </a:lnTo>
                <a:lnTo>
                  <a:pt x="54" y="14"/>
                </a:lnTo>
                <a:lnTo>
                  <a:pt x="52" y="14"/>
                </a:lnTo>
                <a:lnTo>
                  <a:pt x="52" y="13"/>
                </a:lnTo>
                <a:lnTo>
                  <a:pt x="52" y="12"/>
                </a:lnTo>
                <a:lnTo>
                  <a:pt x="51" y="11"/>
                </a:lnTo>
                <a:lnTo>
                  <a:pt x="51" y="10"/>
                </a:lnTo>
                <a:lnTo>
                  <a:pt x="50" y="9"/>
                </a:lnTo>
                <a:lnTo>
                  <a:pt x="49" y="9"/>
                </a:lnTo>
                <a:lnTo>
                  <a:pt x="49" y="8"/>
                </a:lnTo>
                <a:lnTo>
                  <a:pt x="48" y="7"/>
                </a:lnTo>
                <a:lnTo>
                  <a:pt x="47" y="6"/>
                </a:lnTo>
                <a:lnTo>
                  <a:pt x="46" y="6"/>
                </a:lnTo>
                <a:lnTo>
                  <a:pt x="44" y="5"/>
                </a:lnTo>
                <a:lnTo>
                  <a:pt x="44" y="4"/>
                </a:lnTo>
                <a:lnTo>
                  <a:pt x="43" y="4"/>
                </a:lnTo>
                <a:lnTo>
                  <a:pt x="42" y="3"/>
                </a:lnTo>
                <a:lnTo>
                  <a:pt x="41" y="3"/>
                </a:lnTo>
                <a:lnTo>
                  <a:pt x="40" y="3"/>
                </a:lnTo>
                <a:lnTo>
                  <a:pt x="39" y="1"/>
                </a:lnTo>
                <a:lnTo>
                  <a:pt x="37" y="1"/>
                </a:lnTo>
                <a:lnTo>
                  <a:pt x="36" y="0"/>
                </a:lnTo>
                <a:lnTo>
                  <a:pt x="34" y="0"/>
                </a:lnTo>
                <a:lnTo>
                  <a:pt x="33" y="0"/>
                </a:lnTo>
                <a:lnTo>
                  <a:pt x="32" y="0"/>
                </a:lnTo>
                <a:lnTo>
                  <a:pt x="30" y="0"/>
                </a:lnTo>
                <a:lnTo>
                  <a:pt x="29" y="0"/>
                </a:lnTo>
                <a:lnTo>
                  <a:pt x="28" y="0"/>
                </a:lnTo>
                <a:lnTo>
                  <a:pt x="26" y="0"/>
                </a:lnTo>
                <a:lnTo>
                  <a:pt x="25" y="0"/>
                </a:lnTo>
                <a:lnTo>
                  <a:pt x="23" y="0"/>
                </a:lnTo>
                <a:lnTo>
                  <a:pt x="22" y="0"/>
                </a:lnTo>
                <a:lnTo>
                  <a:pt x="21" y="0"/>
                </a:lnTo>
                <a:lnTo>
                  <a:pt x="20" y="0"/>
                </a:lnTo>
                <a:lnTo>
                  <a:pt x="19" y="1"/>
                </a:lnTo>
                <a:lnTo>
                  <a:pt x="18" y="1"/>
                </a:lnTo>
                <a:lnTo>
                  <a:pt x="17" y="3"/>
                </a:lnTo>
                <a:lnTo>
                  <a:pt x="15" y="3"/>
                </a:lnTo>
                <a:lnTo>
                  <a:pt x="14" y="3"/>
                </a:lnTo>
                <a:lnTo>
                  <a:pt x="13" y="4"/>
                </a:lnTo>
                <a:lnTo>
                  <a:pt x="12" y="4"/>
                </a:lnTo>
                <a:lnTo>
                  <a:pt x="11" y="5"/>
                </a:lnTo>
                <a:lnTo>
                  <a:pt x="10" y="6"/>
                </a:lnTo>
                <a:lnTo>
                  <a:pt x="8" y="6"/>
                </a:lnTo>
                <a:lnTo>
                  <a:pt x="7" y="7"/>
                </a:lnTo>
                <a:lnTo>
                  <a:pt x="7" y="8"/>
                </a:lnTo>
                <a:lnTo>
                  <a:pt x="6" y="9"/>
                </a:lnTo>
                <a:lnTo>
                  <a:pt x="5" y="9"/>
                </a:lnTo>
                <a:lnTo>
                  <a:pt x="5" y="10"/>
                </a:lnTo>
                <a:lnTo>
                  <a:pt x="4" y="11"/>
                </a:lnTo>
                <a:lnTo>
                  <a:pt x="4" y="12"/>
                </a:lnTo>
                <a:lnTo>
                  <a:pt x="3" y="13"/>
                </a:lnTo>
                <a:lnTo>
                  <a:pt x="3" y="14"/>
                </a:lnTo>
                <a:lnTo>
                  <a:pt x="1" y="14"/>
                </a:lnTo>
                <a:lnTo>
                  <a:pt x="1" y="16"/>
                </a:lnTo>
                <a:lnTo>
                  <a:pt x="1" y="17"/>
                </a:lnTo>
                <a:lnTo>
                  <a:pt x="1" y="18"/>
                </a:lnTo>
                <a:lnTo>
                  <a:pt x="1" y="19"/>
                </a:lnTo>
                <a:lnTo>
                  <a:pt x="0" y="20"/>
                </a:lnTo>
                <a:lnTo>
                  <a:pt x="0" y="21"/>
                </a:lnTo>
                <a:lnTo>
                  <a:pt x="0" y="22"/>
                </a:lnTo>
                <a:lnTo>
                  <a:pt x="1" y="23"/>
                </a:lnTo>
                <a:lnTo>
                  <a:pt x="1" y="24"/>
                </a:lnTo>
                <a:lnTo>
                  <a:pt x="1" y="25"/>
                </a:lnTo>
                <a:lnTo>
                  <a:pt x="1" y="26"/>
                </a:lnTo>
                <a:lnTo>
                  <a:pt x="1" y="27"/>
                </a:lnTo>
                <a:lnTo>
                  <a:pt x="3" y="29"/>
                </a:lnTo>
                <a:lnTo>
                  <a:pt x="3" y="30"/>
                </a:lnTo>
                <a:lnTo>
                  <a:pt x="4" y="31"/>
                </a:lnTo>
                <a:lnTo>
                  <a:pt x="4" y="32"/>
                </a:lnTo>
                <a:lnTo>
                  <a:pt x="5" y="33"/>
                </a:lnTo>
                <a:lnTo>
                  <a:pt x="6" y="34"/>
                </a:lnTo>
                <a:lnTo>
                  <a:pt x="7" y="35"/>
                </a:lnTo>
                <a:lnTo>
                  <a:pt x="7" y="36"/>
                </a:lnTo>
                <a:lnTo>
                  <a:pt x="8" y="36"/>
                </a:lnTo>
                <a:lnTo>
                  <a:pt x="10" y="37"/>
                </a:lnTo>
                <a:lnTo>
                  <a:pt x="11" y="38"/>
                </a:lnTo>
                <a:lnTo>
                  <a:pt x="12" y="38"/>
                </a:lnTo>
                <a:lnTo>
                  <a:pt x="13" y="39"/>
                </a:lnTo>
                <a:lnTo>
                  <a:pt x="14" y="39"/>
                </a:lnTo>
                <a:lnTo>
                  <a:pt x="15" y="40"/>
                </a:lnTo>
                <a:lnTo>
                  <a:pt x="17" y="40"/>
                </a:lnTo>
                <a:lnTo>
                  <a:pt x="18" y="40"/>
                </a:lnTo>
                <a:lnTo>
                  <a:pt x="19" y="42"/>
                </a:lnTo>
                <a:lnTo>
                  <a:pt x="20" y="42"/>
                </a:lnTo>
                <a:lnTo>
                  <a:pt x="21" y="42"/>
                </a:lnTo>
                <a:lnTo>
                  <a:pt x="22" y="43"/>
                </a:lnTo>
                <a:lnTo>
                  <a:pt x="23" y="43"/>
                </a:lnTo>
                <a:lnTo>
                  <a:pt x="25" y="43"/>
                </a:lnTo>
                <a:lnTo>
                  <a:pt x="26" y="43"/>
                </a:lnTo>
                <a:lnTo>
                  <a:pt x="28" y="43"/>
                </a:lnTo>
                <a:close/>
              </a:path>
            </a:pathLst>
          </a:custGeom>
          <a:solidFill>
            <a:srgbClr val="405C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6" name="Freeform 11"/>
          <p:cNvSpPr>
            <a:spLocks/>
          </p:cNvSpPr>
          <p:nvPr/>
        </p:nvSpPr>
        <p:spPr bwMode="auto">
          <a:xfrm rot="16200000">
            <a:off x="7478713" y="2940050"/>
            <a:ext cx="87312" cy="68262"/>
          </a:xfrm>
          <a:custGeom>
            <a:avLst/>
            <a:gdLst>
              <a:gd name="T0" fmla="*/ 2147483647 w 55"/>
              <a:gd name="T1" fmla="*/ 2147483647 h 43"/>
              <a:gd name="T2" fmla="*/ 2147483647 w 55"/>
              <a:gd name="T3" fmla="*/ 2147483647 h 43"/>
              <a:gd name="T4" fmla="*/ 2147483647 w 55"/>
              <a:gd name="T5" fmla="*/ 2147483647 h 43"/>
              <a:gd name="T6" fmla="*/ 2147483647 w 55"/>
              <a:gd name="T7" fmla="*/ 2147483647 h 43"/>
              <a:gd name="T8" fmla="*/ 2147483647 w 55"/>
              <a:gd name="T9" fmla="*/ 2147483647 h 43"/>
              <a:gd name="T10" fmla="*/ 2147483647 w 55"/>
              <a:gd name="T11" fmla="*/ 2147483647 h 43"/>
              <a:gd name="T12" fmla="*/ 2147483647 w 55"/>
              <a:gd name="T13" fmla="*/ 2147483647 h 43"/>
              <a:gd name="T14" fmla="*/ 2147483647 w 55"/>
              <a:gd name="T15" fmla="*/ 2147483647 h 43"/>
              <a:gd name="T16" fmla="*/ 2147483647 w 55"/>
              <a:gd name="T17" fmla="*/ 0 h 43"/>
              <a:gd name="T18" fmla="*/ 2147483647 w 55"/>
              <a:gd name="T19" fmla="*/ 2147483647 h 43"/>
              <a:gd name="T20" fmla="*/ 2147483647 w 55"/>
              <a:gd name="T21" fmla="*/ 2147483647 h 43"/>
              <a:gd name="T22" fmla="*/ 2147483647 w 55"/>
              <a:gd name="T23" fmla="*/ 2147483647 h 43"/>
              <a:gd name="T24" fmla="*/ 0 w 55"/>
              <a:gd name="T25" fmla="*/ 2147483647 h 43"/>
              <a:gd name="T26" fmla="*/ 2147483647 w 55"/>
              <a:gd name="T27" fmla="*/ 2147483647 h 43"/>
              <a:gd name="T28" fmla="*/ 2147483647 w 55"/>
              <a:gd name="T29" fmla="*/ 2147483647 h 43"/>
              <a:gd name="T30" fmla="*/ 2147483647 w 55"/>
              <a:gd name="T31" fmla="*/ 2147483647 h 43"/>
              <a:gd name="T32" fmla="*/ 2147483647 w 55"/>
              <a:gd name="T33" fmla="*/ 2147483647 h 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5" h="43">
                <a:moveTo>
                  <a:pt x="28" y="43"/>
                </a:moveTo>
                <a:lnTo>
                  <a:pt x="39" y="40"/>
                </a:lnTo>
                <a:lnTo>
                  <a:pt x="47" y="36"/>
                </a:lnTo>
                <a:lnTo>
                  <a:pt x="52" y="30"/>
                </a:lnTo>
                <a:lnTo>
                  <a:pt x="55" y="21"/>
                </a:lnTo>
                <a:lnTo>
                  <a:pt x="52" y="13"/>
                </a:lnTo>
                <a:lnTo>
                  <a:pt x="47" y="6"/>
                </a:lnTo>
                <a:lnTo>
                  <a:pt x="39" y="1"/>
                </a:lnTo>
                <a:lnTo>
                  <a:pt x="28" y="0"/>
                </a:lnTo>
                <a:lnTo>
                  <a:pt x="18" y="1"/>
                </a:lnTo>
                <a:lnTo>
                  <a:pt x="8" y="6"/>
                </a:lnTo>
                <a:lnTo>
                  <a:pt x="3" y="13"/>
                </a:lnTo>
                <a:lnTo>
                  <a:pt x="0" y="21"/>
                </a:lnTo>
                <a:lnTo>
                  <a:pt x="3" y="30"/>
                </a:lnTo>
                <a:lnTo>
                  <a:pt x="8" y="36"/>
                </a:lnTo>
                <a:lnTo>
                  <a:pt x="18" y="40"/>
                </a:lnTo>
                <a:lnTo>
                  <a:pt x="28" y="4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7" name="Freeform 12"/>
          <p:cNvSpPr>
            <a:spLocks/>
          </p:cNvSpPr>
          <p:nvPr/>
        </p:nvSpPr>
        <p:spPr bwMode="auto">
          <a:xfrm rot="16200000">
            <a:off x="7565232" y="2553493"/>
            <a:ext cx="265112" cy="1304925"/>
          </a:xfrm>
          <a:custGeom>
            <a:avLst/>
            <a:gdLst>
              <a:gd name="T0" fmla="*/ 2147483647 w 167"/>
              <a:gd name="T1" fmla="*/ 2147483647 h 822"/>
              <a:gd name="T2" fmla="*/ 2147483647 w 167"/>
              <a:gd name="T3" fmla="*/ 2147483647 h 822"/>
              <a:gd name="T4" fmla="*/ 2147483647 w 167"/>
              <a:gd name="T5" fmla="*/ 2147483647 h 822"/>
              <a:gd name="T6" fmla="*/ 2147483647 w 167"/>
              <a:gd name="T7" fmla="*/ 2147483647 h 822"/>
              <a:gd name="T8" fmla="*/ 2147483647 w 167"/>
              <a:gd name="T9" fmla="*/ 2147483647 h 822"/>
              <a:gd name="T10" fmla="*/ 2147483647 w 167"/>
              <a:gd name="T11" fmla="*/ 2147483647 h 822"/>
              <a:gd name="T12" fmla="*/ 2147483647 w 167"/>
              <a:gd name="T13" fmla="*/ 2147483647 h 822"/>
              <a:gd name="T14" fmla="*/ 2147483647 w 167"/>
              <a:gd name="T15" fmla="*/ 2147483647 h 822"/>
              <a:gd name="T16" fmla="*/ 2147483647 w 167"/>
              <a:gd name="T17" fmla="*/ 2147483647 h 822"/>
              <a:gd name="T18" fmla="*/ 2147483647 w 167"/>
              <a:gd name="T19" fmla="*/ 2147483647 h 822"/>
              <a:gd name="T20" fmla="*/ 2147483647 w 167"/>
              <a:gd name="T21" fmla="*/ 2147483647 h 822"/>
              <a:gd name="T22" fmla="*/ 2147483647 w 167"/>
              <a:gd name="T23" fmla="*/ 2147483647 h 822"/>
              <a:gd name="T24" fmla="*/ 2147483647 w 167"/>
              <a:gd name="T25" fmla="*/ 2147483647 h 822"/>
              <a:gd name="T26" fmla="*/ 2147483647 w 167"/>
              <a:gd name="T27" fmla="*/ 2147483647 h 822"/>
              <a:gd name="T28" fmla="*/ 2147483647 w 167"/>
              <a:gd name="T29" fmla="*/ 2147483647 h 822"/>
              <a:gd name="T30" fmla="*/ 2147483647 w 167"/>
              <a:gd name="T31" fmla="*/ 2147483647 h 822"/>
              <a:gd name="T32" fmla="*/ 2147483647 w 167"/>
              <a:gd name="T33" fmla="*/ 2147483647 h 822"/>
              <a:gd name="T34" fmla="*/ 2147483647 w 167"/>
              <a:gd name="T35" fmla="*/ 2147483647 h 822"/>
              <a:gd name="T36" fmla="*/ 2147483647 w 167"/>
              <a:gd name="T37" fmla="*/ 2147483647 h 822"/>
              <a:gd name="T38" fmla="*/ 2147483647 w 167"/>
              <a:gd name="T39" fmla="*/ 2147483647 h 822"/>
              <a:gd name="T40" fmla="*/ 2147483647 w 167"/>
              <a:gd name="T41" fmla="*/ 2147483647 h 822"/>
              <a:gd name="T42" fmla="*/ 2147483647 w 167"/>
              <a:gd name="T43" fmla="*/ 2147483647 h 822"/>
              <a:gd name="T44" fmla="*/ 2147483647 w 167"/>
              <a:gd name="T45" fmla="*/ 2147483647 h 822"/>
              <a:gd name="T46" fmla="*/ 2147483647 w 167"/>
              <a:gd name="T47" fmla="*/ 2147483647 h 822"/>
              <a:gd name="T48" fmla="*/ 2147483647 w 167"/>
              <a:gd name="T49" fmla="*/ 2147483647 h 822"/>
              <a:gd name="T50" fmla="*/ 2147483647 w 167"/>
              <a:gd name="T51" fmla="*/ 2147483647 h 822"/>
              <a:gd name="T52" fmla="*/ 2147483647 w 167"/>
              <a:gd name="T53" fmla="*/ 2147483647 h 822"/>
              <a:gd name="T54" fmla="*/ 2147483647 w 167"/>
              <a:gd name="T55" fmla="*/ 2147483647 h 822"/>
              <a:gd name="T56" fmla="*/ 2147483647 w 167"/>
              <a:gd name="T57" fmla="*/ 2147483647 h 822"/>
              <a:gd name="T58" fmla="*/ 2147483647 w 167"/>
              <a:gd name="T59" fmla="*/ 2147483647 h 822"/>
              <a:gd name="T60" fmla="*/ 2147483647 w 167"/>
              <a:gd name="T61" fmla="*/ 2147483647 h 822"/>
              <a:gd name="T62" fmla="*/ 2147483647 w 167"/>
              <a:gd name="T63" fmla="*/ 2147483647 h 82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67" h="822">
                <a:moveTo>
                  <a:pt x="40" y="0"/>
                </a:moveTo>
                <a:lnTo>
                  <a:pt x="59" y="11"/>
                </a:lnTo>
                <a:lnTo>
                  <a:pt x="76" y="26"/>
                </a:lnTo>
                <a:lnTo>
                  <a:pt x="91" y="43"/>
                </a:lnTo>
                <a:lnTo>
                  <a:pt x="102" y="63"/>
                </a:lnTo>
                <a:lnTo>
                  <a:pt x="114" y="85"/>
                </a:lnTo>
                <a:lnTo>
                  <a:pt x="122" y="108"/>
                </a:lnTo>
                <a:lnTo>
                  <a:pt x="130" y="133"/>
                </a:lnTo>
                <a:lnTo>
                  <a:pt x="136" y="159"/>
                </a:lnTo>
                <a:lnTo>
                  <a:pt x="141" y="186"/>
                </a:lnTo>
                <a:lnTo>
                  <a:pt x="145" y="212"/>
                </a:lnTo>
                <a:lnTo>
                  <a:pt x="149" y="238"/>
                </a:lnTo>
                <a:lnTo>
                  <a:pt x="151" y="264"/>
                </a:lnTo>
                <a:lnTo>
                  <a:pt x="154" y="288"/>
                </a:lnTo>
                <a:lnTo>
                  <a:pt x="156" y="312"/>
                </a:lnTo>
                <a:lnTo>
                  <a:pt x="158" y="332"/>
                </a:lnTo>
                <a:lnTo>
                  <a:pt x="162" y="352"/>
                </a:lnTo>
                <a:lnTo>
                  <a:pt x="164" y="369"/>
                </a:lnTo>
                <a:lnTo>
                  <a:pt x="166" y="386"/>
                </a:lnTo>
                <a:lnTo>
                  <a:pt x="166" y="403"/>
                </a:lnTo>
                <a:lnTo>
                  <a:pt x="167" y="419"/>
                </a:lnTo>
                <a:lnTo>
                  <a:pt x="166" y="435"/>
                </a:lnTo>
                <a:lnTo>
                  <a:pt x="164" y="452"/>
                </a:lnTo>
                <a:lnTo>
                  <a:pt x="162" y="467"/>
                </a:lnTo>
                <a:lnTo>
                  <a:pt x="158" y="482"/>
                </a:lnTo>
                <a:lnTo>
                  <a:pt x="154" y="497"/>
                </a:lnTo>
                <a:lnTo>
                  <a:pt x="148" y="512"/>
                </a:lnTo>
                <a:lnTo>
                  <a:pt x="142" y="526"/>
                </a:lnTo>
                <a:lnTo>
                  <a:pt x="134" y="539"/>
                </a:lnTo>
                <a:lnTo>
                  <a:pt x="124" y="553"/>
                </a:lnTo>
                <a:lnTo>
                  <a:pt x="115" y="566"/>
                </a:lnTo>
                <a:lnTo>
                  <a:pt x="104" y="578"/>
                </a:lnTo>
                <a:lnTo>
                  <a:pt x="91" y="590"/>
                </a:lnTo>
                <a:lnTo>
                  <a:pt x="78" y="601"/>
                </a:lnTo>
                <a:lnTo>
                  <a:pt x="65" y="613"/>
                </a:lnTo>
                <a:lnTo>
                  <a:pt x="53" y="627"/>
                </a:lnTo>
                <a:lnTo>
                  <a:pt x="40" y="642"/>
                </a:lnTo>
                <a:lnTo>
                  <a:pt x="29" y="657"/>
                </a:lnTo>
                <a:lnTo>
                  <a:pt x="20" y="673"/>
                </a:lnTo>
                <a:lnTo>
                  <a:pt x="14" y="689"/>
                </a:lnTo>
                <a:lnTo>
                  <a:pt x="12" y="704"/>
                </a:lnTo>
                <a:lnTo>
                  <a:pt x="19" y="706"/>
                </a:lnTo>
                <a:lnTo>
                  <a:pt x="25" y="712"/>
                </a:lnTo>
                <a:lnTo>
                  <a:pt x="32" y="720"/>
                </a:lnTo>
                <a:lnTo>
                  <a:pt x="37" y="730"/>
                </a:lnTo>
                <a:lnTo>
                  <a:pt x="43" y="741"/>
                </a:lnTo>
                <a:lnTo>
                  <a:pt x="48" y="751"/>
                </a:lnTo>
                <a:lnTo>
                  <a:pt x="50" y="760"/>
                </a:lnTo>
                <a:lnTo>
                  <a:pt x="51" y="767"/>
                </a:lnTo>
                <a:lnTo>
                  <a:pt x="49" y="768"/>
                </a:lnTo>
                <a:lnTo>
                  <a:pt x="47" y="771"/>
                </a:lnTo>
                <a:lnTo>
                  <a:pt x="44" y="774"/>
                </a:lnTo>
                <a:lnTo>
                  <a:pt x="43" y="778"/>
                </a:lnTo>
                <a:lnTo>
                  <a:pt x="40" y="781"/>
                </a:lnTo>
                <a:lnTo>
                  <a:pt x="36" y="781"/>
                </a:lnTo>
                <a:lnTo>
                  <a:pt x="36" y="785"/>
                </a:lnTo>
                <a:lnTo>
                  <a:pt x="30" y="790"/>
                </a:lnTo>
                <a:lnTo>
                  <a:pt x="22" y="796"/>
                </a:lnTo>
                <a:lnTo>
                  <a:pt x="15" y="804"/>
                </a:lnTo>
                <a:lnTo>
                  <a:pt x="12" y="811"/>
                </a:lnTo>
                <a:lnTo>
                  <a:pt x="10" y="811"/>
                </a:lnTo>
                <a:lnTo>
                  <a:pt x="7" y="813"/>
                </a:lnTo>
                <a:lnTo>
                  <a:pt x="5" y="816"/>
                </a:lnTo>
                <a:lnTo>
                  <a:pt x="5" y="818"/>
                </a:lnTo>
                <a:lnTo>
                  <a:pt x="0" y="82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8" name="Freeform 13"/>
          <p:cNvSpPr>
            <a:spLocks/>
          </p:cNvSpPr>
          <p:nvPr/>
        </p:nvSpPr>
        <p:spPr bwMode="auto">
          <a:xfrm rot="16200000">
            <a:off x="7473951" y="2952749"/>
            <a:ext cx="304800" cy="295275"/>
          </a:xfrm>
          <a:custGeom>
            <a:avLst/>
            <a:gdLst>
              <a:gd name="T0" fmla="*/ 2147483647 w 192"/>
              <a:gd name="T1" fmla="*/ 2147483647 h 186"/>
              <a:gd name="T2" fmla="*/ 2147483647 w 192"/>
              <a:gd name="T3" fmla="*/ 2147483647 h 186"/>
              <a:gd name="T4" fmla="*/ 2147483647 w 192"/>
              <a:gd name="T5" fmla="*/ 2147483647 h 186"/>
              <a:gd name="T6" fmla="*/ 2147483647 w 192"/>
              <a:gd name="T7" fmla="*/ 2147483647 h 186"/>
              <a:gd name="T8" fmla="*/ 2147483647 w 192"/>
              <a:gd name="T9" fmla="*/ 2147483647 h 186"/>
              <a:gd name="T10" fmla="*/ 2147483647 w 192"/>
              <a:gd name="T11" fmla="*/ 2147483647 h 186"/>
              <a:gd name="T12" fmla="*/ 2147483647 w 192"/>
              <a:gd name="T13" fmla="*/ 2147483647 h 186"/>
              <a:gd name="T14" fmla="*/ 2147483647 w 192"/>
              <a:gd name="T15" fmla="*/ 2147483647 h 186"/>
              <a:gd name="T16" fmla="*/ 2147483647 w 192"/>
              <a:gd name="T17" fmla="*/ 2147483647 h 186"/>
              <a:gd name="T18" fmla="*/ 2147483647 w 192"/>
              <a:gd name="T19" fmla="*/ 2147483647 h 186"/>
              <a:gd name="T20" fmla="*/ 2147483647 w 192"/>
              <a:gd name="T21" fmla="*/ 2147483647 h 186"/>
              <a:gd name="T22" fmla="*/ 2147483647 w 192"/>
              <a:gd name="T23" fmla="*/ 2147483647 h 186"/>
              <a:gd name="T24" fmla="*/ 2147483647 w 192"/>
              <a:gd name="T25" fmla="*/ 2147483647 h 186"/>
              <a:gd name="T26" fmla="*/ 2147483647 w 192"/>
              <a:gd name="T27" fmla="*/ 2147483647 h 186"/>
              <a:gd name="T28" fmla="*/ 2147483647 w 192"/>
              <a:gd name="T29" fmla="*/ 2147483647 h 186"/>
              <a:gd name="T30" fmla="*/ 2147483647 w 192"/>
              <a:gd name="T31" fmla="*/ 2147483647 h 186"/>
              <a:gd name="T32" fmla="*/ 2147483647 w 192"/>
              <a:gd name="T33" fmla="*/ 2147483647 h 186"/>
              <a:gd name="T34" fmla="*/ 2147483647 w 192"/>
              <a:gd name="T35" fmla="*/ 2147483647 h 186"/>
              <a:gd name="T36" fmla="*/ 2147483647 w 192"/>
              <a:gd name="T37" fmla="*/ 2147483647 h 186"/>
              <a:gd name="T38" fmla="*/ 0 w 192"/>
              <a:gd name="T39" fmla="*/ 2147483647 h 186"/>
              <a:gd name="T40" fmla="*/ 0 w 192"/>
              <a:gd name="T41" fmla="*/ 2147483647 h 186"/>
              <a:gd name="T42" fmla="*/ 2147483647 w 192"/>
              <a:gd name="T43" fmla="*/ 2147483647 h 186"/>
              <a:gd name="T44" fmla="*/ 2147483647 w 192"/>
              <a:gd name="T45" fmla="*/ 2147483647 h 186"/>
              <a:gd name="T46" fmla="*/ 2147483647 w 192"/>
              <a:gd name="T47" fmla="*/ 2147483647 h 186"/>
              <a:gd name="T48" fmla="*/ 2147483647 w 192"/>
              <a:gd name="T49" fmla="*/ 2147483647 h 186"/>
              <a:gd name="T50" fmla="*/ 2147483647 w 192"/>
              <a:gd name="T51" fmla="*/ 2147483647 h 186"/>
              <a:gd name="T52" fmla="*/ 2147483647 w 192"/>
              <a:gd name="T53" fmla="*/ 2147483647 h 186"/>
              <a:gd name="T54" fmla="*/ 2147483647 w 192"/>
              <a:gd name="T55" fmla="*/ 2147483647 h 186"/>
              <a:gd name="T56" fmla="*/ 2147483647 w 192"/>
              <a:gd name="T57" fmla="*/ 2147483647 h 186"/>
              <a:gd name="T58" fmla="*/ 2147483647 w 192"/>
              <a:gd name="T59" fmla="*/ 2147483647 h 186"/>
              <a:gd name="T60" fmla="*/ 2147483647 w 192"/>
              <a:gd name="T61" fmla="*/ 2147483647 h 186"/>
              <a:gd name="T62" fmla="*/ 2147483647 w 192"/>
              <a:gd name="T63" fmla="*/ 2147483647 h 186"/>
              <a:gd name="T64" fmla="*/ 2147483647 w 192"/>
              <a:gd name="T65" fmla="*/ 2147483647 h 186"/>
              <a:gd name="T66" fmla="*/ 2147483647 w 192"/>
              <a:gd name="T67" fmla="*/ 2147483647 h 186"/>
              <a:gd name="T68" fmla="*/ 2147483647 w 192"/>
              <a:gd name="T69" fmla="*/ 2147483647 h 186"/>
              <a:gd name="T70" fmla="*/ 2147483647 w 192"/>
              <a:gd name="T71" fmla="*/ 2147483647 h 186"/>
              <a:gd name="T72" fmla="*/ 2147483647 w 192"/>
              <a:gd name="T73" fmla="*/ 2147483647 h 186"/>
              <a:gd name="T74" fmla="*/ 2147483647 w 192"/>
              <a:gd name="T75" fmla="*/ 2147483647 h 186"/>
              <a:gd name="T76" fmla="*/ 2147483647 w 192"/>
              <a:gd name="T77" fmla="*/ 2147483647 h 186"/>
              <a:gd name="T78" fmla="*/ 2147483647 w 192"/>
              <a:gd name="T79" fmla="*/ 2147483647 h 186"/>
              <a:gd name="T80" fmla="*/ 2147483647 w 192"/>
              <a:gd name="T81" fmla="*/ 2147483647 h 186"/>
              <a:gd name="T82" fmla="*/ 2147483647 w 192"/>
              <a:gd name="T83" fmla="*/ 2147483647 h 186"/>
              <a:gd name="T84" fmla="*/ 2147483647 w 192"/>
              <a:gd name="T85" fmla="*/ 2147483647 h 186"/>
              <a:gd name="T86" fmla="*/ 2147483647 w 192"/>
              <a:gd name="T87" fmla="*/ 2147483647 h 186"/>
              <a:gd name="T88" fmla="*/ 2147483647 w 192"/>
              <a:gd name="T89" fmla="*/ 2147483647 h 186"/>
              <a:gd name="T90" fmla="*/ 2147483647 w 192"/>
              <a:gd name="T91" fmla="*/ 2147483647 h 186"/>
              <a:gd name="T92" fmla="*/ 2147483647 w 192"/>
              <a:gd name="T93" fmla="*/ 0 h 186"/>
              <a:gd name="T94" fmla="*/ 2147483647 w 192"/>
              <a:gd name="T95" fmla="*/ 0 h 186"/>
              <a:gd name="T96" fmla="*/ 2147483647 w 192"/>
              <a:gd name="T97" fmla="*/ 2147483647 h 186"/>
              <a:gd name="T98" fmla="*/ 2147483647 w 192"/>
              <a:gd name="T99" fmla="*/ 2147483647 h 18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92" h="186">
                <a:moveTo>
                  <a:pt x="96" y="2"/>
                </a:moveTo>
                <a:lnTo>
                  <a:pt x="94" y="2"/>
                </a:lnTo>
                <a:lnTo>
                  <a:pt x="93" y="2"/>
                </a:lnTo>
                <a:lnTo>
                  <a:pt x="91" y="2"/>
                </a:lnTo>
                <a:lnTo>
                  <a:pt x="89" y="2"/>
                </a:lnTo>
                <a:lnTo>
                  <a:pt x="88" y="2"/>
                </a:lnTo>
                <a:lnTo>
                  <a:pt x="87" y="3"/>
                </a:lnTo>
                <a:lnTo>
                  <a:pt x="84" y="3"/>
                </a:lnTo>
                <a:lnTo>
                  <a:pt x="83" y="3"/>
                </a:lnTo>
                <a:lnTo>
                  <a:pt x="82" y="3"/>
                </a:lnTo>
                <a:lnTo>
                  <a:pt x="80" y="3"/>
                </a:lnTo>
                <a:lnTo>
                  <a:pt x="79" y="4"/>
                </a:lnTo>
                <a:lnTo>
                  <a:pt x="76" y="4"/>
                </a:lnTo>
                <a:lnTo>
                  <a:pt x="75" y="4"/>
                </a:lnTo>
                <a:lnTo>
                  <a:pt x="74" y="5"/>
                </a:lnTo>
                <a:lnTo>
                  <a:pt x="72" y="5"/>
                </a:lnTo>
                <a:lnTo>
                  <a:pt x="70" y="5"/>
                </a:lnTo>
                <a:lnTo>
                  <a:pt x="68" y="6"/>
                </a:lnTo>
                <a:lnTo>
                  <a:pt x="67" y="6"/>
                </a:lnTo>
                <a:lnTo>
                  <a:pt x="65" y="6"/>
                </a:lnTo>
                <a:lnTo>
                  <a:pt x="64" y="7"/>
                </a:lnTo>
                <a:lnTo>
                  <a:pt x="62" y="7"/>
                </a:lnTo>
                <a:lnTo>
                  <a:pt x="60" y="7"/>
                </a:lnTo>
                <a:lnTo>
                  <a:pt x="59" y="7"/>
                </a:lnTo>
                <a:lnTo>
                  <a:pt x="57" y="9"/>
                </a:lnTo>
                <a:lnTo>
                  <a:pt x="55" y="9"/>
                </a:lnTo>
                <a:lnTo>
                  <a:pt x="54" y="9"/>
                </a:lnTo>
                <a:lnTo>
                  <a:pt x="52" y="9"/>
                </a:lnTo>
                <a:lnTo>
                  <a:pt x="51" y="9"/>
                </a:lnTo>
                <a:lnTo>
                  <a:pt x="50" y="10"/>
                </a:lnTo>
                <a:lnTo>
                  <a:pt x="47" y="10"/>
                </a:lnTo>
                <a:lnTo>
                  <a:pt x="46" y="10"/>
                </a:lnTo>
                <a:lnTo>
                  <a:pt x="45" y="10"/>
                </a:lnTo>
                <a:lnTo>
                  <a:pt x="43" y="13"/>
                </a:lnTo>
                <a:lnTo>
                  <a:pt x="41" y="17"/>
                </a:lnTo>
                <a:lnTo>
                  <a:pt x="39" y="22"/>
                </a:lnTo>
                <a:lnTo>
                  <a:pt x="38" y="25"/>
                </a:lnTo>
                <a:lnTo>
                  <a:pt x="36" y="29"/>
                </a:lnTo>
                <a:lnTo>
                  <a:pt x="33" y="32"/>
                </a:lnTo>
                <a:lnTo>
                  <a:pt x="32" y="37"/>
                </a:lnTo>
                <a:lnTo>
                  <a:pt x="30" y="40"/>
                </a:lnTo>
                <a:lnTo>
                  <a:pt x="28" y="44"/>
                </a:lnTo>
                <a:lnTo>
                  <a:pt x="25" y="48"/>
                </a:lnTo>
                <a:lnTo>
                  <a:pt x="23" y="51"/>
                </a:lnTo>
                <a:lnTo>
                  <a:pt x="21" y="55"/>
                </a:lnTo>
                <a:lnTo>
                  <a:pt x="19" y="58"/>
                </a:lnTo>
                <a:lnTo>
                  <a:pt x="17" y="62"/>
                </a:lnTo>
                <a:lnTo>
                  <a:pt x="15" y="66"/>
                </a:lnTo>
                <a:lnTo>
                  <a:pt x="12" y="69"/>
                </a:lnTo>
                <a:lnTo>
                  <a:pt x="11" y="74"/>
                </a:lnTo>
                <a:lnTo>
                  <a:pt x="9" y="77"/>
                </a:lnTo>
                <a:lnTo>
                  <a:pt x="8" y="81"/>
                </a:lnTo>
                <a:lnTo>
                  <a:pt x="5" y="84"/>
                </a:lnTo>
                <a:lnTo>
                  <a:pt x="4" y="89"/>
                </a:lnTo>
                <a:lnTo>
                  <a:pt x="3" y="92"/>
                </a:lnTo>
                <a:lnTo>
                  <a:pt x="2" y="96"/>
                </a:lnTo>
                <a:lnTo>
                  <a:pt x="1" y="101"/>
                </a:lnTo>
                <a:lnTo>
                  <a:pt x="1" y="105"/>
                </a:lnTo>
                <a:lnTo>
                  <a:pt x="0" y="109"/>
                </a:lnTo>
                <a:lnTo>
                  <a:pt x="0" y="114"/>
                </a:lnTo>
                <a:lnTo>
                  <a:pt x="0" y="118"/>
                </a:lnTo>
                <a:lnTo>
                  <a:pt x="0" y="123"/>
                </a:lnTo>
                <a:lnTo>
                  <a:pt x="0" y="128"/>
                </a:lnTo>
                <a:lnTo>
                  <a:pt x="1" y="133"/>
                </a:lnTo>
                <a:lnTo>
                  <a:pt x="2" y="137"/>
                </a:lnTo>
                <a:lnTo>
                  <a:pt x="4" y="147"/>
                </a:lnTo>
                <a:lnTo>
                  <a:pt x="9" y="156"/>
                </a:lnTo>
                <a:lnTo>
                  <a:pt x="14" y="162"/>
                </a:lnTo>
                <a:lnTo>
                  <a:pt x="19" y="169"/>
                </a:lnTo>
                <a:lnTo>
                  <a:pt x="26" y="174"/>
                </a:lnTo>
                <a:lnTo>
                  <a:pt x="33" y="179"/>
                </a:lnTo>
                <a:lnTo>
                  <a:pt x="41" y="182"/>
                </a:lnTo>
                <a:lnTo>
                  <a:pt x="50" y="184"/>
                </a:lnTo>
                <a:lnTo>
                  <a:pt x="58" y="186"/>
                </a:lnTo>
                <a:lnTo>
                  <a:pt x="67" y="186"/>
                </a:lnTo>
                <a:lnTo>
                  <a:pt x="76" y="186"/>
                </a:lnTo>
                <a:lnTo>
                  <a:pt x="86" y="186"/>
                </a:lnTo>
                <a:lnTo>
                  <a:pt x="96" y="184"/>
                </a:lnTo>
                <a:lnTo>
                  <a:pt x="105" y="182"/>
                </a:lnTo>
                <a:lnTo>
                  <a:pt x="115" y="179"/>
                </a:lnTo>
                <a:lnTo>
                  <a:pt x="124" y="175"/>
                </a:lnTo>
                <a:lnTo>
                  <a:pt x="133" y="171"/>
                </a:lnTo>
                <a:lnTo>
                  <a:pt x="141" y="166"/>
                </a:lnTo>
                <a:lnTo>
                  <a:pt x="151" y="160"/>
                </a:lnTo>
                <a:lnTo>
                  <a:pt x="158" y="154"/>
                </a:lnTo>
                <a:lnTo>
                  <a:pt x="165" y="147"/>
                </a:lnTo>
                <a:lnTo>
                  <a:pt x="171" y="141"/>
                </a:lnTo>
                <a:lnTo>
                  <a:pt x="177" y="133"/>
                </a:lnTo>
                <a:lnTo>
                  <a:pt x="182" y="124"/>
                </a:lnTo>
                <a:lnTo>
                  <a:pt x="187" y="117"/>
                </a:lnTo>
                <a:lnTo>
                  <a:pt x="189" y="108"/>
                </a:lnTo>
                <a:lnTo>
                  <a:pt x="191" y="98"/>
                </a:lnTo>
                <a:lnTo>
                  <a:pt x="192" y="90"/>
                </a:lnTo>
                <a:lnTo>
                  <a:pt x="191" y="80"/>
                </a:lnTo>
                <a:lnTo>
                  <a:pt x="190" y="70"/>
                </a:lnTo>
                <a:lnTo>
                  <a:pt x="187" y="59"/>
                </a:lnTo>
                <a:lnTo>
                  <a:pt x="182" y="50"/>
                </a:lnTo>
                <a:lnTo>
                  <a:pt x="181" y="48"/>
                </a:lnTo>
                <a:lnTo>
                  <a:pt x="180" y="46"/>
                </a:lnTo>
                <a:lnTo>
                  <a:pt x="178" y="44"/>
                </a:lnTo>
                <a:lnTo>
                  <a:pt x="177" y="43"/>
                </a:lnTo>
                <a:lnTo>
                  <a:pt x="175" y="41"/>
                </a:lnTo>
                <a:lnTo>
                  <a:pt x="173" y="39"/>
                </a:lnTo>
                <a:lnTo>
                  <a:pt x="170" y="38"/>
                </a:lnTo>
                <a:lnTo>
                  <a:pt x="168" y="36"/>
                </a:lnTo>
                <a:lnTo>
                  <a:pt x="166" y="35"/>
                </a:lnTo>
                <a:lnTo>
                  <a:pt x="163" y="32"/>
                </a:lnTo>
                <a:lnTo>
                  <a:pt x="160" y="31"/>
                </a:lnTo>
                <a:lnTo>
                  <a:pt x="158" y="29"/>
                </a:lnTo>
                <a:lnTo>
                  <a:pt x="154" y="28"/>
                </a:lnTo>
                <a:lnTo>
                  <a:pt x="152" y="26"/>
                </a:lnTo>
                <a:lnTo>
                  <a:pt x="148" y="25"/>
                </a:lnTo>
                <a:lnTo>
                  <a:pt x="146" y="23"/>
                </a:lnTo>
                <a:lnTo>
                  <a:pt x="142" y="22"/>
                </a:lnTo>
                <a:lnTo>
                  <a:pt x="140" y="20"/>
                </a:lnTo>
                <a:lnTo>
                  <a:pt x="137" y="18"/>
                </a:lnTo>
                <a:lnTo>
                  <a:pt x="134" y="17"/>
                </a:lnTo>
                <a:lnTo>
                  <a:pt x="132" y="16"/>
                </a:lnTo>
                <a:lnTo>
                  <a:pt x="129" y="14"/>
                </a:lnTo>
                <a:lnTo>
                  <a:pt x="126" y="13"/>
                </a:lnTo>
                <a:lnTo>
                  <a:pt x="125" y="12"/>
                </a:lnTo>
                <a:lnTo>
                  <a:pt x="123" y="10"/>
                </a:lnTo>
                <a:lnTo>
                  <a:pt x="120" y="9"/>
                </a:lnTo>
                <a:lnTo>
                  <a:pt x="119" y="7"/>
                </a:lnTo>
                <a:lnTo>
                  <a:pt x="118" y="6"/>
                </a:lnTo>
                <a:lnTo>
                  <a:pt x="117" y="5"/>
                </a:lnTo>
                <a:lnTo>
                  <a:pt x="116" y="4"/>
                </a:lnTo>
                <a:lnTo>
                  <a:pt x="116" y="3"/>
                </a:lnTo>
                <a:lnTo>
                  <a:pt x="116" y="2"/>
                </a:lnTo>
                <a:lnTo>
                  <a:pt x="115" y="2"/>
                </a:lnTo>
                <a:lnTo>
                  <a:pt x="113" y="2"/>
                </a:lnTo>
                <a:lnTo>
                  <a:pt x="112" y="2"/>
                </a:lnTo>
                <a:lnTo>
                  <a:pt x="111" y="2"/>
                </a:lnTo>
                <a:lnTo>
                  <a:pt x="111" y="1"/>
                </a:lnTo>
                <a:lnTo>
                  <a:pt x="110" y="1"/>
                </a:lnTo>
                <a:lnTo>
                  <a:pt x="109" y="1"/>
                </a:lnTo>
                <a:lnTo>
                  <a:pt x="108" y="1"/>
                </a:lnTo>
                <a:lnTo>
                  <a:pt x="106" y="1"/>
                </a:lnTo>
                <a:lnTo>
                  <a:pt x="105" y="1"/>
                </a:lnTo>
                <a:lnTo>
                  <a:pt x="104" y="1"/>
                </a:lnTo>
                <a:lnTo>
                  <a:pt x="104" y="0"/>
                </a:lnTo>
                <a:lnTo>
                  <a:pt x="103" y="0"/>
                </a:lnTo>
                <a:lnTo>
                  <a:pt x="102" y="0"/>
                </a:lnTo>
                <a:lnTo>
                  <a:pt x="101" y="0"/>
                </a:lnTo>
                <a:lnTo>
                  <a:pt x="100" y="0"/>
                </a:lnTo>
                <a:lnTo>
                  <a:pt x="100" y="1"/>
                </a:lnTo>
                <a:lnTo>
                  <a:pt x="98" y="1"/>
                </a:lnTo>
                <a:lnTo>
                  <a:pt x="97" y="1"/>
                </a:lnTo>
                <a:lnTo>
                  <a:pt x="96" y="1"/>
                </a:lnTo>
                <a:lnTo>
                  <a:pt x="96" y="2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9" name="Freeform 14"/>
          <p:cNvSpPr>
            <a:spLocks/>
          </p:cNvSpPr>
          <p:nvPr/>
        </p:nvSpPr>
        <p:spPr bwMode="auto">
          <a:xfrm rot="16200000">
            <a:off x="7473951" y="2952749"/>
            <a:ext cx="304800" cy="295275"/>
          </a:xfrm>
          <a:custGeom>
            <a:avLst/>
            <a:gdLst>
              <a:gd name="T0" fmla="*/ 2147483647 w 192"/>
              <a:gd name="T1" fmla="*/ 2147483647 h 186"/>
              <a:gd name="T2" fmla="*/ 2147483647 w 192"/>
              <a:gd name="T3" fmla="*/ 2147483647 h 186"/>
              <a:gd name="T4" fmla="*/ 2147483647 w 192"/>
              <a:gd name="T5" fmla="*/ 2147483647 h 186"/>
              <a:gd name="T6" fmla="*/ 2147483647 w 192"/>
              <a:gd name="T7" fmla="*/ 2147483647 h 186"/>
              <a:gd name="T8" fmla="*/ 2147483647 w 192"/>
              <a:gd name="T9" fmla="*/ 2147483647 h 186"/>
              <a:gd name="T10" fmla="*/ 2147483647 w 192"/>
              <a:gd name="T11" fmla="*/ 2147483647 h 186"/>
              <a:gd name="T12" fmla="*/ 2147483647 w 192"/>
              <a:gd name="T13" fmla="*/ 2147483647 h 186"/>
              <a:gd name="T14" fmla="*/ 2147483647 w 192"/>
              <a:gd name="T15" fmla="*/ 2147483647 h 186"/>
              <a:gd name="T16" fmla="*/ 2147483647 w 192"/>
              <a:gd name="T17" fmla="*/ 2147483647 h 186"/>
              <a:gd name="T18" fmla="*/ 2147483647 w 192"/>
              <a:gd name="T19" fmla="*/ 2147483647 h 186"/>
              <a:gd name="T20" fmla="*/ 2147483647 w 192"/>
              <a:gd name="T21" fmla="*/ 2147483647 h 186"/>
              <a:gd name="T22" fmla="*/ 2147483647 w 192"/>
              <a:gd name="T23" fmla="*/ 2147483647 h 186"/>
              <a:gd name="T24" fmla="*/ 2147483647 w 192"/>
              <a:gd name="T25" fmla="*/ 2147483647 h 186"/>
              <a:gd name="T26" fmla="*/ 2147483647 w 192"/>
              <a:gd name="T27" fmla="*/ 2147483647 h 186"/>
              <a:gd name="T28" fmla="*/ 2147483647 w 192"/>
              <a:gd name="T29" fmla="*/ 2147483647 h 186"/>
              <a:gd name="T30" fmla="*/ 0 w 192"/>
              <a:gd name="T31" fmla="*/ 2147483647 h 186"/>
              <a:gd name="T32" fmla="*/ 2147483647 w 192"/>
              <a:gd name="T33" fmla="*/ 2147483647 h 186"/>
              <a:gd name="T34" fmla="*/ 2147483647 w 192"/>
              <a:gd name="T35" fmla="*/ 2147483647 h 186"/>
              <a:gd name="T36" fmla="*/ 2147483647 w 192"/>
              <a:gd name="T37" fmla="*/ 2147483647 h 186"/>
              <a:gd name="T38" fmla="*/ 2147483647 w 192"/>
              <a:gd name="T39" fmla="*/ 2147483647 h 186"/>
              <a:gd name="T40" fmla="*/ 2147483647 w 192"/>
              <a:gd name="T41" fmla="*/ 2147483647 h 186"/>
              <a:gd name="T42" fmla="*/ 2147483647 w 192"/>
              <a:gd name="T43" fmla="*/ 2147483647 h 186"/>
              <a:gd name="T44" fmla="*/ 2147483647 w 192"/>
              <a:gd name="T45" fmla="*/ 2147483647 h 186"/>
              <a:gd name="T46" fmla="*/ 2147483647 w 192"/>
              <a:gd name="T47" fmla="*/ 2147483647 h 186"/>
              <a:gd name="T48" fmla="*/ 2147483647 w 192"/>
              <a:gd name="T49" fmla="*/ 2147483647 h 186"/>
              <a:gd name="T50" fmla="*/ 2147483647 w 192"/>
              <a:gd name="T51" fmla="*/ 2147483647 h 186"/>
              <a:gd name="T52" fmla="*/ 2147483647 w 192"/>
              <a:gd name="T53" fmla="*/ 2147483647 h 186"/>
              <a:gd name="T54" fmla="*/ 2147483647 w 192"/>
              <a:gd name="T55" fmla="*/ 2147483647 h 186"/>
              <a:gd name="T56" fmla="*/ 2147483647 w 192"/>
              <a:gd name="T57" fmla="*/ 2147483647 h 186"/>
              <a:gd name="T58" fmla="*/ 2147483647 w 192"/>
              <a:gd name="T59" fmla="*/ 2147483647 h 186"/>
              <a:gd name="T60" fmla="*/ 2147483647 w 192"/>
              <a:gd name="T61" fmla="*/ 2147483647 h 186"/>
              <a:gd name="T62" fmla="*/ 2147483647 w 192"/>
              <a:gd name="T63" fmla="*/ 2147483647 h 186"/>
              <a:gd name="T64" fmla="*/ 2147483647 w 192"/>
              <a:gd name="T65" fmla="*/ 2147483647 h 186"/>
              <a:gd name="T66" fmla="*/ 2147483647 w 192"/>
              <a:gd name="T67" fmla="*/ 2147483647 h 186"/>
              <a:gd name="T68" fmla="*/ 2147483647 w 192"/>
              <a:gd name="T69" fmla="*/ 2147483647 h 186"/>
              <a:gd name="T70" fmla="*/ 2147483647 w 192"/>
              <a:gd name="T71" fmla="*/ 2147483647 h 186"/>
              <a:gd name="T72" fmla="*/ 2147483647 w 192"/>
              <a:gd name="T73" fmla="*/ 2147483647 h 186"/>
              <a:gd name="T74" fmla="*/ 2147483647 w 192"/>
              <a:gd name="T75" fmla="*/ 2147483647 h 186"/>
              <a:gd name="T76" fmla="*/ 2147483647 w 192"/>
              <a:gd name="T77" fmla="*/ 2147483647 h 186"/>
              <a:gd name="T78" fmla="*/ 2147483647 w 192"/>
              <a:gd name="T79" fmla="*/ 2147483647 h 186"/>
              <a:gd name="T80" fmla="*/ 2147483647 w 192"/>
              <a:gd name="T81" fmla="*/ 2147483647 h 186"/>
              <a:gd name="T82" fmla="*/ 2147483647 w 192"/>
              <a:gd name="T83" fmla="*/ 2147483647 h 186"/>
              <a:gd name="T84" fmla="*/ 2147483647 w 192"/>
              <a:gd name="T85" fmla="*/ 2147483647 h 186"/>
              <a:gd name="T86" fmla="*/ 2147483647 w 192"/>
              <a:gd name="T87" fmla="*/ 0 h 186"/>
              <a:gd name="T88" fmla="*/ 2147483647 w 192"/>
              <a:gd name="T89" fmla="*/ 2147483647 h 18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92" h="186">
                <a:moveTo>
                  <a:pt x="96" y="2"/>
                </a:moveTo>
                <a:lnTo>
                  <a:pt x="89" y="2"/>
                </a:lnTo>
                <a:lnTo>
                  <a:pt x="83" y="3"/>
                </a:lnTo>
                <a:lnTo>
                  <a:pt x="76" y="4"/>
                </a:lnTo>
                <a:lnTo>
                  <a:pt x="70" y="5"/>
                </a:lnTo>
                <a:lnTo>
                  <a:pt x="64" y="7"/>
                </a:lnTo>
                <a:lnTo>
                  <a:pt x="57" y="9"/>
                </a:lnTo>
                <a:lnTo>
                  <a:pt x="51" y="9"/>
                </a:lnTo>
                <a:lnTo>
                  <a:pt x="45" y="10"/>
                </a:lnTo>
                <a:lnTo>
                  <a:pt x="38" y="25"/>
                </a:lnTo>
                <a:lnTo>
                  <a:pt x="30" y="40"/>
                </a:lnTo>
                <a:lnTo>
                  <a:pt x="21" y="55"/>
                </a:lnTo>
                <a:lnTo>
                  <a:pt x="12" y="69"/>
                </a:lnTo>
                <a:lnTo>
                  <a:pt x="5" y="84"/>
                </a:lnTo>
                <a:lnTo>
                  <a:pt x="1" y="101"/>
                </a:lnTo>
                <a:lnTo>
                  <a:pt x="0" y="118"/>
                </a:lnTo>
                <a:lnTo>
                  <a:pt x="2" y="137"/>
                </a:lnTo>
                <a:lnTo>
                  <a:pt x="9" y="156"/>
                </a:lnTo>
                <a:lnTo>
                  <a:pt x="19" y="169"/>
                </a:lnTo>
                <a:lnTo>
                  <a:pt x="33" y="179"/>
                </a:lnTo>
                <a:lnTo>
                  <a:pt x="50" y="184"/>
                </a:lnTo>
                <a:lnTo>
                  <a:pt x="67" y="186"/>
                </a:lnTo>
                <a:lnTo>
                  <a:pt x="86" y="186"/>
                </a:lnTo>
                <a:lnTo>
                  <a:pt x="105" y="182"/>
                </a:lnTo>
                <a:lnTo>
                  <a:pt x="124" y="175"/>
                </a:lnTo>
                <a:lnTo>
                  <a:pt x="141" y="166"/>
                </a:lnTo>
                <a:lnTo>
                  <a:pt x="158" y="154"/>
                </a:lnTo>
                <a:lnTo>
                  <a:pt x="171" y="141"/>
                </a:lnTo>
                <a:lnTo>
                  <a:pt x="182" y="124"/>
                </a:lnTo>
                <a:lnTo>
                  <a:pt x="189" y="108"/>
                </a:lnTo>
                <a:lnTo>
                  <a:pt x="192" y="90"/>
                </a:lnTo>
                <a:lnTo>
                  <a:pt x="190" y="70"/>
                </a:lnTo>
                <a:lnTo>
                  <a:pt x="182" y="50"/>
                </a:lnTo>
                <a:lnTo>
                  <a:pt x="176" y="43"/>
                </a:lnTo>
                <a:lnTo>
                  <a:pt x="168" y="36"/>
                </a:lnTo>
                <a:lnTo>
                  <a:pt x="158" y="29"/>
                </a:lnTo>
                <a:lnTo>
                  <a:pt x="146" y="23"/>
                </a:lnTo>
                <a:lnTo>
                  <a:pt x="134" y="17"/>
                </a:lnTo>
                <a:lnTo>
                  <a:pt x="125" y="12"/>
                </a:lnTo>
                <a:lnTo>
                  <a:pt x="118" y="6"/>
                </a:lnTo>
                <a:lnTo>
                  <a:pt x="116" y="2"/>
                </a:lnTo>
                <a:lnTo>
                  <a:pt x="111" y="1"/>
                </a:lnTo>
                <a:lnTo>
                  <a:pt x="105" y="1"/>
                </a:lnTo>
                <a:lnTo>
                  <a:pt x="100" y="0"/>
                </a:lnTo>
                <a:lnTo>
                  <a:pt x="96" y="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0" name="Freeform 19"/>
          <p:cNvSpPr>
            <a:spLocks/>
          </p:cNvSpPr>
          <p:nvPr/>
        </p:nvSpPr>
        <p:spPr bwMode="auto">
          <a:xfrm rot="16200000">
            <a:off x="7978776" y="3203574"/>
            <a:ext cx="87312" cy="68263"/>
          </a:xfrm>
          <a:custGeom>
            <a:avLst/>
            <a:gdLst>
              <a:gd name="T0" fmla="*/ 2147483647 w 55"/>
              <a:gd name="T1" fmla="*/ 2147483647 h 43"/>
              <a:gd name="T2" fmla="*/ 2147483647 w 55"/>
              <a:gd name="T3" fmla="*/ 2147483647 h 43"/>
              <a:gd name="T4" fmla="*/ 2147483647 w 55"/>
              <a:gd name="T5" fmla="*/ 2147483647 h 43"/>
              <a:gd name="T6" fmla="*/ 2147483647 w 55"/>
              <a:gd name="T7" fmla="*/ 2147483647 h 43"/>
              <a:gd name="T8" fmla="*/ 2147483647 w 55"/>
              <a:gd name="T9" fmla="*/ 2147483647 h 43"/>
              <a:gd name="T10" fmla="*/ 2147483647 w 55"/>
              <a:gd name="T11" fmla="*/ 2147483647 h 43"/>
              <a:gd name="T12" fmla="*/ 2147483647 w 55"/>
              <a:gd name="T13" fmla="*/ 2147483647 h 43"/>
              <a:gd name="T14" fmla="*/ 2147483647 w 55"/>
              <a:gd name="T15" fmla="*/ 2147483647 h 43"/>
              <a:gd name="T16" fmla="*/ 2147483647 w 55"/>
              <a:gd name="T17" fmla="*/ 2147483647 h 43"/>
              <a:gd name="T18" fmla="*/ 2147483647 w 55"/>
              <a:gd name="T19" fmla="*/ 2147483647 h 43"/>
              <a:gd name="T20" fmla="*/ 2147483647 w 55"/>
              <a:gd name="T21" fmla="*/ 2147483647 h 43"/>
              <a:gd name="T22" fmla="*/ 2147483647 w 55"/>
              <a:gd name="T23" fmla="*/ 2147483647 h 43"/>
              <a:gd name="T24" fmla="*/ 2147483647 w 55"/>
              <a:gd name="T25" fmla="*/ 2147483647 h 43"/>
              <a:gd name="T26" fmla="*/ 2147483647 w 55"/>
              <a:gd name="T27" fmla="*/ 2147483647 h 43"/>
              <a:gd name="T28" fmla="*/ 2147483647 w 55"/>
              <a:gd name="T29" fmla="*/ 2147483647 h 43"/>
              <a:gd name="T30" fmla="*/ 2147483647 w 55"/>
              <a:gd name="T31" fmla="*/ 2147483647 h 43"/>
              <a:gd name="T32" fmla="*/ 2147483647 w 55"/>
              <a:gd name="T33" fmla="*/ 2147483647 h 43"/>
              <a:gd name="T34" fmla="*/ 2147483647 w 55"/>
              <a:gd name="T35" fmla="*/ 2147483647 h 43"/>
              <a:gd name="T36" fmla="*/ 2147483647 w 55"/>
              <a:gd name="T37" fmla="*/ 2147483647 h 43"/>
              <a:gd name="T38" fmla="*/ 2147483647 w 55"/>
              <a:gd name="T39" fmla="*/ 2147483647 h 43"/>
              <a:gd name="T40" fmla="*/ 2147483647 w 55"/>
              <a:gd name="T41" fmla="*/ 2147483647 h 43"/>
              <a:gd name="T42" fmla="*/ 2147483647 w 55"/>
              <a:gd name="T43" fmla="*/ 2147483647 h 43"/>
              <a:gd name="T44" fmla="*/ 2147483647 w 55"/>
              <a:gd name="T45" fmla="*/ 2147483647 h 43"/>
              <a:gd name="T46" fmla="*/ 2147483647 w 55"/>
              <a:gd name="T47" fmla="*/ 2147483647 h 43"/>
              <a:gd name="T48" fmla="*/ 2147483647 w 55"/>
              <a:gd name="T49" fmla="*/ 2147483647 h 43"/>
              <a:gd name="T50" fmla="*/ 2147483647 w 55"/>
              <a:gd name="T51" fmla="*/ 2147483647 h 43"/>
              <a:gd name="T52" fmla="*/ 2147483647 w 55"/>
              <a:gd name="T53" fmla="*/ 2147483647 h 43"/>
              <a:gd name="T54" fmla="*/ 2147483647 w 55"/>
              <a:gd name="T55" fmla="*/ 2147483647 h 43"/>
              <a:gd name="T56" fmla="*/ 2147483647 w 55"/>
              <a:gd name="T57" fmla="*/ 2147483647 h 43"/>
              <a:gd name="T58" fmla="*/ 2147483647 w 55"/>
              <a:gd name="T59" fmla="*/ 0 h 43"/>
              <a:gd name="T60" fmla="*/ 2147483647 w 55"/>
              <a:gd name="T61" fmla="*/ 0 h 43"/>
              <a:gd name="T62" fmla="*/ 2147483647 w 55"/>
              <a:gd name="T63" fmla="*/ 0 h 43"/>
              <a:gd name="T64" fmla="*/ 2147483647 w 55"/>
              <a:gd name="T65" fmla="*/ 2147483647 h 43"/>
              <a:gd name="T66" fmla="*/ 2147483647 w 55"/>
              <a:gd name="T67" fmla="*/ 2147483647 h 43"/>
              <a:gd name="T68" fmla="*/ 2147483647 w 55"/>
              <a:gd name="T69" fmla="*/ 2147483647 h 43"/>
              <a:gd name="T70" fmla="*/ 2147483647 w 55"/>
              <a:gd name="T71" fmla="*/ 2147483647 h 43"/>
              <a:gd name="T72" fmla="*/ 2147483647 w 55"/>
              <a:gd name="T73" fmla="*/ 2147483647 h 43"/>
              <a:gd name="T74" fmla="*/ 2147483647 w 55"/>
              <a:gd name="T75" fmla="*/ 2147483647 h 43"/>
              <a:gd name="T76" fmla="*/ 2147483647 w 55"/>
              <a:gd name="T77" fmla="*/ 2147483647 h 43"/>
              <a:gd name="T78" fmla="*/ 2147483647 w 55"/>
              <a:gd name="T79" fmla="*/ 2147483647 h 43"/>
              <a:gd name="T80" fmla="*/ 2147483647 w 55"/>
              <a:gd name="T81" fmla="*/ 2147483647 h 43"/>
              <a:gd name="T82" fmla="*/ 2147483647 w 55"/>
              <a:gd name="T83" fmla="*/ 2147483647 h 43"/>
              <a:gd name="T84" fmla="*/ 2147483647 w 55"/>
              <a:gd name="T85" fmla="*/ 2147483647 h 43"/>
              <a:gd name="T86" fmla="*/ 2147483647 w 55"/>
              <a:gd name="T87" fmla="*/ 2147483647 h 43"/>
              <a:gd name="T88" fmla="*/ 2147483647 w 55"/>
              <a:gd name="T89" fmla="*/ 2147483647 h 43"/>
              <a:gd name="T90" fmla="*/ 0 w 55"/>
              <a:gd name="T91" fmla="*/ 2147483647 h 43"/>
              <a:gd name="T92" fmla="*/ 0 w 55"/>
              <a:gd name="T93" fmla="*/ 2147483647 h 43"/>
              <a:gd name="T94" fmla="*/ 2147483647 w 55"/>
              <a:gd name="T95" fmla="*/ 2147483647 h 43"/>
              <a:gd name="T96" fmla="*/ 2147483647 w 55"/>
              <a:gd name="T97" fmla="*/ 2147483647 h 43"/>
              <a:gd name="T98" fmla="*/ 2147483647 w 55"/>
              <a:gd name="T99" fmla="*/ 2147483647 h 43"/>
              <a:gd name="T100" fmla="*/ 2147483647 w 55"/>
              <a:gd name="T101" fmla="*/ 2147483647 h 43"/>
              <a:gd name="T102" fmla="*/ 2147483647 w 55"/>
              <a:gd name="T103" fmla="*/ 2147483647 h 43"/>
              <a:gd name="T104" fmla="*/ 2147483647 w 55"/>
              <a:gd name="T105" fmla="*/ 2147483647 h 43"/>
              <a:gd name="T106" fmla="*/ 2147483647 w 55"/>
              <a:gd name="T107" fmla="*/ 2147483647 h 43"/>
              <a:gd name="T108" fmla="*/ 2147483647 w 55"/>
              <a:gd name="T109" fmla="*/ 2147483647 h 43"/>
              <a:gd name="T110" fmla="*/ 2147483647 w 55"/>
              <a:gd name="T111" fmla="*/ 2147483647 h 43"/>
              <a:gd name="T112" fmla="*/ 2147483647 w 55"/>
              <a:gd name="T113" fmla="*/ 2147483647 h 43"/>
              <a:gd name="T114" fmla="*/ 2147483647 w 55"/>
              <a:gd name="T115" fmla="*/ 2147483647 h 43"/>
              <a:gd name="T116" fmla="*/ 2147483647 w 55"/>
              <a:gd name="T117" fmla="*/ 2147483647 h 43"/>
              <a:gd name="T118" fmla="*/ 2147483647 w 55"/>
              <a:gd name="T119" fmla="*/ 2147483647 h 43"/>
              <a:gd name="T120" fmla="*/ 2147483647 w 55"/>
              <a:gd name="T121" fmla="*/ 2147483647 h 43"/>
              <a:gd name="T122" fmla="*/ 2147483647 w 55"/>
              <a:gd name="T123" fmla="*/ 2147483647 h 4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5" h="43">
                <a:moveTo>
                  <a:pt x="28" y="43"/>
                </a:moveTo>
                <a:lnTo>
                  <a:pt x="29" y="43"/>
                </a:lnTo>
                <a:lnTo>
                  <a:pt x="30" y="42"/>
                </a:lnTo>
                <a:lnTo>
                  <a:pt x="32" y="42"/>
                </a:lnTo>
                <a:lnTo>
                  <a:pt x="33" y="42"/>
                </a:lnTo>
                <a:lnTo>
                  <a:pt x="34" y="42"/>
                </a:lnTo>
                <a:lnTo>
                  <a:pt x="36" y="42"/>
                </a:lnTo>
                <a:lnTo>
                  <a:pt x="37" y="41"/>
                </a:lnTo>
                <a:lnTo>
                  <a:pt x="39" y="41"/>
                </a:lnTo>
                <a:lnTo>
                  <a:pt x="40" y="41"/>
                </a:lnTo>
                <a:lnTo>
                  <a:pt x="41" y="40"/>
                </a:lnTo>
                <a:lnTo>
                  <a:pt x="42" y="40"/>
                </a:lnTo>
                <a:lnTo>
                  <a:pt x="43" y="39"/>
                </a:lnTo>
                <a:lnTo>
                  <a:pt x="44" y="39"/>
                </a:lnTo>
                <a:lnTo>
                  <a:pt x="44" y="37"/>
                </a:lnTo>
                <a:lnTo>
                  <a:pt x="46" y="36"/>
                </a:lnTo>
                <a:lnTo>
                  <a:pt x="47" y="36"/>
                </a:lnTo>
                <a:lnTo>
                  <a:pt x="48" y="35"/>
                </a:lnTo>
                <a:lnTo>
                  <a:pt x="49" y="34"/>
                </a:lnTo>
                <a:lnTo>
                  <a:pt x="50" y="33"/>
                </a:lnTo>
                <a:lnTo>
                  <a:pt x="51" y="32"/>
                </a:lnTo>
                <a:lnTo>
                  <a:pt x="51" y="31"/>
                </a:lnTo>
                <a:lnTo>
                  <a:pt x="53" y="30"/>
                </a:lnTo>
                <a:lnTo>
                  <a:pt x="53" y="29"/>
                </a:lnTo>
                <a:lnTo>
                  <a:pt x="54" y="28"/>
                </a:lnTo>
                <a:lnTo>
                  <a:pt x="54" y="27"/>
                </a:lnTo>
                <a:lnTo>
                  <a:pt x="54" y="26"/>
                </a:lnTo>
                <a:lnTo>
                  <a:pt x="55" y="24"/>
                </a:lnTo>
                <a:lnTo>
                  <a:pt x="55" y="23"/>
                </a:lnTo>
                <a:lnTo>
                  <a:pt x="55" y="22"/>
                </a:lnTo>
                <a:lnTo>
                  <a:pt x="55" y="21"/>
                </a:lnTo>
                <a:lnTo>
                  <a:pt x="55" y="20"/>
                </a:lnTo>
                <a:lnTo>
                  <a:pt x="55" y="19"/>
                </a:lnTo>
                <a:lnTo>
                  <a:pt x="55" y="18"/>
                </a:lnTo>
                <a:lnTo>
                  <a:pt x="54" y="17"/>
                </a:lnTo>
                <a:lnTo>
                  <a:pt x="54" y="16"/>
                </a:lnTo>
                <a:lnTo>
                  <a:pt x="54" y="15"/>
                </a:lnTo>
                <a:lnTo>
                  <a:pt x="53" y="14"/>
                </a:lnTo>
                <a:lnTo>
                  <a:pt x="53" y="13"/>
                </a:lnTo>
                <a:lnTo>
                  <a:pt x="53" y="11"/>
                </a:lnTo>
                <a:lnTo>
                  <a:pt x="51" y="10"/>
                </a:lnTo>
                <a:lnTo>
                  <a:pt x="50" y="9"/>
                </a:lnTo>
                <a:lnTo>
                  <a:pt x="49" y="8"/>
                </a:lnTo>
                <a:lnTo>
                  <a:pt x="49" y="7"/>
                </a:lnTo>
                <a:lnTo>
                  <a:pt x="48" y="7"/>
                </a:lnTo>
                <a:lnTo>
                  <a:pt x="47" y="6"/>
                </a:lnTo>
                <a:lnTo>
                  <a:pt x="46" y="5"/>
                </a:lnTo>
                <a:lnTo>
                  <a:pt x="44" y="5"/>
                </a:lnTo>
                <a:lnTo>
                  <a:pt x="44" y="4"/>
                </a:lnTo>
                <a:lnTo>
                  <a:pt x="43" y="4"/>
                </a:lnTo>
                <a:lnTo>
                  <a:pt x="42" y="3"/>
                </a:lnTo>
                <a:lnTo>
                  <a:pt x="41" y="3"/>
                </a:lnTo>
                <a:lnTo>
                  <a:pt x="40" y="2"/>
                </a:lnTo>
                <a:lnTo>
                  <a:pt x="39" y="2"/>
                </a:lnTo>
                <a:lnTo>
                  <a:pt x="37" y="1"/>
                </a:lnTo>
                <a:lnTo>
                  <a:pt x="36" y="1"/>
                </a:lnTo>
                <a:lnTo>
                  <a:pt x="34" y="1"/>
                </a:lnTo>
                <a:lnTo>
                  <a:pt x="33" y="1"/>
                </a:lnTo>
                <a:lnTo>
                  <a:pt x="32" y="0"/>
                </a:lnTo>
                <a:lnTo>
                  <a:pt x="30" y="0"/>
                </a:lnTo>
                <a:lnTo>
                  <a:pt x="29" y="0"/>
                </a:lnTo>
                <a:lnTo>
                  <a:pt x="28" y="0"/>
                </a:lnTo>
                <a:lnTo>
                  <a:pt x="26" y="0"/>
                </a:lnTo>
                <a:lnTo>
                  <a:pt x="25" y="0"/>
                </a:lnTo>
                <a:lnTo>
                  <a:pt x="23" y="0"/>
                </a:lnTo>
                <a:lnTo>
                  <a:pt x="22" y="1"/>
                </a:lnTo>
                <a:lnTo>
                  <a:pt x="21" y="1"/>
                </a:lnTo>
                <a:lnTo>
                  <a:pt x="20" y="1"/>
                </a:lnTo>
                <a:lnTo>
                  <a:pt x="19" y="1"/>
                </a:lnTo>
                <a:lnTo>
                  <a:pt x="18" y="2"/>
                </a:lnTo>
                <a:lnTo>
                  <a:pt x="17" y="2"/>
                </a:lnTo>
                <a:lnTo>
                  <a:pt x="15" y="3"/>
                </a:lnTo>
                <a:lnTo>
                  <a:pt x="14" y="3"/>
                </a:lnTo>
                <a:lnTo>
                  <a:pt x="13" y="4"/>
                </a:lnTo>
                <a:lnTo>
                  <a:pt x="12" y="4"/>
                </a:lnTo>
                <a:lnTo>
                  <a:pt x="11" y="5"/>
                </a:lnTo>
                <a:lnTo>
                  <a:pt x="10" y="5"/>
                </a:lnTo>
                <a:lnTo>
                  <a:pt x="8" y="6"/>
                </a:lnTo>
                <a:lnTo>
                  <a:pt x="7" y="7"/>
                </a:lnTo>
                <a:lnTo>
                  <a:pt x="6" y="8"/>
                </a:lnTo>
                <a:lnTo>
                  <a:pt x="5" y="9"/>
                </a:lnTo>
                <a:lnTo>
                  <a:pt x="5" y="10"/>
                </a:lnTo>
                <a:lnTo>
                  <a:pt x="4" y="10"/>
                </a:lnTo>
                <a:lnTo>
                  <a:pt x="4" y="11"/>
                </a:lnTo>
                <a:lnTo>
                  <a:pt x="3" y="13"/>
                </a:lnTo>
                <a:lnTo>
                  <a:pt x="3" y="14"/>
                </a:lnTo>
                <a:lnTo>
                  <a:pt x="1" y="15"/>
                </a:lnTo>
                <a:lnTo>
                  <a:pt x="1" y="16"/>
                </a:lnTo>
                <a:lnTo>
                  <a:pt x="1" y="17"/>
                </a:lnTo>
                <a:lnTo>
                  <a:pt x="1" y="18"/>
                </a:lnTo>
                <a:lnTo>
                  <a:pt x="1" y="19"/>
                </a:lnTo>
                <a:lnTo>
                  <a:pt x="0" y="20"/>
                </a:lnTo>
                <a:lnTo>
                  <a:pt x="0" y="21"/>
                </a:lnTo>
                <a:lnTo>
                  <a:pt x="0" y="22"/>
                </a:lnTo>
                <a:lnTo>
                  <a:pt x="1" y="23"/>
                </a:lnTo>
                <a:lnTo>
                  <a:pt x="1" y="24"/>
                </a:lnTo>
                <a:lnTo>
                  <a:pt x="1" y="26"/>
                </a:lnTo>
                <a:lnTo>
                  <a:pt x="1" y="27"/>
                </a:lnTo>
                <a:lnTo>
                  <a:pt x="1" y="28"/>
                </a:lnTo>
                <a:lnTo>
                  <a:pt x="3" y="29"/>
                </a:lnTo>
                <a:lnTo>
                  <a:pt x="3" y="30"/>
                </a:lnTo>
                <a:lnTo>
                  <a:pt x="4" y="30"/>
                </a:lnTo>
                <a:lnTo>
                  <a:pt x="4" y="31"/>
                </a:lnTo>
                <a:lnTo>
                  <a:pt x="5" y="32"/>
                </a:lnTo>
                <a:lnTo>
                  <a:pt x="5" y="33"/>
                </a:lnTo>
                <a:lnTo>
                  <a:pt x="6" y="34"/>
                </a:lnTo>
                <a:lnTo>
                  <a:pt x="7" y="34"/>
                </a:lnTo>
                <a:lnTo>
                  <a:pt x="7" y="35"/>
                </a:lnTo>
                <a:lnTo>
                  <a:pt x="8" y="36"/>
                </a:lnTo>
                <a:lnTo>
                  <a:pt x="10" y="36"/>
                </a:lnTo>
                <a:lnTo>
                  <a:pt x="11" y="37"/>
                </a:lnTo>
                <a:lnTo>
                  <a:pt x="12" y="39"/>
                </a:lnTo>
                <a:lnTo>
                  <a:pt x="13" y="39"/>
                </a:lnTo>
                <a:lnTo>
                  <a:pt x="14" y="40"/>
                </a:lnTo>
                <a:lnTo>
                  <a:pt x="15" y="40"/>
                </a:lnTo>
                <a:lnTo>
                  <a:pt x="17" y="41"/>
                </a:lnTo>
                <a:lnTo>
                  <a:pt x="18" y="41"/>
                </a:lnTo>
                <a:lnTo>
                  <a:pt x="19" y="41"/>
                </a:lnTo>
                <a:lnTo>
                  <a:pt x="20" y="42"/>
                </a:lnTo>
                <a:lnTo>
                  <a:pt x="21" y="42"/>
                </a:lnTo>
                <a:lnTo>
                  <a:pt x="22" y="42"/>
                </a:lnTo>
                <a:lnTo>
                  <a:pt x="23" y="42"/>
                </a:lnTo>
                <a:lnTo>
                  <a:pt x="25" y="42"/>
                </a:lnTo>
                <a:lnTo>
                  <a:pt x="26" y="43"/>
                </a:lnTo>
                <a:lnTo>
                  <a:pt x="28" y="43"/>
                </a:lnTo>
                <a:close/>
              </a:path>
            </a:pathLst>
          </a:custGeom>
          <a:solidFill>
            <a:srgbClr val="405C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1" name="Freeform 20"/>
          <p:cNvSpPr>
            <a:spLocks/>
          </p:cNvSpPr>
          <p:nvPr/>
        </p:nvSpPr>
        <p:spPr bwMode="auto">
          <a:xfrm rot="16200000">
            <a:off x="7978776" y="3203574"/>
            <a:ext cx="87312" cy="68263"/>
          </a:xfrm>
          <a:custGeom>
            <a:avLst/>
            <a:gdLst>
              <a:gd name="T0" fmla="*/ 2147483647 w 55"/>
              <a:gd name="T1" fmla="*/ 2147483647 h 43"/>
              <a:gd name="T2" fmla="*/ 2147483647 w 55"/>
              <a:gd name="T3" fmla="*/ 2147483647 h 43"/>
              <a:gd name="T4" fmla="*/ 2147483647 w 55"/>
              <a:gd name="T5" fmla="*/ 2147483647 h 43"/>
              <a:gd name="T6" fmla="*/ 2147483647 w 55"/>
              <a:gd name="T7" fmla="*/ 2147483647 h 43"/>
              <a:gd name="T8" fmla="*/ 2147483647 w 55"/>
              <a:gd name="T9" fmla="*/ 2147483647 h 43"/>
              <a:gd name="T10" fmla="*/ 2147483647 w 55"/>
              <a:gd name="T11" fmla="*/ 2147483647 h 43"/>
              <a:gd name="T12" fmla="*/ 2147483647 w 55"/>
              <a:gd name="T13" fmla="*/ 2147483647 h 43"/>
              <a:gd name="T14" fmla="*/ 2147483647 w 55"/>
              <a:gd name="T15" fmla="*/ 2147483647 h 43"/>
              <a:gd name="T16" fmla="*/ 2147483647 w 55"/>
              <a:gd name="T17" fmla="*/ 0 h 43"/>
              <a:gd name="T18" fmla="*/ 2147483647 w 55"/>
              <a:gd name="T19" fmla="*/ 2147483647 h 43"/>
              <a:gd name="T20" fmla="*/ 2147483647 w 55"/>
              <a:gd name="T21" fmla="*/ 2147483647 h 43"/>
              <a:gd name="T22" fmla="*/ 2147483647 w 55"/>
              <a:gd name="T23" fmla="*/ 2147483647 h 43"/>
              <a:gd name="T24" fmla="*/ 0 w 55"/>
              <a:gd name="T25" fmla="*/ 2147483647 h 43"/>
              <a:gd name="T26" fmla="*/ 2147483647 w 55"/>
              <a:gd name="T27" fmla="*/ 2147483647 h 43"/>
              <a:gd name="T28" fmla="*/ 2147483647 w 55"/>
              <a:gd name="T29" fmla="*/ 2147483647 h 43"/>
              <a:gd name="T30" fmla="*/ 2147483647 w 55"/>
              <a:gd name="T31" fmla="*/ 2147483647 h 43"/>
              <a:gd name="T32" fmla="*/ 2147483647 w 55"/>
              <a:gd name="T33" fmla="*/ 2147483647 h 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5" h="43">
                <a:moveTo>
                  <a:pt x="28" y="43"/>
                </a:moveTo>
                <a:lnTo>
                  <a:pt x="39" y="41"/>
                </a:lnTo>
                <a:lnTo>
                  <a:pt x="47" y="36"/>
                </a:lnTo>
                <a:lnTo>
                  <a:pt x="53" y="30"/>
                </a:lnTo>
                <a:lnTo>
                  <a:pt x="55" y="21"/>
                </a:lnTo>
                <a:lnTo>
                  <a:pt x="53" y="13"/>
                </a:lnTo>
                <a:lnTo>
                  <a:pt x="47" y="6"/>
                </a:lnTo>
                <a:lnTo>
                  <a:pt x="39" y="2"/>
                </a:lnTo>
                <a:lnTo>
                  <a:pt x="28" y="0"/>
                </a:lnTo>
                <a:lnTo>
                  <a:pt x="18" y="2"/>
                </a:lnTo>
                <a:lnTo>
                  <a:pt x="8" y="6"/>
                </a:lnTo>
                <a:lnTo>
                  <a:pt x="3" y="13"/>
                </a:lnTo>
                <a:lnTo>
                  <a:pt x="0" y="21"/>
                </a:lnTo>
                <a:lnTo>
                  <a:pt x="3" y="30"/>
                </a:lnTo>
                <a:lnTo>
                  <a:pt x="8" y="36"/>
                </a:lnTo>
                <a:lnTo>
                  <a:pt x="18" y="41"/>
                </a:lnTo>
                <a:lnTo>
                  <a:pt x="28" y="4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2" name="Freeform 21"/>
          <p:cNvSpPr>
            <a:spLocks/>
          </p:cNvSpPr>
          <p:nvPr/>
        </p:nvSpPr>
        <p:spPr bwMode="auto">
          <a:xfrm rot="16200000">
            <a:off x="7206456" y="3104356"/>
            <a:ext cx="87313" cy="66675"/>
          </a:xfrm>
          <a:custGeom>
            <a:avLst/>
            <a:gdLst>
              <a:gd name="T0" fmla="*/ 2147483647 w 55"/>
              <a:gd name="T1" fmla="*/ 2147483647 h 42"/>
              <a:gd name="T2" fmla="*/ 2147483647 w 55"/>
              <a:gd name="T3" fmla="*/ 2147483647 h 42"/>
              <a:gd name="T4" fmla="*/ 2147483647 w 55"/>
              <a:gd name="T5" fmla="*/ 2147483647 h 42"/>
              <a:gd name="T6" fmla="*/ 2147483647 w 55"/>
              <a:gd name="T7" fmla="*/ 2147483647 h 42"/>
              <a:gd name="T8" fmla="*/ 2147483647 w 55"/>
              <a:gd name="T9" fmla="*/ 2147483647 h 42"/>
              <a:gd name="T10" fmla="*/ 2147483647 w 55"/>
              <a:gd name="T11" fmla="*/ 2147483647 h 42"/>
              <a:gd name="T12" fmla="*/ 2147483647 w 55"/>
              <a:gd name="T13" fmla="*/ 2147483647 h 42"/>
              <a:gd name="T14" fmla="*/ 2147483647 w 55"/>
              <a:gd name="T15" fmla="*/ 2147483647 h 42"/>
              <a:gd name="T16" fmla="*/ 2147483647 w 55"/>
              <a:gd name="T17" fmla="*/ 2147483647 h 42"/>
              <a:gd name="T18" fmla="*/ 2147483647 w 55"/>
              <a:gd name="T19" fmla="*/ 2147483647 h 42"/>
              <a:gd name="T20" fmla="*/ 2147483647 w 55"/>
              <a:gd name="T21" fmla="*/ 2147483647 h 42"/>
              <a:gd name="T22" fmla="*/ 2147483647 w 55"/>
              <a:gd name="T23" fmla="*/ 2147483647 h 42"/>
              <a:gd name="T24" fmla="*/ 2147483647 w 55"/>
              <a:gd name="T25" fmla="*/ 2147483647 h 42"/>
              <a:gd name="T26" fmla="*/ 2147483647 w 55"/>
              <a:gd name="T27" fmla="*/ 2147483647 h 42"/>
              <a:gd name="T28" fmla="*/ 2147483647 w 55"/>
              <a:gd name="T29" fmla="*/ 2147483647 h 42"/>
              <a:gd name="T30" fmla="*/ 2147483647 w 55"/>
              <a:gd name="T31" fmla="*/ 2147483647 h 42"/>
              <a:gd name="T32" fmla="*/ 2147483647 w 55"/>
              <a:gd name="T33" fmla="*/ 2147483647 h 42"/>
              <a:gd name="T34" fmla="*/ 2147483647 w 55"/>
              <a:gd name="T35" fmla="*/ 2147483647 h 42"/>
              <a:gd name="T36" fmla="*/ 2147483647 w 55"/>
              <a:gd name="T37" fmla="*/ 2147483647 h 42"/>
              <a:gd name="T38" fmla="*/ 2147483647 w 55"/>
              <a:gd name="T39" fmla="*/ 2147483647 h 42"/>
              <a:gd name="T40" fmla="*/ 2147483647 w 55"/>
              <a:gd name="T41" fmla="*/ 2147483647 h 42"/>
              <a:gd name="T42" fmla="*/ 2147483647 w 55"/>
              <a:gd name="T43" fmla="*/ 2147483647 h 42"/>
              <a:gd name="T44" fmla="*/ 2147483647 w 55"/>
              <a:gd name="T45" fmla="*/ 2147483647 h 42"/>
              <a:gd name="T46" fmla="*/ 2147483647 w 55"/>
              <a:gd name="T47" fmla="*/ 2147483647 h 42"/>
              <a:gd name="T48" fmla="*/ 2147483647 w 55"/>
              <a:gd name="T49" fmla="*/ 2147483647 h 42"/>
              <a:gd name="T50" fmla="*/ 2147483647 w 55"/>
              <a:gd name="T51" fmla="*/ 2147483647 h 42"/>
              <a:gd name="T52" fmla="*/ 2147483647 w 55"/>
              <a:gd name="T53" fmla="*/ 2147483647 h 42"/>
              <a:gd name="T54" fmla="*/ 2147483647 w 55"/>
              <a:gd name="T55" fmla="*/ 0 h 42"/>
              <a:gd name="T56" fmla="*/ 2147483647 w 55"/>
              <a:gd name="T57" fmla="*/ 0 h 42"/>
              <a:gd name="T58" fmla="*/ 2147483647 w 55"/>
              <a:gd name="T59" fmla="*/ 0 h 42"/>
              <a:gd name="T60" fmla="*/ 2147483647 w 55"/>
              <a:gd name="T61" fmla="*/ 0 h 42"/>
              <a:gd name="T62" fmla="*/ 2147483647 w 55"/>
              <a:gd name="T63" fmla="*/ 0 h 42"/>
              <a:gd name="T64" fmla="*/ 2147483647 w 55"/>
              <a:gd name="T65" fmla="*/ 0 h 42"/>
              <a:gd name="T66" fmla="*/ 2147483647 w 55"/>
              <a:gd name="T67" fmla="*/ 2147483647 h 42"/>
              <a:gd name="T68" fmla="*/ 2147483647 w 55"/>
              <a:gd name="T69" fmla="*/ 2147483647 h 42"/>
              <a:gd name="T70" fmla="*/ 2147483647 w 55"/>
              <a:gd name="T71" fmla="*/ 2147483647 h 42"/>
              <a:gd name="T72" fmla="*/ 2147483647 w 55"/>
              <a:gd name="T73" fmla="*/ 2147483647 h 42"/>
              <a:gd name="T74" fmla="*/ 2147483647 w 55"/>
              <a:gd name="T75" fmla="*/ 2147483647 h 42"/>
              <a:gd name="T76" fmla="*/ 2147483647 w 55"/>
              <a:gd name="T77" fmla="*/ 2147483647 h 42"/>
              <a:gd name="T78" fmla="*/ 2147483647 w 55"/>
              <a:gd name="T79" fmla="*/ 2147483647 h 42"/>
              <a:gd name="T80" fmla="*/ 2147483647 w 55"/>
              <a:gd name="T81" fmla="*/ 2147483647 h 42"/>
              <a:gd name="T82" fmla="*/ 2147483647 w 55"/>
              <a:gd name="T83" fmla="*/ 2147483647 h 42"/>
              <a:gd name="T84" fmla="*/ 2147483647 w 55"/>
              <a:gd name="T85" fmla="*/ 2147483647 h 42"/>
              <a:gd name="T86" fmla="*/ 0 w 55"/>
              <a:gd name="T87" fmla="*/ 2147483647 h 42"/>
              <a:gd name="T88" fmla="*/ 0 w 55"/>
              <a:gd name="T89" fmla="*/ 2147483647 h 42"/>
              <a:gd name="T90" fmla="*/ 0 w 55"/>
              <a:gd name="T91" fmla="*/ 2147483647 h 42"/>
              <a:gd name="T92" fmla="*/ 0 w 55"/>
              <a:gd name="T93" fmla="*/ 2147483647 h 42"/>
              <a:gd name="T94" fmla="*/ 2147483647 w 55"/>
              <a:gd name="T95" fmla="*/ 2147483647 h 42"/>
              <a:gd name="T96" fmla="*/ 2147483647 w 55"/>
              <a:gd name="T97" fmla="*/ 2147483647 h 42"/>
              <a:gd name="T98" fmla="*/ 2147483647 w 55"/>
              <a:gd name="T99" fmla="*/ 2147483647 h 42"/>
              <a:gd name="T100" fmla="*/ 2147483647 w 55"/>
              <a:gd name="T101" fmla="*/ 2147483647 h 42"/>
              <a:gd name="T102" fmla="*/ 2147483647 w 55"/>
              <a:gd name="T103" fmla="*/ 2147483647 h 42"/>
              <a:gd name="T104" fmla="*/ 2147483647 w 55"/>
              <a:gd name="T105" fmla="*/ 2147483647 h 42"/>
              <a:gd name="T106" fmla="*/ 2147483647 w 55"/>
              <a:gd name="T107" fmla="*/ 2147483647 h 42"/>
              <a:gd name="T108" fmla="*/ 2147483647 w 55"/>
              <a:gd name="T109" fmla="*/ 2147483647 h 42"/>
              <a:gd name="T110" fmla="*/ 2147483647 w 55"/>
              <a:gd name="T111" fmla="*/ 2147483647 h 42"/>
              <a:gd name="T112" fmla="*/ 2147483647 w 55"/>
              <a:gd name="T113" fmla="*/ 2147483647 h 42"/>
              <a:gd name="T114" fmla="*/ 2147483647 w 55"/>
              <a:gd name="T115" fmla="*/ 2147483647 h 42"/>
              <a:gd name="T116" fmla="*/ 2147483647 w 55"/>
              <a:gd name="T117" fmla="*/ 2147483647 h 42"/>
              <a:gd name="T118" fmla="*/ 2147483647 w 55"/>
              <a:gd name="T119" fmla="*/ 2147483647 h 42"/>
              <a:gd name="T120" fmla="*/ 2147483647 w 55"/>
              <a:gd name="T121" fmla="*/ 2147483647 h 4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5" h="42">
                <a:moveTo>
                  <a:pt x="27" y="42"/>
                </a:moveTo>
                <a:lnTo>
                  <a:pt x="28" y="42"/>
                </a:lnTo>
                <a:lnTo>
                  <a:pt x="30" y="42"/>
                </a:lnTo>
                <a:lnTo>
                  <a:pt x="31" y="42"/>
                </a:lnTo>
                <a:lnTo>
                  <a:pt x="32" y="42"/>
                </a:lnTo>
                <a:lnTo>
                  <a:pt x="34" y="42"/>
                </a:lnTo>
                <a:lnTo>
                  <a:pt x="35" y="41"/>
                </a:lnTo>
                <a:lnTo>
                  <a:pt x="36" y="41"/>
                </a:lnTo>
                <a:lnTo>
                  <a:pt x="37" y="41"/>
                </a:lnTo>
                <a:lnTo>
                  <a:pt x="38" y="40"/>
                </a:lnTo>
                <a:lnTo>
                  <a:pt x="39" y="40"/>
                </a:lnTo>
                <a:lnTo>
                  <a:pt x="41" y="39"/>
                </a:lnTo>
                <a:lnTo>
                  <a:pt x="42" y="39"/>
                </a:lnTo>
                <a:lnTo>
                  <a:pt x="43" y="38"/>
                </a:lnTo>
                <a:lnTo>
                  <a:pt x="44" y="38"/>
                </a:lnTo>
                <a:lnTo>
                  <a:pt x="45" y="37"/>
                </a:lnTo>
                <a:lnTo>
                  <a:pt x="46" y="36"/>
                </a:lnTo>
                <a:lnTo>
                  <a:pt x="48" y="35"/>
                </a:lnTo>
                <a:lnTo>
                  <a:pt x="49" y="34"/>
                </a:lnTo>
                <a:lnTo>
                  <a:pt x="50" y="33"/>
                </a:lnTo>
                <a:lnTo>
                  <a:pt x="51" y="32"/>
                </a:lnTo>
                <a:lnTo>
                  <a:pt x="51" y="31"/>
                </a:lnTo>
                <a:lnTo>
                  <a:pt x="52" y="29"/>
                </a:lnTo>
                <a:lnTo>
                  <a:pt x="52" y="28"/>
                </a:lnTo>
                <a:lnTo>
                  <a:pt x="52" y="27"/>
                </a:lnTo>
                <a:lnTo>
                  <a:pt x="53" y="26"/>
                </a:lnTo>
                <a:lnTo>
                  <a:pt x="53" y="25"/>
                </a:lnTo>
                <a:lnTo>
                  <a:pt x="53" y="24"/>
                </a:lnTo>
                <a:lnTo>
                  <a:pt x="53" y="23"/>
                </a:lnTo>
                <a:lnTo>
                  <a:pt x="53" y="22"/>
                </a:lnTo>
                <a:lnTo>
                  <a:pt x="55" y="21"/>
                </a:lnTo>
                <a:lnTo>
                  <a:pt x="53" y="20"/>
                </a:lnTo>
                <a:lnTo>
                  <a:pt x="53" y="19"/>
                </a:lnTo>
                <a:lnTo>
                  <a:pt x="53" y="18"/>
                </a:lnTo>
                <a:lnTo>
                  <a:pt x="53" y="16"/>
                </a:lnTo>
                <a:lnTo>
                  <a:pt x="52" y="15"/>
                </a:lnTo>
                <a:lnTo>
                  <a:pt x="52" y="14"/>
                </a:lnTo>
                <a:lnTo>
                  <a:pt x="52" y="13"/>
                </a:lnTo>
                <a:lnTo>
                  <a:pt x="51" y="12"/>
                </a:lnTo>
                <a:lnTo>
                  <a:pt x="51" y="11"/>
                </a:lnTo>
                <a:lnTo>
                  <a:pt x="50" y="10"/>
                </a:lnTo>
                <a:lnTo>
                  <a:pt x="50" y="9"/>
                </a:lnTo>
                <a:lnTo>
                  <a:pt x="49" y="9"/>
                </a:lnTo>
                <a:lnTo>
                  <a:pt x="48" y="8"/>
                </a:lnTo>
                <a:lnTo>
                  <a:pt x="46" y="7"/>
                </a:lnTo>
                <a:lnTo>
                  <a:pt x="45" y="6"/>
                </a:lnTo>
                <a:lnTo>
                  <a:pt x="44" y="5"/>
                </a:lnTo>
                <a:lnTo>
                  <a:pt x="43" y="5"/>
                </a:lnTo>
                <a:lnTo>
                  <a:pt x="42" y="3"/>
                </a:lnTo>
                <a:lnTo>
                  <a:pt x="41" y="3"/>
                </a:lnTo>
                <a:lnTo>
                  <a:pt x="39" y="2"/>
                </a:lnTo>
                <a:lnTo>
                  <a:pt x="38" y="2"/>
                </a:lnTo>
                <a:lnTo>
                  <a:pt x="37" y="1"/>
                </a:lnTo>
                <a:lnTo>
                  <a:pt x="36" y="1"/>
                </a:lnTo>
                <a:lnTo>
                  <a:pt x="35" y="1"/>
                </a:lnTo>
                <a:lnTo>
                  <a:pt x="34" y="0"/>
                </a:lnTo>
                <a:lnTo>
                  <a:pt x="32" y="0"/>
                </a:lnTo>
                <a:lnTo>
                  <a:pt x="31" y="0"/>
                </a:lnTo>
                <a:lnTo>
                  <a:pt x="30" y="0"/>
                </a:lnTo>
                <a:lnTo>
                  <a:pt x="28" y="0"/>
                </a:lnTo>
                <a:lnTo>
                  <a:pt x="27" y="0"/>
                </a:lnTo>
                <a:lnTo>
                  <a:pt x="25" y="0"/>
                </a:lnTo>
                <a:lnTo>
                  <a:pt x="24" y="0"/>
                </a:lnTo>
                <a:lnTo>
                  <a:pt x="23" y="0"/>
                </a:lnTo>
                <a:lnTo>
                  <a:pt x="22" y="0"/>
                </a:lnTo>
                <a:lnTo>
                  <a:pt x="20" y="0"/>
                </a:lnTo>
                <a:lnTo>
                  <a:pt x="19" y="1"/>
                </a:lnTo>
                <a:lnTo>
                  <a:pt x="17" y="1"/>
                </a:lnTo>
                <a:lnTo>
                  <a:pt x="16" y="1"/>
                </a:lnTo>
                <a:lnTo>
                  <a:pt x="15" y="2"/>
                </a:lnTo>
                <a:lnTo>
                  <a:pt x="14" y="2"/>
                </a:lnTo>
                <a:lnTo>
                  <a:pt x="13" y="3"/>
                </a:lnTo>
                <a:lnTo>
                  <a:pt x="12" y="3"/>
                </a:lnTo>
                <a:lnTo>
                  <a:pt x="10" y="5"/>
                </a:lnTo>
                <a:lnTo>
                  <a:pt x="9" y="6"/>
                </a:lnTo>
                <a:lnTo>
                  <a:pt x="8" y="7"/>
                </a:lnTo>
                <a:lnTo>
                  <a:pt x="7" y="7"/>
                </a:lnTo>
                <a:lnTo>
                  <a:pt x="6" y="8"/>
                </a:lnTo>
                <a:lnTo>
                  <a:pt x="6" y="9"/>
                </a:lnTo>
                <a:lnTo>
                  <a:pt x="5" y="9"/>
                </a:lnTo>
                <a:lnTo>
                  <a:pt x="3" y="10"/>
                </a:lnTo>
                <a:lnTo>
                  <a:pt x="3" y="11"/>
                </a:lnTo>
                <a:lnTo>
                  <a:pt x="2" y="12"/>
                </a:lnTo>
                <a:lnTo>
                  <a:pt x="2" y="13"/>
                </a:lnTo>
                <a:lnTo>
                  <a:pt x="1" y="14"/>
                </a:lnTo>
                <a:lnTo>
                  <a:pt x="1" y="15"/>
                </a:lnTo>
                <a:lnTo>
                  <a:pt x="1" y="16"/>
                </a:lnTo>
                <a:lnTo>
                  <a:pt x="0" y="18"/>
                </a:lnTo>
                <a:lnTo>
                  <a:pt x="0" y="19"/>
                </a:lnTo>
                <a:lnTo>
                  <a:pt x="0" y="20"/>
                </a:lnTo>
                <a:lnTo>
                  <a:pt x="0" y="21"/>
                </a:lnTo>
                <a:lnTo>
                  <a:pt x="0" y="22"/>
                </a:lnTo>
                <a:lnTo>
                  <a:pt x="0" y="23"/>
                </a:lnTo>
                <a:lnTo>
                  <a:pt x="0" y="24"/>
                </a:lnTo>
                <a:lnTo>
                  <a:pt x="1" y="25"/>
                </a:lnTo>
                <a:lnTo>
                  <a:pt x="1" y="26"/>
                </a:lnTo>
                <a:lnTo>
                  <a:pt x="1" y="27"/>
                </a:lnTo>
                <a:lnTo>
                  <a:pt x="1" y="28"/>
                </a:lnTo>
                <a:lnTo>
                  <a:pt x="2" y="29"/>
                </a:lnTo>
                <a:lnTo>
                  <a:pt x="2" y="31"/>
                </a:lnTo>
                <a:lnTo>
                  <a:pt x="3" y="32"/>
                </a:lnTo>
                <a:lnTo>
                  <a:pt x="3" y="33"/>
                </a:lnTo>
                <a:lnTo>
                  <a:pt x="5" y="33"/>
                </a:lnTo>
                <a:lnTo>
                  <a:pt x="6" y="34"/>
                </a:lnTo>
                <a:lnTo>
                  <a:pt x="6" y="35"/>
                </a:lnTo>
                <a:lnTo>
                  <a:pt x="7" y="36"/>
                </a:lnTo>
                <a:lnTo>
                  <a:pt x="8" y="36"/>
                </a:lnTo>
                <a:lnTo>
                  <a:pt x="9" y="37"/>
                </a:lnTo>
                <a:lnTo>
                  <a:pt x="10" y="38"/>
                </a:lnTo>
                <a:lnTo>
                  <a:pt x="12" y="39"/>
                </a:lnTo>
                <a:lnTo>
                  <a:pt x="13" y="39"/>
                </a:lnTo>
                <a:lnTo>
                  <a:pt x="14" y="40"/>
                </a:lnTo>
                <a:lnTo>
                  <a:pt x="15" y="40"/>
                </a:lnTo>
                <a:lnTo>
                  <a:pt x="16" y="41"/>
                </a:lnTo>
                <a:lnTo>
                  <a:pt x="17" y="41"/>
                </a:lnTo>
                <a:lnTo>
                  <a:pt x="19" y="41"/>
                </a:lnTo>
                <a:lnTo>
                  <a:pt x="20" y="42"/>
                </a:lnTo>
                <a:lnTo>
                  <a:pt x="22" y="42"/>
                </a:lnTo>
                <a:lnTo>
                  <a:pt x="23" y="42"/>
                </a:lnTo>
                <a:lnTo>
                  <a:pt x="24" y="42"/>
                </a:lnTo>
                <a:lnTo>
                  <a:pt x="25" y="42"/>
                </a:lnTo>
                <a:lnTo>
                  <a:pt x="27" y="42"/>
                </a:lnTo>
                <a:close/>
              </a:path>
            </a:pathLst>
          </a:custGeom>
          <a:solidFill>
            <a:srgbClr val="405C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3" name="Freeform 22"/>
          <p:cNvSpPr>
            <a:spLocks/>
          </p:cNvSpPr>
          <p:nvPr/>
        </p:nvSpPr>
        <p:spPr bwMode="auto">
          <a:xfrm rot="16200000">
            <a:off x="7206456" y="3104356"/>
            <a:ext cx="87313" cy="66675"/>
          </a:xfrm>
          <a:custGeom>
            <a:avLst/>
            <a:gdLst>
              <a:gd name="T0" fmla="*/ 2147483647 w 55"/>
              <a:gd name="T1" fmla="*/ 2147483647 h 42"/>
              <a:gd name="T2" fmla="*/ 2147483647 w 55"/>
              <a:gd name="T3" fmla="*/ 2147483647 h 42"/>
              <a:gd name="T4" fmla="*/ 2147483647 w 55"/>
              <a:gd name="T5" fmla="*/ 2147483647 h 42"/>
              <a:gd name="T6" fmla="*/ 2147483647 w 55"/>
              <a:gd name="T7" fmla="*/ 2147483647 h 42"/>
              <a:gd name="T8" fmla="*/ 2147483647 w 55"/>
              <a:gd name="T9" fmla="*/ 2147483647 h 42"/>
              <a:gd name="T10" fmla="*/ 2147483647 w 55"/>
              <a:gd name="T11" fmla="*/ 2147483647 h 42"/>
              <a:gd name="T12" fmla="*/ 2147483647 w 55"/>
              <a:gd name="T13" fmla="*/ 2147483647 h 42"/>
              <a:gd name="T14" fmla="*/ 2147483647 w 55"/>
              <a:gd name="T15" fmla="*/ 2147483647 h 42"/>
              <a:gd name="T16" fmla="*/ 2147483647 w 55"/>
              <a:gd name="T17" fmla="*/ 0 h 42"/>
              <a:gd name="T18" fmla="*/ 2147483647 w 55"/>
              <a:gd name="T19" fmla="*/ 2147483647 h 42"/>
              <a:gd name="T20" fmla="*/ 2147483647 w 55"/>
              <a:gd name="T21" fmla="*/ 2147483647 h 42"/>
              <a:gd name="T22" fmla="*/ 2147483647 w 55"/>
              <a:gd name="T23" fmla="*/ 2147483647 h 42"/>
              <a:gd name="T24" fmla="*/ 0 w 55"/>
              <a:gd name="T25" fmla="*/ 2147483647 h 42"/>
              <a:gd name="T26" fmla="*/ 2147483647 w 55"/>
              <a:gd name="T27" fmla="*/ 2147483647 h 42"/>
              <a:gd name="T28" fmla="*/ 2147483647 w 55"/>
              <a:gd name="T29" fmla="*/ 2147483647 h 42"/>
              <a:gd name="T30" fmla="*/ 2147483647 w 55"/>
              <a:gd name="T31" fmla="*/ 2147483647 h 42"/>
              <a:gd name="T32" fmla="*/ 2147483647 w 55"/>
              <a:gd name="T33" fmla="*/ 2147483647 h 4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5" h="42">
                <a:moveTo>
                  <a:pt x="27" y="42"/>
                </a:moveTo>
                <a:lnTo>
                  <a:pt x="37" y="41"/>
                </a:lnTo>
                <a:lnTo>
                  <a:pt x="46" y="36"/>
                </a:lnTo>
                <a:lnTo>
                  <a:pt x="52" y="29"/>
                </a:lnTo>
                <a:lnTo>
                  <a:pt x="55" y="21"/>
                </a:lnTo>
                <a:lnTo>
                  <a:pt x="52" y="13"/>
                </a:lnTo>
                <a:lnTo>
                  <a:pt x="46" y="7"/>
                </a:lnTo>
                <a:lnTo>
                  <a:pt x="37" y="1"/>
                </a:lnTo>
                <a:lnTo>
                  <a:pt x="27" y="0"/>
                </a:lnTo>
                <a:lnTo>
                  <a:pt x="16" y="1"/>
                </a:lnTo>
                <a:lnTo>
                  <a:pt x="8" y="7"/>
                </a:lnTo>
                <a:lnTo>
                  <a:pt x="2" y="13"/>
                </a:lnTo>
                <a:lnTo>
                  <a:pt x="0" y="21"/>
                </a:lnTo>
                <a:lnTo>
                  <a:pt x="2" y="29"/>
                </a:lnTo>
                <a:lnTo>
                  <a:pt x="8" y="36"/>
                </a:lnTo>
                <a:lnTo>
                  <a:pt x="16" y="41"/>
                </a:lnTo>
                <a:lnTo>
                  <a:pt x="27" y="4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4" name="Freeform 23"/>
          <p:cNvSpPr>
            <a:spLocks/>
          </p:cNvSpPr>
          <p:nvPr/>
        </p:nvSpPr>
        <p:spPr bwMode="auto">
          <a:xfrm rot="16200000">
            <a:off x="6727825" y="3348038"/>
            <a:ext cx="84137" cy="68262"/>
          </a:xfrm>
          <a:custGeom>
            <a:avLst/>
            <a:gdLst>
              <a:gd name="T0" fmla="*/ 2147483647 w 53"/>
              <a:gd name="T1" fmla="*/ 2147483647 h 43"/>
              <a:gd name="T2" fmla="*/ 2147483647 w 53"/>
              <a:gd name="T3" fmla="*/ 2147483647 h 43"/>
              <a:gd name="T4" fmla="*/ 2147483647 w 53"/>
              <a:gd name="T5" fmla="*/ 2147483647 h 43"/>
              <a:gd name="T6" fmla="*/ 2147483647 w 53"/>
              <a:gd name="T7" fmla="*/ 2147483647 h 43"/>
              <a:gd name="T8" fmla="*/ 2147483647 w 53"/>
              <a:gd name="T9" fmla="*/ 2147483647 h 43"/>
              <a:gd name="T10" fmla="*/ 2147483647 w 53"/>
              <a:gd name="T11" fmla="*/ 2147483647 h 43"/>
              <a:gd name="T12" fmla="*/ 2147483647 w 53"/>
              <a:gd name="T13" fmla="*/ 2147483647 h 43"/>
              <a:gd name="T14" fmla="*/ 2147483647 w 53"/>
              <a:gd name="T15" fmla="*/ 2147483647 h 43"/>
              <a:gd name="T16" fmla="*/ 2147483647 w 53"/>
              <a:gd name="T17" fmla="*/ 2147483647 h 43"/>
              <a:gd name="T18" fmla="*/ 2147483647 w 53"/>
              <a:gd name="T19" fmla="*/ 2147483647 h 43"/>
              <a:gd name="T20" fmla="*/ 2147483647 w 53"/>
              <a:gd name="T21" fmla="*/ 2147483647 h 43"/>
              <a:gd name="T22" fmla="*/ 2147483647 w 53"/>
              <a:gd name="T23" fmla="*/ 2147483647 h 43"/>
              <a:gd name="T24" fmla="*/ 2147483647 w 53"/>
              <a:gd name="T25" fmla="*/ 2147483647 h 43"/>
              <a:gd name="T26" fmla="*/ 2147483647 w 53"/>
              <a:gd name="T27" fmla="*/ 2147483647 h 43"/>
              <a:gd name="T28" fmla="*/ 2147483647 w 53"/>
              <a:gd name="T29" fmla="*/ 2147483647 h 43"/>
              <a:gd name="T30" fmla="*/ 2147483647 w 53"/>
              <a:gd name="T31" fmla="*/ 2147483647 h 43"/>
              <a:gd name="T32" fmla="*/ 2147483647 w 53"/>
              <a:gd name="T33" fmla="*/ 2147483647 h 43"/>
              <a:gd name="T34" fmla="*/ 2147483647 w 53"/>
              <a:gd name="T35" fmla="*/ 2147483647 h 43"/>
              <a:gd name="T36" fmla="*/ 2147483647 w 53"/>
              <a:gd name="T37" fmla="*/ 2147483647 h 43"/>
              <a:gd name="T38" fmla="*/ 2147483647 w 53"/>
              <a:gd name="T39" fmla="*/ 2147483647 h 43"/>
              <a:gd name="T40" fmla="*/ 2147483647 w 53"/>
              <a:gd name="T41" fmla="*/ 2147483647 h 43"/>
              <a:gd name="T42" fmla="*/ 2147483647 w 53"/>
              <a:gd name="T43" fmla="*/ 2147483647 h 43"/>
              <a:gd name="T44" fmla="*/ 2147483647 w 53"/>
              <a:gd name="T45" fmla="*/ 2147483647 h 43"/>
              <a:gd name="T46" fmla="*/ 2147483647 w 53"/>
              <a:gd name="T47" fmla="*/ 2147483647 h 43"/>
              <a:gd name="T48" fmla="*/ 2147483647 w 53"/>
              <a:gd name="T49" fmla="*/ 2147483647 h 43"/>
              <a:gd name="T50" fmla="*/ 2147483647 w 53"/>
              <a:gd name="T51" fmla="*/ 2147483647 h 43"/>
              <a:gd name="T52" fmla="*/ 2147483647 w 53"/>
              <a:gd name="T53" fmla="*/ 2147483647 h 43"/>
              <a:gd name="T54" fmla="*/ 2147483647 w 53"/>
              <a:gd name="T55" fmla="*/ 2147483647 h 43"/>
              <a:gd name="T56" fmla="*/ 2147483647 w 53"/>
              <a:gd name="T57" fmla="*/ 2147483647 h 43"/>
              <a:gd name="T58" fmla="*/ 2147483647 w 53"/>
              <a:gd name="T59" fmla="*/ 2147483647 h 43"/>
              <a:gd name="T60" fmla="*/ 2147483647 w 53"/>
              <a:gd name="T61" fmla="*/ 0 h 43"/>
              <a:gd name="T62" fmla="*/ 2147483647 w 53"/>
              <a:gd name="T63" fmla="*/ 0 h 43"/>
              <a:gd name="T64" fmla="*/ 2147483647 w 53"/>
              <a:gd name="T65" fmla="*/ 0 h 43"/>
              <a:gd name="T66" fmla="*/ 2147483647 w 53"/>
              <a:gd name="T67" fmla="*/ 2147483647 h 43"/>
              <a:gd name="T68" fmla="*/ 2147483647 w 53"/>
              <a:gd name="T69" fmla="*/ 2147483647 h 43"/>
              <a:gd name="T70" fmla="*/ 2147483647 w 53"/>
              <a:gd name="T71" fmla="*/ 2147483647 h 43"/>
              <a:gd name="T72" fmla="*/ 2147483647 w 53"/>
              <a:gd name="T73" fmla="*/ 2147483647 h 43"/>
              <a:gd name="T74" fmla="*/ 2147483647 w 53"/>
              <a:gd name="T75" fmla="*/ 2147483647 h 43"/>
              <a:gd name="T76" fmla="*/ 2147483647 w 53"/>
              <a:gd name="T77" fmla="*/ 2147483647 h 43"/>
              <a:gd name="T78" fmla="*/ 2147483647 w 53"/>
              <a:gd name="T79" fmla="*/ 2147483647 h 43"/>
              <a:gd name="T80" fmla="*/ 2147483647 w 53"/>
              <a:gd name="T81" fmla="*/ 2147483647 h 43"/>
              <a:gd name="T82" fmla="*/ 2147483647 w 53"/>
              <a:gd name="T83" fmla="*/ 2147483647 h 43"/>
              <a:gd name="T84" fmla="*/ 2147483647 w 53"/>
              <a:gd name="T85" fmla="*/ 2147483647 h 43"/>
              <a:gd name="T86" fmla="*/ 2147483647 w 53"/>
              <a:gd name="T87" fmla="*/ 2147483647 h 43"/>
              <a:gd name="T88" fmla="*/ 2147483647 w 53"/>
              <a:gd name="T89" fmla="*/ 2147483647 h 43"/>
              <a:gd name="T90" fmla="*/ 0 w 53"/>
              <a:gd name="T91" fmla="*/ 2147483647 h 43"/>
              <a:gd name="T92" fmla="*/ 0 w 53"/>
              <a:gd name="T93" fmla="*/ 2147483647 h 43"/>
              <a:gd name="T94" fmla="*/ 0 w 53"/>
              <a:gd name="T95" fmla="*/ 2147483647 h 43"/>
              <a:gd name="T96" fmla="*/ 0 w 53"/>
              <a:gd name="T97" fmla="*/ 2147483647 h 43"/>
              <a:gd name="T98" fmla="*/ 0 w 53"/>
              <a:gd name="T99" fmla="*/ 2147483647 h 43"/>
              <a:gd name="T100" fmla="*/ 2147483647 w 53"/>
              <a:gd name="T101" fmla="*/ 2147483647 h 43"/>
              <a:gd name="T102" fmla="*/ 2147483647 w 53"/>
              <a:gd name="T103" fmla="*/ 2147483647 h 43"/>
              <a:gd name="T104" fmla="*/ 2147483647 w 53"/>
              <a:gd name="T105" fmla="*/ 2147483647 h 43"/>
              <a:gd name="T106" fmla="*/ 2147483647 w 53"/>
              <a:gd name="T107" fmla="*/ 2147483647 h 43"/>
              <a:gd name="T108" fmla="*/ 2147483647 w 53"/>
              <a:gd name="T109" fmla="*/ 2147483647 h 43"/>
              <a:gd name="T110" fmla="*/ 2147483647 w 53"/>
              <a:gd name="T111" fmla="*/ 2147483647 h 43"/>
              <a:gd name="T112" fmla="*/ 2147483647 w 53"/>
              <a:gd name="T113" fmla="*/ 2147483647 h 43"/>
              <a:gd name="T114" fmla="*/ 2147483647 w 53"/>
              <a:gd name="T115" fmla="*/ 2147483647 h 43"/>
              <a:gd name="T116" fmla="*/ 2147483647 w 53"/>
              <a:gd name="T117" fmla="*/ 2147483647 h 43"/>
              <a:gd name="T118" fmla="*/ 2147483647 w 53"/>
              <a:gd name="T119" fmla="*/ 2147483647 h 43"/>
              <a:gd name="T120" fmla="*/ 2147483647 w 53"/>
              <a:gd name="T121" fmla="*/ 2147483647 h 43"/>
              <a:gd name="T122" fmla="*/ 2147483647 w 53"/>
              <a:gd name="T123" fmla="*/ 2147483647 h 43"/>
              <a:gd name="T124" fmla="*/ 2147483647 w 53"/>
              <a:gd name="T125" fmla="*/ 2147483647 h 4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3" h="43">
                <a:moveTo>
                  <a:pt x="26" y="43"/>
                </a:moveTo>
                <a:lnTo>
                  <a:pt x="28" y="43"/>
                </a:lnTo>
                <a:lnTo>
                  <a:pt x="29" y="43"/>
                </a:lnTo>
                <a:lnTo>
                  <a:pt x="31" y="42"/>
                </a:lnTo>
                <a:lnTo>
                  <a:pt x="32" y="42"/>
                </a:lnTo>
                <a:lnTo>
                  <a:pt x="33" y="42"/>
                </a:lnTo>
                <a:lnTo>
                  <a:pt x="35" y="42"/>
                </a:lnTo>
                <a:lnTo>
                  <a:pt x="36" y="41"/>
                </a:lnTo>
                <a:lnTo>
                  <a:pt x="37" y="41"/>
                </a:lnTo>
                <a:lnTo>
                  <a:pt x="38" y="41"/>
                </a:lnTo>
                <a:lnTo>
                  <a:pt x="39" y="40"/>
                </a:lnTo>
                <a:lnTo>
                  <a:pt x="40" y="40"/>
                </a:lnTo>
                <a:lnTo>
                  <a:pt x="42" y="39"/>
                </a:lnTo>
                <a:lnTo>
                  <a:pt x="43" y="39"/>
                </a:lnTo>
                <a:lnTo>
                  <a:pt x="44" y="38"/>
                </a:lnTo>
                <a:lnTo>
                  <a:pt x="45" y="38"/>
                </a:lnTo>
                <a:lnTo>
                  <a:pt x="45" y="37"/>
                </a:lnTo>
                <a:lnTo>
                  <a:pt x="46" y="36"/>
                </a:lnTo>
                <a:lnTo>
                  <a:pt x="47" y="35"/>
                </a:lnTo>
                <a:lnTo>
                  <a:pt x="48" y="35"/>
                </a:lnTo>
                <a:lnTo>
                  <a:pt x="48" y="33"/>
                </a:lnTo>
                <a:lnTo>
                  <a:pt x="50" y="32"/>
                </a:lnTo>
                <a:lnTo>
                  <a:pt x="50" y="31"/>
                </a:lnTo>
                <a:lnTo>
                  <a:pt x="51" y="30"/>
                </a:lnTo>
                <a:lnTo>
                  <a:pt x="52" y="29"/>
                </a:lnTo>
                <a:lnTo>
                  <a:pt x="52" y="28"/>
                </a:lnTo>
                <a:lnTo>
                  <a:pt x="53" y="27"/>
                </a:lnTo>
                <a:lnTo>
                  <a:pt x="53" y="26"/>
                </a:lnTo>
                <a:lnTo>
                  <a:pt x="53" y="25"/>
                </a:lnTo>
                <a:lnTo>
                  <a:pt x="53" y="24"/>
                </a:lnTo>
                <a:lnTo>
                  <a:pt x="53" y="23"/>
                </a:lnTo>
                <a:lnTo>
                  <a:pt x="53" y="22"/>
                </a:lnTo>
                <a:lnTo>
                  <a:pt x="53" y="20"/>
                </a:lnTo>
                <a:lnTo>
                  <a:pt x="53" y="19"/>
                </a:lnTo>
                <a:lnTo>
                  <a:pt x="53" y="18"/>
                </a:lnTo>
                <a:lnTo>
                  <a:pt x="53" y="17"/>
                </a:lnTo>
                <a:lnTo>
                  <a:pt x="53" y="16"/>
                </a:lnTo>
                <a:lnTo>
                  <a:pt x="52" y="15"/>
                </a:lnTo>
                <a:lnTo>
                  <a:pt x="52" y="14"/>
                </a:lnTo>
                <a:lnTo>
                  <a:pt x="51" y="13"/>
                </a:lnTo>
                <a:lnTo>
                  <a:pt x="51" y="12"/>
                </a:lnTo>
                <a:lnTo>
                  <a:pt x="50" y="12"/>
                </a:lnTo>
                <a:lnTo>
                  <a:pt x="50" y="11"/>
                </a:lnTo>
                <a:lnTo>
                  <a:pt x="48" y="10"/>
                </a:lnTo>
                <a:lnTo>
                  <a:pt x="48" y="9"/>
                </a:lnTo>
                <a:lnTo>
                  <a:pt x="47" y="7"/>
                </a:lnTo>
                <a:lnTo>
                  <a:pt x="46" y="7"/>
                </a:lnTo>
                <a:lnTo>
                  <a:pt x="45" y="6"/>
                </a:lnTo>
                <a:lnTo>
                  <a:pt x="45" y="5"/>
                </a:lnTo>
                <a:lnTo>
                  <a:pt x="44" y="5"/>
                </a:lnTo>
                <a:lnTo>
                  <a:pt x="43" y="4"/>
                </a:lnTo>
                <a:lnTo>
                  <a:pt x="42" y="4"/>
                </a:lnTo>
                <a:lnTo>
                  <a:pt x="40" y="3"/>
                </a:lnTo>
                <a:lnTo>
                  <a:pt x="39" y="3"/>
                </a:lnTo>
                <a:lnTo>
                  <a:pt x="38" y="2"/>
                </a:lnTo>
                <a:lnTo>
                  <a:pt x="37" y="2"/>
                </a:lnTo>
                <a:lnTo>
                  <a:pt x="36" y="1"/>
                </a:lnTo>
                <a:lnTo>
                  <a:pt x="35" y="1"/>
                </a:lnTo>
                <a:lnTo>
                  <a:pt x="33" y="1"/>
                </a:lnTo>
                <a:lnTo>
                  <a:pt x="32" y="1"/>
                </a:lnTo>
                <a:lnTo>
                  <a:pt x="31" y="0"/>
                </a:lnTo>
                <a:lnTo>
                  <a:pt x="29" y="0"/>
                </a:lnTo>
                <a:lnTo>
                  <a:pt x="28" y="0"/>
                </a:lnTo>
                <a:lnTo>
                  <a:pt x="26" y="0"/>
                </a:lnTo>
                <a:lnTo>
                  <a:pt x="25" y="0"/>
                </a:lnTo>
                <a:lnTo>
                  <a:pt x="24" y="0"/>
                </a:lnTo>
                <a:lnTo>
                  <a:pt x="23" y="0"/>
                </a:lnTo>
                <a:lnTo>
                  <a:pt x="21" y="1"/>
                </a:lnTo>
                <a:lnTo>
                  <a:pt x="19" y="1"/>
                </a:lnTo>
                <a:lnTo>
                  <a:pt x="18" y="1"/>
                </a:lnTo>
                <a:lnTo>
                  <a:pt x="17" y="1"/>
                </a:lnTo>
                <a:lnTo>
                  <a:pt x="16" y="2"/>
                </a:lnTo>
                <a:lnTo>
                  <a:pt x="15" y="2"/>
                </a:lnTo>
                <a:lnTo>
                  <a:pt x="14" y="3"/>
                </a:lnTo>
                <a:lnTo>
                  <a:pt x="12" y="3"/>
                </a:lnTo>
                <a:lnTo>
                  <a:pt x="11" y="4"/>
                </a:lnTo>
                <a:lnTo>
                  <a:pt x="10" y="4"/>
                </a:lnTo>
                <a:lnTo>
                  <a:pt x="9" y="5"/>
                </a:lnTo>
                <a:lnTo>
                  <a:pt x="8" y="5"/>
                </a:lnTo>
                <a:lnTo>
                  <a:pt x="8" y="6"/>
                </a:lnTo>
                <a:lnTo>
                  <a:pt x="7" y="7"/>
                </a:lnTo>
                <a:lnTo>
                  <a:pt x="6" y="7"/>
                </a:lnTo>
                <a:lnTo>
                  <a:pt x="4" y="9"/>
                </a:lnTo>
                <a:lnTo>
                  <a:pt x="4" y="10"/>
                </a:lnTo>
                <a:lnTo>
                  <a:pt x="3" y="11"/>
                </a:lnTo>
                <a:lnTo>
                  <a:pt x="3" y="12"/>
                </a:lnTo>
                <a:lnTo>
                  <a:pt x="2" y="12"/>
                </a:lnTo>
                <a:lnTo>
                  <a:pt x="2" y="13"/>
                </a:lnTo>
                <a:lnTo>
                  <a:pt x="1" y="14"/>
                </a:lnTo>
                <a:lnTo>
                  <a:pt x="1" y="15"/>
                </a:lnTo>
                <a:lnTo>
                  <a:pt x="1" y="16"/>
                </a:lnTo>
                <a:lnTo>
                  <a:pt x="0" y="17"/>
                </a:lnTo>
                <a:lnTo>
                  <a:pt x="0" y="18"/>
                </a:lnTo>
                <a:lnTo>
                  <a:pt x="0" y="19"/>
                </a:lnTo>
                <a:lnTo>
                  <a:pt x="0" y="20"/>
                </a:lnTo>
                <a:lnTo>
                  <a:pt x="0" y="22"/>
                </a:lnTo>
                <a:lnTo>
                  <a:pt x="0" y="23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1" y="27"/>
                </a:lnTo>
                <a:lnTo>
                  <a:pt x="1" y="28"/>
                </a:lnTo>
                <a:lnTo>
                  <a:pt x="1" y="29"/>
                </a:lnTo>
                <a:lnTo>
                  <a:pt x="2" y="30"/>
                </a:lnTo>
                <a:lnTo>
                  <a:pt x="3" y="31"/>
                </a:lnTo>
                <a:lnTo>
                  <a:pt x="3" y="32"/>
                </a:lnTo>
                <a:lnTo>
                  <a:pt x="4" y="33"/>
                </a:lnTo>
                <a:lnTo>
                  <a:pt x="4" y="35"/>
                </a:lnTo>
                <a:lnTo>
                  <a:pt x="6" y="35"/>
                </a:lnTo>
                <a:lnTo>
                  <a:pt x="7" y="36"/>
                </a:lnTo>
                <a:lnTo>
                  <a:pt x="8" y="37"/>
                </a:lnTo>
                <a:lnTo>
                  <a:pt x="8" y="38"/>
                </a:lnTo>
                <a:lnTo>
                  <a:pt x="9" y="38"/>
                </a:lnTo>
                <a:lnTo>
                  <a:pt x="10" y="39"/>
                </a:lnTo>
                <a:lnTo>
                  <a:pt x="11" y="39"/>
                </a:lnTo>
                <a:lnTo>
                  <a:pt x="12" y="40"/>
                </a:lnTo>
                <a:lnTo>
                  <a:pt x="14" y="40"/>
                </a:lnTo>
                <a:lnTo>
                  <a:pt x="15" y="41"/>
                </a:lnTo>
                <a:lnTo>
                  <a:pt x="16" y="41"/>
                </a:lnTo>
                <a:lnTo>
                  <a:pt x="17" y="41"/>
                </a:lnTo>
                <a:lnTo>
                  <a:pt x="18" y="42"/>
                </a:lnTo>
                <a:lnTo>
                  <a:pt x="19" y="42"/>
                </a:lnTo>
                <a:lnTo>
                  <a:pt x="21" y="42"/>
                </a:lnTo>
                <a:lnTo>
                  <a:pt x="23" y="42"/>
                </a:lnTo>
                <a:lnTo>
                  <a:pt x="24" y="43"/>
                </a:lnTo>
                <a:lnTo>
                  <a:pt x="25" y="43"/>
                </a:lnTo>
                <a:lnTo>
                  <a:pt x="26" y="43"/>
                </a:lnTo>
                <a:close/>
              </a:path>
            </a:pathLst>
          </a:custGeom>
          <a:solidFill>
            <a:srgbClr val="405C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5" name="Freeform 24"/>
          <p:cNvSpPr>
            <a:spLocks/>
          </p:cNvSpPr>
          <p:nvPr/>
        </p:nvSpPr>
        <p:spPr bwMode="auto">
          <a:xfrm rot="16200000">
            <a:off x="6727825" y="3348038"/>
            <a:ext cx="84137" cy="68262"/>
          </a:xfrm>
          <a:custGeom>
            <a:avLst/>
            <a:gdLst>
              <a:gd name="T0" fmla="*/ 2147483647 w 53"/>
              <a:gd name="T1" fmla="*/ 2147483647 h 43"/>
              <a:gd name="T2" fmla="*/ 2147483647 w 53"/>
              <a:gd name="T3" fmla="*/ 2147483647 h 43"/>
              <a:gd name="T4" fmla="*/ 2147483647 w 53"/>
              <a:gd name="T5" fmla="*/ 2147483647 h 43"/>
              <a:gd name="T6" fmla="*/ 2147483647 w 53"/>
              <a:gd name="T7" fmla="*/ 2147483647 h 43"/>
              <a:gd name="T8" fmla="*/ 2147483647 w 53"/>
              <a:gd name="T9" fmla="*/ 2147483647 h 43"/>
              <a:gd name="T10" fmla="*/ 2147483647 w 53"/>
              <a:gd name="T11" fmla="*/ 2147483647 h 43"/>
              <a:gd name="T12" fmla="*/ 2147483647 w 53"/>
              <a:gd name="T13" fmla="*/ 2147483647 h 43"/>
              <a:gd name="T14" fmla="*/ 2147483647 w 53"/>
              <a:gd name="T15" fmla="*/ 2147483647 h 43"/>
              <a:gd name="T16" fmla="*/ 2147483647 w 53"/>
              <a:gd name="T17" fmla="*/ 0 h 43"/>
              <a:gd name="T18" fmla="*/ 2147483647 w 53"/>
              <a:gd name="T19" fmla="*/ 2147483647 h 43"/>
              <a:gd name="T20" fmla="*/ 2147483647 w 53"/>
              <a:gd name="T21" fmla="*/ 2147483647 h 43"/>
              <a:gd name="T22" fmla="*/ 2147483647 w 53"/>
              <a:gd name="T23" fmla="*/ 2147483647 h 43"/>
              <a:gd name="T24" fmla="*/ 0 w 53"/>
              <a:gd name="T25" fmla="*/ 2147483647 h 43"/>
              <a:gd name="T26" fmla="*/ 2147483647 w 53"/>
              <a:gd name="T27" fmla="*/ 2147483647 h 43"/>
              <a:gd name="T28" fmla="*/ 2147483647 w 53"/>
              <a:gd name="T29" fmla="*/ 2147483647 h 43"/>
              <a:gd name="T30" fmla="*/ 2147483647 w 53"/>
              <a:gd name="T31" fmla="*/ 2147483647 h 43"/>
              <a:gd name="T32" fmla="*/ 2147483647 w 53"/>
              <a:gd name="T33" fmla="*/ 2147483647 h 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3" h="43">
                <a:moveTo>
                  <a:pt x="26" y="43"/>
                </a:moveTo>
                <a:lnTo>
                  <a:pt x="37" y="41"/>
                </a:lnTo>
                <a:lnTo>
                  <a:pt x="45" y="37"/>
                </a:lnTo>
                <a:lnTo>
                  <a:pt x="51" y="30"/>
                </a:lnTo>
                <a:lnTo>
                  <a:pt x="53" y="22"/>
                </a:lnTo>
                <a:lnTo>
                  <a:pt x="51" y="13"/>
                </a:lnTo>
                <a:lnTo>
                  <a:pt x="45" y="6"/>
                </a:lnTo>
                <a:lnTo>
                  <a:pt x="37" y="2"/>
                </a:lnTo>
                <a:lnTo>
                  <a:pt x="26" y="0"/>
                </a:lnTo>
                <a:lnTo>
                  <a:pt x="16" y="2"/>
                </a:lnTo>
                <a:lnTo>
                  <a:pt x="8" y="6"/>
                </a:lnTo>
                <a:lnTo>
                  <a:pt x="2" y="13"/>
                </a:lnTo>
                <a:lnTo>
                  <a:pt x="0" y="22"/>
                </a:lnTo>
                <a:lnTo>
                  <a:pt x="2" y="30"/>
                </a:lnTo>
                <a:lnTo>
                  <a:pt x="8" y="37"/>
                </a:lnTo>
                <a:lnTo>
                  <a:pt x="16" y="41"/>
                </a:lnTo>
                <a:lnTo>
                  <a:pt x="26" y="4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6" name="Freeform 25"/>
          <p:cNvSpPr>
            <a:spLocks/>
          </p:cNvSpPr>
          <p:nvPr/>
        </p:nvSpPr>
        <p:spPr bwMode="auto">
          <a:xfrm rot="16200000">
            <a:off x="8295482" y="3282156"/>
            <a:ext cx="84137" cy="66675"/>
          </a:xfrm>
          <a:custGeom>
            <a:avLst/>
            <a:gdLst>
              <a:gd name="T0" fmla="*/ 2147483647 w 53"/>
              <a:gd name="T1" fmla="*/ 2147483647 h 42"/>
              <a:gd name="T2" fmla="*/ 2147483647 w 53"/>
              <a:gd name="T3" fmla="*/ 2147483647 h 42"/>
              <a:gd name="T4" fmla="*/ 2147483647 w 53"/>
              <a:gd name="T5" fmla="*/ 2147483647 h 42"/>
              <a:gd name="T6" fmla="*/ 2147483647 w 53"/>
              <a:gd name="T7" fmla="*/ 2147483647 h 42"/>
              <a:gd name="T8" fmla="*/ 2147483647 w 53"/>
              <a:gd name="T9" fmla="*/ 2147483647 h 42"/>
              <a:gd name="T10" fmla="*/ 2147483647 w 53"/>
              <a:gd name="T11" fmla="*/ 2147483647 h 42"/>
              <a:gd name="T12" fmla="*/ 2147483647 w 53"/>
              <a:gd name="T13" fmla="*/ 2147483647 h 42"/>
              <a:gd name="T14" fmla="*/ 2147483647 w 53"/>
              <a:gd name="T15" fmla="*/ 2147483647 h 42"/>
              <a:gd name="T16" fmla="*/ 2147483647 w 53"/>
              <a:gd name="T17" fmla="*/ 2147483647 h 42"/>
              <a:gd name="T18" fmla="*/ 2147483647 w 53"/>
              <a:gd name="T19" fmla="*/ 2147483647 h 42"/>
              <a:gd name="T20" fmla="*/ 2147483647 w 53"/>
              <a:gd name="T21" fmla="*/ 2147483647 h 42"/>
              <a:gd name="T22" fmla="*/ 2147483647 w 53"/>
              <a:gd name="T23" fmla="*/ 2147483647 h 42"/>
              <a:gd name="T24" fmla="*/ 2147483647 w 53"/>
              <a:gd name="T25" fmla="*/ 2147483647 h 42"/>
              <a:gd name="T26" fmla="*/ 2147483647 w 53"/>
              <a:gd name="T27" fmla="*/ 2147483647 h 42"/>
              <a:gd name="T28" fmla="*/ 2147483647 w 53"/>
              <a:gd name="T29" fmla="*/ 2147483647 h 42"/>
              <a:gd name="T30" fmla="*/ 2147483647 w 53"/>
              <a:gd name="T31" fmla="*/ 2147483647 h 42"/>
              <a:gd name="T32" fmla="*/ 2147483647 w 53"/>
              <a:gd name="T33" fmla="*/ 2147483647 h 42"/>
              <a:gd name="T34" fmla="*/ 2147483647 w 53"/>
              <a:gd name="T35" fmla="*/ 2147483647 h 42"/>
              <a:gd name="T36" fmla="*/ 2147483647 w 53"/>
              <a:gd name="T37" fmla="*/ 2147483647 h 42"/>
              <a:gd name="T38" fmla="*/ 2147483647 w 53"/>
              <a:gd name="T39" fmla="*/ 2147483647 h 42"/>
              <a:gd name="T40" fmla="*/ 2147483647 w 53"/>
              <a:gd name="T41" fmla="*/ 2147483647 h 42"/>
              <a:gd name="T42" fmla="*/ 2147483647 w 53"/>
              <a:gd name="T43" fmla="*/ 2147483647 h 42"/>
              <a:gd name="T44" fmla="*/ 2147483647 w 53"/>
              <a:gd name="T45" fmla="*/ 2147483647 h 42"/>
              <a:gd name="T46" fmla="*/ 2147483647 w 53"/>
              <a:gd name="T47" fmla="*/ 2147483647 h 42"/>
              <a:gd name="T48" fmla="*/ 2147483647 w 53"/>
              <a:gd name="T49" fmla="*/ 2147483647 h 42"/>
              <a:gd name="T50" fmla="*/ 2147483647 w 53"/>
              <a:gd name="T51" fmla="*/ 2147483647 h 42"/>
              <a:gd name="T52" fmla="*/ 2147483647 w 53"/>
              <a:gd name="T53" fmla="*/ 2147483647 h 42"/>
              <a:gd name="T54" fmla="*/ 2147483647 w 53"/>
              <a:gd name="T55" fmla="*/ 2147483647 h 42"/>
              <a:gd name="T56" fmla="*/ 2147483647 w 53"/>
              <a:gd name="T57" fmla="*/ 2147483647 h 42"/>
              <a:gd name="T58" fmla="*/ 2147483647 w 53"/>
              <a:gd name="T59" fmla="*/ 0 h 42"/>
              <a:gd name="T60" fmla="*/ 2147483647 w 53"/>
              <a:gd name="T61" fmla="*/ 0 h 42"/>
              <a:gd name="T62" fmla="*/ 2147483647 w 53"/>
              <a:gd name="T63" fmla="*/ 0 h 42"/>
              <a:gd name="T64" fmla="*/ 2147483647 w 53"/>
              <a:gd name="T65" fmla="*/ 0 h 42"/>
              <a:gd name="T66" fmla="*/ 2147483647 w 53"/>
              <a:gd name="T67" fmla="*/ 0 h 42"/>
              <a:gd name="T68" fmla="*/ 2147483647 w 53"/>
              <a:gd name="T69" fmla="*/ 2147483647 h 42"/>
              <a:gd name="T70" fmla="*/ 2147483647 w 53"/>
              <a:gd name="T71" fmla="*/ 2147483647 h 42"/>
              <a:gd name="T72" fmla="*/ 2147483647 w 53"/>
              <a:gd name="T73" fmla="*/ 2147483647 h 42"/>
              <a:gd name="T74" fmla="*/ 2147483647 w 53"/>
              <a:gd name="T75" fmla="*/ 2147483647 h 42"/>
              <a:gd name="T76" fmla="*/ 2147483647 w 53"/>
              <a:gd name="T77" fmla="*/ 2147483647 h 42"/>
              <a:gd name="T78" fmla="*/ 2147483647 w 53"/>
              <a:gd name="T79" fmla="*/ 2147483647 h 42"/>
              <a:gd name="T80" fmla="*/ 2147483647 w 53"/>
              <a:gd name="T81" fmla="*/ 2147483647 h 42"/>
              <a:gd name="T82" fmla="*/ 2147483647 w 53"/>
              <a:gd name="T83" fmla="*/ 2147483647 h 42"/>
              <a:gd name="T84" fmla="*/ 2147483647 w 53"/>
              <a:gd name="T85" fmla="*/ 2147483647 h 42"/>
              <a:gd name="T86" fmla="*/ 2147483647 w 53"/>
              <a:gd name="T87" fmla="*/ 2147483647 h 42"/>
              <a:gd name="T88" fmla="*/ 0 w 53"/>
              <a:gd name="T89" fmla="*/ 2147483647 h 42"/>
              <a:gd name="T90" fmla="*/ 0 w 53"/>
              <a:gd name="T91" fmla="*/ 2147483647 h 42"/>
              <a:gd name="T92" fmla="*/ 0 w 53"/>
              <a:gd name="T93" fmla="*/ 2147483647 h 42"/>
              <a:gd name="T94" fmla="*/ 0 w 53"/>
              <a:gd name="T95" fmla="*/ 2147483647 h 42"/>
              <a:gd name="T96" fmla="*/ 0 w 53"/>
              <a:gd name="T97" fmla="*/ 2147483647 h 42"/>
              <a:gd name="T98" fmla="*/ 2147483647 w 53"/>
              <a:gd name="T99" fmla="*/ 2147483647 h 42"/>
              <a:gd name="T100" fmla="*/ 2147483647 w 53"/>
              <a:gd name="T101" fmla="*/ 2147483647 h 42"/>
              <a:gd name="T102" fmla="*/ 2147483647 w 53"/>
              <a:gd name="T103" fmla="*/ 2147483647 h 42"/>
              <a:gd name="T104" fmla="*/ 2147483647 w 53"/>
              <a:gd name="T105" fmla="*/ 2147483647 h 42"/>
              <a:gd name="T106" fmla="*/ 2147483647 w 53"/>
              <a:gd name="T107" fmla="*/ 2147483647 h 42"/>
              <a:gd name="T108" fmla="*/ 2147483647 w 53"/>
              <a:gd name="T109" fmla="*/ 2147483647 h 42"/>
              <a:gd name="T110" fmla="*/ 2147483647 w 53"/>
              <a:gd name="T111" fmla="*/ 2147483647 h 42"/>
              <a:gd name="T112" fmla="*/ 2147483647 w 53"/>
              <a:gd name="T113" fmla="*/ 2147483647 h 42"/>
              <a:gd name="T114" fmla="*/ 2147483647 w 53"/>
              <a:gd name="T115" fmla="*/ 2147483647 h 42"/>
              <a:gd name="T116" fmla="*/ 2147483647 w 53"/>
              <a:gd name="T117" fmla="*/ 2147483647 h 42"/>
              <a:gd name="T118" fmla="*/ 2147483647 w 53"/>
              <a:gd name="T119" fmla="*/ 2147483647 h 42"/>
              <a:gd name="T120" fmla="*/ 2147483647 w 53"/>
              <a:gd name="T121" fmla="*/ 2147483647 h 42"/>
              <a:gd name="T122" fmla="*/ 2147483647 w 53"/>
              <a:gd name="T123" fmla="*/ 2147483647 h 4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3" h="42">
                <a:moveTo>
                  <a:pt x="26" y="42"/>
                </a:moveTo>
                <a:lnTo>
                  <a:pt x="27" y="42"/>
                </a:lnTo>
                <a:lnTo>
                  <a:pt x="29" y="42"/>
                </a:lnTo>
                <a:lnTo>
                  <a:pt x="30" y="42"/>
                </a:lnTo>
                <a:lnTo>
                  <a:pt x="31" y="42"/>
                </a:lnTo>
                <a:lnTo>
                  <a:pt x="33" y="41"/>
                </a:lnTo>
                <a:lnTo>
                  <a:pt x="34" y="41"/>
                </a:lnTo>
                <a:lnTo>
                  <a:pt x="35" y="41"/>
                </a:lnTo>
                <a:lnTo>
                  <a:pt x="37" y="41"/>
                </a:lnTo>
                <a:lnTo>
                  <a:pt x="38" y="40"/>
                </a:lnTo>
                <a:lnTo>
                  <a:pt x="39" y="40"/>
                </a:lnTo>
                <a:lnTo>
                  <a:pt x="40" y="39"/>
                </a:lnTo>
                <a:lnTo>
                  <a:pt x="41" y="39"/>
                </a:lnTo>
                <a:lnTo>
                  <a:pt x="42" y="38"/>
                </a:lnTo>
                <a:lnTo>
                  <a:pt x="44" y="38"/>
                </a:lnTo>
                <a:lnTo>
                  <a:pt x="44" y="37"/>
                </a:lnTo>
                <a:lnTo>
                  <a:pt x="45" y="36"/>
                </a:lnTo>
                <a:lnTo>
                  <a:pt x="46" y="36"/>
                </a:lnTo>
                <a:lnTo>
                  <a:pt x="47" y="35"/>
                </a:lnTo>
                <a:lnTo>
                  <a:pt x="47" y="33"/>
                </a:lnTo>
                <a:lnTo>
                  <a:pt x="48" y="32"/>
                </a:lnTo>
                <a:lnTo>
                  <a:pt x="49" y="32"/>
                </a:lnTo>
                <a:lnTo>
                  <a:pt x="49" y="31"/>
                </a:lnTo>
                <a:lnTo>
                  <a:pt x="51" y="30"/>
                </a:lnTo>
                <a:lnTo>
                  <a:pt x="51" y="29"/>
                </a:lnTo>
                <a:lnTo>
                  <a:pt x="52" y="28"/>
                </a:lnTo>
                <a:lnTo>
                  <a:pt x="52" y="27"/>
                </a:lnTo>
                <a:lnTo>
                  <a:pt x="52" y="26"/>
                </a:lnTo>
                <a:lnTo>
                  <a:pt x="53" y="25"/>
                </a:lnTo>
                <a:lnTo>
                  <a:pt x="53" y="24"/>
                </a:lnTo>
                <a:lnTo>
                  <a:pt x="53" y="23"/>
                </a:lnTo>
                <a:lnTo>
                  <a:pt x="53" y="22"/>
                </a:lnTo>
                <a:lnTo>
                  <a:pt x="53" y="20"/>
                </a:lnTo>
                <a:lnTo>
                  <a:pt x="53" y="19"/>
                </a:lnTo>
                <a:lnTo>
                  <a:pt x="53" y="18"/>
                </a:lnTo>
                <a:lnTo>
                  <a:pt x="53" y="17"/>
                </a:lnTo>
                <a:lnTo>
                  <a:pt x="53" y="16"/>
                </a:lnTo>
                <a:lnTo>
                  <a:pt x="52" y="15"/>
                </a:lnTo>
                <a:lnTo>
                  <a:pt x="52" y="14"/>
                </a:lnTo>
                <a:lnTo>
                  <a:pt x="51" y="13"/>
                </a:lnTo>
                <a:lnTo>
                  <a:pt x="51" y="12"/>
                </a:lnTo>
                <a:lnTo>
                  <a:pt x="49" y="11"/>
                </a:lnTo>
                <a:lnTo>
                  <a:pt x="49" y="10"/>
                </a:lnTo>
                <a:lnTo>
                  <a:pt x="48" y="9"/>
                </a:lnTo>
                <a:lnTo>
                  <a:pt x="47" y="9"/>
                </a:lnTo>
                <a:lnTo>
                  <a:pt x="47" y="7"/>
                </a:lnTo>
                <a:lnTo>
                  <a:pt x="46" y="6"/>
                </a:lnTo>
                <a:lnTo>
                  <a:pt x="45" y="5"/>
                </a:lnTo>
                <a:lnTo>
                  <a:pt x="44" y="5"/>
                </a:lnTo>
                <a:lnTo>
                  <a:pt x="44" y="4"/>
                </a:lnTo>
                <a:lnTo>
                  <a:pt x="42" y="4"/>
                </a:lnTo>
                <a:lnTo>
                  <a:pt x="41" y="3"/>
                </a:lnTo>
                <a:lnTo>
                  <a:pt x="40" y="2"/>
                </a:lnTo>
                <a:lnTo>
                  <a:pt x="39" y="2"/>
                </a:lnTo>
                <a:lnTo>
                  <a:pt x="38" y="2"/>
                </a:lnTo>
                <a:lnTo>
                  <a:pt x="37" y="1"/>
                </a:lnTo>
                <a:lnTo>
                  <a:pt x="35" y="1"/>
                </a:lnTo>
                <a:lnTo>
                  <a:pt x="34" y="1"/>
                </a:lnTo>
                <a:lnTo>
                  <a:pt x="33" y="0"/>
                </a:lnTo>
                <a:lnTo>
                  <a:pt x="31" y="0"/>
                </a:lnTo>
                <a:lnTo>
                  <a:pt x="30" y="0"/>
                </a:lnTo>
                <a:lnTo>
                  <a:pt x="29" y="0"/>
                </a:lnTo>
                <a:lnTo>
                  <a:pt x="27" y="0"/>
                </a:lnTo>
                <a:lnTo>
                  <a:pt x="26" y="0"/>
                </a:lnTo>
                <a:lnTo>
                  <a:pt x="25" y="0"/>
                </a:lnTo>
                <a:lnTo>
                  <a:pt x="23" y="0"/>
                </a:lnTo>
                <a:lnTo>
                  <a:pt x="22" y="0"/>
                </a:lnTo>
                <a:lnTo>
                  <a:pt x="20" y="0"/>
                </a:lnTo>
                <a:lnTo>
                  <a:pt x="19" y="0"/>
                </a:lnTo>
                <a:lnTo>
                  <a:pt x="18" y="1"/>
                </a:lnTo>
                <a:lnTo>
                  <a:pt x="17" y="1"/>
                </a:lnTo>
                <a:lnTo>
                  <a:pt x="16" y="1"/>
                </a:lnTo>
                <a:lnTo>
                  <a:pt x="15" y="2"/>
                </a:lnTo>
                <a:lnTo>
                  <a:pt x="13" y="2"/>
                </a:lnTo>
                <a:lnTo>
                  <a:pt x="12" y="2"/>
                </a:lnTo>
                <a:lnTo>
                  <a:pt x="11" y="3"/>
                </a:lnTo>
                <a:lnTo>
                  <a:pt x="10" y="4"/>
                </a:lnTo>
                <a:lnTo>
                  <a:pt x="9" y="4"/>
                </a:lnTo>
                <a:lnTo>
                  <a:pt x="8" y="5"/>
                </a:lnTo>
                <a:lnTo>
                  <a:pt x="6" y="5"/>
                </a:lnTo>
                <a:lnTo>
                  <a:pt x="6" y="6"/>
                </a:lnTo>
                <a:lnTo>
                  <a:pt x="5" y="7"/>
                </a:lnTo>
                <a:lnTo>
                  <a:pt x="4" y="9"/>
                </a:lnTo>
                <a:lnTo>
                  <a:pt x="3" y="10"/>
                </a:lnTo>
                <a:lnTo>
                  <a:pt x="2" y="11"/>
                </a:lnTo>
                <a:lnTo>
                  <a:pt x="2" y="12"/>
                </a:lnTo>
                <a:lnTo>
                  <a:pt x="1" y="13"/>
                </a:lnTo>
                <a:lnTo>
                  <a:pt x="1" y="14"/>
                </a:lnTo>
                <a:lnTo>
                  <a:pt x="0" y="15"/>
                </a:lnTo>
                <a:lnTo>
                  <a:pt x="0" y="16"/>
                </a:lnTo>
                <a:lnTo>
                  <a:pt x="0" y="17"/>
                </a:lnTo>
                <a:lnTo>
                  <a:pt x="0" y="18"/>
                </a:lnTo>
                <a:lnTo>
                  <a:pt x="0" y="19"/>
                </a:lnTo>
                <a:lnTo>
                  <a:pt x="0" y="20"/>
                </a:lnTo>
                <a:lnTo>
                  <a:pt x="0" y="22"/>
                </a:lnTo>
                <a:lnTo>
                  <a:pt x="0" y="23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1" y="27"/>
                </a:lnTo>
                <a:lnTo>
                  <a:pt x="1" y="28"/>
                </a:lnTo>
                <a:lnTo>
                  <a:pt x="1" y="29"/>
                </a:lnTo>
                <a:lnTo>
                  <a:pt x="2" y="30"/>
                </a:lnTo>
                <a:lnTo>
                  <a:pt x="2" y="31"/>
                </a:lnTo>
                <a:lnTo>
                  <a:pt x="3" y="32"/>
                </a:lnTo>
                <a:lnTo>
                  <a:pt x="4" y="32"/>
                </a:lnTo>
                <a:lnTo>
                  <a:pt x="4" y="33"/>
                </a:lnTo>
                <a:lnTo>
                  <a:pt x="5" y="35"/>
                </a:lnTo>
                <a:lnTo>
                  <a:pt x="6" y="36"/>
                </a:lnTo>
                <a:lnTo>
                  <a:pt x="8" y="37"/>
                </a:lnTo>
                <a:lnTo>
                  <a:pt x="9" y="38"/>
                </a:lnTo>
                <a:lnTo>
                  <a:pt x="10" y="38"/>
                </a:lnTo>
                <a:lnTo>
                  <a:pt x="11" y="39"/>
                </a:lnTo>
                <a:lnTo>
                  <a:pt x="12" y="39"/>
                </a:lnTo>
                <a:lnTo>
                  <a:pt x="13" y="40"/>
                </a:lnTo>
                <a:lnTo>
                  <a:pt x="15" y="40"/>
                </a:lnTo>
                <a:lnTo>
                  <a:pt x="16" y="41"/>
                </a:lnTo>
                <a:lnTo>
                  <a:pt x="17" y="41"/>
                </a:lnTo>
                <a:lnTo>
                  <a:pt x="18" y="41"/>
                </a:lnTo>
                <a:lnTo>
                  <a:pt x="19" y="41"/>
                </a:lnTo>
                <a:lnTo>
                  <a:pt x="20" y="42"/>
                </a:lnTo>
                <a:lnTo>
                  <a:pt x="22" y="42"/>
                </a:lnTo>
                <a:lnTo>
                  <a:pt x="23" y="42"/>
                </a:lnTo>
                <a:lnTo>
                  <a:pt x="25" y="42"/>
                </a:lnTo>
                <a:lnTo>
                  <a:pt x="26" y="42"/>
                </a:lnTo>
                <a:close/>
              </a:path>
            </a:pathLst>
          </a:custGeom>
          <a:solidFill>
            <a:srgbClr val="405C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7" name="Freeform 26"/>
          <p:cNvSpPr>
            <a:spLocks/>
          </p:cNvSpPr>
          <p:nvPr/>
        </p:nvSpPr>
        <p:spPr bwMode="auto">
          <a:xfrm rot="16200000">
            <a:off x="8295482" y="3282156"/>
            <a:ext cx="84137" cy="66675"/>
          </a:xfrm>
          <a:custGeom>
            <a:avLst/>
            <a:gdLst>
              <a:gd name="T0" fmla="*/ 2147483647 w 53"/>
              <a:gd name="T1" fmla="*/ 2147483647 h 42"/>
              <a:gd name="T2" fmla="*/ 2147483647 w 53"/>
              <a:gd name="T3" fmla="*/ 2147483647 h 42"/>
              <a:gd name="T4" fmla="*/ 2147483647 w 53"/>
              <a:gd name="T5" fmla="*/ 2147483647 h 42"/>
              <a:gd name="T6" fmla="*/ 2147483647 w 53"/>
              <a:gd name="T7" fmla="*/ 2147483647 h 42"/>
              <a:gd name="T8" fmla="*/ 2147483647 w 53"/>
              <a:gd name="T9" fmla="*/ 2147483647 h 42"/>
              <a:gd name="T10" fmla="*/ 2147483647 w 53"/>
              <a:gd name="T11" fmla="*/ 2147483647 h 42"/>
              <a:gd name="T12" fmla="*/ 2147483647 w 53"/>
              <a:gd name="T13" fmla="*/ 2147483647 h 42"/>
              <a:gd name="T14" fmla="*/ 2147483647 w 53"/>
              <a:gd name="T15" fmla="*/ 2147483647 h 42"/>
              <a:gd name="T16" fmla="*/ 2147483647 w 53"/>
              <a:gd name="T17" fmla="*/ 0 h 42"/>
              <a:gd name="T18" fmla="*/ 2147483647 w 53"/>
              <a:gd name="T19" fmla="*/ 2147483647 h 42"/>
              <a:gd name="T20" fmla="*/ 2147483647 w 53"/>
              <a:gd name="T21" fmla="*/ 2147483647 h 42"/>
              <a:gd name="T22" fmla="*/ 2147483647 w 53"/>
              <a:gd name="T23" fmla="*/ 2147483647 h 42"/>
              <a:gd name="T24" fmla="*/ 0 w 53"/>
              <a:gd name="T25" fmla="*/ 2147483647 h 42"/>
              <a:gd name="T26" fmla="*/ 2147483647 w 53"/>
              <a:gd name="T27" fmla="*/ 2147483647 h 42"/>
              <a:gd name="T28" fmla="*/ 2147483647 w 53"/>
              <a:gd name="T29" fmla="*/ 2147483647 h 42"/>
              <a:gd name="T30" fmla="*/ 2147483647 w 53"/>
              <a:gd name="T31" fmla="*/ 2147483647 h 42"/>
              <a:gd name="T32" fmla="*/ 2147483647 w 53"/>
              <a:gd name="T33" fmla="*/ 2147483647 h 4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3" h="42">
                <a:moveTo>
                  <a:pt x="26" y="42"/>
                </a:moveTo>
                <a:lnTo>
                  <a:pt x="37" y="41"/>
                </a:lnTo>
                <a:lnTo>
                  <a:pt x="45" y="36"/>
                </a:lnTo>
                <a:lnTo>
                  <a:pt x="51" y="29"/>
                </a:lnTo>
                <a:lnTo>
                  <a:pt x="53" y="20"/>
                </a:lnTo>
                <a:lnTo>
                  <a:pt x="51" y="13"/>
                </a:lnTo>
                <a:lnTo>
                  <a:pt x="45" y="5"/>
                </a:lnTo>
                <a:lnTo>
                  <a:pt x="37" y="1"/>
                </a:lnTo>
                <a:lnTo>
                  <a:pt x="26" y="0"/>
                </a:lnTo>
                <a:lnTo>
                  <a:pt x="16" y="1"/>
                </a:lnTo>
                <a:lnTo>
                  <a:pt x="6" y="5"/>
                </a:lnTo>
                <a:lnTo>
                  <a:pt x="1" y="13"/>
                </a:lnTo>
                <a:lnTo>
                  <a:pt x="0" y="20"/>
                </a:lnTo>
                <a:lnTo>
                  <a:pt x="1" y="29"/>
                </a:lnTo>
                <a:lnTo>
                  <a:pt x="6" y="36"/>
                </a:lnTo>
                <a:lnTo>
                  <a:pt x="16" y="41"/>
                </a:lnTo>
                <a:lnTo>
                  <a:pt x="26" y="4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8" name="Freeform 27"/>
          <p:cNvSpPr>
            <a:spLocks/>
          </p:cNvSpPr>
          <p:nvPr/>
        </p:nvSpPr>
        <p:spPr bwMode="auto">
          <a:xfrm rot="16200000">
            <a:off x="8591550" y="3413125"/>
            <a:ext cx="85725" cy="69850"/>
          </a:xfrm>
          <a:custGeom>
            <a:avLst/>
            <a:gdLst>
              <a:gd name="T0" fmla="*/ 2147483647 w 54"/>
              <a:gd name="T1" fmla="*/ 2147483647 h 44"/>
              <a:gd name="T2" fmla="*/ 2147483647 w 54"/>
              <a:gd name="T3" fmla="*/ 2147483647 h 44"/>
              <a:gd name="T4" fmla="*/ 2147483647 w 54"/>
              <a:gd name="T5" fmla="*/ 2147483647 h 44"/>
              <a:gd name="T6" fmla="*/ 2147483647 w 54"/>
              <a:gd name="T7" fmla="*/ 2147483647 h 44"/>
              <a:gd name="T8" fmla="*/ 2147483647 w 54"/>
              <a:gd name="T9" fmla="*/ 2147483647 h 44"/>
              <a:gd name="T10" fmla="*/ 2147483647 w 54"/>
              <a:gd name="T11" fmla="*/ 2147483647 h 44"/>
              <a:gd name="T12" fmla="*/ 2147483647 w 54"/>
              <a:gd name="T13" fmla="*/ 2147483647 h 44"/>
              <a:gd name="T14" fmla="*/ 2147483647 w 54"/>
              <a:gd name="T15" fmla="*/ 2147483647 h 44"/>
              <a:gd name="T16" fmla="*/ 2147483647 w 54"/>
              <a:gd name="T17" fmla="*/ 2147483647 h 44"/>
              <a:gd name="T18" fmla="*/ 2147483647 w 54"/>
              <a:gd name="T19" fmla="*/ 2147483647 h 44"/>
              <a:gd name="T20" fmla="*/ 2147483647 w 54"/>
              <a:gd name="T21" fmla="*/ 2147483647 h 44"/>
              <a:gd name="T22" fmla="*/ 2147483647 w 54"/>
              <a:gd name="T23" fmla="*/ 2147483647 h 44"/>
              <a:gd name="T24" fmla="*/ 2147483647 w 54"/>
              <a:gd name="T25" fmla="*/ 2147483647 h 44"/>
              <a:gd name="T26" fmla="*/ 2147483647 w 54"/>
              <a:gd name="T27" fmla="*/ 2147483647 h 44"/>
              <a:gd name="T28" fmla="*/ 2147483647 w 54"/>
              <a:gd name="T29" fmla="*/ 2147483647 h 44"/>
              <a:gd name="T30" fmla="*/ 2147483647 w 54"/>
              <a:gd name="T31" fmla="*/ 2147483647 h 44"/>
              <a:gd name="T32" fmla="*/ 2147483647 w 54"/>
              <a:gd name="T33" fmla="*/ 2147483647 h 44"/>
              <a:gd name="T34" fmla="*/ 2147483647 w 54"/>
              <a:gd name="T35" fmla="*/ 2147483647 h 44"/>
              <a:gd name="T36" fmla="*/ 2147483647 w 54"/>
              <a:gd name="T37" fmla="*/ 2147483647 h 44"/>
              <a:gd name="T38" fmla="*/ 2147483647 w 54"/>
              <a:gd name="T39" fmla="*/ 2147483647 h 44"/>
              <a:gd name="T40" fmla="*/ 2147483647 w 54"/>
              <a:gd name="T41" fmla="*/ 2147483647 h 44"/>
              <a:gd name="T42" fmla="*/ 2147483647 w 54"/>
              <a:gd name="T43" fmla="*/ 2147483647 h 44"/>
              <a:gd name="T44" fmla="*/ 2147483647 w 54"/>
              <a:gd name="T45" fmla="*/ 2147483647 h 44"/>
              <a:gd name="T46" fmla="*/ 2147483647 w 54"/>
              <a:gd name="T47" fmla="*/ 2147483647 h 44"/>
              <a:gd name="T48" fmla="*/ 2147483647 w 54"/>
              <a:gd name="T49" fmla="*/ 2147483647 h 44"/>
              <a:gd name="T50" fmla="*/ 2147483647 w 54"/>
              <a:gd name="T51" fmla="*/ 2147483647 h 44"/>
              <a:gd name="T52" fmla="*/ 2147483647 w 54"/>
              <a:gd name="T53" fmla="*/ 2147483647 h 44"/>
              <a:gd name="T54" fmla="*/ 2147483647 w 54"/>
              <a:gd name="T55" fmla="*/ 2147483647 h 44"/>
              <a:gd name="T56" fmla="*/ 2147483647 w 54"/>
              <a:gd name="T57" fmla="*/ 2147483647 h 44"/>
              <a:gd name="T58" fmla="*/ 2147483647 w 54"/>
              <a:gd name="T59" fmla="*/ 0 h 44"/>
              <a:gd name="T60" fmla="*/ 2147483647 w 54"/>
              <a:gd name="T61" fmla="*/ 0 h 44"/>
              <a:gd name="T62" fmla="*/ 2147483647 w 54"/>
              <a:gd name="T63" fmla="*/ 0 h 44"/>
              <a:gd name="T64" fmla="*/ 2147483647 w 54"/>
              <a:gd name="T65" fmla="*/ 0 h 44"/>
              <a:gd name="T66" fmla="*/ 2147483647 w 54"/>
              <a:gd name="T67" fmla="*/ 0 h 44"/>
              <a:gd name="T68" fmla="*/ 2147483647 w 54"/>
              <a:gd name="T69" fmla="*/ 2147483647 h 44"/>
              <a:gd name="T70" fmla="*/ 2147483647 w 54"/>
              <a:gd name="T71" fmla="*/ 2147483647 h 44"/>
              <a:gd name="T72" fmla="*/ 2147483647 w 54"/>
              <a:gd name="T73" fmla="*/ 2147483647 h 44"/>
              <a:gd name="T74" fmla="*/ 2147483647 w 54"/>
              <a:gd name="T75" fmla="*/ 2147483647 h 44"/>
              <a:gd name="T76" fmla="*/ 2147483647 w 54"/>
              <a:gd name="T77" fmla="*/ 2147483647 h 44"/>
              <a:gd name="T78" fmla="*/ 2147483647 w 54"/>
              <a:gd name="T79" fmla="*/ 2147483647 h 44"/>
              <a:gd name="T80" fmla="*/ 2147483647 w 54"/>
              <a:gd name="T81" fmla="*/ 2147483647 h 44"/>
              <a:gd name="T82" fmla="*/ 2147483647 w 54"/>
              <a:gd name="T83" fmla="*/ 2147483647 h 44"/>
              <a:gd name="T84" fmla="*/ 2147483647 w 54"/>
              <a:gd name="T85" fmla="*/ 2147483647 h 44"/>
              <a:gd name="T86" fmla="*/ 2147483647 w 54"/>
              <a:gd name="T87" fmla="*/ 2147483647 h 44"/>
              <a:gd name="T88" fmla="*/ 2147483647 w 54"/>
              <a:gd name="T89" fmla="*/ 2147483647 h 44"/>
              <a:gd name="T90" fmla="*/ 0 w 54"/>
              <a:gd name="T91" fmla="*/ 2147483647 h 44"/>
              <a:gd name="T92" fmla="*/ 0 w 54"/>
              <a:gd name="T93" fmla="*/ 2147483647 h 44"/>
              <a:gd name="T94" fmla="*/ 0 w 54"/>
              <a:gd name="T95" fmla="*/ 2147483647 h 44"/>
              <a:gd name="T96" fmla="*/ 0 w 54"/>
              <a:gd name="T97" fmla="*/ 2147483647 h 44"/>
              <a:gd name="T98" fmla="*/ 2147483647 w 54"/>
              <a:gd name="T99" fmla="*/ 2147483647 h 44"/>
              <a:gd name="T100" fmla="*/ 2147483647 w 54"/>
              <a:gd name="T101" fmla="*/ 2147483647 h 44"/>
              <a:gd name="T102" fmla="*/ 2147483647 w 54"/>
              <a:gd name="T103" fmla="*/ 2147483647 h 44"/>
              <a:gd name="T104" fmla="*/ 2147483647 w 54"/>
              <a:gd name="T105" fmla="*/ 2147483647 h 44"/>
              <a:gd name="T106" fmla="*/ 2147483647 w 54"/>
              <a:gd name="T107" fmla="*/ 2147483647 h 44"/>
              <a:gd name="T108" fmla="*/ 2147483647 w 54"/>
              <a:gd name="T109" fmla="*/ 2147483647 h 44"/>
              <a:gd name="T110" fmla="*/ 2147483647 w 54"/>
              <a:gd name="T111" fmla="*/ 2147483647 h 44"/>
              <a:gd name="T112" fmla="*/ 2147483647 w 54"/>
              <a:gd name="T113" fmla="*/ 2147483647 h 44"/>
              <a:gd name="T114" fmla="*/ 2147483647 w 54"/>
              <a:gd name="T115" fmla="*/ 2147483647 h 44"/>
              <a:gd name="T116" fmla="*/ 2147483647 w 54"/>
              <a:gd name="T117" fmla="*/ 2147483647 h 44"/>
              <a:gd name="T118" fmla="*/ 2147483647 w 54"/>
              <a:gd name="T119" fmla="*/ 2147483647 h 44"/>
              <a:gd name="T120" fmla="*/ 2147483647 w 54"/>
              <a:gd name="T121" fmla="*/ 2147483647 h 44"/>
              <a:gd name="T122" fmla="*/ 2147483647 w 54"/>
              <a:gd name="T123" fmla="*/ 2147483647 h 44"/>
              <a:gd name="T124" fmla="*/ 2147483647 w 54"/>
              <a:gd name="T125" fmla="*/ 2147483647 h 4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4" h="44">
                <a:moveTo>
                  <a:pt x="27" y="44"/>
                </a:moveTo>
                <a:lnTo>
                  <a:pt x="28" y="44"/>
                </a:lnTo>
                <a:lnTo>
                  <a:pt x="30" y="42"/>
                </a:lnTo>
                <a:lnTo>
                  <a:pt x="31" y="42"/>
                </a:lnTo>
                <a:lnTo>
                  <a:pt x="32" y="42"/>
                </a:lnTo>
                <a:lnTo>
                  <a:pt x="34" y="42"/>
                </a:lnTo>
                <a:lnTo>
                  <a:pt x="35" y="42"/>
                </a:lnTo>
                <a:lnTo>
                  <a:pt x="36" y="41"/>
                </a:lnTo>
                <a:lnTo>
                  <a:pt x="37" y="41"/>
                </a:lnTo>
                <a:lnTo>
                  <a:pt x="38" y="41"/>
                </a:lnTo>
                <a:lnTo>
                  <a:pt x="39" y="40"/>
                </a:lnTo>
                <a:lnTo>
                  <a:pt x="41" y="40"/>
                </a:lnTo>
                <a:lnTo>
                  <a:pt x="42" y="39"/>
                </a:lnTo>
                <a:lnTo>
                  <a:pt x="43" y="39"/>
                </a:lnTo>
                <a:lnTo>
                  <a:pt x="44" y="38"/>
                </a:lnTo>
                <a:lnTo>
                  <a:pt x="45" y="37"/>
                </a:lnTo>
                <a:lnTo>
                  <a:pt x="46" y="37"/>
                </a:lnTo>
                <a:lnTo>
                  <a:pt x="46" y="36"/>
                </a:lnTo>
                <a:lnTo>
                  <a:pt x="48" y="35"/>
                </a:lnTo>
                <a:lnTo>
                  <a:pt x="49" y="35"/>
                </a:lnTo>
                <a:lnTo>
                  <a:pt x="50" y="34"/>
                </a:lnTo>
                <a:lnTo>
                  <a:pt x="50" y="33"/>
                </a:lnTo>
                <a:lnTo>
                  <a:pt x="51" y="32"/>
                </a:lnTo>
                <a:lnTo>
                  <a:pt x="51" y="31"/>
                </a:lnTo>
                <a:lnTo>
                  <a:pt x="52" y="29"/>
                </a:lnTo>
                <a:lnTo>
                  <a:pt x="52" y="28"/>
                </a:lnTo>
                <a:lnTo>
                  <a:pt x="53" y="27"/>
                </a:lnTo>
                <a:lnTo>
                  <a:pt x="53" y="26"/>
                </a:lnTo>
                <a:lnTo>
                  <a:pt x="53" y="25"/>
                </a:lnTo>
                <a:lnTo>
                  <a:pt x="53" y="24"/>
                </a:lnTo>
                <a:lnTo>
                  <a:pt x="54" y="23"/>
                </a:lnTo>
                <a:lnTo>
                  <a:pt x="54" y="22"/>
                </a:lnTo>
                <a:lnTo>
                  <a:pt x="54" y="21"/>
                </a:lnTo>
                <a:lnTo>
                  <a:pt x="53" y="20"/>
                </a:lnTo>
                <a:lnTo>
                  <a:pt x="53" y="19"/>
                </a:lnTo>
                <a:lnTo>
                  <a:pt x="53" y="18"/>
                </a:lnTo>
                <a:lnTo>
                  <a:pt x="53" y="16"/>
                </a:lnTo>
                <a:lnTo>
                  <a:pt x="52" y="15"/>
                </a:lnTo>
                <a:lnTo>
                  <a:pt x="52" y="14"/>
                </a:lnTo>
                <a:lnTo>
                  <a:pt x="52" y="13"/>
                </a:lnTo>
                <a:lnTo>
                  <a:pt x="51" y="12"/>
                </a:lnTo>
                <a:lnTo>
                  <a:pt x="51" y="11"/>
                </a:lnTo>
                <a:lnTo>
                  <a:pt x="50" y="11"/>
                </a:lnTo>
                <a:lnTo>
                  <a:pt x="50" y="10"/>
                </a:lnTo>
                <a:lnTo>
                  <a:pt x="49" y="9"/>
                </a:lnTo>
                <a:lnTo>
                  <a:pt x="48" y="8"/>
                </a:lnTo>
                <a:lnTo>
                  <a:pt x="46" y="8"/>
                </a:lnTo>
                <a:lnTo>
                  <a:pt x="46" y="7"/>
                </a:lnTo>
                <a:lnTo>
                  <a:pt x="45" y="6"/>
                </a:lnTo>
                <a:lnTo>
                  <a:pt x="44" y="6"/>
                </a:lnTo>
                <a:lnTo>
                  <a:pt x="43" y="5"/>
                </a:lnTo>
                <a:lnTo>
                  <a:pt x="42" y="3"/>
                </a:lnTo>
                <a:lnTo>
                  <a:pt x="41" y="3"/>
                </a:lnTo>
                <a:lnTo>
                  <a:pt x="39" y="2"/>
                </a:lnTo>
                <a:lnTo>
                  <a:pt x="38" y="2"/>
                </a:lnTo>
                <a:lnTo>
                  <a:pt x="37" y="2"/>
                </a:lnTo>
                <a:lnTo>
                  <a:pt x="36" y="1"/>
                </a:lnTo>
                <a:lnTo>
                  <a:pt x="35" y="1"/>
                </a:lnTo>
                <a:lnTo>
                  <a:pt x="34" y="1"/>
                </a:lnTo>
                <a:lnTo>
                  <a:pt x="32" y="0"/>
                </a:lnTo>
                <a:lnTo>
                  <a:pt x="31" y="0"/>
                </a:lnTo>
                <a:lnTo>
                  <a:pt x="30" y="0"/>
                </a:lnTo>
                <a:lnTo>
                  <a:pt x="28" y="0"/>
                </a:lnTo>
                <a:lnTo>
                  <a:pt x="27" y="0"/>
                </a:lnTo>
                <a:lnTo>
                  <a:pt x="25" y="0"/>
                </a:lnTo>
                <a:lnTo>
                  <a:pt x="24" y="0"/>
                </a:lnTo>
                <a:lnTo>
                  <a:pt x="23" y="0"/>
                </a:lnTo>
                <a:lnTo>
                  <a:pt x="22" y="0"/>
                </a:lnTo>
                <a:lnTo>
                  <a:pt x="21" y="1"/>
                </a:lnTo>
                <a:lnTo>
                  <a:pt x="19" y="1"/>
                </a:lnTo>
                <a:lnTo>
                  <a:pt x="17" y="1"/>
                </a:lnTo>
                <a:lnTo>
                  <a:pt x="16" y="2"/>
                </a:lnTo>
                <a:lnTo>
                  <a:pt x="15" y="2"/>
                </a:lnTo>
                <a:lnTo>
                  <a:pt x="14" y="2"/>
                </a:lnTo>
                <a:lnTo>
                  <a:pt x="13" y="3"/>
                </a:lnTo>
                <a:lnTo>
                  <a:pt x="12" y="3"/>
                </a:lnTo>
                <a:lnTo>
                  <a:pt x="10" y="5"/>
                </a:lnTo>
                <a:lnTo>
                  <a:pt x="10" y="6"/>
                </a:lnTo>
                <a:lnTo>
                  <a:pt x="9" y="6"/>
                </a:lnTo>
                <a:lnTo>
                  <a:pt x="8" y="7"/>
                </a:lnTo>
                <a:lnTo>
                  <a:pt x="7" y="8"/>
                </a:lnTo>
                <a:lnTo>
                  <a:pt x="6" y="8"/>
                </a:lnTo>
                <a:lnTo>
                  <a:pt x="6" y="9"/>
                </a:lnTo>
                <a:lnTo>
                  <a:pt x="5" y="10"/>
                </a:lnTo>
                <a:lnTo>
                  <a:pt x="3" y="11"/>
                </a:lnTo>
                <a:lnTo>
                  <a:pt x="2" y="12"/>
                </a:lnTo>
                <a:lnTo>
                  <a:pt x="2" y="13"/>
                </a:lnTo>
                <a:lnTo>
                  <a:pt x="1" y="14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0" y="19"/>
                </a:lnTo>
                <a:lnTo>
                  <a:pt x="0" y="20"/>
                </a:lnTo>
                <a:lnTo>
                  <a:pt x="0" y="21"/>
                </a:lnTo>
                <a:lnTo>
                  <a:pt x="0" y="22"/>
                </a:lnTo>
                <a:lnTo>
                  <a:pt x="0" y="23"/>
                </a:lnTo>
                <a:lnTo>
                  <a:pt x="0" y="24"/>
                </a:lnTo>
                <a:lnTo>
                  <a:pt x="0" y="25"/>
                </a:lnTo>
                <a:lnTo>
                  <a:pt x="1" y="26"/>
                </a:lnTo>
                <a:lnTo>
                  <a:pt x="1" y="27"/>
                </a:lnTo>
                <a:lnTo>
                  <a:pt x="1" y="28"/>
                </a:lnTo>
                <a:lnTo>
                  <a:pt x="1" y="29"/>
                </a:lnTo>
                <a:lnTo>
                  <a:pt x="2" y="29"/>
                </a:lnTo>
                <a:lnTo>
                  <a:pt x="2" y="31"/>
                </a:lnTo>
                <a:lnTo>
                  <a:pt x="3" y="32"/>
                </a:lnTo>
                <a:lnTo>
                  <a:pt x="3" y="33"/>
                </a:lnTo>
                <a:lnTo>
                  <a:pt x="5" y="34"/>
                </a:lnTo>
                <a:lnTo>
                  <a:pt x="6" y="35"/>
                </a:lnTo>
                <a:lnTo>
                  <a:pt x="7" y="36"/>
                </a:lnTo>
                <a:lnTo>
                  <a:pt x="8" y="37"/>
                </a:lnTo>
                <a:lnTo>
                  <a:pt x="9" y="37"/>
                </a:lnTo>
                <a:lnTo>
                  <a:pt x="10" y="38"/>
                </a:lnTo>
                <a:lnTo>
                  <a:pt x="10" y="39"/>
                </a:lnTo>
                <a:lnTo>
                  <a:pt x="12" y="39"/>
                </a:lnTo>
                <a:lnTo>
                  <a:pt x="13" y="40"/>
                </a:lnTo>
                <a:lnTo>
                  <a:pt x="14" y="40"/>
                </a:lnTo>
                <a:lnTo>
                  <a:pt x="15" y="41"/>
                </a:lnTo>
                <a:lnTo>
                  <a:pt x="16" y="41"/>
                </a:lnTo>
                <a:lnTo>
                  <a:pt x="17" y="41"/>
                </a:lnTo>
                <a:lnTo>
                  <a:pt x="19" y="42"/>
                </a:lnTo>
                <a:lnTo>
                  <a:pt x="21" y="42"/>
                </a:lnTo>
                <a:lnTo>
                  <a:pt x="22" y="42"/>
                </a:lnTo>
                <a:lnTo>
                  <a:pt x="23" y="42"/>
                </a:lnTo>
                <a:lnTo>
                  <a:pt x="24" y="42"/>
                </a:lnTo>
                <a:lnTo>
                  <a:pt x="25" y="44"/>
                </a:lnTo>
                <a:lnTo>
                  <a:pt x="27" y="44"/>
                </a:lnTo>
                <a:close/>
              </a:path>
            </a:pathLst>
          </a:custGeom>
          <a:solidFill>
            <a:srgbClr val="405C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9" name="Freeform 28"/>
          <p:cNvSpPr>
            <a:spLocks/>
          </p:cNvSpPr>
          <p:nvPr/>
        </p:nvSpPr>
        <p:spPr bwMode="auto">
          <a:xfrm rot="16200000">
            <a:off x="8591550" y="3413125"/>
            <a:ext cx="85725" cy="69850"/>
          </a:xfrm>
          <a:custGeom>
            <a:avLst/>
            <a:gdLst>
              <a:gd name="T0" fmla="*/ 2147483647 w 54"/>
              <a:gd name="T1" fmla="*/ 2147483647 h 44"/>
              <a:gd name="T2" fmla="*/ 2147483647 w 54"/>
              <a:gd name="T3" fmla="*/ 2147483647 h 44"/>
              <a:gd name="T4" fmla="*/ 2147483647 w 54"/>
              <a:gd name="T5" fmla="*/ 2147483647 h 44"/>
              <a:gd name="T6" fmla="*/ 2147483647 w 54"/>
              <a:gd name="T7" fmla="*/ 2147483647 h 44"/>
              <a:gd name="T8" fmla="*/ 2147483647 w 54"/>
              <a:gd name="T9" fmla="*/ 2147483647 h 44"/>
              <a:gd name="T10" fmla="*/ 2147483647 w 54"/>
              <a:gd name="T11" fmla="*/ 2147483647 h 44"/>
              <a:gd name="T12" fmla="*/ 2147483647 w 54"/>
              <a:gd name="T13" fmla="*/ 2147483647 h 44"/>
              <a:gd name="T14" fmla="*/ 2147483647 w 54"/>
              <a:gd name="T15" fmla="*/ 2147483647 h 44"/>
              <a:gd name="T16" fmla="*/ 2147483647 w 54"/>
              <a:gd name="T17" fmla="*/ 0 h 44"/>
              <a:gd name="T18" fmla="*/ 2147483647 w 54"/>
              <a:gd name="T19" fmla="*/ 2147483647 h 44"/>
              <a:gd name="T20" fmla="*/ 2147483647 w 54"/>
              <a:gd name="T21" fmla="*/ 2147483647 h 44"/>
              <a:gd name="T22" fmla="*/ 2147483647 w 54"/>
              <a:gd name="T23" fmla="*/ 2147483647 h 44"/>
              <a:gd name="T24" fmla="*/ 0 w 54"/>
              <a:gd name="T25" fmla="*/ 2147483647 h 44"/>
              <a:gd name="T26" fmla="*/ 2147483647 w 54"/>
              <a:gd name="T27" fmla="*/ 2147483647 h 44"/>
              <a:gd name="T28" fmla="*/ 2147483647 w 54"/>
              <a:gd name="T29" fmla="*/ 2147483647 h 44"/>
              <a:gd name="T30" fmla="*/ 2147483647 w 54"/>
              <a:gd name="T31" fmla="*/ 2147483647 h 44"/>
              <a:gd name="T32" fmla="*/ 2147483647 w 54"/>
              <a:gd name="T33" fmla="*/ 2147483647 h 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4" h="44">
                <a:moveTo>
                  <a:pt x="27" y="44"/>
                </a:moveTo>
                <a:lnTo>
                  <a:pt x="37" y="41"/>
                </a:lnTo>
                <a:lnTo>
                  <a:pt x="46" y="37"/>
                </a:lnTo>
                <a:lnTo>
                  <a:pt x="52" y="29"/>
                </a:lnTo>
                <a:lnTo>
                  <a:pt x="54" y="22"/>
                </a:lnTo>
                <a:lnTo>
                  <a:pt x="52" y="13"/>
                </a:lnTo>
                <a:lnTo>
                  <a:pt x="46" y="7"/>
                </a:lnTo>
                <a:lnTo>
                  <a:pt x="37" y="2"/>
                </a:lnTo>
                <a:lnTo>
                  <a:pt x="27" y="0"/>
                </a:lnTo>
                <a:lnTo>
                  <a:pt x="16" y="2"/>
                </a:lnTo>
                <a:lnTo>
                  <a:pt x="8" y="7"/>
                </a:lnTo>
                <a:lnTo>
                  <a:pt x="2" y="13"/>
                </a:lnTo>
                <a:lnTo>
                  <a:pt x="0" y="22"/>
                </a:lnTo>
                <a:lnTo>
                  <a:pt x="2" y="29"/>
                </a:lnTo>
                <a:lnTo>
                  <a:pt x="8" y="37"/>
                </a:lnTo>
                <a:lnTo>
                  <a:pt x="16" y="41"/>
                </a:lnTo>
                <a:lnTo>
                  <a:pt x="27" y="4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60" name="Freeform 29"/>
          <p:cNvSpPr>
            <a:spLocks/>
          </p:cNvSpPr>
          <p:nvPr/>
        </p:nvSpPr>
        <p:spPr bwMode="auto">
          <a:xfrm rot="16200000">
            <a:off x="6999288" y="3268662"/>
            <a:ext cx="84137" cy="68263"/>
          </a:xfrm>
          <a:custGeom>
            <a:avLst/>
            <a:gdLst>
              <a:gd name="T0" fmla="*/ 2147483647 w 53"/>
              <a:gd name="T1" fmla="*/ 2147483647 h 43"/>
              <a:gd name="T2" fmla="*/ 2147483647 w 53"/>
              <a:gd name="T3" fmla="*/ 2147483647 h 43"/>
              <a:gd name="T4" fmla="*/ 2147483647 w 53"/>
              <a:gd name="T5" fmla="*/ 2147483647 h 43"/>
              <a:gd name="T6" fmla="*/ 2147483647 w 53"/>
              <a:gd name="T7" fmla="*/ 2147483647 h 43"/>
              <a:gd name="T8" fmla="*/ 2147483647 w 53"/>
              <a:gd name="T9" fmla="*/ 2147483647 h 43"/>
              <a:gd name="T10" fmla="*/ 2147483647 w 53"/>
              <a:gd name="T11" fmla="*/ 2147483647 h 43"/>
              <a:gd name="T12" fmla="*/ 2147483647 w 53"/>
              <a:gd name="T13" fmla="*/ 2147483647 h 43"/>
              <a:gd name="T14" fmla="*/ 2147483647 w 53"/>
              <a:gd name="T15" fmla="*/ 2147483647 h 43"/>
              <a:gd name="T16" fmla="*/ 2147483647 w 53"/>
              <a:gd name="T17" fmla="*/ 2147483647 h 43"/>
              <a:gd name="T18" fmla="*/ 2147483647 w 53"/>
              <a:gd name="T19" fmla="*/ 2147483647 h 43"/>
              <a:gd name="T20" fmla="*/ 2147483647 w 53"/>
              <a:gd name="T21" fmla="*/ 2147483647 h 43"/>
              <a:gd name="T22" fmla="*/ 2147483647 w 53"/>
              <a:gd name="T23" fmla="*/ 2147483647 h 43"/>
              <a:gd name="T24" fmla="*/ 2147483647 w 53"/>
              <a:gd name="T25" fmla="*/ 2147483647 h 43"/>
              <a:gd name="T26" fmla="*/ 2147483647 w 53"/>
              <a:gd name="T27" fmla="*/ 2147483647 h 43"/>
              <a:gd name="T28" fmla="*/ 2147483647 w 53"/>
              <a:gd name="T29" fmla="*/ 2147483647 h 43"/>
              <a:gd name="T30" fmla="*/ 2147483647 w 53"/>
              <a:gd name="T31" fmla="*/ 2147483647 h 43"/>
              <a:gd name="T32" fmla="*/ 2147483647 w 53"/>
              <a:gd name="T33" fmla="*/ 2147483647 h 43"/>
              <a:gd name="T34" fmla="*/ 2147483647 w 53"/>
              <a:gd name="T35" fmla="*/ 2147483647 h 43"/>
              <a:gd name="T36" fmla="*/ 2147483647 w 53"/>
              <a:gd name="T37" fmla="*/ 2147483647 h 43"/>
              <a:gd name="T38" fmla="*/ 2147483647 w 53"/>
              <a:gd name="T39" fmla="*/ 2147483647 h 43"/>
              <a:gd name="T40" fmla="*/ 2147483647 w 53"/>
              <a:gd name="T41" fmla="*/ 2147483647 h 43"/>
              <a:gd name="T42" fmla="*/ 2147483647 w 53"/>
              <a:gd name="T43" fmla="*/ 2147483647 h 43"/>
              <a:gd name="T44" fmla="*/ 2147483647 w 53"/>
              <a:gd name="T45" fmla="*/ 2147483647 h 43"/>
              <a:gd name="T46" fmla="*/ 2147483647 w 53"/>
              <a:gd name="T47" fmla="*/ 2147483647 h 43"/>
              <a:gd name="T48" fmla="*/ 2147483647 w 53"/>
              <a:gd name="T49" fmla="*/ 2147483647 h 43"/>
              <a:gd name="T50" fmla="*/ 2147483647 w 53"/>
              <a:gd name="T51" fmla="*/ 2147483647 h 43"/>
              <a:gd name="T52" fmla="*/ 2147483647 w 53"/>
              <a:gd name="T53" fmla="*/ 2147483647 h 43"/>
              <a:gd name="T54" fmla="*/ 2147483647 w 53"/>
              <a:gd name="T55" fmla="*/ 2147483647 h 43"/>
              <a:gd name="T56" fmla="*/ 2147483647 w 53"/>
              <a:gd name="T57" fmla="*/ 2147483647 h 43"/>
              <a:gd name="T58" fmla="*/ 2147483647 w 53"/>
              <a:gd name="T59" fmla="*/ 0 h 43"/>
              <a:gd name="T60" fmla="*/ 2147483647 w 53"/>
              <a:gd name="T61" fmla="*/ 0 h 43"/>
              <a:gd name="T62" fmla="*/ 2147483647 w 53"/>
              <a:gd name="T63" fmla="*/ 0 h 43"/>
              <a:gd name="T64" fmla="*/ 2147483647 w 53"/>
              <a:gd name="T65" fmla="*/ 0 h 43"/>
              <a:gd name="T66" fmla="*/ 2147483647 w 53"/>
              <a:gd name="T67" fmla="*/ 2147483647 h 43"/>
              <a:gd name="T68" fmla="*/ 2147483647 w 53"/>
              <a:gd name="T69" fmla="*/ 2147483647 h 43"/>
              <a:gd name="T70" fmla="*/ 2147483647 w 53"/>
              <a:gd name="T71" fmla="*/ 2147483647 h 43"/>
              <a:gd name="T72" fmla="*/ 2147483647 w 53"/>
              <a:gd name="T73" fmla="*/ 2147483647 h 43"/>
              <a:gd name="T74" fmla="*/ 2147483647 w 53"/>
              <a:gd name="T75" fmla="*/ 2147483647 h 43"/>
              <a:gd name="T76" fmla="*/ 2147483647 w 53"/>
              <a:gd name="T77" fmla="*/ 2147483647 h 43"/>
              <a:gd name="T78" fmla="*/ 2147483647 w 53"/>
              <a:gd name="T79" fmla="*/ 2147483647 h 43"/>
              <a:gd name="T80" fmla="*/ 2147483647 w 53"/>
              <a:gd name="T81" fmla="*/ 2147483647 h 43"/>
              <a:gd name="T82" fmla="*/ 2147483647 w 53"/>
              <a:gd name="T83" fmla="*/ 2147483647 h 43"/>
              <a:gd name="T84" fmla="*/ 2147483647 w 53"/>
              <a:gd name="T85" fmla="*/ 2147483647 h 43"/>
              <a:gd name="T86" fmla="*/ 2147483647 w 53"/>
              <a:gd name="T87" fmla="*/ 2147483647 h 43"/>
              <a:gd name="T88" fmla="*/ 0 w 53"/>
              <a:gd name="T89" fmla="*/ 2147483647 h 43"/>
              <a:gd name="T90" fmla="*/ 0 w 53"/>
              <a:gd name="T91" fmla="*/ 2147483647 h 43"/>
              <a:gd name="T92" fmla="*/ 0 w 53"/>
              <a:gd name="T93" fmla="*/ 2147483647 h 43"/>
              <a:gd name="T94" fmla="*/ 0 w 53"/>
              <a:gd name="T95" fmla="*/ 2147483647 h 43"/>
              <a:gd name="T96" fmla="*/ 0 w 53"/>
              <a:gd name="T97" fmla="*/ 2147483647 h 43"/>
              <a:gd name="T98" fmla="*/ 2147483647 w 53"/>
              <a:gd name="T99" fmla="*/ 2147483647 h 43"/>
              <a:gd name="T100" fmla="*/ 2147483647 w 53"/>
              <a:gd name="T101" fmla="*/ 2147483647 h 43"/>
              <a:gd name="T102" fmla="*/ 2147483647 w 53"/>
              <a:gd name="T103" fmla="*/ 2147483647 h 43"/>
              <a:gd name="T104" fmla="*/ 2147483647 w 53"/>
              <a:gd name="T105" fmla="*/ 2147483647 h 43"/>
              <a:gd name="T106" fmla="*/ 2147483647 w 53"/>
              <a:gd name="T107" fmla="*/ 2147483647 h 43"/>
              <a:gd name="T108" fmla="*/ 2147483647 w 53"/>
              <a:gd name="T109" fmla="*/ 2147483647 h 43"/>
              <a:gd name="T110" fmla="*/ 2147483647 w 53"/>
              <a:gd name="T111" fmla="*/ 2147483647 h 43"/>
              <a:gd name="T112" fmla="*/ 2147483647 w 53"/>
              <a:gd name="T113" fmla="*/ 2147483647 h 43"/>
              <a:gd name="T114" fmla="*/ 2147483647 w 53"/>
              <a:gd name="T115" fmla="*/ 2147483647 h 43"/>
              <a:gd name="T116" fmla="*/ 2147483647 w 53"/>
              <a:gd name="T117" fmla="*/ 2147483647 h 43"/>
              <a:gd name="T118" fmla="*/ 2147483647 w 53"/>
              <a:gd name="T119" fmla="*/ 2147483647 h 43"/>
              <a:gd name="T120" fmla="*/ 2147483647 w 53"/>
              <a:gd name="T121" fmla="*/ 2147483647 h 43"/>
              <a:gd name="T122" fmla="*/ 2147483647 w 53"/>
              <a:gd name="T123" fmla="*/ 2147483647 h 4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3" h="43">
                <a:moveTo>
                  <a:pt x="26" y="43"/>
                </a:moveTo>
                <a:lnTo>
                  <a:pt x="27" y="42"/>
                </a:lnTo>
                <a:lnTo>
                  <a:pt x="29" y="42"/>
                </a:lnTo>
                <a:lnTo>
                  <a:pt x="30" y="42"/>
                </a:lnTo>
                <a:lnTo>
                  <a:pt x="32" y="42"/>
                </a:lnTo>
                <a:lnTo>
                  <a:pt x="33" y="42"/>
                </a:lnTo>
                <a:lnTo>
                  <a:pt x="34" y="42"/>
                </a:lnTo>
                <a:lnTo>
                  <a:pt x="36" y="41"/>
                </a:lnTo>
                <a:lnTo>
                  <a:pt x="37" y="41"/>
                </a:lnTo>
                <a:lnTo>
                  <a:pt x="38" y="41"/>
                </a:lnTo>
                <a:lnTo>
                  <a:pt x="39" y="40"/>
                </a:lnTo>
                <a:lnTo>
                  <a:pt x="40" y="40"/>
                </a:lnTo>
                <a:lnTo>
                  <a:pt x="41" y="39"/>
                </a:lnTo>
                <a:lnTo>
                  <a:pt x="43" y="39"/>
                </a:lnTo>
                <a:lnTo>
                  <a:pt x="44" y="38"/>
                </a:lnTo>
                <a:lnTo>
                  <a:pt x="45" y="37"/>
                </a:lnTo>
                <a:lnTo>
                  <a:pt x="46" y="36"/>
                </a:lnTo>
                <a:lnTo>
                  <a:pt x="47" y="35"/>
                </a:lnTo>
                <a:lnTo>
                  <a:pt x="48" y="35"/>
                </a:lnTo>
                <a:lnTo>
                  <a:pt x="48" y="34"/>
                </a:lnTo>
                <a:lnTo>
                  <a:pt x="50" y="33"/>
                </a:lnTo>
                <a:lnTo>
                  <a:pt x="50" y="31"/>
                </a:lnTo>
                <a:lnTo>
                  <a:pt x="51" y="30"/>
                </a:lnTo>
                <a:lnTo>
                  <a:pt x="51" y="29"/>
                </a:lnTo>
                <a:lnTo>
                  <a:pt x="52" y="29"/>
                </a:lnTo>
                <a:lnTo>
                  <a:pt x="52" y="28"/>
                </a:lnTo>
                <a:lnTo>
                  <a:pt x="52" y="27"/>
                </a:lnTo>
                <a:lnTo>
                  <a:pt x="53" y="26"/>
                </a:lnTo>
                <a:lnTo>
                  <a:pt x="53" y="25"/>
                </a:lnTo>
                <a:lnTo>
                  <a:pt x="53" y="24"/>
                </a:lnTo>
                <a:lnTo>
                  <a:pt x="53" y="23"/>
                </a:lnTo>
                <a:lnTo>
                  <a:pt x="53" y="22"/>
                </a:lnTo>
                <a:lnTo>
                  <a:pt x="53" y="21"/>
                </a:lnTo>
                <a:lnTo>
                  <a:pt x="53" y="20"/>
                </a:lnTo>
                <a:lnTo>
                  <a:pt x="53" y="18"/>
                </a:lnTo>
                <a:lnTo>
                  <a:pt x="53" y="17"/>
                </a:lnTo>
                <a:lnTo>
                  <a:pt x="52" y="16"/>
                </a:lnTo>
                <a:lnTo>
                  <a:pt x="52" y="15"/>
                </a:lnTo>
                <a:lnTo>
                  <a:pt x="52" y="14"/>
                </a:lnTo>
                <a:lnTo>
                  <a:pt x="51" y="13"/>
                </a:lnTo>
                <a:lnTo>
                  <a:pt x="51" y="12"/>
                </a:lnTo>
                <a:lnTo>
                  <a:pt x="50" y="11"/>
                </a:lnTo>
                <a:lnTo>
                  <a:pt x="48" y="10"/>
                </a:lnTo>
                <a:lnTo>
                  <a:pt x="48" y="9"/>
                </a:lnTo>
                <a:lnTo>
                  <a:pt x="47" y="8"/>
                </a:lnTo>
                <a:lnTo>
                  <a:pt x="46" y="8"/>
                </a:lnTo>
                <a:lnTo>
                  <a:pt x="45" y="7"/>
                </a:lnTo>
                <a:lnTo>
                  <a:pt x="45" y="5"/>
                </a:lnTo>
                <a:lnTo>
                  <a:pt x="44" y="5"/>
                </a:lnTo>
                <a:lnTo>
                  <a:pt x="43" y="4"/>
                </a:lnTo>
                <a:lnTo>
                  <a:pt x="41" y="3"/>
                </a:lnTo>
                <a:lnTo>
                  <a:pt x="40" y="3"/>
                </a:lnTo>
                <a:lnTo>
                  <a:pt x="39" y="2"/>
                </a:lnTo>
                <a:lnTo>
                  <a:pt x="38" y="2"/>
                </a:lnTo>
                <a:lnTo>
                  <a:pt x="37" y="2"/>
                </a:lnTo>
                <a:lnTo>
                  <a:pt x="36" y="1"/>
                </a:lnTo>
                <a:lnTo>
                  <a:pt x="34" y="1"/>
                </a:lnTo>
                <a:lnTo>
                  <a:pt x="33" y="1"/>
                </a:lnTo>
                <a:lnTo>
                  <a:pt x="32" y="0"/>
                </a:lnTo>
                <a:lnTo>
                  <a:pt x="30" y="0"/>
                </a:lnTo>
                <a:lnTo>
                  <a:pt x="29" y="0"/>
                </a:lnTo>
                <a:lnTo>
                  <a:pt x="27" y="0"/>
                </a:lnTo>
                <a:lnTo>
                  <a:pt x="26" y="0"/>
                </a:lnTo>
                <a:lnTo>
                  <a:pt x="25" y="0"/>
                </a:lnTo>
                <a:lnTo>
                  <a:pt x="24" y="0"/>
                </a:lnTo>
                <a:lnTo>
                  <a:pt x="22" y="0"/>
                </a:lnTo>
                <a:lnTo>
                  <a:pt x="21" y="0"/>
                </a:lnTo>
                <a:lnTo>
                  <a:pt x="19" y="1"/>
                </a:lnTo>
                <a:lnTo>
                  <a:pt x="18" y="1"/>
                </a:lnTo>
                <a:lnTo>
                  <a:pt x="17" y="1"/>
                </a:lnTo>
                <a:lnTo>
                  <a:pt x="16" y="2"/>
                </a:lnTo>
                <a:lnTo>
                  <a:pt x="15" y="2"/>
                </a:lnTo>
                <a:lnTo>
                  <a:pt x="14" y="2"/>
                </a:lnTo>
                <a:lnTo>
                  <a:pt x="12" y="3"/>
                </a:lnTo>
                <a:lnTo>
                  <a:pt x="11" y="3"/>
                </a:lnTo>
                <a:lnTo>
                  <a:pt x="10" y="4"/>
                </a:lnTo>
                <a:lnTo>
                  <a:pt x="9" y="5"/>
                </a:lnTo>
                <a:lnTo>
                  <a:pt x="8" y="5"/>
                </a:lnTo>
                <a:lnTo>
                  <a:pt x="8" y="7"/>
                </a:lnTo>
                <a:lnTo>
                  <a:pt x="7" y="8"/>
                </a:lnTo>
                <a:lnTo>
                  <a:pt x="5" y="8"/>
                </a:lnTo>
                <a:lnTo>
                  <a:pt x="4" y="9"/>
                </a:lnTo>
                <a:lnTo>
                  <a:pt x="4" y="10"/>
                </a:lnTo>
                <a:lnTo>
                  <a:pt x="3" y="11"/>
                </a:lnTo>
                <a:lnTo>
                  <a:pt x="2" y="12"/>
                </a:lnTo>
                <a:lnTo>
                  <a:pt x="2" y="13"/>
                </a:lnTo>
                <a:lnTo>
                  <a:pt x="1" y="14"/>
                </a:lnTo>
                <a:lnTo>
                  <a:pt x="1" y="15"/>
                </a:lnTo>
                <a:lnTo>
                  <a:pt x="0" y="16"/>
                </a:lnTo>
                <a:lnTo>
                  <a:pt x="0" y="17"/>
                </a:lnTo>
                <a:lnTo>
                  <a:pt x="0" y="18"/>
                </a:lnTo>
                <a:lnTo>
                  <a:pt x="0" y="20"/>
                </a:lnTo>
                <a:lnTo>
                  <a:pt x="0" y="21"/>
                </a:lnTo>
                <a:lnTo>
                  <a:pt x="0" y="22"/>
                </a:lnTo>
                <a:lnTo>
                  <a:pt x="0" y="23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7"/>
                </a:lnTo>
                <a:lnTo>
                  <a:pt x="1" y="28"/>
                </a:lnTo>
                <a:lnTo>
                  <a:pt x="1" y="29"/>
                </a:lnTo>
                <a:lnTo>
                  <a:pt x="2" y="29"/>
                </a:lnTo>
                <a:lnTo>
                  <a:pt x="2" y="30"/>
                </a:lnTo>
                <a:lnTo>
                  <a:pt x="3" y="31"/>
                </a:lnTo>
                <a:lnTo>
                  <a:pt x="3" y="33"/>
                </a:lnTo>
                <a:lnTo>
                  <a:pt x="4" y="34"/>
                </a:lnTo>
                <a:lnTo>
                  <a:pt x="4" y="35"/>
                </a:lnTo>
                <a:lnTo>
                  <a:pt x="5" y="35"/>
                </a:lnTo>
                <a:lnTo>
                  <a:pt x="7" y="36"/>
                </a:lnTo>
                <a:lnTo>
                  <a:pt x="8" y="37"/>
                </a:lnTo>
                <a:lnTo>
                  <a:pt x="9" y="38"/>
                </a:lnTo>
                <a:lnTo>
                  <a:pt x="10" y="39"/>
                </a:lnTo>
                <a:lnTo>
                  <a:pt x="11" y="39"/>
                </a:lnTo>
                <a:lnTo>
                  <a:pt x="12" y="40"/>
                </a:lnTo>
                <a:lnTo>
                  <a:pt x="14" y="40"/>
                </a:lnTo>
                <a:lnTo>
                  <a:pt x="15" y="41"/>
                </a:lnTo>
                <a:lnTo>
                  <a:pt x="16" y="41"/>
                </a:lnTo>
                <a:lnTo>
                  <a:pt x="17" y="41"/>
                </a:lnTo>
                <a:lnTo>
                  <a:pt x="18" y="42"/>
                </a:lnTo>
                <a:lnTo>
                  <a:pt x="19" y="42"/>
                </a:lnTo>
                <a:lnTo>
                  <a:pt x="21" y="42"/>
                </a:lnTo>
                <a:lnTo>
                  <a:pt x="22" y="42"/>
                </a:lnTo>
                <a:lnTo>
                  <a:pt x="24" y="42"/>
                </a:lnTo>
                <a:lnTo>
                  <a:pt x="25" y="42"/>
                </a:lnTo>
                <a:lnTo>
                  <a:pt x="26" y="43"/>
                </a:lnTo>
                <a:close/>
              </a:path>
            </a:pathLst>
          </a:custGeom>
          <a:solidFill>
            <a:srgbClr val="405C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61" name="Freeform 30"/>
          <p:cNvSpPr>
            <a:spLocks/>
          </p:cNvSpPr>
          <p:nvPr/>
        </p:nvSpPr>
        <p:spPr bwMode="auto">
          <a:xfrm rot="16200000">
            <a:off x="6999288" y="3268662"/>
            <a:ext cx="84137" cy="68263"/>
          </a:xfrm>
          <a:custGeom>
            <a:avLst/>
            <a:gdLst>
              <a:gd name="T0" fmla="*/ 2147483647 w 53"/>
              <a:gd name="T1" fmla="*/ 2147483647 h 43"/>
              <a:gd name="T2" fmla="*/ 2147483647 w 53"/>
              <a:gd name="T3" fmla="*/ 2147483647 h 43"/>
              <a:gd name="T4" fmla="*/ 2147483647 w 53"/>
              <a:gd name="T5" fmla="*/ 2147483647 h 43"/>
              <a:gd name="T6" fmla="*/ 2147483647 w 53"/>
              <a:gd name="T7" fmla="*/ 2147483647 h 43"/>
              <a:gd name="T8" fmla="*/ 2147483647 w 53"/>
              <a:gd name="T9" fmla="*/ 2147483647 h 43"/>
              <a:gd name="T10" fmla="*/ 2147483647 w 53"/>
              <a:gd name="T11" fmla="*/ 2147483647 h 43"/>
              <a:gd name="T12" fmla="*/ 2147483647 w 53"/>
              <a:gd name="T13" fmla="*/ 2147483647 h 43"/>
              <a:gd name="T14" fmla="*/ 2147483647 w 53"/>
              <a:gd name="T15" fmla="*/ 2147483647 h 43"/>
              <a:gd name="T16" fmla="*/ 2147483647 w 53"/>
              <a:gd name="T17" fmla="*/ 0 h 43"/>
              <a:gd name="T18" fmla="*/ 2147483647 w 53"/>
              <a:gd name="T19" fmla="*/ 2147483647 h 43"/>
              <a:gd name="T20" fmla="*/ 2147483647 w 53"/>
              <a:gd name="T21" fmla="*/ 2147483647 h 43"/>
              <a:gd name="T22" fmla="*/ 2147483647 w 53"/>
              <a:gd name="T23" fmla="*/ 2147483647 h 43"/>
              <a:gd name="T24" fmla="*/ 0 w 53"/>
              <a:gd name="T25" fmla="*/ 2147483647 h 43"/>
              <a:gd name="T26" fmla="*/ 2147483647 w 53"/>
              <a:gd name="T27" fmla="*/ 2147483647 h 43"/>
              <a:gd name="T28" fmla="*/ 2147483647 w 53"/>
              <a:gd name="T29" fmla="*/ 2147483647 h 43"/>
              <a:gd name="T30" fmla="*/ 2147483647 w 53"/>
              <a:gd name="T31" fmla="*/ 2147483647 h 43"/>
              <a:gd name="T32" fmla="*/ 2147483647 w 53"/>
              <a:gd name="T33" fmla="*/ 2147483647 h 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3" h="43">
                <a:moveTo>
                  <a:pt x="26" y="43"/>
                </a:moveTo>
                <a:lnTo>
                  <a:pt x="37" y="41"/>
                </a:lnTo>
                <a:lnTo>
                  <a:pt x="45" y="37"/>
                </a:lnTo>
                <a:lnTo>
                  <a:pt x="51" y="29"/>
                </a:lnTo>
                <a:lnTo>
                  <a:pt x="53" y="22"/>
                </a:lnTo>
                <a:lnTo>
                  <a:pt x="51" y="13"/>
                </a:lnTo>
                <a:lnTo>
                  <a:pt x="45" y="7"/>
                </a:lnTo>
                <a:lnTo>
                  <a:pt x="37" y="2"/>
                </a:lnTo>
                <a:lnTo>
                  <a:pt x="26" y="0"/>
                </a:lnTo>
                <a:lnTo>
                  <a:pt x="16" y="2"/>
                </a:lnTo>
                <a:lnTo>
                  <a:pt x="8" y="7"/>
                </a:lnTo>
                <a:lnTo>
                  <a:pt x="2" y="13"/>
                </a:lnTo>
                <a:lnTo>
                  <a:pt x="0" y="22"/>
                </a:lnTo>
                <a:lnTo>
                  <a:pt x="2" y="29"/>
                </a:lnTo>
                <a:lnTo>
                  <a:pt x="8" y="37"/>
                </a:lnTo>
                <a:lnTo>
                  <a:pt x="16" y="41"/>
                </a:lnTo>
                <a:lnTo>
                  <a:pt x="26" y="4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62" name="Freeform 31"/>
          <p:cNvSpPr>
            <a:spLocks/>
          </p:cNvSpPr>
          <p:nvPr/>
        </p:nvSpPr>
        <p:spPr bwMode="auto">
          <a:xfrm rot="16200000">
            <a:off x="7737475" y="2998787"/>
            <a:ext cx="87313" cy="68263"/>
          </a:xfrm>
          <a:custGeom>
            <a:avLst/>
            <a:gdLst>
              <a:gd name="T0" fmla="*/ 2147483647 w 55"/>
              <a:gd name="T1" fmla="*/ 2147483647 h 43"/>
              <a:gd name="T2" fmla="*/ 2147483647 w 55"/>
              <a:gd name="T3" fmla="*/ 2147483647 h 43"/>
              <a:gd name="T4" fmla="*/ 2147483647 w 55"/>
              <a:gd name="T5" fmla="*/ 2147483647 h 43"/>
              <a:gd name="T6" fmla="*/ 2147483647 w 55"/>
              <a:gd name="T7" fmla="*/ 2147483647 h 43"/>
              <a:gd name="T8" fmla="*/ 2147483647 w 55"/>
              <a:gd name="T9" fmla="*/ 2147483647 h 43"/>
              <a:gd name="T10" fmla="*/ 2147483647 w 55"/>
              <a:gd name="T11" fmla="*/ 2147483647 h 43"/>
              <a:gd name="T12" fmla="*/ 2147483647 w 55"/>
              <a:gd name="T13" fmla="*/ 2147483647 h 43"/>
              <a:gd name="T14" fmla="*/ 2147483647 w 55"/>
              <a:gd name="T15" fmla="*/ 2147483647 h 43"/>
              <a:gd name="T16" fmla="*/ 2147483647 w 55"/>
              <a:gd name="T17" fmla="*/ 2147483647 h 43"/>
              <a:gd name="T18" fmla="*/ 2147483647 w 55"/>
              <a:gd name="T19" fmla="*/ 2147483647 h 43"/>
              <a:gd name="T20" fmla="*/ 2147483647 w 55"/>
              <a:gd name="T21" fmla="*/ 2147483647 h 43"/>
              <a:gd name="T22" fmla="*/ 2147483647 w 55"/>
              <a:gd name="T23" fmla="*/ 2147483647 h 43"/>
              <a:gd name="T24" fmla="*/ 2147483647 w 55"/>
              <a:gd name="T25" fmla="*/ 2147483647 h 43"/>
              <a:gd name="T26" fmla="*/ 2147483647 w 55"/>
              <a:gd name="T27" fmla="*/ 2147483647 h 43"/>
              <a:gd name="T28" fmla="*/ 2147483647 w 55"/>
              <a:gd name="T29" fmla="*/ 2147483647 h 43"/>
              <a:gd name="T30" fmla="*/ 2147483647 w 55"/>
              <a:gd name="T31" fmla="*/ 2147483647 h 43"/>
              <a:gd name="T32" fmla="*/ 2147483647 w 55"/>
              <a:gd name="T33" fmla="*/ 2147483647 h 43"/>
              <a:gd name="T34" fmla="*/ 2147483647 w 55"/>
              <a:gd name="T35" fmla="*/ 2147483647 h 43"/>
              <a:gd name="T36" fmla="*/ 2147483647 w 55"/>
              <a:gd name="T37" fmla="*/ 2147483647 h 43"/>
              <a:gd name="T38" fmla="*/ 2147483647 w 55"/>
              <a:gd name="T39" fmla="*/ 2147483647 h 43"/>
              <a:gd name="T40" fmla="*/ 2147483647 w 55"/>
              <a:gd name="T41" fmla="*/ 2147483647 h 43"/>
              <a:gd name="T42" fmla="*/ 2147483647 w 55"/>
              <a:gd name="T43" fmla="*/ 2147483647 h 43"/>
              <a:gd name="T44" fmla="*/ 2147483647 w 55"/>
              <a:gd name="T45" fmla="*/ 2147483647 h 43"/>
              <a:gd name="T46" fmla="*/ 2147483647 w 55"/>
              <a:gd name="T47" fmla="*/ 2147483647 h 43"/>
              <a:gd name="T48" fmla="*/ 2147483647 w 55"/>
              <a:gd name="T49" fmla="*/ 2147483647 h 43"/>
              <a:gd name="T50" fmla="*/ 2147483647 w 55"/>
              <a:gd name="T51" fmla="*/ 2147483647 h 43"/>
              <a:gd name="T52" fmla="*/ 2147483647 w 55"/>
              <a:gd name="T53" fmla="*/ 2147483647 h 43"/>
              <a:gd name="T54" fmla="*/ 2147483647 w 55"/>
              <a:gd name="T55" fmla="*/ 2147483647 h 43"/>
              <a:gd name="T56" fmla="*/ 2147483647 w 55"/>
              <a:gd name="T57" fmla="*/ 2147483647 h 43"/>
              <a:gd name="T58" fmla="*/ 2147483647 w 55"/>
              <a:gd name="T59" fmla="*/ 0 h 43"/>
              <a:gd name="T60" fmla="*/ 2147483647 w 55"/>
              <a:gd name="T61" fmla="*/ 0 h 43"/>
              <a:gd name="T62" fmla="*/ 2147483647 w 55"/>
              <a:gd name="T63" fmla="*/ 0 h 43"/>
              <a:gd name="T64" fmla="*/ 2147483647 w 55"/>
              <a:gd name="T65" fmla="*/ 0 h 43"/>
              <a:gd name="T66" fmla="*/ 2147483647 w 55"/>
              <a:gd name="T67" fmla="*/ 2147483647 h 43"/>
              <a:gd name="T68" fmla="*/ 2147483647 w 55"/>
              <a:gd name="T69" fmla="*/ 2147483647 h 43"/>
              <a:gd name="T70" fmla="*/ 2147483647 w 55"/>
              <a:gd name="T71" fmla="*/ 2147483647 h 43"/>
              <a:gd name="T72" fmla="*/ 2147483647 w 55"/>
              <a:gd name="T73" fmla="*/ 2147483647 h 43"/>
              <a:gd name="T74" fmla="*/ 2147483647 w 55"/>
              <a:gd name="T75" fmla="*/ 2147483647 h 43"/>
              <a:gd name="T76" fmla="*/ 2147483647 w 55"/>
              <a:gd name="T77" fmla="*/ 2147483647 h 43"/>
              <a:gd name="T78" fmla="*/ 2147483647 w 55"/>
              <a:gd name="T79" fmla="*/ 2147483647 h 43"/>
              <a:gd name="T80" fmla="*/ 2147483647 w 55"/>
              <a:gd name="T81" fmla="*/ 2147483647 h 43"/>
              <a:gd name="T82" fmla="*/ 2147483647 w 55"/>
              <a:gd name="T83" fmla="*/ 2147483647 h 43"/>
              <a:gd name="T84" fmla="*/ 2147483647 w 55"/>
              <a:gd name="T85" fmla="*/ 2147483647 h 43"/>
              <a:gd name="T86" fmla="*/ 2147483647 w 55"/>
              <a:gd name="T87" fmla="*/ 2147483647 h 43"/>
              <a:gd name="T88" fmla="*/ 0 w 55"/>
              <a:gd name="T89" fmla="*/ 2147483647 h 43"/>
              <a:gd name="T90" fmla="*/ 0 w 55"/>
              <a:gd name="T91" fmla="*/ 2147483647 h 43"/>
              <a:gd name="T92" fmla="*/ 0 w 55"/>
              <a:gd name="T93" fmla="*/ 2147483647 h 43"/>
              <a:gd name="T94" fmla="*/ 2147483647 w 55"/>
              <a:gd name="T95" fmla="*/ 2147483647 h 43"/>
              <a:gd name="T96" fmla="*/ 2147483647 w 55"/>
              <a:gd name="T97" fmla="*/ 2147483647 h 43"/>
              <a:gd name="T98" fmla="*/ 2147483647 w 55"/>
              <a:gd name="T99" fmla="*/ 2147483647 h 43"/>
              <a:gd name="T100" fmla="*/ 2147483647 w 55"/>
              <a:gd name="T101" fmla="*/ 2147483647 h 43"/>
              <a:gd name="T102" fmla="*/ 2147483647 w 55"/>
              <a:gd name="T103" fmla="*/ 2147483647 h 43"/>
              <a:gd name="T104" fmla="*/ 2147483647 w 55"/>
              <a:gd name="T105" fmla="*/ 2147483647 h 43"/>
              <a:gd name="T106" fmla="*/ 2147483647 w 55"/>
              <a:gd name="T107" fmla="*/ 2147483647 h 43"/>
              <a:gd name="T108" fmla="*/ 2147483647 w 55"/>
              <a:gd name="T109" fmla="*/ 2147483647 h 43"/>
              <a:gd name="T110" fmla="*/ 2147483647 w 55"/>
              <a:gd name="T111" fmla="*/ 2147483647 h 43"/>
              <a:gd name="T112" fmla="*/ 2147483647 w 55"/>
              <a:gd name="T113" fmla="*/ 2147483647 h 43"/>
              <a:gd name="T114" fmla="*/ 2147483647 w 55"/>
              <a:gd name="T115" fmla="*/ 2147483647 h 43"/>
              <a:gd name="T116" fmla="*/ 2147483647 w 55"/>
              <a:gd name="T117" fmla="*/ 2147483647 h 43"/>
              <a:gd name="T118" fmla="*/ 2147483647 w 55"/>
              <a:gd name="T119" fmla="*/ 2147483647 h 43"/>
              <a:gd name="T120" fmla="*/ 2147483647 w 55"/>
              <a:gd name="T121" fmla="*/ 2147483647 h 4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5" h="43">
                <a:moveTo>
                  <a:pt x="27" y="43"/>
                </a:moveTo>
                <a:lnTo>
                  <a:pt x="29" y="43"/>
                </a:lnTo>
                <a:lnTo>
                  <a:pt x="30" y="43"/>
                </a:lnTo>
                <a:lnTo>
                  <a:pt x="31" y="42"/>
                </a:lnTo>
                <a:lnTo>
                  <a:pt x="33" y="42"/>
                </a:lnTo>
                <a:lnTo>
                  <a:pt x="34" y="42"/>
                </a:lnTo>
                <a:lnTo>
                  <a:pt x="35" y="42"/>
                </a:lnTo>
                <a:lnTo>
                  <a:pt x="36" y="41"/>
                </a:lnTo>
                <a:lnTo>
                  <a:pt x="38" y="41"/>
                </a:lnTo>
                <a:lnTo>
                  <a:pt x="40" y="41"/>
                </a:lnTo>
                <a:lnTo>
                  <a:pt x="41" y="40"/>
                </a:lnTo>
                <a:lnTo>
                  <a:pt x="42" y="40"/>
                </a:lnTo>
                <a:lnTo>
                  <a:pt x="42" y="39"/>
                </a:lnTo>
                <a:lnTo>
                  <a:pt x="43" y="39"/>
                </a:lnTo>
                <a:lnTo>
                  <a:pt x="44" y="38"/>
                </a:lnTo>
                <a:lnTo>
                  <a:pt x="45" y="38"/>
                </a:lnTo>
                <a:lnTo>
                  <a:pt x="47" y="37"/>
                </a:lnTo>
                <a:lnTo>
                  <a:pt x="48" y="36"/>
                </a:lnTo>
                <a:lnTo>
                  <a:pt x="48" y="35"/>
                </a:lnTo>
                <a:lnTo>
                  <a:pt x="49" y="35"/>
                </a:lnTo>
                <a:lnTo>
                  <a:pt x="50" y="33"/>
                </a:lnTo>
                <a:lnTo>
                  <a:pt x="50" y="32"/>
                </a:lnTo>
                <a:lnTo>
                  <a:pt x="51" y="31"/>
                </a:lnTo>
                <a:lnTo>
                  <a:pt x="51" y="30"/>
                </a:lnTo>
                <a:lnTo>
                  <a:pt x="52" y="30"/>
                </a:lnTo>
                <a:lnTo>
                  <a:pt x="52" y="29"/>
                </a:lnTo>
                <a:lnTo>
                  <a:pt x="54" y="28"/>
                </a:lnTo>
                <a:lnTo>
                  <a:pt x="54" y="27"/>
                </a:lnTo>
                <a:lnTo>
                  <a:pt x="54" y="26"/>
                </a:lnTo>
                <a:lnTo>
                  <a:pt x="54" y="25"/>
                </a:lnTo>
                <a:lnTo>
                  <a:pt x="55" y="24"/>
                </a:lnTo>
                <a:lnTo>
                  <a:pt x="55" y="23"/>
                </a:lnTo>
                <a:lnTo>
                  <a:pt x="55" y="22"/>
                </a:lnTo>
                <a:lnTo>
                  <a:pt x="55" y="20"/>
                </a:lnTo>
                <a:lnTo>
                  <a:pt x="55" y="19"/>
                </a:lnTo>
                <a:lnTo>
                  <a:pt x="54" y="18"/>
                </a:lnTo>
                <a:lnTo>
                  <a:pt x="54" y="17"/>
                </a:lnTo>
                <a:lnTo>
                  <a:pt x="54" y="16"/>
                </a:lnTo>
                <a:lnTo>
                  <a:pt x="54" y="15"/>
                </a:lnTo>
                <a:lnTo>
                  <a:pt x="52" y="14"/>
                </a:lnTo>
                <a:lnTo>
                  <a:pt x="52" y="13"/>
                </a:lnTo>
                <a:lnTo>
                  <a:pt x="51" y="12"/>
                </a:lnTo>
                <a:lnTo>
                  <a:pt x="50" y="11"/>
                </a:lnTo>
                <a:lnTo>
                  <a:pt x="50" y="10"/>
                </a:lnTo>
                <a:lnTo>
                  <a:pt x="49" y="9"/>
                </a:lnTo>
                <a:lnTo>
                  <a:pt x="48" y="7"/>
                </a:lnTo>
                <a:lnTo>
                  <a:pt x="47" y="6"/>
                </a:lnTo>
                <a:lnTo>
                  <a:pt x="45" y="5"/>
                </a:lnTo>
                <a:lnTo>
                  <a:pt x="44" y="5"/>
                </a:lnTo>
                <a:lnTo>
                  <a:pt x="43" y="4"/>
                </a:lnTo>
                <a:lnTo>
                  <a:pt x="42" y="4"/>
                </a:lnTo>
                <a:lnTo>
                  <a:pt x="42" y="3"/>
                </a:lnTo>
                <a:lnTo>
                  <a:pt x="41" y="3"/>
                </a:lnTo>
                <a:lnTo>
                  <a:pt x="40" y="2"/>
                </a:lnTo>
                <a:lnTo>
                  <a:pt x="38" y="2"/>
                </a:lnTo>
                <a:lnTo>
                  <a:pt x="36" y="1"/>
                </a:lnTo>
                <a:lnTo>
                  <a:pt x="35" y="1"/>
                </a:lnTo>
                <a:lnTo>
                  <a:pt x="34" y="1"/>
                </a:lnTo>
                <a:lnTo>
                  <a:pt x="33" y="1"/>
                </a:lnTo>
                <a:lnTo>
                  <a:pt x="31" y="0"/>
                </a:lnTo>
                <a:lnTo>
                  <a:pt x="30" y="0"/>
                </a:lnTo>
                <a:lnTo>
                  <a:pt x="29" y="0"/>
                </a:lnTo>
                <a:lnTo>
                  <a:pt x="27" y="0"/>
                </a:lnTo>
                <a:lnTo>
                  <a:pt x="26" y="0"/>
                </a:lnTo>
                <a:lnTo>
                  <a:pt x="24" y="0"/>
                </a:lnTo>
                <a:lnTo>
                  <a:pt x="23" y="0"/>
                </a:lnTo>
                <a:lnTo>
                  <a:pt x="22" y="1"/>
                </a:lnTo>
                <a:lnTo>
                  <a:pt x="21" y="1"/>
                </a:lnTo>
                <a:lnTo>
                  <a:pt x="20" y="1"/>
                </a:lnTo>
                <a:lnTo>
                  <a:pt x="18" y="1"/>
                </a:lnTo>
                <a:lnTo>
                  <a:pt x="16" y="2"/>
                </a:lnTo>
                <a:lnTo>
                  <a:pt x="15" y="2"/>
                </a:lnTo>
                <a:lnTo>
                  <a:pt x="14" y="3"/>
                </a:lnTo>
                <a:lnTo>
                  <a:pt x="13" y="3"/>
                </a:lnTo>
                <a:lnTo>
                  <a:pt x="12" y="4"/>
                </a:lnTo>
                <a:lnTo>
                  <a:pt x="11" y="5"/>
                </a:lnTo>
                <a:lnTo>
                  <a:pt x="9" y="5"/>
                </a:lnTo>
                <a:lnTo>
                  <a:pt x="8" y="6"/>
                </a:lnTo>
                <a:lnTo>
                  <a:pt x="7" y="7"/>
                </a:lnTo>
                <a:lnTo>
                  <a:pt x="6" y="9"/>
                </a:lnTo>
                <a:lnTo>
                  <a:pt x="5" y="10"/>
                </a:lnTo>
                <a:lnTo>
                  <a:pt x="5" y="11"/>
                </a:lnTo>
                <a:lnTo>
                  <a:pt x="4" y="12"/>
                </a:lnTo>
                <a:lnTo>
                  <a:pt x="2" y="13"/>
                </a:lnTo>
                <a:lnTo>
                  <a:pt x="2" y="14"/>
                </a:lnTo>
                <a:lnTo>
                  <a:pt x="1" y="15"/>
                </a:lnTo>
                <a:lnTo>
                  <a:pt x="1" y="16"/>
                </a:lnTo>
                <a:lnTo>
                  <a:pt x="1" y="17"/>
                </a:lnTo>
                <a:lnTo>
                  <a:pt x="1" y="18"/>
                </a:lnTo>
                <a:lnTo>
                  <a:pt x="0" y="19"/>
                </a:lnTo>
                <a:lnTo>
                  <a:pt x="0" y="20"/>
                </a:lnTo>
                <a:lnTo>
                  <a:pt x="0" y="22"/>
                </a:lnTo>
                <a:lnTo>
                  <a:pt x="0" y="23"/>
                </a:lnTo>
                <a:lnTo>
                  <a:pt x="0" y="24"/>
                </a:lnTo>
                <a:lnTo>
                  <a:pt x="1" y="25"/>
                </a:lnTo>
                <a:lnTo>
                  <a:pt x="1" y="26"/>
                </a:lnTo>
                <a:lnTo>
                  <a:pt x="1" y="27"/>
                </a:lnTo>
                <a:lnTo>
                  <a:pt x="1" y="28"/>
                </a:lnTo>
                <a:lnTo>
                  <a:pt x="2" y="29"/>
                </a:lnTo>
                <a:lnTo>
                  <a:pt x="2" y="30"/>
                </a:lnTo>
                <a:lnTo>
                  <a:pt x="4" y="30"/>
                </a:lnTo>
                <a:lnTo>
                  <a:pt x="4" y="31"/>
                </a:lnTo>
                <a:lnTo>
                  <a:pt x="5" y="32"/>
                </a:lnTo>
                <a:lnTo>
                  <a:pt x="5" y="33"/>
                </a:lnTo>
                <a:lnTo>
                  <a:pt x="6" y="35"/>
                </a:lnTo>
                <a:lnTo>
                  <a:pt x="7" y="35"/>
                </a:lnTo>
                <a:lnTo>
                  <a:pt x="7" y="36"/>
                </a:lnTo>
                <a:lnTo>
                  <a:pt x="8" y="37"/>
                </a:lnTo>
                <a:lnTo>
                  <a:pt x="9" y="38"/>
                </a:lnTo>
                <a:lnTo>
                  <a:pt x="11" y="38"/>
                </a:lnTo>
                <a:lnTo>
                  <a:pt x="12" y="39"/>
                </a:lnTo>
                <a:lnTo>
                  <a:pt x="13" y="40"/>
                </a:lnTo>
                <a:lnTo>
                  <a:pt x="14" y="40"/>
                </a:lnTo>
                <a:lnTo>
                  <a:pt x="15" y="41"/>
                </a:lnTo>
                <a:lnTo>
                  <a:pt x="16" y="41"/>
                </a:lnTo>
                <a:lnTo>
                  <a:pt x="18" y="41"/>
                </a:lnTo>
                <a:lnTo>
                  <a:pt x="20" y="42"/>
                </a:lnTo>
                <a:lnTo>
                  <a:pt x="21" y="42"/>
                </a:lnTo>
                <a:lnTo>
                  <a:pt x="22" y="42"/>
                </a:lnTo>
                <a:lnTo>
                  <a:pt x="23" y="42"/>
                </a:lnTo>
                <a:lnTo>
                  <a:pt x="24" y="43"/>
                </a:lnTo>
                <a:lnTo>
                  <a:pt x="26" y="43"/>
                </a:lnTo>
                <a:lnTo>
                  <a:pt x="27" y="43"/>
                </a:lnTo>
                <a:close/>
              </a:path>
            </a:pathLst>
          </a:custGeom>
          <a:solidFill>
            <a:srgbClr val="405C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63" name="Freeform 32"/>
          <p:cNvSpPr>
            <a:spLocks/>
          </p:cNvSpPr>
          <p:nvPr/>
        </p:nvSpPr>
        <p:spPr bwMode="auto">
          <a:xfrm rot="16200000">
            <a:off x="7737475" y="2998787"/>
            <a:ext cx="87313" cy="68263"/>
          </a:xfrm>
          <a:custGeom>
            <a:avLst/>
            <a:gdLst>
              <a:gd name="T0" fmla="*/ 2147483647 w 55"/>
              <a:gd name="T1" fmla="*/ 2147483647 h 43"/>
              <a:gd name="T2" fmla="*/ 2147483647 w 55"/>
              <a:gd name="T3" fmla="*/ 2147483647 h 43"/>
              <a:gd name="T4" fmla="*/ 2147483647 w 55"/>
              <a:gd name="T5" fmla="*/ 2147483647 h 43"/>
              <a:gd name="T6" fmla="*/ 2147483647 w 55"/>
              <a:gd name="T7" fmla="*/ 2147483647 h 43"/>
              <a:gd name="T8" fmla="*/ 2147483647 w 55"/>
              <a:gd name="T9" fmla="*/ 2147483647 h 43"/>
              <a:gd name="T10" fmla="*/ 2147483647 w 55"/>
              <a:gd name="T11" fmla="*/ 2147483647 h 43"/>
              <a:gd name="T12" fmla="*/ 2147483647 w 55"/>
              <a:gd name="T13" fmla="*/ 2147483647 h 43"/>
              <a:gd name="T14" fmla="*/ 2147483647 w 55"/>
              <a:gd name="T15" fmla="*/ 2147483647 h 43"/>
              <a:gd name="T16" fmla="*/ 2147483647 w 55"/>
              <a:gd name="T17" fmla="*/ 0 h 43"/>
              <a:gd name="T18" fmla="*/ 2147483647 w 55"/>
              <a:gd name="T19" fmla="*/ 2147483647 h 43"/>
              <a:gd name="T20" fmla="*/ 2147483647 w 55"/>
              <a:gd name="T21" fmla="*/ 2147483647 h 43"/>
              <a:gd name="T22" fmla="*/ 2147483647 w 55"/>
              <a:gd name="T23" fmla="*/ 2147483647 h 43"/>
              <a:gd name="T24" fmla="*/ 0 w 55"/>
              <a:gd name="T25" fmla="*/ 2147483647 h 43"/>
              <a:gd name="T26" fmla="*/ 2147483647 w 55"/>
              <a:gd name="T27" fmla="*/ 2147483647 h 43"/>
              <a:gd name="T28" fmla="*/ 2147483647 w 55"/>
              <a:gd name="T29" fmla="*/ 2147483647 h 43"/>
              <a:gd name="T30" fmla="*/ 2147483647 w 55"/>
              <a:gd name="T31" fmla="*/ 2147483647 h 43"/>
              <a:gd name="T32" fmla="*/ 2147483647 w 55"/>
              <a:gd name="T33" fmla="*/ 2147483647 h 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5" h="43">
                <a:moveTo>
                  <a:pt x="27" y="43"/>
                </a:moveTo>
                <a:lnTo>
                  <a:pt x="38" y="41"/>
                </a:lnTo>
                <a:lnTo>
                  <a:pt x="47" y="37"/>
                </a:lnTo>
                <a:lnTo>
                  <a:pt x="52" y="30"/>
                </a:lnTo>
                <a:lnTo>
                  <a:pt x="55" y="22"/>
                </a:lnTo>
                <a:lnTo>
                  <a:pt x="52" y="13"/>
                </a:lnTo>
                <a:lnTo>
                  <a:pt x="47" y="6"/>
                </a:lnTo>
                <a:lnTo>
                  <a:pt x="38" y="2"/>
                </a:lnTo>
                <a:lnTo>
                  <a:pt x="27" y="0"/>
                </a:lnTo>
                <a:lnTo>
                  <a:pt x="16" y="2"/>
                </a:lnTo>
                <a:lnTo>
                  <a:pt x="8" y="6"/>
                </a:lnTo>
                <a:lnTo>
                  <a:pt x="2" y="13"/>
                </a:lnTo>
                <a:lnTo>
                  <a:pt x="0" y="22"/>
                </a:lnTo>
                <a:lnTo>
                  <a:pt x="2" y="30"/>
                </a:lnTo>
                <a:lnTo>
                  <a:pt x="8" y="37"/>
                </a:lnTo>
                <a:lnTo>
                  <a:pt x="16" y="41"/>
                </a:lnTo>
                <a:lnTo>
                  <a:pt x="27" y="4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64" name="Freeform 33"/>
          <p:cNvSpPr>
            <a:spLocks/>
          </p:cNvSpPr>
          <p:nvPr/>
        </p:nvSpPr>
        <p:spPr bwMode="auto">
          <a:xfrm rot="16200000">
            <a:off x="7743031" y="3158331"/>
            <a:ext cx="87313" cy="66675"/>
          </a:xfrm>
          <a:custGeom>
            <a:avLst/>
            <a:gdLst>
              <a:gd name="T0" fmla="*/ 2147483647 w 55"/>
              <a:gd name="T1" fmla="*/ 2147483647 h 42"/>
              <a:gd name="T2" fmla="*/ 2147483647 w 55"/>
              <a:gd name="T3" fmla="*/ 2147483647 h 42"/>
              <a:gd name="T4" fmla="*/ 2147483647 w 55"/>
              <a:gd name="T5" fmla="*/ 2147483647 h 42"/>
              <a:gd name="T6" fmla="*/ 2147483647 w 55"/>
              <a:gd name="T7" fmla="*/ 2147483647 h 42"/>
              <a:gd name="T8" fmla="*/ 2147483647 w 55"/>
              <a:gd name="T9" fmla="*/ 2147483647 h 42"/>
              <a:gd name="T10" fmla="*/ 2147483647 w 55"/>
              <a:gd name="T11" fmla="*/ 2147483647 h 42"/>
              <a:gd name="T12" fmla="*/ 2147483647 w 55"/>
              <a:gd name="T13" fmla="*/ 2147483647 h 42"/>
              <a:gd name="T14" fmla="*/ 2147483647 w 55"/>
              <a:gd name="T15" fmla="*/ 2147483647 h 42"/>
              <a:gd name="T16" fmla="*/ 2147483647 w 55"/>
              <a:gd name="T17" fmla="*/ 2147483647 h 42"/>
              <a:gd name="T18" fmla="*/ 2147483647 w 55"/>
              <a:gd name="T19" fmla="*/ 2147483647 h 42"/>
              <a:gd name="T20" fmla="*/ 2147483647 w 55"/>
              <a:gd name="T21" fmla="*/ 2147483647 h 42"/>
              <a:gd name="T22" fmla="*/ 2147483647 w 55"/>
              <a:gd name="T23" fmla="*/ 2147483647 h 42"/>
              <a:gd name="T24" fmla="*/ 2147483647 w 55"/>
              <a:gd name="T25" fmla="*/ 2147483647 h 42"/>
              <a:gd name="T26" fmla="*/ 2147483647 w 55"/>
              <a:gd name="T27" fmla="*/ 2147483647 h 42"/>
              <a:gd name="T28" fmla="*/ 2147483647 w 55"/>
              <a:gd name="T29" fmla="*/ 2147483647 h 42"/>
              <a:gd name="T30" fmla="*/ 2147483647 w 55"/>
              <a:gd name="T31" fmla="*/ 2147483647 h 42"/>
              <a:gd name="T32" fmla="*/ 2147483647 w 55"/>
              <a:gd name="T33" fmla="*/ 2147483647 h 42"/>
              <a:gd name="T34" fmla="*/ 2147483647 w 55"/>
              <a:gd name="T35" fmla="*/ 2147483647 h 42"/>
              <a:gd name="T36" fmla="*/ 2147483647 w 55"/>
              <a:gd name="T37" fmla="*/ 2147483647 h 42"/>
              <a:gd name="T38" fmla="*/ 2147483647 w 55"/>
              <a:gd name="T39" fmla="*/ 2147483647 h 42"/>
              <a:gd name="T40" fmla="*/ 2147483647 w 55"/>
              <a:gd name="T41" fmla="*/ 2147483647 h 42"/>
              <a:gd name="T42" fmla="*/ 2147483647 w 55"/>
              <a:gd name="T43" fmla="*/ 2147483647 h 42"/>
              <a:gd name="T44" fmla="*/ 2147483647 w 55"/>
              <a:gd name="T45" fmla="*/ 2147483647 h 42"/>
              <a:gd name="T46" fmla="*/ 2147483647 w 55"/>
              <a:gd name="T47" fmla="*/ 2147483647 h 42"/>
              <a:gd name="T48" fmla="*/ 2147483647 w 55"/>
              <a:gd name="T49" fmla="*/ 2147483647 h 42"/>
              <a:gd name="T50" fmla="*/ 2147483647 w 55"/>
              <a:gd name="T51" fmla="*/ 2147483647 h 42"/>
              <a:gd name="T52" fmla="*/ 2147483647 w 55"/>
              <a:gd name="T53" fmla="*/ 2147483647 h 42"/>
              <a:gd name="T54" fmla="*/ 2147483647 w 55"/>
              <a:gd name="T55" fmla="*/ 2147483647 h 42"/>
              <a:gd name="T56" fmla="*/ 2147483647 w 55"/>
              <a:gd name="T57" fmla="*/ 0 h 42"/>
              <a:gd name="T58" fmla="*/ 2147483647 w 55"/>
              <a:gd name="T59" fmla="*/ 0 h 42"/>
              <a:gd name="T60" fmla="*/ 2147483647 w 55"/>
              <a:gd name="T61" fmla="*/ 0 h 42"/>
              <a:gd name="T62" fmla="*/ 2147483647 w 55"/>
              <a:gd name="T63" fmla="*/ 0 h 42"/>
              <a:gd name="T64" fmla="*/ 2147483647 w 55"/>
              <a:gd name="T65" fmla="*/ 0 h 42"/>
              <a:gd name="T66" fmla="*/ 2147483647 w 55"/>
              <a:gd name="T67" fmla="*/ 2147483647 h 42"/>
              <a:gd name="T68" fmla="*/ 2147483647 w 55"/>
              <a:gd name="T69" fmla="*/ 2147483647 h 42"/>
              <a:gd name="T70" fmla="*/ 2147483647 w 55"/>
              <a:gd name="T71" fmla="*/ 2147483647 h 42"/>
              <a:gd name="T72" fmla="*/ 2147483647 w 55"/>
              <a:gd name="T73" fmla="*/ 2147483647 h 42"/>
              <a:gd name="T74" fmla="*/ 2147483647 w 55"/>
              <a:gd name="T75" fmla="*/ 2147483647 h 42"/>
              <a:gd name="T76" fmla="*/ 2147483647 w 55"/>
              <a:gd name="T77" fmla="*/ 2147483647 h 42"/>
              <a:gd name="T78" fmla="*/ 2147483647 w 55"/>
              <a:gd name="T79" fmla="*/ 2147483647 h 42"/>
              <a:gd name="T80" fmla="*/ 2147483647 w 55"/>
              <a:gd name="T81" fmla="*/ 2147483647 h 42"/>
              <a:gd name="T82" fmla="*/ 2147483647 w 55"/>
              <a:gd name="T83" fmla="*/ 2147483647 h 42"/>
              <a:gd name="T84" fmla="*/ 2147483647 w 55"/>
              <a:gd name="T85" fmla="*/ 2147483647 h 42"/>
              <a:gd name="T86" fmla="*/ 2147483647 w 55"/>
              <a:gd name="T87" fmla="*/ 2147483647 h 42"/>
              <a:gd name="T88" fmla="*/ 2147483647 w 55"/>
              <a:gd name="T89" fmla="*/ 2147483647 h 42"/>
              <a:gd name="T90" fmla="*/ 0 w 55"/>
              <a:gd name="T91" fmla="*/ 2147483647 h 42"/>
              <a:gd name="T92" fmla="*/ 2147483647 w 55"/>
              <a:gd name="T93" fmla="*/ 2147483647 h 42"/>
              <a:gd name="T94" fmla="*/ 2147483647 w 55"/>
              <a:gd name="T95" fmla="*/ 2147483647 h 42"/>
              <a:gd name="T96" fmla="*/ 2147483647 w 55"/>
              <a:gd name="T97" fmla="*/ 2147483647 h 42"/>
              <a:gd name="T98" fmla="*/ 2147483647 w 55"/>
              <a:gd name="T99" fmla="*/ 2147483647 h 42"/>
              <a:gd name="T100" fmla="*/ 2147483647 w 55"/>
              <a:gd name="T101" fmla="*/ 2147483647 h 42"/>
              <a:gd name="T102" fmla="*/ 2147483647 w 55"/>
              <a:gd name="T103" fmla="*/ 2147483647 h 42"/>
              <a:gd name="T104" fmla="*/ 2147483647 w 55"/>
              <a:gd name="T105" fmla="*/ 2147483647 h 42"/>
              <a:gd name="T106" fmla="*/ 2147483647 w 55"/>
              <a:gd name="T107" fmla="*/ 2147483647 h 42"/>
              <a:gd name="T108" fmla="*/ 2147483647 w 55"/>
              <a:gd name="T109" fmla="*/ 2147483647 h 42"/>
              <a:gd name="T110" fmla="*/ 2147483647 w 55"/>
              <a:gd name="T111" fmla="*/ 2147483647 h 42"/>
              <a:gd name="T112" fmla="*/ 2147483647 w 55"/>
              <a:gd name="T113" fmla="*/ 2147483647 h 42"/>
              <a:gd name="T114" fmla="*/ 2147483647 w 55"/>
              <a:gd name="T115" fmla="*/ 2147483647 h 42"/>
              <a:gd name="T116" fmla="*/ 2147483647 w 55"/>
              <a:gd name="T117" fmla="*/ 2147483647 h 42"/>
              <a:gd name="T118" fmla="*/ 2147483647 w 55"/>
              <a:gd name="T119" fmla="*/ 2147483647 h 42"/>
              <a:gd name="T120" fmla="*/ 2147483647 w 55"/>
              <a:gd name="T121" fmla="*/ 2147483647 h 4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5" h="42">
                <a:moveTo>
                  <a:pt x="28" y="42"/>
                </a:moveTo>
                <a:lnTo>
                  <a:pt x="29" y="42"/>
                </a:lnTo>
                <a:lnTo>
                  <a:pt x="30" y="42"/>
                </a:lnTo>
                <a:lnTo>
                  <a:pt x="32" y="42"/>
                </a:lnTo>
                <a:lnTo>
                  <a:pt x="33" y="42"/>
                </a:lnTo>
                <a:lnTo>
                  <a:pt x="34" y="42"/>
                </a:lnTo>
                <a:lnTo>
                  <a:pt x="36" y="41"/>
                </a:lnTo>
                <a:lnTo>
                  <a:pt x="37" y="41"/>
                </a:lnTo>
                <a:lnTo>
                  <a:pt x="39" y="41"/>
                </a:lnTo>
                <a:lnTo>
                  <a:pt x="40" y="40"/>
                </a:lnTo>
                <a:lnTo>
                  <a:pt x="41" y="40"/>
                </a:lnTo>
                <a:lnTo>
                  <a:pt x="42" y="39"/>
                </a:lnTo>
                <a:lnTo>
                  <a:pt x="43" y="39"/>
                </a:lnTo>
                <a:lnTo>
                  <a:pt x="44" y="38"/>
                </a:lnTo>
                <a:lnTo>
                  <a:pt x="46" y="37"/>
                </a:lnTo>
                <a:lnTo>
                  <a:pt x="47" y="36"/>
                </a:lnTo>
                <a:lnTo>
                  <a:pt x="48" y="36"/>
                </a:lnTo>
                <a:lnTo>
                  <a:pt x="49" y="35"/>
                </a:lnTo>
                <a:lnTo>
                  <a:pt x="49" y="34"/>
                </a:lnTo>
                <a:lnTo>
                  <a:pt x="50" y="34"/>
                </a:lnTo>
                <a:lnTo>
                  <a:pt x="51" y="33"/>
                </a:lnTo>
                <a:lnTo>
                  <a:pt x="51" y="32"/>
                </a:lnTo>
                <a:lnTo>
                  <a:pt x="53" y="31"/>
                </a:lnTo>
                <a:lnTo>
                  <a:pt x="53" y="29"/>
                </a:lnTo>
                <a:lnTo>
                  <a:pt x="54" y="28"/>
                </a:lnTo>
                <a:lnTo>
                  <a:pt x="54" y="27"/>
                </a:lnTo>
                <a:lnTo>
                  <a:pt x="54" y="26"/>
                </a:lnTo>
                <a:lnTo>
                  <a:pt x="55" y="25"/>
                </a:lnTo>
                <a:lnTo>
                  <a:pt x="55" y="24"/>
                </a:lnTo>
                <a:lnTo>
                  <a:pt x="55" y="23"/>
                </a:lnTo>
                <a:lnTo>
                  <a:pt x="55" y="22"/>
                </a:lnTo>
                <a:lnTo>
                  <a:pt x="55" y="21"/>
                </a:lnTo>
                <a:lnTo>
                  <a:pt x="55" y="20"/>
                </a:lnTo>
                <a:lnTo>
                  <a:pt x="55" y="19"/>
                </a:lnTo>
                <a:lnTo>
                  <a:pt x="54" y="18"/>
                </a:lnTo>
                <a:lnTo>
                  <a:pt x="54" y="16"/>
                </a:lnTo>
                <a:lnTo>
                  <a:pt x="54" y="15"/>
                </a:lnTo>
                <a:lnTo>
                  <a:pt x="54" y="14"/>
                </a:lnTo>
                <a:lnTo>
                  <a:pt x="53" y="13"/>
                </a:lnTo>
                <a:lnTo>
                  <a:pt x="53" y="12"/>
                </a:lnTo>
                <a:lnTo>
                  <a:pt x="51" y="11"/>
                </a:lnTo>
                <a:lnTo>
                  <a:pt x="51" y="10"/>
                </a:lnTo>
                <a:lnTo>
                  <a:pt x="50" y="10"/>
                </a:lnTo>
                <a:lnTo>
                  <a:pt x="49" y="9"/>
                </a:lnTo>
                <a:lnTo>
                  <a:pt x="49" y="8"/>
                </a:lnTo>
                <a:lnTo>
                  <a:pt x="48" y="7"/>
                </a:lnTo>
                <a:lnTo>
                  <a:pt x="47" y="7"/>
                </a:lnTo>
                <a:lnTo>
                  <a:pt x="46" y="6"/>
                </a:lnTo>
                <a:lnTo>
                  <a:pt x="44" y="5"/>
                </a:lnTo>
                <a:lnTo>
                  <a:pt x="43" y="3"/>
                </a:lnTo>
                <a:lnTo>
                  <a:pt x="42" y="3"/>
                </a:lnTo>
                <a:lnTo>
                  <a:pt x="41" y="2"/>
                </a:lnTo>
                <a:lnTo>
                  <a:pt x="40" y="2"/>
                </a:lnTo>
                <a:lnTo>
                  <a:pt x="39" y="1"/>
                </a:lnTo>
                <a:lnTo>
                  <a:pt x="37" y="1"/>
                </a:lnTo>
                <a:lnTo>
                  <a:pt x="36" y="1"/>
                </a:lnTo>
                <a:lnTo>
                  <a:pt x="34" y="0"/>
                </a:lnTo>
                <a:lnTo>
                  <a:pt x="33" y="0"/>
                </a:lnTo>
                <a:lnTo>
                  <a:pt x="32" y="0"/>
                </a:lnTo>
                <a:lnTo>
                  <a:pt x="30" y="0"/>
                </a:lnTo>
                <a:lnTo>
                  <a:pt x="29" y="0"/>
                </a:lnTo>
                <a:lnTo>
                  <a:pt x="28" y="0"/>
                </a:lnTo>
                <a:lnTo>
                  <a:pt x="27" y="0"/>
                </a:lnTo>
                <a:lnTo>
                  <a:pt x="25" y="0"/>
                </a:lnTo>
                <a:lnTo>
                  <a:pt x="24" y="0"/>
                </a:lnTo>
                <a:lnTo>
                  <a:pt x="22" y="0"/>
                </a:lnTo>
                <a:lnTo>
                  <a:pt x="21" y="0"/>
                </a:lnTo>
                <a:lnTo>
                  <a:pt x="20" y="1"/>
                </a:lnTo>
                <a:lnTo>
                  <a:pt x="19" y="1"/>
                </a:lnTo>
                <a:lnTo>
                  <a:pt x="18" y="1"/>
                </a:lnTo>
                <a:lnTo>
                  <a:pt x="17" y="2"/>
                </a:lnTo>
                <a:lnTo>
                  <a:pt x="15" y="2"/>
                </a:lnTo>
                <a:lnTo>
                  <a:pt x="14" y="3"/>
                </a:lnTo>
                <a:lnTo>
                  <a:pt x="13" y="3"/>
                </a:lnTo>
                <a:lnTo>
                  <a:pt x="12" y="5"/>
                </a:lnTo>
                <a:lnTo>
                  <a:pt x="11" y="5"/>
                </a:lnTo>
                <a:lnTo>
                  <a:pt x="10" y="6"/>
                </a:lnTo>
                <a:lnTo>
                  <a:pt x="8" y="7"/>
                </a:lnTo>
                <a:lnTo>
                  <a:pt x="7" y="8"/>
                </a:lnTo>
                <a:lnTo>
                  <a:pt x="6" y="9"/>
                </a:lnTo>
                <a:lnTo>
                  <a:pt x="5" y="10"/>
                </a:lnTo>
                <a:lnTo>
                  <a:pt x="4" y="11"/>
                </a:lnTo>
                <a:lnTo>
                  <a:pt x="4" y="12"/>
                </a:lnTo>
                <a:lnTo>
                  <a:pt x="3" y="13"/>
                </a:lnTo>
                <a:lnTo>
                  <a:pt x="3" y="14"/>
                </a:lnTo>
                <a:lnTo>
                  <a:pt x="3" y="15"/>
                </a:lnTo>
                <a:lnTo>
                  <a:pt x="1" y="16"/>
                </a:lnTo>
                <a:lnTo>
                  <a:pt x="1" y="18"/>
                </a:lnTo>
                <a:lnTo>
                  <a:pt x="1" y="19"/>
                </a:lnTo>
                <a:lnTo>
                  <a:pt x="1" y="20"/>
                </a:lnTo>
                <a:lnTo>
                  <a:pt x="0" y="21"/>
                </a:lnTo>
                <a:lnTo>
                  <a:pt x="0" y="22"/>
                </a:lnTo>
                <a:lnTo>
                  <a:pt x="0" y="23"/>
                </a:lnTo>
                <a:lnTo>
                  <a:pt x="1" y="24"/>
                </a:lnTo>
                <a:lnTo>
                  <a:pt x="1" y="25"/>
                </a:lnTo>
                <a:lnTo>
                  <a:pt x="1" y="26"/>
                </a:lnTo>
                <a:lnTo>
                  <a:pt x="3" y="27"/>
                </a:lnTo>
                <a:lnTo>
                  <a:pt x="3" y="28"/>
                </a:lnTo>
                <a:lnTo>
                  <a:pt x="3" y="29"/>
                </a:lnTo>
                <a:lnTo>
                  <a:pt x="4" y="31"/>
                </a:lnTo>
                <a:lnTo>
                  <a:pt x="4" y="32"/>
                </a:lnTo>
                <a:lnTo>
                  <a:pt x="5" y="33"/>
                </a:lnTo>
                <a:lnTo>
                  <a:pt x="5" y="34"/>
                </a:lnTo>
                <a:lnTo>
                  <a:pt x="6" y="34"/>
                </a:lnTo>
                <a:lnTo>
                  <a:pt x="7" y="35"/>
                </a:lnTo>
                <a:lnTo>
                  <a:pt x="8" y="36"/>
                </a:lnTo>
                <a:lnTo>
                  <a:pt x="10" y="37"/>
                </a:lnTo>
                <a:lnTo>
                  <a:pt x="11" y="38"/>
                </a:lnTo>
                <a:lnTo>
                  <a:pt x="12" y="38"/>
                </a:lnTo>
                <a:lnTo>
                  <a:pt x="13" y="39"/>
                </a:lnTo>
                <a:lnTo>
                  <a:pt x="14" y="39"/>
                </a:lnTo>
                <a:lnTo>
                  <a:pt x="15" y="40"/>
                </a:lnTo>
                <a:lnTo>
                  <a:pt x="17" y="40"/>
                </a:lnTo>
                <a:lnTo>
                  <a:pt x="18" y="41"/>
                </a:lnTo>
                <a:lnTo>
                  <a:pt x="19" y="41"/>
                </a:lnTo>
                <a:lnTo>
                  <a:pt x="20" y="41"/>
                </a:lnTo>
                <a:lnTo>
                  <a:pt x="21" y="42"/>
                </a:lnTo>
                <a:lnTo>
                  <a:pt x="22" y="42"/>
                </a:lnTo>
                <a:lnTo>
                  <a:pt x="24" y="42"/>
                </a:lnTo>
                <a:lnTo>
                  <a:pt x="25" y="42"/>
                </a:lnTo>
                <a:lnTo>
                  <a:pt x="27" y="42"/>
                </a:lnTo>
                <a:lnTo>
                  <a:pt x="28" y="42"/>
                </a:lnTo>
                <a:close/>
              </a:path>
            </a:pathLst>
          </a:custGeom>
          <a:solidFill>
            <a:srgbClr val="405C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65" name="Freeform 34"/>
          <p:cNvSpPr>
            <a:spLocks/>
          </p:cNvSpPr>
          <p:nvPr/>
        </p:nvSpPr>
        <p:spPr bwMode="auto">
          <a:xfrm rot="16200000">
            <a:off x="7743031" y="3158331"/>
            <a:ext cx="87313" cy="66675"/>
          </a:xfrm>
          <a:custGeom>
            <a:avLst/>
            <a:gdLst>
              <a:gd name="T0" fmla="*/ 2147483647 w 55"/>
              <a:gd name="T1" fmla="*/ 2147483647 h 42"/>
              <a:gd name="T2" fmla="*/ 2147483647 w 55"/>
              <a:gd name="T3" fmla="*/ 2147483647 h 42"/>
              <a:gd name="T4" fmla="*/ 2147483647 w 55"/>
              <a:gd name="T5" fmla="*/ 2147483647 h 42"/>
              <a:gd name="T6" fmla="*/ 2147483647 w 55"/>
              <a:gd name="T7" fmla="*/ 2147483647 h 42"/>
              <a:gd name="T8" fmla="*/ 2147483647 w 55"/>
              <a:gd name="T9" fmla="*/ 2147483647 h 42"/>
              <a:gd name="T10" fmla="*/ 2147483647 w 55"/>
              <a:gd name="T11" fmla="*/ 2147483647 h 42"/>
              <a:gd name="T12" fmla="*/ 2147483647 w 55"/>
              <a:gd name="T13" fmla="*/ 2147483647 h 42"/>
              <a:gd name="T14" fmla="*/ 2147483647 w 55"/>
              <a:gd name="T15" fmla="*/ 2147483647 h 42"/>
              <a:gd name="T16" fmla="*/ 2147483647 w 55"/>
              <a:gd name="T17" fmla="*/ 0 h 42"/>
              <a:gd name="T18" fmla="*/ 2147483647 w 55"/>
              <a:gd name="T19" fmla="*/ 2147483647 h 42"/>
              <a:gd name="T20" fmla="*/ 2147483647 w 55"/>
              <a:gd name="T21" fmla="*/ 2147483647 h 42"/>
              <a:gd name="T22" fmla="*/ 2147483647 w 55"/>
              <a:gd name="T23" fmla="*/ 2147483647 h 42"/>
              <a:gd name="T24" fmla="*/ 0 w 55"/>
              <a:gd name="T25" fmla="*/ 2147483647 h 42"/>
              <a:gd name="T26" fmla="*/ 2147483647 w 55"/>
              <a:gd name="T27" fmla="*/ 2147483647 h 42"/>
              <a:gd name="T28" fmla="*/ 2147483647 w 55"/>
              <a:gd name="T29" fmla="*/ 2147483647 h 42"/>
              <a:gd name="T30" fmla="*/ 2147483647 w 55"/>
              <a:gd name="T31" fmla="*/ 2147483647 h 42"/>
              <a:gd name="T32" fmla="*/ 2147483647 w 55"/>
              <a:gd name="T33" fmla="*/ 2147483647 h 4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5" h="42">
                <a:moveTo>
                  <a:pt x="28" y="42"/>
                </a:moveTo>
                <a:lnTo>
                  <a:pt x="39" y="41"/>
                </a:lnTo>
                <a:lnTo>
                  <a:pt x="47" y="36"/>
                </a:lnTo>
                <a:lnTo>
                  <a:pt x="53" y="29"/>
                </a:lnTo>
                <a:lnTo>
                  <a:pt x="55" y="22"/>
                </a:lnTo>
                <a:lnTo>
                  <a:pt x="53" y="13"/>
                </a:lnTo>
                <a:lnTo>
                  <a:pt x="47" y="7"/>
                </a:lnTo>
                <a:lnTo>
                  <a:pt x="39" y="1"/>
                </a:lnTo>
                <a:lnTo>
                  <a:pt x="28" y="0"/>
                </a:lnTo>
                <a:lnTo>
                  <a:pt x="18" y="1"/>
                </a:lnTo>
                <a:lnTo>
                  <a:pt x="8" y="7"/>
                </a:lnTo>
                <a:lnTo>
                  <a:pt x="3" y="13"/>
                </a:lnTo>
                <a:lnTo>
                  <a:pt x="0" y="22"/>
                </a:lnTo>
                <a:lnTo>
                  <a:pt x="3" y="29"/>
                </a:lnTo>
                <a:lnTo>
                  <a:pt x="8" y="36"/>
                </a:lnTo>
                <a:lnTo>
                  <a:pt x="18" y="41"/>
                </a:lnTo>
                <a:lnTo>
                  <a:pt x="28" y="4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66" name="Freeform 35"/>
          <p:cNvSpPr>
            <a:spLocks/>
          </p:cNvSpPr>
          <p:nvPr/>
        </p:nvSpPr>
        <p:spPr bwMode="auto">
          <a:xfrm rot="16200000">
            <a:off x="7428706" y="3158331"/>
            <a:ext cx="87313" cy="66675"/>
          </a:xfrm>
          <a:custGeom>
            <a:avLst/>
            <a:gdLst>
              <a:gd name="T0" fmla="*/ 2147483647 w 55"/>
              <a:gd name="T1" fmla="*/ 2147483647 h 42"/>
              <a:gd name="T2" fmla="*/ 2147483647 w 55"/>
              <a:gd name="T3" fmla="*/ 2147483647 h 42"/>
              <a:gd name="T4" fmla="*/ 2147483647 w 55"/>
              <a:gd name="T5" fmla="*/ 2147483647 h 42"/>
              <a:gd name="T6" fmla="*/ 2147483647 w 55"/>
              <a:gd name="T7" fmla="*/ 2147483647 h 42"/>
              <a:gd name="T8" fmla="*/ 2147483647 w 55"/>
              <a:gd name="T9" fmla="*/ 2147483647 h 42"/>
              <a:gd name="T10" fmla="*/ 2147483647 w 55"/>
              <a:gd name="T11" fmla="*/ 2147483647 h 42"/>
              <a:gd name="T12" fmla="*/ 2147483647 w 55"/>
              <a:gd name="T13" fmla="*/ 2147483647 h 42"/>
              <a:gd name="T14" fmla="*/ 2147483647 w 55"/>
              <a:gd name="T15" fmla="*/ 2147483647 h 42"/>
              <a:gd name="T16" fmla="*/ 2147483647 w 55"/>
              <a:gd name="T17" fmla="*/ 2147483647 h 42"/>
              <a:gd name="T18" fmla="*/ 2147483647 w 55"/>
              <a:gd name="T19" fmla="*/ 2147483647 h 42"/>
              <a:gd name="T20" fmla="*/ 2147483647 w 55"/>
              <a:gd name="T21" fmla="*/ 2147483647 h 42"/>
              <a:gd name="T22" fmla="*/ 2147483647 w 55"/>
              <a:gd name="T23" fmla="*/ 2147483647 h 42"/>
              <a:gd name="T24" fmla="*/ 2147483647 w 55"/>
              <a:gd name="T25" fmla="*/ 2147483647 h 42"/>
              <a:gd name="T26" fmla="*/ 2147483647 w 55"/>
              <a:gd name="T27" fmla="*/ 2147483647 h 42"/>
              <a:gd name="T28" fmla="*/ 2147483647 w 55"/>
              <a:gd name="T29" fmla="*/ 2147483647 h 42"/>
              <a:gd name="T30" fmla="*/ 2147483647 w 55"/>
              <a:gd name="T31" fmla="*/ 2147483647 h 42"/>
              <a:gd name="T32" fmla="*/ 2147483647 w 55"/>
              <a:gd name="T33" fmla="*/ 2147483647 h 42"/>
              <a:gd name="T34" fmla="*/ 2147483647 w 55"/>
              <a:gd name="T35" fmla="*/ 2147483647 h 42"/>
              <a:gd name="T36" fmla="*/ 2147483647 w 55"/>
              <a:gd name="T37" fmla="*/ 2147483647 h 42"/>
              <a:gd name="T38" fmla="*/ 2147483647 w 55"/>
              <a:gd name="T39" fmla="*/ 2147483647 h 42"/>
              <a:gd name="T40" fmla="*/ 2147483647 w 55"/>
              <a:gd name="T41" fmla="*/ 2147483647 h 42"/>
              <a:gd name="T42" fmla="*/ 2147483647 w 55"/>
              <a:gd name="T43" fmla="*/ 2147483647 h 42"/>
              <a:gd name="T44" fmla="*/ 2147483647 w 55"/>
              <a:gd name="T45" fmla="*/ 2147483647 h 42"/>
              <a:gd name="T46" fmla="*/ 2147483647 w 55"/>
              <a:gd name="T47" fmla="*/ 2147483647 h 42"/>
              <a:gd name="T48" fmla="*/ 2147483647 w 55"/>
              <a:gd name="T49" fmla="*/ 2147483647 h 42"/>
              <a:gd name="T50" fmla="*/ 2147483647 w 55"/>
              <a:gd name="T51" fmla="*/ 2147483647 h 42"/>
              <a:gd name="T52" fmla="*/ 2147483647 w 55"/>
              <a:gd name="T53" fmla="*/ 2147483647 h 42"/>
              <a:gd name="T54" fmla="*/ 2147483647 w 55"/>
              <a:gd name="T55" fmla="*/ 2147483647 h 42"/>
              <a:gd name="T56" fmla="*/ 2147483647 w 55"/>
              <a:gd name="T57" fmla="*/ 0 h 42"/>
              <a:gd name="T58" fmla="*/ 2147483647 w 55"/>
              <a:gd name="T59" fmla="*/ 0 h 42"/>
              <a:gd name="T60" fmla="*/ 2147483647 w 55"/>
              <a:gd name="T61" fmla="*/ 0 h 42"/>
              <a:gd name="T62" fmla="*/ 2147483647 w 55"/>
              <a:gd name="T63" fmla="*/ 0 h 42"/>
              <a:gd name="T64" fmla="*/ 2147483647 w 55"/>
              <a:gd name="T65" fmla="*/ 0 h 42"/>
              <a:gd name="T66" fmla="*/ 2147483647 w 55"/>
              <a:gd name="T67" fmla="*/ 2147483647 h 42"/>
              <a:gd name="T68" fmla="*/ 2147483647 w 55"/>
              <a:gd name="T69" fmla="*/ 2147483647 h 42"/>
              <a:gd name="T70" fmla="*/ 2147483647 w 55"/>
              <a:gd name="T71" fmla="*/ 2147483647 h 42"/>
              <a:gd name="T72" fmla="*/ 2147483647 w 55"/>
              <a:gd name="T73" fmla="*/ 2147483647 h 42"/>
              <a:gd name="T74" fmla="*/ 2147483647 w 55"/>
              <a:gd name="T75" fmla="*/ 2147483647 h 42"/>
              <a:gd name="T76" fmla="*/ 2147483647 w 55"/>
              <a:gd name="T77" fmla="*/ 2147483647 h 42"/>
              <a:gd name="T78" fmla="*/ 2147483647 w 55"/>
              <a:gd name="T79" fmla="*/ 2147483647 h 42"/>
              <a:gd name="T80" fmla="*/ 2147483647 w 55"/>
              <a:gd name="T81" fmla="*/ 2147483647 h 42"/>
              <a:gd name="T82" fmla="*/ 2147483647 w 55"/>
              <a:gd name="T83" fmla="*/ 2147483647 h 42"/>
              <a:gd name="T84" fmla="*/ 2147483647 w 55"/>
              <a:gd name="T85" fmla="*/ 2147483647 h 42"/>
              <a:gd name="T86" fmla="*/ 2147483647 w 55"/>
              <a:gd name="T87" fmla="*/ 2147483647 h 42"/>
              <a:gd name="T88" fmla="*/ 2147483647 w 55"/>
              <a:gd name="T89" fmla="*/ 2147483647 h 42"/>
              <a:gd name="T90" fmla="*/ 0 w 55"/>
              <a:gd name="T91" fmla="*/ 2147483647 h 42"/>
              <a:gd name="T92" fmla="*/ 2147483647 w 55"/>
              <a:gd name="T93" fmla="*/ 2147483647 h 42"/>
              <a:gd name="T94" fmla="*/ 2147483647 w 55"/>
              <a:gd name="T95" fmla="*/ 2147483647 h 42"/>
              <a:gd name="T96" fmla="*/ 2147483647 w 55"/>
              <a:gd name="T97" fmla="*/ 2147483647 h 42"/>
              <a:gd name="T98" fmla="*/ 2147483647 w 55"/>
              <a:gd name="T99" fmla="*/ 2147483647 h 42"/>
              <a:gd name="T100" fmla="*/ 2147483647 w 55"/>
              <a:gd name="T101" fmla="*/ 2147483647 h 42"/>
              <a:gd name="T102" fmla="*/ 2147483647 w 55"/>
              <a:gd name="T103" fmla="*/ 2147483647 h 42"/>
              <a:gd name="T104" fmla="*/ 2147483647 w 55"/>
              <a:gd name="T105" fmla="*/ 2147483647 h 42"/>
              <a:gd name="T106" fmla="*/ 2147483647 w 55"/>
              <a:gd name="T107" fmla="*/ 2147483647 h 42"/>
              <a:gd name="T108" fmla="*/ 2147483647 w 55"/>
              <a:gd name="T109" fmla="*/ 2147483647 h 42"/>
              <a:gd name="T110" fmla="*/ 2147483647 w 55"/>
              <a:gd name="T111" fmla="*/ 2147483647 h 42"/>
              <a:gd name="T112" fmla="*/ 2147483647 w 55"/>
              <a:gd name="T113" fmla="*/ 2147483647 h 42"/>
              <a:gd name="T114" fmla="*/ 2147483647 w 55"/>
              <a:gd name="T115" fmla="*/ 2147483647 h 42"/>
              <a:gd name="T116" fmla="*/ 2147483647 w 55"/>
              <a:gd name="T117" fmla="*/ 2147483647 h 42"/>
              <a:gd name="T118" fmla="*/ 2147483647 w 55"/>
              <a:gd name="T119" fmla="*/ 2147483647 h 42"/>
              <a:gd name="T120" fmla="*/ 2147483647 w 55"/>
              <a:gd name="T121" fmla="*/ 2147483647 h 42"/>
              <a:gd name="T122" fmla="*/ 2147483647 w 55"/>
              <a:gd name="T123" fmla="*/ 2147483647 h 4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5" h="42">
                <a:moveTo>
                  <a:pt x="28" y="42"/>
                </a:moveTo>
                <a:lnTo>
                  <a:pt x="29" y="42"/>
                </a:lnTo>
                <a:lnTo>
                  <a:pt x="30" y="42"/>
                </a:lnTo>
                <a:lnTo>
                  <a:pt x="32" y="42"/>
                </a:lnTo>
                <a:lnTo>
                  <a:pt x="33" y="42"/>
                </a:lnTo>
                <a:lnTo>
                  <a:pt x="34" y="42"/>
                </a:lnTo>
                <a:lnTo>
                  <a:pt x="36" y="41"/>
                </a:lnTo>
                <a:lnTo>
                  <a:pt x="37" y="41"/>
                </a:lnTo>
                <a:lnTo>
                  <a:pt x="39" y="41"/>
                </a:lnTo>
                <a:lnTo>
                  <a:pt x="40" y="40"/>
                </a:lnTo>
                <a:lnTo>
                  <a:pt x="41" y="40"/>
                </a:lnTo>
                <a:lnTo>
                  <a:pt x="42" y="39"/>
                </a:lnTo>
                <a:lnTo>
                  <a:pt x="43" y="39"/>
                </a:lnTo>
                <a:lnTo>
                  <a:pt x="44" y="38"/>
                </a:lnTo>
                <a:lnTo>
                  <a:pt x="46" y="37"/>
                </a:lnTo>
                <a:lnTo>
                  <a:pt x="47" y="37"/>
                </a:lnTo>
                <a:lnTo>
                  <a:pt x="48" y="36"/>
                </a:lnTo>
                <a:lnTo>
                  <a:pt x="49" y="35"/>
                </a:lnTo>
                <a:lnTo>
                  <a:pt x="49" y="34"/>
                </a:lnTo>
                <a:lnTo>
                  <a:pt x="50" y="34"/>
                </a:lnTo>
                <a:lnTo>
                  <a:pt x="51" y="32"/>
                </a:lnTo>
                <a:lnTo>
                  <a:pt x="51" y="31"/>
                </a:lnTo>
                <a:lnTo>
                  <a:pt x="53" y="30"/>
                </a:lnTo>
                <a:lnTo>
                  <a:pt x="53" y="29"/>
                </a:lnTo>
                <a:lnTo>
                  <a:pt x="54" y="28"/>
                </a:lnTo>
                <a:lnTo>
                  <a:pt x="54" y="27"/>
                </a:lnTo>
                <a:lnTo>
                  <a:pt x="54" y="26"/>
                </a:lnTo>
                <a:lnTo>
                  <a:pt x="55" y="25"/>
                </a:lnTo>
                <a:lnTo>
                  <a:pt x="55" y="24"/>
                </a:lnTo>
                <a:lnTo>
                  <a:pt x="55" y="23"/>
                </a:lnTo>
                <a:lnTo>
                  <a:pt x="55" y="22"/>
                </a:lnTo>
                <a:lnTo>
                  <a:pt x="55" y="21"/>
                </a:lnTo>
                <a:lnTo>
                  <a:pt x="55" y="19"/>
                </a:lnTo>
                <a:lnTo>
                  <a:pt x="55" y="18"/>
                </a:lnTo>
                <a:lnTo>
                  <a:pt x="54" y="17"/>
                </a:lnTo>
                <a:lnTo>
                  <a:pt x="54" y="16"/>
                </a:lnTo>
                <a:lnTo>
                  <a:pt x="54" y="15"/>
                </a:lnTo>
                <a:lnTo>
                  <a:pt x="54" y="14"/>
                </a:lnTo>
                <a:lnTo>
                  <a:pt x="53" y="13"/>
                </a:lnTo>
                <a:lnTo>
                  <a:pt x="53" y="12"/>
                </a:lnTo>
                <a:lnTo>
                  <a:pt x="51" y="11"/>
                </a:lnTo>
                <a:lnTo>
                  <a:pt x="51" y="10"/>
                </a:lnTo>
                <a:lnTo>
                  <a:pt x="50" y="10"/>
                </a:lnTo>
                <a:lnTo>
                  <a:pt x="49" y="9"/>
                </a:lnTo>
                <a:lnTo>
                  <a:pt x="49" y="8"/>
                </a:lnTo>
                <a:lnTo>
                  <a:pt x="48" y="6"/>
                </a:lnTo>
                <a:lnTo>
                  <a:pt x="47" y="6"/>
                </a:lnTo>
                <a:lnTo>
                  <a:pt x="46" y="5"/>
                </a:lnTo>
                <a:lnTo>
                  <a:pt x="44" y="4"/>
                </a:lnTo>
                <a:lnTo>
                  <a:pt x="43" y="3"/>
                </a:lnTo>
                <a:lnTo>
                  <a:pt x="42" y="3"/>
                </a:lnTo>
                <a:lnTo>
                  <a:pt x="41" y="2"/>
                </a:lnTo>
                <a:lnTo>
                  <a:pt x="40" y="2"/>
                </a:lnTo>
                <a:lnTo>
                  <a:pt x="39" y="1"/>
                </a:lnTo>
                <a:lnTo>
                  <a:pt x="37" y="1"/>
                </a:lnTo>
                <a:lnTo>
                  <a:pt x="36" y="1"/>
                </a:lnTo>
                <a:lnTo>
                  <a:pt x="34" y="0"/>
                </a:lnTo>
                <a:lnTo>
                  <a:pt x="33" y="0"/>
                </a:lnTo>
                <a:lnTo>
                  <a:pt x="32" y="0"/>
                </a:lnTo>
                <a:lnTo>
                  <a:pt x="30" y="0"/>
                </a:lnTo>
                <a:lnTo>
                  <a:pt x="29" y="0"/>
                </a:lnTo>
                <a:lnTo>
                  <a:pt x="28" y="0"/>
                </a:lnTo>
                <a:lnTo>
                  <a:pt x="27" y="0"/>
                </a:lnTo>
                <a:lnTo>
                  <a:pt x="25" y="0"/>
                </a:lnTo>
                <a:lnTo>
                  <a:pt x="24" y="0"/>
                </a:lnTo>
                <a:lnTo>
                  <a:pt x="22" y="0"/>
                </a:lnTo>
                <a:lnTo>
                  <a:pt x="21" y="0"/>
                </a:lnTo>
                <a:lnTo>
                  <a:pt x="20" y="1"/>
                </a:lnTo>
                <a:lnTo>
                  <a:pt x="19" y="1"/>
                </a:lnTo>
                <a:lnTo>
                  <a:pt x="18" y="1"/>
                </a:lnTo>
                <a:lnTo>
                  <a:pt x="17" y="2"/>
                </a:lnTo>
                <a:lnTo>
                  <a:pt x="15" y="2"/>
                </a:lnTo>
                <a:lnTo>
                  <a:pt x="14" y="3"/>
                </a:lnTo>
                <a:lnTo>
                  <a:pt x="13" y="3"/>
                </a:lnTo>
                <a:lnTo>
                  <a:pt x="12" y="4"/>
                </a:lnTo>
                <a:lnTo>
                  <a:pt x="11" y="4"/>
                </a:lnTo>
                <a:lnTo>
                  <a:pt x="10" y="5"/>
                </a:lnTo>
                <a:lnTo>
                  <a:pt x="8" y="6"/>
                </a:lnTo>
                <a:lnTo>
                  <a:pt x="7" y="8"/>
                </a:lnTo>
                <a:lnTo>
                  <a:pt x="6" y="9"/>
                </a:lnTo>
                <a:lnTo>
                  <a:pt x="5" y="10"/>
                </a:lnTo>
                <a:lnTo>
                  <a:pt x="4" y="11"/>
                </a:lnTo>
                <a:lnTo>
                  <a:pt x="4" y="12"/>
                </a:lnTo>
                <a:lnTo>
                  <a:pt x="3" y="13"/>
                </a:lnTo>
                <a:lnTo>
                  <a:pt x="3" y="14"/>
                </a:lnTo>
                <a:lnTo>
                  <a:pt x="3" y="15"/>
                </a:lnTo>
                <a:lnTo>
                  <a:pt x="1" y="16"/>
                </a:lnTo>
                <a:lnTo>
                  <a:pt x="1" y="17"/>
                </a:lnTo>
                <a:lnTo>
                  <a:pt x="1" y="18"/>
                </a:lnTo>
                <a:lnTo>
                  <a:pt x="1" y="19"/>
                </a:lnTo>
                <a:lnTo>
                  <a:pt x="0" y="21"/>
                </a:lnTo>
                <a:lnTo>
                  <a:pt x="0" y="22"/>
                </a:lnTo>
                <a:lnTo>
                  <a:pt x="0" y="23"/>
                </a:lnTo>
                <a:lnTo>
                  <a:pt x="1" y="24"/>
                </a:lnTo>
                <a:lnTo>
                  <a:pt x="1" y="25"/>
                </a:lnTo>
                <a:lnTo>
                  <a:pt x="1" y="26"/>
                </a:lnTo>
                <a:lnTo>
                  <a:pt x="1" y="27"/>
                </a:lnTo>
                <a:lnTo>
                  <a:pt x="3" y="27"/>
                </a:lnTo>
                <a:lnTo>
                  <a:pt x="3" y="28"/>
                </a:lnTo>
                <a:lnTo>
                  <a:pt x="3" y="29"/>
                </a:lnTo>
                <a:lnTo>
                  <a:pt x="4" y="30"/>
                </a:lnTo>
                <a:lnTo>
                  <a:pt x="4" y="31"/>
                </a:lnTo>
                <a:lnTo>
                  <a:pt x="5" y="32"/>
                </a:lnTo>
                <a:lnTo>
                  <a:pt x="5" y="34"/>
                </a:lnTo>
                <a:lnTo>
                  <a:pt x="6" y="34"/>
                </a:lnTo>
                <a:lnTo>
                  <a:pt x="7" y="35"/>
                </a:lnTo>
                <a:lnTo>
                  <a:pt x="8" y="36"/>
                </a:lnTo>
                <a:lnTo>
                  <a:pt x="8" y="37"/>
                </a:lnTo>
                <a:lnTo>
                  <a:pt x="10" y="37"/>
                </a:lnTo>
                <a:lnTo>
                  <a:pt x="11" y="38"/>
                </a:lnTo>
                <a:lnTo>
                  <a:pt x="12" y="38"/>
                </a:lnTo>
                <a:lnTo>
                  <a:pt x="13" y="39"/>
                </a:lnTo>
                <a:lnTo>
                  <a:pt x="14" y="39"/>
                </a:lnTo>
                <a:lnTo>
                  <a:pt x="15" y="40"/>
                </a:lnTo>
                <a:lnTo>
                  <a:pt x="17" y="40"/>
                </a:lnTo>
                <a:lnTo>
                  <a:pt x="18" y="41"/>
                </a:lnTo>
                <a:lnTo>
                  <a:pt x="19" y="41"/>
                </a:lnTo>
                <a:lnTo>
                  <a:pt x="20" y="41"/>
                </a:lnTo>
                <a:lnTo>
                  <a:pt x="21" y="42"/>
                </a:lnTo>
                <a:lnTo>
                  <a:pt x="22" y="42"/>
                </a:lnTo>
                <a:lnTo>
                  <a:pt x="24" y="42"/>
                </a:lnTo>
                <a:lnTo>
                  <a:pt x="25" y="42"/>
                </a:lnTo>
                <a:lnTo>
                  <a:pt x="27" y="42"/>
                </a:lnTo>
                <a:lnTo>
                  <a:pt x="28" y="42"/>
                </a:lnTo>
                <a:close/>
              </a:path>
            </a:pathLst>
          </a:custGeom>
          <a:solidFill>
            <a:srgbClr val="405C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67" name="Freeform 36"/>
          <p:cNvSpPr>
            <a:spLocks/>
          </p:cNvSpPr>
          <p:nvPr/>
        </p:nvSpPr>
        <p:spPr bwMode="auto">
          <a:xfrm rot="16200000">
            <a:off x="7428706" y="3158331"/>
            <a:ext cx="87313" cy="66675"/>
          </a:xfrm>
          <a:custGeom>
            <a:avLst/>
            <a:gdLst>
              <a:gd name="T0" fmla="*/ 2147483647 w 55"/>
              <a:gd name="T1" fmla="*/ 2147483647 h 42"/>
              <a:gd name="T2" fmla="*/ 2147483647 w 55"/>
              <a:gd name="T3" fmla="*/ 2147483647 h 42"/>
              <a:gd name="T4" fmla="*/ 2147483647 w 55"/>
              <a:gd name="T5" fmla="*/ 2147483647 h 42"/>
              <a:gd name="T6" fmla="*/ 2147483647 w 55"/>
              <a:gd name="T7" fmla="*/ 2147483647 h 42"/>
              <a:gd name="T8" fmla="*/ 2147483647 w 55"/>
              <a:gd name="T9" fmla="*/ 2147483647 h 42"/>
              <a:gd name="T10" fmla="*/ 2147483647 w 55"/>
              <a:gd name="T11" fmla="*/ 2147483647 h 42"/>
              <a:gd name="T12" fmla="*/ 2147483647 w 55"/>
              <a:gd name="T13" fmla="*/ 2147483647 h 42"/>
              <a:gd name="T14" fmla="*/ 2147483647 w 55"/>
              <a:gd name="T15" fmla="*/ 2147483647 h 42"/>
              <a:gd name="T16" fmla="*/ 2147483647 w 55"/>
              <a:gd name="T17" fmla="*/ 0 h 42"/>
              <a:gd name="T18" fmla="*/ 2147483647 w 55"/>
              <a:gd name="T19" fmla="*/ 2147483647 h 42"/>
              <a:gd name="T20" fmla="*/ 2147483647 w 55"/>
              <a:gd name="T21" fmla="*/ 2147483647 h 42"/>
              <a:gd name="T22" fmla="*/ 2147483647 w 55"/>
              <a:gd name="T23" fmla="*/ 2147483647 h 42"/>
              <a:gd name="T24" fmla="*/ 0 w 55"/>
              <a:gd name="T25" fmla="*/ 2147483647 h 42"/>
              <a:gd name="T26" fmla="*/ 2147483647 w 55"/>
              <a:gd name="T27" fmla="*/ 2147483647 h 42"/>
              <a:gd name="T28" fmla="*/ 2147483647 w 55"/>
              <a:gd name="T29" fmla="*/ 2147483647 h 42"/>
              <a:gd name="T30" fmla="*/ 2147483647 w 55"/>
              <a:gd name="T31" fmla="*/ 2147483647 h 42"/>
              <a:gd name="T32" fmla="*/ 2147483647 w 55"/>
              <a:gd name="T33" fmla="*/ 2147483647 h 4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5" h="42">
                <a:moveTo>
                  <a:pt x="28" y="42"/>
                </a:moveTo>
                <a:lnTo>
                  <a:pt x="39" y="41"/>
                </a:lnTo>
                <a:lnTo>
                  <a:pt x="47" y="37"/>
                </a:lnTo>
                <a:lnTo>
                  <a:pt x="53" y="29"/>
                </a:lnTo>
                <a:lnTo>
                  <a:pt x="55" y="22"/>
                </a:lnTo>
                <a:lnTo>
                  <a:pt x="53" y="13"/>
                </a:lnTo>
                <a:lnTo>
                  <a:pt x="47" y="6"/>
                </a:lnTo>
                <a:lnTo>
                  <a:pt x="39" y="1"/>
                </a:lnTo>
                <a:lnTo>
                  <a:pt x="28" y="0"/>
                </a:lnTo>
                <a:lnTo>
                  <a:pt x="18" y="1"/>
                </a:lnTo>
                <a:lnTo>
                  <a:pt x="8" y="6"/>
                </a:lnTo>
                <a:lnTo>
                  <a:pt x="3" y="13"/>
                </a:lnTo>
                <a:lnTo>
                  <a:pt x="0" y="22"/>
                </a:lnTo>
                <a:lnTo>
                  <a:pt x="3" y="29"/>
                </a:lnTo>
                <a:lnTo>
                  <a:pt x="8" y="37"/>
                </a:lnTo>
                <a:lnTo>
                  <a:pt x="18" y="41"/>
                </a:lnTo>
                <a:lnTo>
                  <a:pt x="28" y="4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68" name="Freeform 37"/>
          <p:cNvSpPr>
            <a:spLocks/>
          </p:cNvSpPr>
          <p:nvPr/>
        </p:nvSpPr>
        <p:spPr bwMode="auto">
          <a:xfrm rot="16200000">
            <a:off x="6837363" y="3559175"/>
            <a:ext cx="473075" cy="60325"/>
          </a:xfrm>
          <a:custGeom>
            <a:avLst/>
            <a:gdLst>
              <a:gd name="T0" fmla="*/ 2147483647 w 298"/>
              <a:gd name="T1" fmla="*/ 0 h 38"/>
              <a:gd name="T2" fmla="*/ 2147483647 w 298"/>
              <a:gd name="T3" fmla="*/ 2147483647 h 38"/>
              <a:gd name="T4" fmla="*/ 2147483647 w 298"/>
              <a:gd name="T5" fmla="*/ 2147483647 h 38"/>
              <a:gd name="T6" fmla="*/ 2147483647 w 298"/>
              <a:gd name="T7" fmla="*/ 2147483647 h 38"/>
              <a:gd name="T8" fmla="*/ 2147483647 w 298"/>
              <a:gd name="T9" fmla="*/ 2147483647 h 38"/>
              <a:gd name="T10" fmla="*/ 2147483647 w 298"/>
              <a:gd name="T11" fmla="*/ 2147483647 h 38"/>
              <a:gd name="T12" fmla="*/ 2147483647 w 298"/>
              <a:gd name="T13" fmla="*/ 2147483647 h 38"/>
              <a:gd name="T14" fmla="*/ 2147483647 w 298"/>
              <a:gd name="T15" fmla="*/ 2147483647 h 38"/>
              <a:gd name="T16" fmla="*/ 2147483647 w 298"/>
              <a:gd name="T17" fmla="*/ 2147483647 h 38"/>
              <a:gd name="T18" fmla="*/ 2147483647 w 298"/>
              <a:gd name="T19" fmla="*/ 2147483647 h 38"/>
              <a:gd name="T20" fmla="*/ 2147483647 w 298"/>
              <a:gd name="T21" fmla="*/ 2147483647 h 38"/>
              <a:gd name="T22" fmla="*/ 2147483647 w 298"/>
              <a:gd name="T23" fmla="*/ 2147483647 h 38"/>
              <a:gd name="T24" fmla="*/ 2147483647 w 298"/>
              <a:gd name="T25" fmla="*/ 2147483647 h 38"/>
              <a:gd name="T26" fmla="*/ 2147483647 w 298"/>
              <a:gd name="T27" fmla="*/ 2147483647 h 38"/>
              <a:gd name="T28" fmla="*/ 2147483647 w 298"/>
              <a:gd name="T29" fmla="*/ 2147483647 h 38"/>
              <a:gd name="T30" fmla="*/ 2147483647 w 298"/>
              <a:gd name="T31" fmla="*/ 2147483647 h 38"/>
              <a:gd name="T32" fmla="*/ 2147483647 w 298"/>
              <a:gd name="T33" fmla="*/ 2147483647 h 38"/>
              <a:gd name="T34" fmla="*/ 2147483647 w 298"/>
              <a:gd name="T35" fmla="*/ 2147483647 h 38"/>
              <a:gd name="T36" fmla="*/ 2147483647 w 298"/>
              <a:gd name="T37" fmla="*/ 2147483647 h 38"/>
              <a:gd name="T38" fmla="*/ 2147483647 w 298"/>
              <a:gd name="T39" fmla="*/ 2147483647 h 38"/>
              <a:gd name="T40" fmla="*/ 2147483647 w 298"/>
              <a:gd name="T41" fmla="*/ 2147483647 h 38"/>
              <a:gd name="T42" fmla="*/ 0 w 298"/>
              <a:gd name="T43" fmla="*/ 2147483647 h 3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8" h="38">
                <a:moveTo>
                  <a:pt x="298" y="0"/>
                </a:moveTo>
                <a:lnTo>
                  <a:pt x="198" y="4"/>
                </a:lnTo>
                <a:lnTo>
                  <a:pt x="198" y="6"/>
                </a:lnTo>
                <a:lnTo>
                  <a:pt x="197" y="10"/>
                </a:lnTo>
                <a:lnTo>
                  <a:pt x="195" y="13"/>
                </a:lnTo>
                <a:lnTo>
                  <a:pt x="195" y="15"/>
                </a:lnTo>
                <a:lnTo>
                  <a:pt x="187" y="21"/>
                </a:lnTo>
                <a:lnTo>
                  <a:pt x="177" y="26"/>
                </a:lnTo>
                <a:lnTo>
                  <a:pt x="167" y="30"/>
                </a:lnTo>
                <a:lnTo>
                  <a:pt x="155" y="33"/>
                </a:lnTo>
                <a:lnTo>
                  <a:pt x="142" y="36"/>
                </a:lnTo>
                <a:lnTo>
                  <a:pt x="130" y="37"/>
                </a:lnTo>
                <a:lnTo>
                  <a:pt x="116" y="38"/>
                </a:lnTo>
                <a:lnTo>
                  <a:pt x="102" y="38"/>
                </a:lnTo>
                <a:lnTo>
                  <a:pt x="88" y="38"/>
                </a:lnTo>
                <a:lnTo>
                  <a:pt x="73" y="38"/>
                </a:lnTo>
                <a:lnTo>
                  <a:pt x="59" y="38"/>
                </a:lnTo>
                <a:lnTo>
                  <a:pt x="46" y="37"/>
                </a:lnTo>
                <a:lnTo>
                  <a:pt x="32" y="36"/>
                </a:lnTo>
                <a:lnTo>
                  <a:pt x="21" y="36"/>
                </a:lnTo>
                <a:lnTo>
                  <a:pt x="9" y="34"/>
                </a:lnTo>
                <a:lnTo>
                  <a:pt x="0" y="3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69" name="Freeform 38"/>
          <p:cNvSpPr>
            <a:spLocks/>
          </p:cNvSpPr>
          <p:nvPr/>
        </p:nvSpPr>
        <p:spPr bwMode="auto">
          <a:xfrm rot="16200000">
            <a:off x="7088188" y="3359150"/>
            <a:ext cx="422275" cy="92075"/>
          </a:xfrm>
          <a:custGeom>
            <a:avLst/>
            <a:gdLst>
              <a:gd name="T0" fmla="*/ 2147483647 w 266"/>
              <a:gd name="T1" fmla="*/ 2147483647 h 58"/>
              <a:gd name="T2" fmla="*/ 2147483647 w 266"/>
              <a:gd name="T3" fmla="*/ 0 h 58"/>
              <a:gd name="T4" fmla="*/ 2147483647 w 266"/>
              <a:gd name="T5" fmla="*/ 2147483647 h 58"/>
              <a:gd name="T6" fmla="*/ 2147483647 w 266"/>
              <a:gd name="T7" fmla="*/ 2147483647 h 58"/>
              <a:gd name="T8" fmla="*/ 2147483647 w 266"/>
              <a:gd name="T9" fmla="*/ 2147483647 h 58"/>
              <a:gd name="T10" fmla="*/ 2147483647 w 266"/>
              <a:gd name="T11" fmla="*/ 2147483647 h 58"/>
              <a:gd name="T12" fmla="*/ 2147483647 w 266"/>
              <a:gd name="T13" fmla="*/ 2147483647 h 58"/>
              <a:gd name="T14" fmla="*/ 2147483647 w 266"/>
              <a:gd name="T15" fmla="*/ 2147483647 h 58"/>
              <a:gd name="T16" fmla="*/ 2147483647 w 266"/>
              <a:gd name="T17" fmla="*/ 2147483647 h 58"/>
              <a:gd name="T18" fmla="*/ 2147483647 w 266"/>
              <a:gd name="T19" fmla="*/ 2147483647 h 58"/>
              <a:gd name="T20" fmla="*/ 2147483647 w 266"/>
              <a:gd name="T21" fmla="*/ 2147483647 h 58"/>
              <a:gd name="T22" fmla="*/ 2147483647 w 266"/>
              <a:gd name="T23" fmla="*/ 2147483647 h 58"/>
              <a:gd name="T24" fmla="*/ 2147483647 w 266"/>
              <a:gd name="T25" fmla="*/ 2147483647 h 58"/>
              <a:gd name="T26" fmla="*/ 2147483647 w 266"/>
              <a:gd name="T27" fmla="*/ 2147483647 h 58"/>
              <a:gd name="T28" fmla="*/ 2147483647 w 266"/>
              <a:gd name="T29" fmla="*/ 2147483647 h 58"/>
              <a:gd name="T30" fmla="*/ 2147483647 w 266"/>
              <a:gd name="T31" fmla="*/ 2147483647 h 58"/>
              <a:gd name="T32" fmla="*/ 2147483647 w 266"/>
              <a:gd name="T33" fmla="*/ 2147483647 h 58"/>
              <a:gd name="T34" fmla="*/ 2147483647 w 266"/>
              <a:gd name="T35" fmla="*/ 2147483647 h 58"/>
              <a:gd name="T36" fmla="*/ 0 w 266"/>
              <a:gd name="T37" fmla="*/ 2147483647 h 5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66" h="58">
                <a:moveTo>
                  <a:pt x="266" y="4"/>
                </a:moveTo>
                <a:lnTo>
                  <a:pt x="195" y="0"/>
                </a:lnTo>
                <a:lnTo>
                  <a:pt x="194" y="3"/>
                </a:lnTo>
                <a:lnTo>
                  <a:pt x="190" y="9"/>
                </a:lnTo>
                <a:lnTo>
                  <a:pt x="185" y="15"/>
                </a:lnTo>
                <a:lnTo>
                  <a:pt x="178" y="21"/>
                </a:lnTo>
                <a:lnTo>
                  <a:pt x="172" y="27"/>
                </a:lnTo>
                <a:lnTo>
                  <a:pt x="166" y="32"/>
                </a:lnTo>
                <a:lnTo>
                  <a:pt x="160" y="37"/>
                </a:lnTo>
                <a:lnTo>
                  <a:pt x="158" y="39"/>
                </a:lnTo>
                <a:lnTo>
                  <a:pt x="147" y="39"/>
                </a:lnTo>
                <a:lnTo>
                  <a:pt x="133" y="40"/>
                </a:lnTo>
                <a:lnTo>
                  <a:pt x="118" y="42"/>
                </a:lnTo>
                <a:lnTo>
                  <a:pt x="103" y="44"/>
                </a:lnTo>
                <a:lnTo>
                  <a:pt x="88" y="47"/>
                </a:lnTo>
                <a:lnTo>
                  <a:pt x="75" y="50"/>
                </a:lnTo>
                <a:lnTo>
                  <a:pt x="65" y="54"/>
                </a:lnTo>
                <a:lnTo>
                  <a:pt x="58" y="58"/>
                </a:lnTo>
                <a:lnTo>
                  <a:pt x="0" y="5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70" name="Freeform 39"/>
          <p:cNvSpPr>
            <a:spLocks/>
          </p:cNvSpPr>
          <p:nvPr/>
        </p:nvSpPr>
        <p:spPr bwMode="auto">
          <a:xfrm rot="16200000">
            <a:off x="7308851" y="3402012"/>
            <a:ext cx="419100" cy="85725"/>
          </a:xfrm>
          <a:custGeom>
            <a:avLst/>
            <a:gdLst>
              <a:gd name="T0" fmla="*/ 2147483647 w 264"/>
              <a:gd name="T1" fmla="*/ 0 h 54"/>
              <a:gd name="T2" fmla="*/ 2147483647 w 264"/>
              <a:gd name="T3" fmla="*/ 2147483647 h 54"/>
              <a:gd name="T4" fmla="*/ 2147483647 w 264"/>
              <a:gd name="T5" fmla="*/ 2147483647 h 54"/>
              <a:gd name="T6" fmla="*/ 2147483647 w 264"/>
              <a:gd name="T7" fmla="*/ 2147483647 h 54"/>
              <a:gd name="T8" fmla="*/ 2147483647 w 264"/>
              <a:gd name="T9" fmla="*/ 2147483647 h 54"/>
              <a:gd name="T10" fmla="*/ 2147483647 w 264"/>
              <a:gd name="T11" fmla="*/ 2147483647 h 54"/>
              <a:gd name="T12" fmla="*/ 2147483647 w 264"/>
              <a:gd name="T13" fmla="*/ 2147483647 h 54"/>
              <a:gd name="T14" fmla="*/ 2147483647 w 264"/>
              <a:gd name="T15" fmla="*/ 2147483647 h 54"/>
              <a:gd name="T16" fmla="*/ 2147483647 w 264"/>
              <a:gd name="T17" fmla="*/ 2147483647 h 54"/>
              <a:gd name="T18" fmla="*/ 2147483647 w 264"/>
              <a:gd name="T19" fmla="*/ 2147483647 h 54"/>
              <a:gd name="T20" fmla="*/ 2147483647 w 264"/>
              <a:gd name="T21" fmla="*/ 2147483647 h 54"/>
              <a:gd name="T22" fmla="*/ 2147483647 w 264"/>
              <a:gd name="T23" fmla="*/ 2147483647 h 54"/>
              <a:gd name="T24" fmla="*/ 2147483647 w 264"/>
              <a:gd name="T25" fmla="*/ 2147483647 h 54"/>
              <a:gd name="T26" fmla="*/ 2147483647 w 264"/>
              <a:gd name="T27" fmla="*/ 2147483647 h 54"/>
              <a:gd name="T28" fmla="*/ 2147483647 w 264"/>
              <a:gd name="T29" fmla="*/ 2147483647 h 54"/>
              <a:gd name="T30" fmla="*/ 2147483647 w 264"/>
              <a:gd name="T31" fmla="*/ 2147483647 h 54"/>
              <a:gd name="T32" fmla="*/ 2147483647 w 264"/>
              <a:gd name="T33" fmla="*/ 2147483647 h 54"/>
              <a:gd name="T34" fmla="*/ 2147483647 w 264"/>
              <a:gd name="T35" fmla="*/ 2147483647 h 54"/>
              <a:gd name="T36" fmla="*/ 2147483647 w 264"/>
              <a:gd name="T37" fmla="*/ 2147483647 h 54"/>
              <a:gd name="T38" fmla="*/ 2147483647 w 264"/>
              <a:gd name="T39" fmla="*/ 2147483647 h 54"/>
              <a:gd name="T40" fmla="*/ 2147483647 w 264"/>
              <a:gd name="T41" fmla="*/ 2147483647 h 54"/>
              <a:gd name="T42" fmla="*/ 2147483647 w 264"/>
              <a:gd name="T43" fmla="*/ 2147483647 h 54"/>
              <a:gd name="T44" fmla="*/ 2147483647 w 264"/>
              <a:gd name="T45" fmla="*/ 2147483647 h 54"/>
              <a:gd name="T46" fmla="*/ 2147483647 w 264"/>
              <a:gd name="T47" fmla="*/ 2147483647 h 54"/>
              <a:gd name="T48" fmla="*/ 0 w 264"/>
              <a:gd name="T49" fmla="*/ 2147483647 h 5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64" h="54">
                <a:moveTo>
                  <a:pt x="264" y="0"/>
                </a:moveTo>
                <a:lnTo>
                  <a:pt x="256" y="3"/>
                </a:lnTo>
                <a:lnTo>
                  <a:pt x="249" y="6"/>
                </a:lnTo>
                <a:lnTo>
                  <a:pt x="242" y="12"/>
                </a:lnTo>
                <a:lnTo>
                  <a:pt x="235" y="19"/>
                </a:lnTo>
                <a:lnTo>
                  <a:pt x="226" y="20"/>
                </a:lnTo>
                <a:lnTo>
                  <a:pt x="210" y="22"/>
                </a:lnTo>
                <a:lnTo>
                  <a:pt x="190" y="26"/>
                </a:lnTo>
                <a:lnTo>
                  <a:pt x="169" y="31"/>
                </a:lnTo>
                <a:lnTo>
                  <a:pt x="149" y="37"/>
                </a:lnTo>
                <a:lnTo>
                  <a:pt x="132" y="42"/>
                </a:lnTo>
                <a:lnTo>
                  <a:pt x="120" y="48"/>
                </a:lnTo>
                <a:lnTo>
                  <a:pt x="116" y="54"/>
                </a:lnTo>
                <a:lnTo>
                  <a:pt x="102" y="54"/>
                </a:lnTo>
                <a:lnTo>
                  <a:pt x="88" y="53"/>
                </a:lnTo>
                <a:lnTo>
                  <a:pt x="74" y="52"/>
                </a:lnTo>
                <a:lnTo>
                  <a:pt x="60" y="51"/>
                </a:lnTo>
                <a:lnTo>
                  <a:pt x="46" y="48"/>
                </a:lnTo>
                <a:lnTo>
                  <a:pt x="33" y="47"/>
                </a:lnTo>
                <a:lnTo>
                  <a:pt x="21" y="46"/>
                </a:lnTo>
                <a:lnTo>
                  <a:pt x="8" y="46"/>
                </a:lnTo>
                <a:lnTo>
                  <a:pt x="7" y="44"/>
                </a:lnTo>
                <a:lnTo>
                  <a:pt x="5" y="43"/>
                </a:lnTo>
                <a:lnTo>
                  <a:pt x="2" y="43"/>
                </a:lnTo>
                <a:lnTo>
                  <a:pt x="0" y="4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71" name="Freeform 40"/>
          <p:cNvSpPr>
            <a:spLocks/>
          </p:cNvSpPr>
          <p:nvPr/>
        </p:nvSpPr>
        <p:spPr bwMode="auto">
          <a:xfrm rot="16200000">
            <a:off x="7580312" y="3386138"/>
            <a:ext cx="384175" cy="50800"/>
          </a:xfrm>
          <a:custGeom>
            <a:avLst/>
            <a:gdLst>
              <a:gd name="T0" fmla="*/ 2147483647 w 242"/>
              <a:gd name="T1" fmla="*/ 2147483647 h 32"/>
              <a:gd name="T2" fmla="*/ 2147483647 w 242"/>
              <a:gd name="T3" fmla="*/ 2147483647 h 32"/>
              <a:gd name="T4" fmla="*/ 2147483647 w 242"/>
              <a:gd name="T5" fmla="*/ 2147483647 h 32"/>
              <a:gd name="T6" fmla="*/ 2147483647 w 242"/>
              <a:gd name="T7" fmla="*/ 2147483647 h 32"/>
              <a:gd name="T8" fmla="*/ 2147483647 w 242"/>
              <a:gd name="T9" fmla="*/ 2147483647 h 32"/>
              <a:gd name="T10" fmla="*/ 2147483647 w 242"/>
              <a:gd name="T11" fmla="*/ 2147483647 h 32"/>
              <a:gd name="T12" fmla="*/ 2147483647 w 242"/>
              <a:gd name="T13" fmla="*/ 2147483647 h 32"/>
              <a:gd name="T14" fmla="*/ 2147483647 w 242"/>
              <a:gd name="T15" fmla="*/ 2147483647 h 32"/>
              <a:gd name="T16" fmla="*/ 2147483647 w 242"/>
              <a:gd name="T17" fmla="*/ 2147483647 h 32"/>
              <a:gd name="T18" fmla="*/ 2147483647 w 242"/>
              <a:gd name="T19" fmla="*/ 2147483647 h 32"/>
              <a:gd name="T20" fmla="*/ 2147483647 w 242"/>
              <a:gd name="T21" fmla="*/ 2147483647 h 32"/>
              <a:gd name="T22" fmla="*/ 2147483647 w 242"/>
              <a:gd name="T23" fmla="*/ 2147483647 h 32"/>
              <a:gd name="T24" fmla="*/ 2147483647 w 242"/>
              <a:gd name="T25" fmla="*/ 2147483647 h 32"/>
              <a:gd name="T26" fmla="*/ 2147483647 w 242"/>
              <a:gd name="T27" fmla="*/ 2147483647 h 32"/>
              <a:gd name="T28" fmla="*/ 2147483647 w 242"/>
              <a:gd name="T29" fmla="*/ 2147483647 h 32"/>
              <a:gd name="T30" fmla="*/ 2147483647 w 242"/>
              <a:gd name="T31" fmla="*/ 2147483647 h 32"/>
              <a:gd name="T32" fmla="*/ 2147483647 w 242"/>
              <a:gd name="T33" fmla="*/ 0 h 32"/>
              <a:gd name="T34" fmla="*/ 2147483647 w 242"/>
              <a:gd name="T35" fmla="*/ 0 h 32"/>
              <a:gd name="T36" fmla="*/ 0 w 242"/>
              <a:gd name="T37" fmla="*/ 2147483647 h 3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42" h="32">
                <a:moveTo>
                  <a:pt x="242" y="31"/>
                </a:moveTo>
                <a:lnTo>
                  <a:pt x="236" y="31"/>
                </a:lnTo>
                <a:lnTo>
                  <a:pt x="228" y="31"/>
                </a:lnTo>
                <a:lnTo>
                  <a:pt x="220" y="32"/>
                </a:lnTo>
                <a:lnTo>
                  <a:pt x="210" y="32"/>
                </a:lnTo>
                <a:lnTo>
                  <a:pt x="201" y="32"/>
                </a:lnTo>
                <a:lnTo>
                  <a:pt x="192" y="32"/>
                </a:lnTo>
                <a:lnTo>
                  <a:pt x="185" y="32"/>
                </a:lnTo>
                <a:lnTo>
                  <a:pt x="179" y="31"/>
                </a:lnTo>
                <a:lnTo>
                  <a:pt x="161" y="26"/>
                </a:lnTo>
                <a:lnTo>
                  <a:pt x="141" y="24"/>
                </a:lnTo>
                <a:lnTo>
                  <a:pt x="119" y="22"/>
                </a:lnTo>
                <a:lnTo>
                  <a:pt x="95" y="19"/>
                </a:lnTo>
                <a:lnTo>
                  <a:pt x="73" y="17"/>
                </a:lnTo>
                <a:lnTo>
                  <a:pt x="52" y="14"/>
                </a:lnTo>
                <a:lnTo>
                  <a:pt x="35" y="9"/>
                </a:lnTo>
                <a:lnTo>
                  <a:pt x="21" y="0"/>
                </a:lnTo>
                <a:lnTo>
                  <a:pt x="5" y="0"/>
                </a:lnTo>
                <a:lnTo>
                  <a:pt x="0" y="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72" name="Freeform 41"/>
          <p:cNvSpPr>
            <a:spLocks/>
          </p:cNvSpPr>
          <p:nvPr/>
        </p:nvSpPr>
        <p:spPr bwMode="auto">
          <a:xfrm rot="16200000">
            <a:off x="7667625" y="3154362"/>
            <a:ext cx="403225" cy="98425"/>
          </a:xfrm>
          <a:custGeom>
            <a:avLst/>
            <a:gdLst>
              <a:gd name="T0" fmla="*/ 2147483647 w 254"/>
              <a:gd name="T1" fmla="*/ 0 h 62"/>
              <a:gd name="T2" fmla="*/ 2147483647 w 254"/>
              <a:gd name="T3" fmla="*/ 2147483647 h 62"/>
              <a:gd name="T4" fmla="*/ 2147483647 w 254"/>
              <a:gd name="T5" fmla="*/ 2147483647 h 62"/>
              <a:gd name="T6" fmla="*/ 2147483647 w 254"/>
              <a:gd name="T7" fmla="*/ 2147483647 h 62"/>
              <a:gd name="T8" fmla="*/ 2147483647 w 254"/>
              <a:gd name="T9" fmla="*/ 2147483647 h 62"/>
              <a:gd name="T10" fmla="*/ 2147483647 w 254"/>
              <a:gd name="T11" fmla="*/ 2147483647 h 62"/>
              <a:gd name="T12" fmla="*/ 2147483647 w 254"/>
              <a:gd name="T13" fmla="*/ 2147483647 h 62"/>
              <a:gd name="T14" fmla="*/ 2147483647 w 254"/>
              <a:gd name="T15" fmla="*/ 2147483647 h 62"/>
              <a:gd name="T16" fmla="*/ 2147483647 w 254"/>
              <a:gd name="T17" fmla="*/ 2147483647 h 62"/>
              <a:gd name="T18" fmla="*/ 2147483647 w 254"/>
              <a:gd name="T19" fmla="*/ 2147483647 h 62"/>
              <a:gd name="T20" fmla="*/ 2147483647 w 254"/>
              <a:gd name="T21" fmla="*/ 2147483647 h 62"/>
              <a:gd name="T22" fmla="*/ 2147483647 w 254"/>
              <a:gd name="T23" fmla="*/ 2147483647 h 62"/>
              <a:gd name="T24" fmla="*/ 2147483647 w 254"/>
              <a:gd name="T25" fmla="*/ 2147483647 h 62"/>
              <a:gd name="T26" fmla="*/ 2147483647 w 254"/>
              <a:gd name="T27" fmla="*/ 2147483647 h 62"/>
              <a:gd name="T28" fmla="*/ 2147483647 w 254"/>
              <a:gd name="T29" fmla="*/ 2147483647 h 62"/>
              <a:gd name="T30" fmla="*/ 2147483647 w 254"/>
              <a:gd name="T31" fmla="*/ 2147483647 h 62"/>
              <a:gd name="T32" fmla="*/ 2147483647 w 254"/>
              <a:gd name="T33" fmla="*/ 2147483647 h 62"/>
              <a:gd name="T34" fmla="*/ 2147483647 w 254"/>
              <a:gd name="T35" fmla="*/ 2147483647 h 62"/>
              <a:gd name="T36" fmla="*/ 2147483647 w 254"/>
              <a:gd name="T37" fmla="*/ 2147483647 h 62"/>
              <a:gd name="T38" fmla="*/ 2147483647 w 254"/>
              <a:gd name="T39" fmla="*/ 2147483647 h 62"/>
              <a:gd name="T40" fmla="*/ 0 w 254"/>
              <a:gd name="T41" fmla="*/ 2147483647 h 6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4" h="62">
                <a:moveTo>
                  <a:pt x="244" y="0"/>
                </a:moveTo>
                <a:lnTo>
                  <a:pt x="247" y="8"/>
                </a:lnTo>
                <a:lnTo>
                  <a:pt x="248" y="15"/>
                </a:lnTo>
                <a:lnTo>
                  <a:pt x="249" y="22"/>
                </a:lnTo>
                <a:lnTo>
                  <a:pt x="250" y="30"/>
                </a:lnTo>
                <a:lnTo>
                  <a:pt x="251" y="37"/>
                </a:lnTo>
                <a:lnTo>
                  <a:pt x="252" y="44"/>
                </a:lnTo>
                <a:lnTo>
                  <a:pt x="252" y="51"/>
                </a:lnTo>
                <a:lnTo>
                  <a:pt x="254" y="59"/>
                </a:lnTo>
                <a:lnTo>
                  <a:pt x="141" y="62"/>
                </a:lnTo>
                <a:lnTo>
                  <a:pt x="129" y="56"/>
                </a:lnTo>
                <a:lnTo>
                  <a:pt x="114" y="51"/>
                </a:lnTo>
                <a:lnTo>
                  <a:pt x="97" y="50"/>
                </a:lnTo>
                <a:lnTo>
                  <a:pt x="77" y="50"/>
                </a:lnTo>
                <a:lnTo>
                  <a:pt x="57" y="51"/>
                </a:lnTo>
                <a:lnTo>
                  <a:pt x="38" y="52"/>
                </a:lnTo>
                <a:lnTo>
                  <a:pt x="20" y="55"/>
                </a:lnTo>
                <a:lnTo>
                  <a:pt x="4" y="55"/>
                </a:lnTo>
                <a:lnTo>
                  <a:pt x="4" y="58"/>
                </a:lnTo>
                <a:lnTo>
                  <a:pt x="2" y="60"/>
                </a:lnTo>
                <a:lnTo>
                  <a:pt x="0" y="6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73" name="Freeform 42"/>
          <p:cNvSpPr>
            <a:spLocks/>
          </p:cNvSpPr>
          <p:nvPr/>
        </p:nvSpPr>
        <p:spPr bwMode="auto">
          <a:xfrm rot="16200000">
            <a:off x="7199313" y="3043237"/>
            <a:ext cx="444500" cy="184150"/>
          </a:xfrm>
          <a:custGeom>
            <a:avLst/>
            <a:gdLst>
              <a:gd name="T0" fmla="*/ 2147483647 w 280"/>
              <a:gd name="T1" fmla="*/ 2147483647 h 116"/>
              <a:gd name="T2" fmla="*/ 2147483647 w 280"/>
              <a:gd name="T3" fmla="*/ 2147483647 h 116"/>
              <a:gd name="T4" fmla="*/ 2147483647 w 280"/>
              <a:gd name="T5" fmla="*/ 2147483647 h 116"/>
              <a:gd name="T6" fmla="*/ 2147483647 w 280"/>
              <a:gd name="T7" fmla="*/ 2147483647 h 116"/>
              <a:gd name="T8" fmla="*/ 2147483647 w 280"/>
              <a:gd name="T9" fmla="*/ 2147483647 h 116"/>
              <a:gd name="T10" fmla="*/ 2147483647 w 280"/>
              <a:gd name="T11" fmla="*/ 2147483647 h 116"/>
              <a:gd name="T12" fmla="*/ 2147483647 w 280"/>
              <a:gd name="T13" fmla="*/ 2147483647 h 116"/>
              <a:gd name="T14" fmla="*/ 2147483647 w 280"/>
              <a:gd name="T15" fmla="*/ 2147483647 h 116"/>
              <a:gd name="T16" fmla="*/ 2147483647 w 280"/>
              <a:gd name="T17" fmla="*/ 2147483647 h 116"/>
              <a:gd name="T18" fmla="*/ 2147483647 w 280"/>
              <a:gd name="T19" fmla="*/ 2147483647 h 116"/>
              <a:gd name="T20" fmla="*/ 2147483647 w 280"/>
              <a:gd name="T21" fmla="*/ 2147483647 h 116"/>
              <a:gd name="T22" fmla="*/ 2147483647 w 280"/>
              <a:gd name="T23" fmla="*/ 2147483647 h 116"/>
              <a:gd name="T24" fmla="*/ 2147483647 w 280"/>
              <a:gd name="T25" fmla="*/ 2147483647 h 116"/>
              <a:gd name="T26" fmla="*/ 2147483647 w 280"/>
              <a:gd name="T27" fmla="*/ 2147483647 h 116"/>
              <a:gd name="T28" fmla="*/ 2147483647 w 280"/>
              <a:gd name="T29" fmla="*/ 2147483647 h 116"/>
              <a:gd name="T30" fmla="*/ 2147483647 w 280"/>
              <a:gd name="T31" fmla="*/ 2147483647 h 116"/>
              <a:gd name="T32" fmla="*/ 2147483647 w 280"/>
              <a:gd name="T33" fmla="*/ 2147483647 h 116"/>
              <a:gd name="T34" fmla="*/ 2147483647 w 280"/>
              <a:gd name="T35" fmla="*/ 2147483647 h 116"/>
              <a:gd name="T36" fmla="*/ 2147483647 w 280"/>
              <a:gd name="T37" fmla="*/ 2147483647 h 116"/>
              <a:gd name="T38" fmla="*/ 2147483647 w 280"/>
              <a:gd name="T39" fmla="*/ 2147483647 h 116"/>
              <a:gd name="T40" fmla="*/ 2147483647 w 280"/>
              <a:gd name="T41" fmla="*/ 2147483647 h 116"/>
              <a:gd name="T42" fmla="*/ 2147483647 w 280"/>
              <a:gd name="T43" fmla="*/ 0 h 116"/>
              <a:gd name="T44" fmla="*/ 2147483647 w 280"/>
              <a:gd name="T45" fmla="*/ 0 h 116"/>
              <a:gd name="T46" fmla="*/ 2147483647 w 280"/>
              <a:gd name="T47" fmla="*/ 2147483647 h 116"/>
              <a:gd name="T48" fmla="*/ 2147483647 w 280"/>
              <a:gd name="T49" fmla="*/ 2147483647 h 116"/>
              <a:gd name="T50" fmla="*/ 2147483647 w 280"/>
              <a:gd name="T51" fmla="*/ 2147483647 h 116"/>
              <a:gd name="T52" fmla="*/ 2147483647 w 280"/>
              <a:gd name="T53" fmla="*/ 2147483647 h 116"/>
              <a:gd name="T54" fmla="*/ 2147483647 w 280"/>
              <a:gd name="T55" fmla="*/ 2147483647 h 116"/>
              <a:gd name="T56" fmla="*/ 2147483647 w 280"/>
              <a:gd name="T57" fmla="*/ 2147483647 h 116"/>
              <a:gd name="T58" fmla="*/ 2147483647 w 280"/>
              <a:gd name="T59" fmla="*/ 2147483647 h 116"/>
              <a:gd name="T60" fmla="*/ 2147483647 w 280"/>
              <a:gd name="T61" fmla="*/ 2147483647 h 116"/>
              <a:gd name="T62" fmla="*/ 2147483647 w 280"/>
              <a:gd name="T63" fmla="*/ 2147483647 h 116"/>
              <a:gd name="T64" fmla="*/ 0 w 280"/>
              <a:gd name="T65" fmla="*/ 2147483647 h 11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80" h="116">
                <a:moveTo>
                  <a:pt x="269" y="116"/>
                </a:moveTo>
                <a:lnTo>
                  <a:pt x="277" y="103"/>
                </a:lnTo>
                <a:lnTo>
                  <a:pt x="280" y="92"/>
                </a:lnTo>
                <a:lnTo>
                  <a:pt x="278" y="82"/>
                </a:lnTo>
                <a:lnTo>
                  <a:pt x="272" y="74"/>
                </a:lnTo>
                <a:lnTo>
                  <a:pt x="266" y="66"/>
                </a:lnTo>
                <a:lnTo>
                  <a:pt x="260" y="57"/>
                </a:lnTo>
                <a:lnTo>
                  <a:pt x="254" y="46"/>
                </a:lnTo>
                <a:lnTo>
                  <a:pt x="253" y="33"/>
                </a:lnTo>
                <a:lnTo>
                  <a:pt x="240" y="33"/>
                </a:lnTo>
                <a:lnTo>
                  <a:pt x="227" y="31"/>
                </a:lnTo>
                <a:lnTo>
                  <a:pt x="215" y="29"/>
                </a:lnTo>
                <a:lnTo>
                  <a:pt x="203" y="27"/>
                </a:lnTo>
                <a:lnTo>
                  <a:pt x="191" y="23"/>
                </a:lnTo>
                <a:lnTo>
                  <a:pt x="178" y="19"/>
                </a:lnTo>
                <a:lnTo>
                  <a:pt x="167" y="16"/>
                </a:lnTo>
                <a:lnTo>
                  <a:pt x="155" y="13"/>
                </a:lnTo>
                <a:lnTo>
                  <a:pt x="142" y="8"/>
                </a:lnTo>
                <a:lnTo>
                  <a:pt x="131" y="5"/>
                </a:lnTo>
                <a:lnTo>
                  <a:pt x="118" y="3"/>
                </a:lnTo>
                <a:lnTo>
                  <a:pt x="106" y="1"/>
                </a:lnTo>
                <a:lnTo>
                  <a:pt x="94" y="0"/>
                </a:lnTo>
                <a:lnTo>
                  <a:pt x="82" y="0"/>
                </a:lnTo>
                <a:lnTo>
                  <a:pt x="69" y="1"/>
                </a:lnTo>
                <a:lnTo>
                  <a:pt x="58" y="3"/>
                </a:lnTo>
                <a:lnTo>
                  <a:pt x="51" y="4"/>
                </a:lnTo>
                <a:lnTo>
                  <a:pt x="44" y="7"/>
                </a:lnTo>
                <a:lnTo>
                  <a:pt x="37" y="10"/>
                </a:lnTo>
                <a:lnTo>
                  <a:pt x="30" y="14"/>
                </a:lnTo>
                <a:lnTo>
                  <a:pt x="22" y="17"/>
                </a:lnTo>
                <a:lnTo>
                  <a:pt x="15" y="19"/>
                </a:lnTo>
                <a:lnTo>
                  <a:pt x="6" y="21"/>
                </a:lnTo>
                <a:lnTo>
                  <a:pt x="0" y="2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74" name="Freeform 43"/>
          <p:cNvSpPr>
            <a:spLocks/>
          </p:cNvSpPr>
          <p:nvPr/>
        </p:nvSpPr>
        <p:spPr bwMode="auto">
          <a:xfrm rot="16200000">
            <a:off x="7754938" y="3506787"/>
            <a:ext cx="488950" cy="47625"/>
          </a:xfrm>
          <a:custGeom>
            <a:avLst/>
            <a:gdLst>
              <a:gd name="T0" fmla="*/ 2147483647 w 308"/>
              <a:gd name="T1" fmla="*/ 2147483647 h 30"/>
              <a:gd name="T2" fmla="*/ 2147483647 w 308"/>
              <a:gd name="T3" fmla="*/ 2147483647 h 30"/>
              <a:gd name="T4" fmla="*/ 2147483647 w 308"/>
              <a:gd name="T5" fmla="*/ 2147483647 h 30"/>
              <a:gd name="T6" fmla="*/ 2147483647 w 308"/>
              <a:gd name="T7" fmla="*/ 2147483647 h 30"/>
              <a:gd name="T8" fmla="*/ 2147483647 w 308"/>
              <a:gd name="T9" fmla="*/ 2147483647 h 30"/>
              <a:gd name="T10" fmla="*/ 2147483647 w 308"/>
              <a:gd name="T11" fmla="*/ 2147483647 h 30"/>
              <a:gd name="T12" fmla="*/ 2147483647 w 308"/>
              <a:gd name="T13" fmla="*/ 2147483647 h 30"/>
              <a:gd name="T14" fmla="*/ 2147483647 w 308"/>
              <a:gd name="T15" fmla="*/ 2147483647 h 30"/>
              <a:gd name="T16" fmla="*/ 2147483647 w 308"/>
              <a:gd name="T17" fmla="*/ 2147483647 h 30"/>
              <a:gd name="T18" fmla="*/ 2147483647 w 308"/>
              <a:gd name="T19" fmla="*/ 2147483647 h 30"/>
              <a:gd name="T20" fmla="*/ 2147483647 w 308"/>
              <a:gd name="T21" fmla="*/ 2147483647 h 30"/>
              <a:gd name="T22" fmla="*/ 2147483647 w 308"/>
              <a:gd name="T23" fmla="*/ 2147483647 h 30"/>
              <a:gd name="T24" fmla="*/ 2147483647 w 308"/>
              <a:gd name="T25" fmla="*/ 2147483647 h 30"/>
              <a:gd name="T26" fmla="*/ 2147483647 w 308"/>
              <a:gd name="T27" fmla="*/ 2147483647 h 30"/>
              <a:gd name="T28" fmla="*/ 2147483647 w 308"/>
              <a:gd name="T29" fmla="*/ 2147483647 h 30"/>
              <a:gd name="T30" fmla="*/ 2147483647 w 308"/>
              <a:gd name="T31" fmla="*/ 2147483647 h 30"/>
              <a:gd name="T32" fmla="*/ 2147483647 w 308"/>
              <a:gd name="T33" fmla="*/ 0 h 30"/>
              <a:gd name="T34" fmla="*/ 0 w 308"/>
              <a:gd name="T35" fmla="*/ 0 h 3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08" h="30">
                <a:moveTo>
                  <a:pt x="308" y="30"/>
                </a:moveTo>
                <a:lnTo>
                  <a:pt x="296" y="29"/>
                </a:lnTo>
                <a:lnTo>
                  <a:pt x="283" y="28"/>
                </a:lnTo>
                <a:lnTo>
                  <a:pt x="269" y="27"/>
                </a:lnTo>
                <a:lnTo>
                  <a:pt x="257" y="27"/>
                </a:lnTo>
                <a:lnTo>
                  <a:pt x="243" y="28"/>
                </a:lnTo>
                <a:lnTo>
                  <a:pt x="229" y="28"/>
                </a:lnTo>
                <a:lnTo>
                  <a:pt x="215" y="28"/>
                </a:lnTo>
                <a:lnTo>
                  <a:pt x="201" y="28"/>
                </a:lnTo>
                <a:lnTo>
                  <a:pt x="187" y="28"/>
                </a:lnTo>
                <a:lnTo>
                  <a:pt x="174" y="27"/>
                </a:lnTo>
                <a:lnTo>
                  <a:pt x="162" y="25"/>
                </a:lnTo>
                <a:lnTo>
                  <a:pt x="149" y="23"/>
                </a:lnTo>
                <a:lnTo>
                  <a:pt x="136" y="18"/>
                </a:lnTo>
                <a:lnTo>
                  <a:pt x="124" y="14"/>
                </a:lnTo>
                <a:lnTo>
                  <a:pt x="114" y="8"/>
                </a:lnTo>
                <a:lnTo>
                  <a:pt x="105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75" name="Line 70"/>
          <p:cNvSpPr>
            <a:spLocks noChangeShapeType="1"/>
          </p:cNvSpPr>
          <p:nvPr/>
        </p:nvSpPr>
        <p:spPr bwMode="auto">
          <a:xfrm rot="16200000" flipH="1">
            <a:off x="8378031" y="3304381"/>
            <a:ext cx="2063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76" name="Freeform 71"/>
          <p:cNvSpPr>
            <a:spLocks/>
          </p:cNvSpPr>
          <p:nvPr/>
        </p:nvSpPr>
        <p:spPr bwMode="auto">
          <a:xfrm rot="16200000">
            <a:off x="8451056" y="3312319"/>
            <a:ext cx="200025" cy="265112"/>
          </a:xfrm>
          <a:custGeom>
            <a:avLst/>
            <a:gdLst>
              <a:gd name="T0" fmla="*/ 2147483647 w 126"/>
              <a:gd name="T1" fmla="*/ 0 h 167"/>
              <a:gd name="T2" fmla="*/ 2147483647 w 126"/>
              <a:gd name="T3" fmla="*/ 2147483647 h 167"/>
              <a:gd name="T4" fmla="*/ 2147483647 w 126"/>
              <a:gd name="T5" fmla="*/ 2147483647 h 167"/>
              <a:gd name="T6" fmla="*/ 2147483647 w 126"/>
              <a:gd name="T7" fmla="*/ 2147483647 h 167"/>
              <a:gd name="T8" fmla="*/ 2147483647 w 126"/>
              <a:gd name="T9" fmla="*/ 2147483647 h 167"/>
              <a:gd name="T10" fmla="*/ 2147483647 w 126"/>
              <a:gd name="T11" fmla="*/ 2147483647 h 167"/>
              <a:gd name="T12" fmla="*/ 2147483647 w 126"/>
              <a:gd name="T13" fmla="*/ 2147483647 h 167"/>
              <a:gd name="T14" fmla="*/ 2147483647 w 126"/>
              <a:gd name="T15" fmla="*/ 2147483647 h 167"/>
              <a:gd name="T16" fmla="*/ 2147483647 w 126"/>
              <a:gd name="T17" fmla="*/ 2147483647 h 167"/>
              <a:gd name="T18" fmla="*/ 2147483647 w 126"/>
              <a:gd name="T19" fmla="*/ 2147483647 h 167"/>
              <a:gd name="T20" fmla="*/ 2147483647 w 126"/>
              <a:gd name="T21" fmla="*/ 2147483647 h 167"/>
              <a:gd name="T22" fmla="*/ 2147483647 w 126"/>
              <a:gd name="T23" fmla="*/ 2147483647 h 167"/>
              <a:gd name="T24" fmla="*/ 2147483647 w 126"/>
              <a:gd name="T25" fmla="*/ 2147483647 h 167"/>
              <a:gd name="T26" fmla="*/ 2147483647 w 126"/>
              <a:gd name="T27" fmla="*/ 2147483647 h 167"/>
              <a:gd name="T28" fmla="*/ 2147483647 w 126"/>
              <a:gd name="T29" fmla="*/ 2147483647 h 167"/>
              <a:gd name="T30" fmla="*/ 2147483647 w 126"/>
              <a:gd name="T31" fmla="*/ 2147483647 h 167"/>
              <a:gd name="T32" fmla="*/ 2147483647 w 126"/>
              <a:gd name="T33" fmla="*/ 2147483647 h 167"/>
              <a:gd name="T34" fmla="*/ 2147483647 w 126"/>
              <a:gd name="T35" fmla="*/ 2147483647 h 167"/>
              <a:gd name="T36" fmla="*/ 2147483647 w 126"/>
              <a:gd name="T37" fmla="*/ 2147483647 h 167"/>
              <a:gd name="T38" fmla="*/ 2147483647 w 126"/>
              <a:gd name="T39" fmla="*/ 2147483647 h 167"/>
              <a:gd name="T40" fmla="*/ 2147483647 w 126"/>
              <a:gd name="T41" fmla="*/ 2147483647 h 167"/>
              <a:gd name="T42" fmla="*/ 2147483647 w 126"/>
              <a:gd name="T43" fmla="*/ 2147483647 h 167"/>
              <a:gd name="T44" fmla="*/ 0 w 126"/>
              <a:gd name="T45" fmla="*/ 2147483647 h 16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26" h="167">
                <a:moveTo>
                  <a:pt x="126" y="0"/>
                </a:moveTo>
                <a:lnTo>
                  <a:pt x="118" y="13"/>
                </a:lnTo>
                <a:lnTo>
                  <a:pt x="114" y="26"/>
                </a:lnTo>
                <a:lnTo>
                  <a:pt x="112" y="39"/>
                </a:lnTo>
                <a:lnTo>
                  <a:pt x="112" y="54"/>
                </a:lnTo>
                <a:lnTo>
                  <a:pt x="113" y="67"/>
                </a:lnTo>
                <a:lnTo>
                  <a:pt x="115" y="81"/>
                </a:lnTo>
                <a:lnTo>
                  <a:pt x="116" y="95"/>
                </a:lnTo>
                <a:lnTo>
                  <a:pt x="118" y="109"/>
                </a:lnTo>
                <a:lnTo>
                  <a:pt x="111" y="110"/>
                </a:lnTo>
                <a:lnTo>
                  <a:pt x="104" y="113"/>
                </a:lnTo>
                <a:lnTo>
                  <a:pt x="98" y="117"/>
                </a:lnTo>
                <a:lnTo>
                  <a:pt x="91" y="123"/>
                </a:lnTo>
                <a:lnTo>
                  <a:pt x="85" y="128"/>
                </a:lnTo>
                <a:lnTo>
                  <a:pt x="79" y="134"/>
                </a:lnTo>
                <a:lnTo>
                  <a:pt x="75" y="139"/>
                </a:lnTo>
                <a:lnTo>
                  <a:pt x="71" y="145"/>
                </a:lnTo>
                <a:lnTo>
                  <a:pt x="64" y="147"/>
                </a:lnTo>
                <a:lnTo>
                  <a:pt x="57" y="152"/>
                </a:lnTo>
                <a:lnTo>
                  <a:pt x="51" y="159"/>
                </a:lnTo>
                <a:lnTo>
                  <a:pt x="47" y="164"/>
                </a:lnTo>
                <a:lnTo>
                  <a:pt x="5" y="164"/>
                </a:lnTo>
                <a:lnTo>
                  <a:pt x="0" y="16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77" name="Freeform 72"/>
          <p:cNvSpPr>
            <a:spLocks/>
          </p:cNvSpPr>
          <p:nvPr/>
        </p:nvSpPr>
        <p:spPr bwMode="auto">
          <a:xfrm rot="16200000">
            <a:off x="6676231" y="3278981"/>
            <a:ext cx="296863" cy="352425"/>
          </a:xfrm>
          <a:custGeom>
            <a:avLst/>
            <a:gdLst>
              <a:gd name="T0" fmla="*/ 2147483647 w 187"/>
              <a:gd name="T1" fmla="*/ 2147483647 h 222"/>
              <a:gd name="T2" fmla="*/ 2147483647 w 187"/>
              <a:gd name="T3" fmla="*/ 2147483647 h 222"/>
              <a:gd name="T4" fmla="*/ 2147483647 w 187"/>
              <a:gd name="T5" fmla="*/ 2147483647 h 222"/>
              <a:gd name="T6" fmla="*/ 2147483647 w 187"/>
              <a:gd name="T7" fmla="*/ 2147483647 h 222"/>
              <a:gd name="T8" fmla="*/ 2147483647 w 187"/>
              <a:gd name="T9" fmla="*/ 2147483647 h 222"/>
              <a:gd name="T10" fmla="*/ 2147483647 w 187"/>
              <a:gd name="T11" fmla="*/ 2147483647 h 222"/>
              <a:gd name="T12" fmla="*/ 2147483647 w 187"/>
              <a:gd name="T13" fmla="*/ 2147483647 h 222"/>
              <a:gd name="T14" fmla="*/ 2147483647 w 187"/>
              <a:gd name="T15" fmla="*/ 2147483647 h 222"/>
              <a:gd name="T16" fmla="*/ 2147483647 w 187"/>
              <a:gd name="T17" fmla="*/ 2147483647 h 222"/>
              <a:gd name="T18" fmla="*/ 2147483647 w 187"/>
              <a:gd name="T19" fmla="*/ 2147483647 h 222"/>
              <a:gd name="T20" fmla="*/ 2147483647 w 187"/>
              <a:gd name="T21" fmla="*/ 2147483647 h 222"/>
              <a:gd name="T22" fmla="*/ 2147483647 w 187"/>
              <a:gd name="T23" fmla="*/ 2147483647 h 222"/>
              <a:gd name="T24" fmla="*/ 2147483647 w 187"/>
              <a:gd name="T25" fmla="*/ 2147483647 h 222"/>
              <a:gd name="T26" fmla="*/ 2147483647 w 187"/>
              <a:gd name="T27" fmla="*/ 2147483647 h 222"/>
              <a:gd name="T28" fmla="*/ 2147483647 w 187"/>
              <a:gd name="T29" fmla="*/ 2147483647 h 222"/>
              <a:gd name="T30" fmla="*/ 2147483647 w 187"/>
              <a:gd name="T31" fmla="*/ 2147483647 h 222"/>
              <a:gd name="T32" fmla="*/ 2147483647 w 187"/>
              <a:gd name="T33" fmla="*/ 2147483647 h 222"/>
              <a:gd name="T34" fmla="*/ 2147483647 w 187"/>
              <a:gd name="T35" fmla="*/ 2147483647 h 222"/>
              <a:gd name="T36" fmla="*/ 2147483647 w 187"/>
              <a:gd name="T37" fmla="*/ 2147483647 h 222"/>
              <a:gd name="T38" fmla="*/ 2147483647 w 187"/>
              <a:gd name="T39" fmla="*/ 2147483647 h 222"/>
              <a:gd name="T40" fmla="*/ 2147483647 w 187"/>
              <a:gd name="T41" fmla="*/ 2147483647 h 222"/>
              <a:gd name="T42" fmla="*/ 2147483647 w 187"/>
              <a:gd name="T43" fmla="*/ 2147483647 h 222"/>
              <a:gd name="T44" fmla="*/ 2147483647 w 187"/>
              <a:gd name="T45" fmla="*/ 2147483647 h 222"/>
              <a:gd name="T46" fmla="*/ 2147483647 w 187"/>
              <a:gd name="T47" fmla="*/ 2147483647 h 222"/>
              <a:gd name="T48" fmla="*/ 0 w 187"/>
              <a:gd name="T49" fmla="*/ 0 h 22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87" h="222">
                <a:moveTo>
                  <a:pt x="187" y="222"/>
                </a:moveTo>
                <a:lnTo>
                  <a:pt x="186" y="209"/>
                </a:lnTo>
                <a:lnTo>
                  <a:pt x="184" y="196"/>
                </a:lnTo>
                <a:lnTo>
                  <a:pt x="180" y="183"/>
                </a:lnTo>
                <a:lnTo>
                  <a:pt x="174" y="170"/>
                </a:lnTo>
                <a:lnTo>
                  <a:pt x="168" y="157"/>
                </a:lnTo>
                <a:lnTo>
                  <a:pt x="161" y="145"/>
                </a:lnTo>
                <a:lnTo>
                  <a:pt x="153" y="132"/>
                </a:lnTo>
                <a:lnTo>
                  <a:pt x="145" y="120"/>
                </a:lnTo>
                <a:lnTo>
                  <a:pt x="138" y="107"/>
                </a:lnTo>
                <a:lnTo>
                  <a:pt x="130" y="95"/>
                </a:lnTo>
                <a:lnTo>
                  <a:pt x="123" y="83"/>
                </a:lnTo>
                <a:lnTo>
                  <a:pt x="117" y="71"/>
                </a:lnTo>
                <a:lnTo>
                  <a:pt x="112" y="59"/>
                </a:lnTo>
                <a:lnTo>
                  <a:pt x="108" y="47"/>
                </a:lnTo>
                <a:lnTo>
                  <a:pt x="105" y="35"/>
                </a:lnTo>
                <a:lnTo>
                  <a:pt x="105" y="23"/>
                </a:lnTo>
                <a:lnTo>
                  <a:pt x="92" y="19"/>
                </a:lnTo>
                <a:lnTo>
                  <a:pt x="79" y="15"/>
                </a:lnTo>
                <a:lnTo>
                  <a:pt x="65" y="10"/>
                </a:lnTo>
                <a:lnTo>
                  <a:pt x="52" y="7"/>
                </a:lnTo>
                <a:lnTo>
                  <a:pt x="40" y="4"/>
                </a:lnTo>
                <a:lnTo>
                  <a:pt x="26" y="2"/>
                </a:lnTo>
                <a:lnTo>
                  <a:pt x="13" y="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78" name="Freeform 73"/>
          <p:cNvSpPr>
            <a:spLocks/>
          </p:cNvSpPr>
          <p:nvPr/>
        </p:nvSpPr>
        <p:spPr bwMode="auto">
          <a:xfrm rot="16200000">
            <a:off x="6597650" y="3605213"/>
            <a:ext cx="401637" cy="55562"/>
          </a:xfrm>
          <a:custGeom>
            <a:avLst/>
            <a:gdLst>
              <a:gd name="T0" fmla="*/ 2147483647 w 253"/>
              <a:gd name="T1" fmla="*/ 2147483647 h 35"/>
              <a:gd name="T2" fmla="*/ 2147483647 w 253"/>
              <a:gd name="T3" fmla="*/ 0 h 35"/>
              <a:gd name="T4" fmla="*/ 2147483647 w 253"/>
              <a:gd name="T5" fmla="*/ 2147483647 h 35"/>
              <a:gd name="T6" fmla="*/ 2147483647 w 253"/>
              <a:gd name="T7" fmla="*/ 2147483647 h 35"/>
              <a:gd name="T8" fmla="*/ 2147483647 w 253"/>
              <a:gd name="T9" fmla="*/ 2147483647 h 35"/>
              <a:gd name="T10" fmla="*/ 2147483647 w 253"/>
              <a:gd name="T11" fmla="*/ 2147483647 h 35"/>
              <a:gd name="T12" fmla="*/ 2147483647 w 253"/>
              <a:gd name="T13" fmla="*/ 2147483647 h 35"/>
              <a:gd name="T14" fmla="*/ 2147483647 w 253"/>
              <a:gd name="T15" fmla="*/ 2147483647 h 35"/>
              <a:gd name="T16" fmla="*/ 2147483647 w 253"/>
              <a:gd name="T17" fmla="*/ 2147483647 h 35"/>
              <a:gd name="T18" fmla="*/ 2147483647 w 253"/>
              <a:gd name="T19" fmla="*/ 2147483647 h 35"/>
              <a:gd name="T20" fmla="*/ 2147483647 w 253"/>
              <a:gd name="T21" fmla="*/ 2147483647 h 35"/>
              <a:gd name="T22" fmla="*/ 2147483647 w 253"/>
              <a:gd name="T23" fmla="*/ 2147483647 h 35"/>
              <a:gd name="T24" fmla="*/ 2147483647 w 253"/>
              <a:gd name="T25" fmla="*/ 2147483647 h 35"/>
              <a:gd name="T26" fmla="*/ 2147483647 w 253"/>
              <a:gd name="T27" fmla="*/ 2147483647 h 35"/>
              <a:gd name="T28" fmla="*/ 2147483647 w 253"/>
              <a:gd name="T29" fmla="*/ 2147483647 h 35"/>
              <a:gd name="T30" fmla="*/ 2147483647 w 253"/>
              <a:gd name="T31" fmla="*/ 2147483647 h 35"/>
              <a:gd name="T32" fmla="*/ 0 w 253"/>
              <a:gd name="T33" fmla="*/ 2147483647 h 3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3" h="35">
                <a:moveTo>
                  <a:pt x="253" y="1"/>
                </a:moveTo>
                <a:lnTo>
                  <a:pt x="237" y="0"/>
                </a:lnTo>
                <a:lnTo>
                  <a:pt x="223" y="1"/>
                </a:lnTo>
                <a:lnTo>
                  <a:pt x="209" y="3"/>
                </a:lnTo>
                <a:lnTo>
                  <a:pt x="196" y="7"/>
                </a:lnTo>
                <a:lnTo>
                  <a:pt x="183" y="13"/>
                </a:lnTo>
                <a:lnTo>
                  <a:pt x="169" y="18"/>
                </a:lnTo>
                <a:lnTo>
                  <a:pt x="157" y="23"/>
                </a:lnTo>
                <a:lnTo>
                  <a:pt x="142" y="28"/>
                </a:lnTo>
                <a:lnTo>
                  <a:pt x="125" y="31"/>
                </a:lnTo>
                <a:lnTo>
                  <a:pt x="107" y="32"/>
                </a:lnTo>
                <a:lnTo>
                  <a:pt x="88" y="32"/>
                </a:lnTo>
                <a:lnTo>
                  <a:pt x="70" y="31"/>
                </a:lnTo>
                <a:lnTo>
                  <a:pt x="50" y="30"/>
                </a:lnTo>
                <a:lnTo>
                  <a:pt x="33" y="30"/>
                </a:lnTo>
                <a:lnTo>
                  <a:pt x="15" y="31"/>
                </a:lnTo>
                <a:lnTo>
                  <a:pt x="0" y="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79" name="Freeform 74"/>
          <p:cNvSpPr>
            <a:spLocks/>
          </p:cNvSpPr>
          <p:nvPr/>
        </p:nvSpPr>
        <p:spPr bwMode="auto">
          <a:xfrm rot="16200000">
            <a:off x="8306594" y="3615531"/>
            <a:ext cx="434975" cy="185737"/>
          </a:xfrm>
          <a:custGeom>
            <a:avLst/>
            <a:gdLst>
              <a:gd name="T0" fmla="*/ 2147483647 w 274"/>
              <a:gd name="T1" fmla="*/ 2147483647 h 117"/>
              <a:gd name="T2" fmla="*/ 2147483647 w 274"/>
              <a:gd name="T3" fmla="*/ 2147483647 h 117"/>
              <a:gd name="T4" fmla="*/ 2147483647 w 274"/>
              <a:gd name="T5" fmla="*/ 2147483647 h 117"/>
              <a:gd name="T6" fmla="*/ 2147483647 w 274"/>
              <a:gd name="T7" fmla="*/ 2147483647 h 117"/>
              <a:gd name="T8" fmla="*/ 2147483647 w 274"/>
              <a:gd name="T9" fmla="*/ 2147483647 h 117"/>
              <a:gd name="T10" fmla="*/ 2147483647 w 274"/>
              <a:gd name="T11" fmla="*/ 2147483647 h 117"/>
              <a:gd name="T12" fmla="*/ 2147483647 w 274"/>
              <a:gd name="T13" fmla="*/ 2147483647 h 117"/>
              <a:gd name="T14" fmla="*/ 2147483647 w 274"/>
              <a:gd name="T15" fmla="*/ 2147483647 h 117"/>
              <a:gd name="T16" fmla="*/ 2147483647 w 274"/>
              <a:gd name="T17" fmla="*/ 2147483647 h 117"/>
              <a:gd name="T18" fmla="*/ 2147483647 w 274"/>
              <a:gd name="T19" fmla="*/ 2147483647 h 117"/>
              <a:gd name="T20" fmla="*/ 2147483647 w 274"/>
              <a:gd name="T21" fmla="*/ 2147483647 h 117"/>
              <a:gd name="T22" fmla="*/ 2147483647 w 274"/>
              <a:gd name="T23" fmla="*/ 2147483647 h 117"/>
              <a:gd name="T24" fmla="*/ 2147483647 w 274"/>
              <a:gd name="T25" fmla="*/ 2147483647 h 117"/>
              <a:gd name="T26" fmla="*/ 2147483647 w 274"/>
              <a:gd name="T27" fmla="*/ 2147483647 h 117"/>
              <a:gd name="T28" fmla="*/ 2147483647 w 274"/>
              <a:gd name="T29" fmla="*/ 2147483647 h 117"/>
              <a:gd name="T30" fmla="*/ 2147483647 w 274"/>
              <a:gd name="T31" fmla="*/ 2147483647 h 117"/>
              <a:gd name="T32" fmla="*/ 2147483647 w 274"/>
              <a:gd name="T33" fmla="*/ 2147483647 h 117"/>
              <a:gd name="T34" fmla="*/ 2147483647 w 274"/>
              <a:gd name="T35" fmla="*/ 2147483647 h 117"/>
              <a:gd name="T36" fmla="*/ 2147483647 w 274"/>
              <a:gd name="T37" fmla="*/ 2147483647 h 117"/>
              <a:gd name="T38" fmla="*/ 2147483647 w 274"/>
              <a:gd name="T39" fmla="*/ 2147483647 h 117"/>
              <a:gd name="T40" fmla="*/ 2147483647 w 274"/>
              <a:gd name="T41" fmla="*/ 2147483647 h 117"/>
              <a:gd name="T42" fmla="*/ 2147483647 w 274"/>
              <a:gd name="T43" fmla="*/ 2147483647 h 117"/>
              <a:gd name="T44" fmla="*/ 2147483647 w 274"/>
              <a:gd name="T45" fmla="*/ 2147483647 h 117"/>
              <a:gd name="T46" fmla="*/ 2147483647 w 274"/>
              <a:gd name="T47" fmla="*/ 2147483647 h 117"/>
              <a:gd name="T48" fmla="*/ 2147483647 w 274"/>
              <a:gd name="T49" fmla="*/ 2147483647 h 117"/>
              <a:gd name="T50" fmla="*/ 2147483647 w 274"/>
              <a:gd name="T51" fmla="*/ 2147483647 h 117"/>
              <a:gd name="T52" fmla="*/ 2147483647 w 274"/>
              <a:gd name="T53" fmla="*/ 2147483647 h 117"/>
              <a:gd name="T54" fmla="*/ 2147483647 w 274"/>
              <a:gd name="T55" fmla="*/ 2147483647 h 117"/>
              <a:gd name="T56" fmla="*/ 2147483647 w 274"/>
              <a:gd name="T57" fmla="*/ 2147483647 h 117"/>
              <a:gd name="T58" fmla="*/ 2147483647 w 274"/>
              <a:gd name="T59" fmla="*/ 0 h 117"/>
              <a:gd name="T60" fmla="*/ 2147483647 w 274"/>
              <a:gd name="T61" fmla="*/ 0 h 117"/>
              <a:gd name="T62" fmla="*/ 2147483647 w 274"/>
              <a:gd name="T63" fmla="*/ 0 h 117"/>
              <a:gd name="T64" fmla="*/ 0 w 274"/>
              <a:gd name="T65" fmla="*/ 0 h 11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74" h="117">
                <a:moveTo>
                  <a:pt x="274" y="117"/>
                </a:moveTo>
                <a:lnTo>
                  <a:pt x="266" y="116"/>
                </a:lnTo>
                <a:lnTo>
                  <a:pt x="258" y="113"/>
                </a:lnTo>
                <a:lnTo>
                  <a:pt x="250" y="109"/>
                </a:lnTo>
                <a:lnTo>
                  <a:pt x="240" y="105"/>
                </a:lnTo>
                <a:lnTo>
                  <a:pt x="232" y="101"/>
                </a:lnTo>
                <a:lnTo>
                  <a:pt x="224" y="98"/>
                </a:lnTo>
                <a:lnTo>
                  <a:pt x="216" y="94"/>
                </a:lnTo>
                <a:lnTo>
                  <a:pt x="208" y="93"/>
                </a:lnTo>
                <a:lnTo>
                  <a:pt x="207" y="89"/>
                </a:lnTo>
                <a:lnTo>
                  <a:pt x="205" y="82"/>
                </a:lnTo>
                <a:lnTo>
                  <a:pt x="203" y="77"/>
                </a:lnTo>
                <a:lnTo>
                  <a:pt x="201" y="70"/>
                </a:lnTo>
                <a:lnTo>
                  <a:pt x="198" y="64"/>
                </a:lnTo>
                <a:lnTo>
                  <a:pt x="195" y="57"/>
                </a:lnTo>
                <a:lnTo>
                  <a:pt x="193" y="52"/>
                </a:lnTo>
                <a:lnTo>
                  <a:pt x="192" y="47"/>
                </a:lnTo>
                <a:lnTo>
                  <a:pt x="174" y="42"/>
                </a:lnTo>
                <a:lnTo>
                  <a:pt x="157" y="37"/>
                </a:lnTo>
                <a:lnTo>
                  <a:pt x="139" y="30"/>
                </a:lnTo>
                <a:lnTo>
                  <a:pt x="122" y="23"/>
                </a:lnTo>
                <a:lnTo>
                  <a:pt x="103" y="15"/>
                </a:lnTo>
                <a:lnTo>
                  <a:pt x="85" y="10"/>
                </a:lnTo>
                <a:lnTo>
                  <a:pt x="66" y="5"/>
                </a:lnTo>
                <a:lnTo>
                  <a:pt x="45" y="4"/>
                </a:lnTo>
                <a:lnTo>
                  <a:pt x="44" y="3"/>
                </a:lnTo>
                <a:lnTo>
                  <a:pt x="39" y="2"/>
                </a:lnTo>
                <a:lnTo>
                  <a:pt x="32" y="1"/>
                </a:lnTo>
                <a:lnTo>
                  <a:pt x="24" y="1"/>
                </a:lnTo>
                <a:lnTo>
                  <a:pt x="16" y="0"/>
                </a:lnTo>
                <a:lnTo>
                  <a:pt x="9" y="0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80" name="Freeform 75"/>
          <p:cNvSpPr>
            <a:spLocks/>
          </p:cNvSpPr>
          <p:nvPr/>
        </p:nvSpPr>
        <p:spPr bwMode="auto">
          <a:xfrm rot="16200000">
            <a:off x="8072437" y="3525838"/>
            <a:ext cx="409575" cy="88900"/>
          </a:xfrm>
          <a:custGeom>
            <a:avLst/>
            <a:gdLst>
              <a:gd name="T0" fmla="*/ 2147483647 w 258"/>
              <a:gd name="T1" fmla="*/ 2147483647 h 56"/>
              <a:gd name="T2" fmla="*/ 2147483647 w 258"/>
              <a:gd name="T3" fmla="*/ 2147483647 h 56"/>
              <a:gd name="T4" fmla="*/ 2147483647 w 258"/>
              <a:gd name="T5" fmla="*/ 2147483647 h 56"/>
              <a:gd name="T6" fmla="*/ 2147483647 w 258"/>
              <a:gd name="T7" fmla="*/ 2147483647 h 56"/>
              <a:gd name="T8" fmla="*/ 2147483647 w 258"/>
              <a:gd name="T9" fmla="*/ 2147483647 h 56"/>
              <a:gd name="T10" fmla="*/ 2147483647 w 258"/>
              <a:gd name="T11" fmla="*/ 2147483647 h 56"/>
              <a:gd name="T12" fmla="*/ 2147483647 w 258"/>
              <a:gd name="T13" fmla="*/ 2147483647 h 56"/>
              <a:gd name="T14" fmla="*/ 2147483647 w 258"/>
              <a:gd name="T15" fmla="*/ 2147483647 h 56"/>
              <a:gd name="T16" fmla="*/ 2147483647 w 258"/>
              <a:gd name="T17" fmla="*/ 2147483647 h 56"/>
              <a:gd name="T18" fmla="*/ 2147483647 w 258"/>
              <a:gd name="T19" fmla="*/ 2147483647 h 56"/>
              <a:gd name="T20" fmla="*/ 2147483647 w 258"/>
              <a:gd name="T21" fmla="*/ 2147483647 h 56"/>
              <a:gd name="T22" fmla="*/ 2147483647 w 258"/>
              <a:gd name="T23" fmla="*/ 2147483647 h 56"/>
              <a:gd name="T24" fmla="*/ 2147483647 w 258"/>
              <a:gd name="T25" fmla="*/ 2147483647 h 56"/>
              <a:gd name="T26" fmla="*/ 2147483647 w 258"/>
              <a:gd name="T27" fmla="*/ 2147483647 h 56"/>
              <a:gd name="T28" fmla="*/ 2147483647 w 258"/>
              <a:gd name="T29" fmla="*/ 2147483647 h 56"/>
              <a:gd name="T30" fmla="*/ 2147483647 w 258"/>
              <a:gd name="T31" fmla="*/ 2147483647 h 56"/>
              <a:gd name="T32" fmla="*/ 2147483647 w 258"/>
              <a:gd name="T33" fmla="*/ 2147483647 h 56"/>
              <a:gd name="T34" fmla="*/ 2147483647 w 258"/>
              <a:gd name="T35" fmla="*/ 0 h 56"/>
              <a:gd name="T36" fmla="*/ 0 w 258"/>
              <a:gd name="T37" fmla="*/ 0 h 5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58" h="56">
                <a:moveTo>
                  <a:pt x="258" y="56"/>
                </a:moveTo>
                <a:lnTo>
                  <a:pt x="245" y="48"/>
                </a:lnTo>
                <a:lnTo>
                  <a:pt x="232" y="43"/>
                </a:lnTo>
                <a:lnTo>
                  <a:pt x="217" y="39"/>
                </a:lnTo>
                <a:lnTo>
                  <a:pt x="202" y="36"/>
                </a:lnTo>
                <a:lnTo>
                  <a:pt x="186" y="35"/>
                </a:lnTo>
                <a:lnTo>
                  <a:pt x="170" y="34"/>
                </a:lnTo>
                <a:lnTo>
                  <a:pt x="153" y="33"/>
                </a:lnTo>
                <a:lnTo>
                  <a:pt x="136" y="33"/>
                </a:lnTo>
                <a:lnTo>
                  <a:pt x="120" y="33"/>
                </a:lnTo>
                <a:lnTo>
                  <a:pt x="103" y="32"/>
                </a:lnTo>
                <a:lnTo>
                  <a:pt x="87" y="30"/>
                </a:lnTo>
                <a:lnTo>
                  <a:pt x="72" y="28"/>
                </a:lnTo>
                <a:lnTo>
                  <a:pt x="58" y="24"/>
                </a:lnTo>
                <a:lnTo>
                  <a:pt x="44" y="20"/>
                </a:lnTo>
                <a:lnTo>
                  <a:pt x="33" y="13"/>
                </a:lnTo>
                <a:lnTo>
                  <a:pt x="21" y="5"/>
                </a:lnTo>
                <a:lnTo>
                  <a:pt x="21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8481" name="Picture 82" descr="untitled"/>
          <p:cNvPicPr>
            <a:picLocks noChangeAspect="1" noChangeArrowheads="1"/>
          </p:cNvPicPr>
          <p:nvPr/>
        </p:nvPicPr>
        <p:blipFill>
          <a:blip r:embed="rId7">
            <a:lum bright="-6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3" y="1595437"/>
            <a:ext cx="857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82" name="Text Box 84"/>
          <p:cNvSpPr txBox="1">
            <a:spLocks noChangeArrowheads="1"/>
          </p:cNvSpPr>
          <p:nvPr/>
        </p:nvSpPr>
        <p:spPr bwMode="auto">
          <a:xfrm>
            <a:off x="8301038" y="4110037"/>
            <a:ext cx="4254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ru-RU" altLang="ru-RU" sz="1600" b="1">
                <a:latin typeface="Arial" pitchFamily="34" charset="0"/>
              </a:rPr>
              <a:t>oil</a:t>
            </a:r>
            <a:endParaRPr lang="ru-RU" altLang="ru-RU" sz="2800" b="1">
              <a:latin typeface="Times New Roman" pitchFamily="18" charset="0"/>
            </a:endParaRPr>
          </a:p>
        </p:txBody>
      </p:sp>
      <p:sp>
        <p:nvSpPr>
          <p:cNvPr id="18483" name="Text Box 85"/>
          <p:cNvSpPr txBox="1">
            <a:spLocks noChangeArrowheads="1"/>
          </p:cNvSpPr>
          <p:nvPr/>
        </p:nvSpPr>
        <p:spPr bwMode="auto">
          <a:xfrm>
            <a:off x="7964488" y="1538287"/>
            <a:ext cx="72072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ru-RU" altLang="ru-RU" sz="1600" b="1">
                <a:solidFill>
                  <a:schemeClr val="bg1"/>
                </a:solidFill>
                <a:latin typeface="Arial" pitchFamily="34" charset="0"/>
              </a:rPr>
              <a:t>water</a:t>
            </a:r>
            <a:endParaRPr lang="ru-RU" altLang="ru-RU" sz="2800" b="1">
              <a:solidFill>
                <a:schemeClr val="bg1"/>
              </a:solidFill>
              <a:latin typeface="Times New Roman" pitchFamily="18" charset="0"/>
            </a:endParaRPr>
          </a:p>
        </p:txBody>
      </p:sp>
      <p:cxnSp>
        <p:nvCxnSpPr>
          <p:cNvPr id="129" name="Прямая соединительная линия 128"/>
          <p:cNvCxnSpPr/>
          <p:nvPr/>
        </p:nvCxnSpPr>
        <p:spPr>
          <a:xfrm>
            <a:off x="6648450" y="1731962"/>
            <a:ext cx="881063" cy="1257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>
            <a:endCxn id="18481" idx="1"/>
          </p:cNvCxnSpPr>
          <p:nvPr/>
        </p:nvCxnSpPr>
        <p:spPr>
          <a:xfrm flipH="1" flipV="1">
            <a:off x="6376988" y="2519362"/>
            <a:ext cx="1152525" cy="469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486" name="TextBox 130"/>
          <p:cNvSpPr txBox="1">
            <a:spLocks noChangeArrowheads="1"/>
          </p:cNvSpPr>
          <p:nvPr/>
        </p:nvSpPr>
        <p:spPr bwMode="auto">
          <a:xfrm>
            <a:off x="7434263" y="2952750"/>
            <a:ext cx="401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 b="1">
                <a:solidFill>
                  <a:schemeClr val="bg1"/>
                </a:solidFill>
              </a:rPr>
              <a:t>Pd</a:t>
            </a:r>
            <a:r>
              <a:rPr lang="en-US" sz="1200" b="1" baseline="-25000">
                <a:solidFill>
                  <a:schemeClr val="bg1"/>
                </a:solidFill>
              </a:rPr>
              <a:t>n</a:t>
            </a:r>
            <a:endParaRPr lang="ru-RU" b="1" baseline="-25000">
              <a:solidFill>
                <a:schemeClr val="bg1"/>
              </a:solidFill>
            </a:endParaRPr>
          </a:p>
        </p:txBody>
      </p:sp>
      <p:sp>
        <p:nvSpPr>
          <p:cNvPr id="18487" name="TextBox 131"/>
          <p:cNvSpPr txBox="1">
            <a:spLocks noChangeArrowheads="1"/>
          </p:cNvSpPr>
          <p:nvPr/>
        </p:nvSpPr>
        <p:spPr bwMode="auto">
          <a:xfrm>
            <a:off x="7243763" y="2041525"/>
            <a:ext cx="3000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>
                <a:solidFill>
                  <a:schemeClr val="bg1"/>
                </a:solidFill>
              </a:rPr>
              <a:t>B</a:t>
            </a:r>
            <a:endParaRPr lang="ru-RU" sz="1600" b="1">
              <a:solidFill>
                <a:schemeClr val="bg1"/>
              </a:solidFill>
            </a:endParaRPr>
          </a:p>
        </p:txBody>
      </p:sp>
      <p:sp>
        <p:nvSpPr>
          <p:cNvPr id="18488" name="TextBox 132"/>
          <p:cNvSpPr txBox="1">
            <a:spLocks noChangeArrowheads="1"/>
          </p:cNvSpPr>
          <p:nvPr/>
        </p:nvSpPr>
        <p:spPr bwMode="auto">
          <a:xfrm>
            <a:off x="7781925" y="2066925"/>
            <a:ext cx="4302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>
                <a:solidFill>
                  <a:schemeClr val="bg1"/>
                </a:solidFill>
              </a:rPr>
              <a:t>BH</a:t>
            </a:r>
            <a:endParaRPr lang="ru-RU" sz="1600" b="1">
              <a:solidFill>
                <a:schemeClr val="bg1"/>
              </a:solidFill>
            </a:endParaRPr>
          </a:p>
        </p:txBody>
      </p:sp>
      <p:graphicFrame>
        <p:nvGraphicFramePr>
          <p:cNvPr id="18489" name="Объект 1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4652417"/>
              </p:ext>
            </p:extLst>
          </p:nvPr>
        </p:nvGraphicFramePr>
        <p:xfrm>
          <a:off x="7050088" y="4014787"/>
          <a:ext cx="400050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55" name="CS ChemDraw Drawing" r:id="rId8" imgW="400431" imgH="188672" progId="ChemDraw.Document.6.0">
                  <p:embed/>
                </p:oleObj>
              </mc:Choice>
              <mc:Fallback>
                <p:oleObj name="CS ChemDraw Drawing" r:id="rId8" imgW="400431" imgH="18867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0088" y="4014787"/>
                        <a:ext cx="400050" cy="188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Дуга 134"/>
          <p:cNvSpPr/>
          <p:nvPr/>
        </p:nvSpPr>
        <p:spPr>
          <a:xfrm>
            <a:off x="7243763" y="3260725"/>
            <a:ext cx="711200" cy="1352550"/>
          </a:xfrm>
          <a:prstGeom prst="arc">
            <a:avLst>
              <a:gd name="adj1" fmla="val 10526360"/>
              <a:gd name="adj2" fmla="val 0"/>
            </a:avLst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91" name="TextBox 135"/>
          <p:cNvSpPr txBox="1">
            <a:spLocks noChangeArrowheads="1"/>
          </p:cNvSpPr>
          <p:nvPr/>
        </p:nvSpPr>
        <p:spPr bwMode="auto">
          <a:xfrm>
            <a:off x="7042150" y="4337050"/>
            <a:ext cx="498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/>
              <a:t>ArX</a:t>
            </a:r>
            <a:endParaRPr lang="ru-RU" sz="1600" b="1"/>
          </a:p>
        </p:txBody>
      </p:sp>
      <p:sp>
        <p:nvSpPr>
          <p:cNvPr id="18492" name="TextBox 136"/>
          <p:cNvSpPr txBox="1">
            <a:spLocks noChangeArrowheads="1"/>
          </p:cNvSpPr>
          <p:nvPr/>
        </p:nvSpPr>
        <p:spPr bwMode="auto">
          <a:xfrm>
            <a:off x="7108825" y="4129087"/>
            <a:ext cx="261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 b="1"/>
              <a:t>+</a:t>
            </a:r>
            <a:endParaRPr lang="ru-RU" sz="1200" b="1"/>
          </a:p>
        </p:txBody>
      </p:sp>
      <p:graphicFrame>
        <p:nvGraphicFramePr>
          <p:cNvPr id="18493" name="Объект 1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625164"/>
              </p:ext>
            </p:extLst>
          </p:nvPr>
        </p:nvGraphicFramePr>
        <p:xfrm>
          <a:off x="7613650" y="3935412"/>
          <a:ext cx="663575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56" name="CS ChemDraw Drawing" r:id="rId10" imgW="664083" imgH="240519" progId="ChemDraw.Document.6.0">
                  <p:embed/>
                </p:oleObj>
              </mc:Choice>
              <mc:Fallback>
                <p:oleObj name="CS ChemDraw Drawing" r:id="rId10" imgW="664083" imgH="240519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3650" y="3935412"/>
                        <a:ext cx="663575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" name="Дуга 138"/>
          <p:cNvSpPr/>
          <p:nvPr/>
        </p:nvSpPr>
        <p:spPr>
          <a:xfrm flipV="1">
            <a:off x="7419975" y="1838325"/>
            <a:ext cx="544513" cy="1087437"/>
          </a:xfrm>
          <a:prstGeom prst="arc">
            <a:avLst>
              <a:gd name="adj1" fmla="val 10526360"/>
              <a:gd name="adj2" fmla="val 0"/>
            </a:avLst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83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0" y="404664"/>
            <a:ext cx="83164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32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 smtClean="0">
                <a:solidFill>
                  <a:srgbClr val="7030A0"/>
                </a:solidFill>
                <a:latin typeface="+mj-lt"/>
                <a:cs typeface="Lucida Sans Unicode" pitchFamily="34" charset="0"/>
              </a:rPr>
              <a:t>Рециклизуемый</a:t>
            </a:r>
            <a:r>
              <a:rPr lang="ru-RU" sz="2400" b="1" dirty="0" smtClean="0">
                <a:solidFill>
                  <a:srgbClr val="7030A0"/>
                </a:solidFill>
                <a:latin typeface="+mj-lt"/>
                <a:cs typeface="Lucida Sans Unicode" pitchFamily="34" charset="0"/>
              </a:rPr>
              <a:t> катализатор цианирования </a:t>
            </a:r>
            <a:r>
              <a:rPr lang="ru-RU" sz="2400" b="1" dirty="0" err="1" smtClean="0">
                <a:solidFill>
                  <a:srgbClr val="7030A0"/>
                </a:solidFill>
                <a:latin typeface="+mj-lt"/>
                <a:cs typeface="Lucida Sans Unicode" pitchFamily="34" charset="0"/>
              </a:rPr>
              <a:t>арилбромидов</a:t>
            </a:r>
            <a:endParaRPr lang="ru-RU" sz="2400" b="1" dirty="0">
              <a:solidFill>
                <a:srgbClr val="7030A0"/>
              </a:solidFill>
              <a:latin typeface="+mj-lt"/>
              <a:cs typeface="Lucida Sans Unicode" pitchFamily="34" charset="0"/>
            </a:endParaRPr>
          </a:p>
        </p:txBody>
      </p:sp>
      <p:graphicFrame>
        <p:nvGraphicFramePr>
          <p:cNvPr id="3379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5094122"/>
              </p:ext>
            </p:extLst>
          </p:nvPr>
        </p:nvGraphicFramePr>
        <p:xfrm>
          <a:off x="1192147" y="1916832"/>
          <a:ext cx="6777455" cy="1358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78" name="CS ChemDraw Drawing" r:id="rId3" imgW="4307967" imgH="863905" progId="ChemDraw.Document.6.0">
                  <p:embed/>
                </p:oleObj>
              </mc:Choice>
              <mc:Fallback>
                <p:oleObj name="CS ChemDraw Drawing" r:id="rId3" imgW="4307967" imgH="86390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147" y="1916832"/>
                        <a:ext cx="6777455" cy="13581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954172"/>
              </p:ext>
            </p:extLst>
          </p:nvPr>
        </p:nvGraphicFramePr>
        <p:xfrm>
          <a:off x="1164692" y="3356992"/>
          <a:ext cx="6786997" cy="710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79" name="CS ChemDraw Drawing" r:id="rId5" imgW="4161663" imgH="437168" progId="ChemDraw.Document.6.0">
                  <p:embed/>
                </p:oleObj>
              </mc:Choice>
              <mc:Fallback>
                <p:oleObj name="CS ChemDraw Drawing" r:id="rId5" imgW="4161663" imgH="43716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4692" y="3356992"/>
                        <a:ext cx="6786997" cy="7107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6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338113"/>
              </p:ext>
            </p:extLst>
          </p:nvPr>
        </p:nvGraphicFramePr>
        <p:xfrm>
          <a:off x="1910664" y="4365104"/>
          <a:ext cx="5568950" cy="822325"/>
        </p:xfrm>
        <a:graphic>
          <a:graphicData uri="http://schemas.openxmlformats.org/drawingml/2006/table">
            <a:tbl>
              <a:tblPr/>
              <a:tblGrid>
                <a:gridCol w="11033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70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65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222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4291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0323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3338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Run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1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Yield, 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99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99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97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3822" name="Rectangle 37"/>
          <p:cNvSpPr>
            <a:spLocks noChangeArrowheads="1"/>
          </p:cNvSpPr>
          <p:nvPr/>
        </p:nvSpPr>
        <p:spPr bwMode="auto">
          <a:xfrm>
            <a:off x="3264500" y="6237312"/>
            <a:ext cx="263275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572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altLang="ru-RU" sz="1400" i="1" dirty="0" smtClean="0">
                <a:cs typeface="Arial" pitchFamily="34" charset="0"/>
              </a:rPr>
              <a:t>Russ</a:t>
            </a:r>
            <a:r>
              <a:rPr lang="en-GB" altLang="ru-RU" sz="1400" i="1" dirty="0">
                <a:cs typeface="Arial" pitchFamily="34" charset="0"/>
              </a:rPr>
              <a:t>. J. Org. Chem</a:t>
            </a:r>
            <a:r>
              <a:rPr lang="en-GB" altLang="ru-RU" sz="1400" dirty="0">
                <a:cs typeface="Arial" pitchFamily="34" charset="0"/>
              </a:rPr>
              <a:t>., </a:t>
            </a:r>
            <a:r>
              <a:rPr lang="en-GB" altLang="ru-RU" sz="1400" b="1" dirty="0">
                <a:cs typeface="Arial" pitchFamily="34" charset="0"/>
              </a:rPr>
              <a:t>2010</a:t>
            </a:r>
            <a:r>
              <a:rPr lang="en-GB" altLang="ru-RU" sz="1400" dirty="0">
                <a:cs typeface="Arial" pitchFamily="34" charset="0"/>
              </a:rPr>
              <a:t>, 46, 157</a:t>
            </a:r>
            <a:endParaRPr lang="en-GB" altLang="ru-RU" sz="1600" dirty="0">
              <a:cs typeface="Arial" pitchFamily="34" charset="0"/>
            </a:endParaRPr>
          </a:p>
        </p:txBody>
      </p:sp>
      <p:sp>
        <p:nvSpPr>
          <p:cNvPr id="9" name="Oval 56"/>
          <p:cNvSpPr>
            <a:spLocks noChangeArrowheads="1"/>
          </p:cNvSpPr>
          <p:nvPr/>
        </p:nvSpPr>
        <p:spPr bwMode="auto">
          <a:xfrm>
            <a:off x="3608531" y="980728"/>
            <a:ext cx="1944688" cy="50482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Pd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-PVI-PVC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0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683163"/>
              </p:ext>
            </p:extLst>
          </p:nvPr>
        </p:nvGraphicFramePr>
        <p:xfrm>
          <a:off x="2216150" y="1628800"/>
          <a:ext cx="4768850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93" name="CS ChemDraw Drawing" r:id="rId3" imgW="3405759" imgH="508648" progId="ChemDraw.Document.6.0">
                  <p:embed/>
                </p:oleObj>
              </mc:Choice>
              <mc:Fallback>
                <p:oleObj name="CS ChemDraw Drawing" r:id="rId3" imgW="3405759" imgH="50864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6150" y="1628800"/>
                        <a:ext cx="4768850" cy="71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532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147995"/>
              </p:ext>
            </p:extLst>
          </p:nvPr>
        </p:nvGraphicFramePr>
        <p:xfrm>
          <a:off x="2501226" y="2564904"/>
          <a:ext cx="4464050" cy="936626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1525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23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831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Arial" panose="020B0604020202020204" pitchFamily="34" charset="0"/>
                        </a:rPr>
                        <a:t>p-CH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Arial" panose="020B0604020202020204" pitchFamily="34" charset="0"/>
                        </a:rPr>
                        <a:t>CO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Arial" panose="020B0604020202020204" pitchFamily="34" charset="0"/>
                        </a:rPr>
                        <a:t>DMF, K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Arial" panose="020B0604020202020204" pitchFamily="34" charset="0"/>
                        </a:rPr>
                        <a:t>CO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Arial" panose="020B0604020202020204" pitchFamily="34" charset="0"/>
                        </a:rPr>
                        <a:t>, 120</a:t>
                      </a:r>
                      <a:r>
                        <a:rPr kumimoji="0" lang="en-US" sz="1800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+mn-lt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Arial" panose="020B0604020202020204" pitchFamily="34" charset="0"/>
                        </a:rPr>
                        <a:t>C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Arial" panose="020B0604020202020204" pitchFamily="34" charset="0"/>
                        </a:rPr>
                        <a:t>~90%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83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Arial" panose="020B0604020202020204" pitchFamily="34" charset="0"/>
                        </a:rPr>
                        <a:t>EtOH:H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Arial" panose="020B0604020202020204" pitchFamily="34" charset="0"/>
                        </a:rPr>
                        <a:t>O, K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Arial" panose="020B0604020202020204" pitchFamily="34" charset="0"/>
                        </a:rPr>
                        <a:t>CO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Arial" panose="020B0604020202020204" pitchFamily="34" charset="0"/>
                        </a:rPr>
                        <a:t>, 80</a:t>
                      </a:r>
                      <a:r>
                        <a:rPr kumimoji="0" lang="en-US" sz="1800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+mn-lt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Arial" panose="020B0604020202020204" pitchFamily="34" charset="0"/>
                        </a:rPr>
                        <a:t>C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Arial" panose="020B0604020202020204" pitchFamily="34" charset="0"/>
                        </a:rPr>
                        <a:t>&gt;99%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63571" name="Group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064415"/>
              </p:ext>
            </p:extLst>
          </p:nvPr>
        </p:nvGraphicFramePr>
        <p:xfrm>
          <a:off x="2074863" y="5373216"/>
          <a:ext cx="5395912" cy="822326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11033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65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365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365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365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36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3657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3657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3657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Run</a:t>
                      </a:r>
                      <a:endParaRPr kumimoji="0" lang="ru-RU" sz="18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kumimoji="0" lang="ru-RU" sz="1800" b="1" u="none" strike="noStrike" kern="1200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ru-RU" sz="1800" b="1" u="none" strike="noStrike" kern="1200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kumimoji="0" lang="ru-RU" sz="1800" b="1" u="none" strike="noStrike" kern="1200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kumimoji="0" lang="ru-RU" sz="1800" b="1" u="none" strike="noStrike" kern="1200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kumimoji="0" lang="ru-RU" sz="1800" b="1" u="none" strike="noStrike" kern="1200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kumimoji="0" lang="ru-RU" sz="1800" b="1" u="none" strike="noStrike" kern="1200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kumimoji="0" lang="ru-RU" sz="1800" b="1" u="none" strike="noStrike" kern="1200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kumimoji="0" lang="ru-RU" sz="18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Yield, %</a:t>
                      </a:r>
                      <a:endParaRPr kumimoji="0" lang="ru-RU" sz="18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&gt;99</a:t>
                      </a:r>
                      <a:endParaRPr kumimoji="0" lang="ru-RU" sz="18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92</a:t>
                      </a:r>
                      <a:endParaRPr kumimoji="0" lang="ru-RU" sz="18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99</a:t>
                      </a:r>
                      <a:endParaRPr kumimoji="0" lang="ru-RU" sz="18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99</a:t>
                      </a:r>
                      <a:endParaRPr kumimoji="0" lang="ru-RU" sz="18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&gt;99</a:t>
                      </a:r>
                      <a:endParaRPr kumimoji="0" lang="ru-RU" sz="18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&gt;99</a:t>
                      </a:r>
                      <a:endParaRPr kumimoji="0" lang="ru-RU" sz="18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&gt;99</a:t>
                      </a:r>
                      <a:endParaRPr kumimoji="0" lang="ru-RU" sz="18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98</a:t>
                      </a:r>
                      <a:endParaRPr kumimoji="0" lang="ru-RU" sz="18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5873" name="Text Box 84"/>
          <p:cNvSpPr txBox="1">
            <a:spLocks noChangeArrowheads="1"/>
          </p:cNvSpPr>
          <p:nvPr/>
        </p:nvSpPr>
        <p:spPr bwMode="auto">
          <a:xfrm>
            <a:off x="899790" y="3579813"/>
            <a:ext cx="74564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300000"/>
              </a:lnSpc>
            </a:pPr>
            <a:r>
              <a:rPr lang="en-US" altLang="ru-RU" sz="1800" dirty="0" err="1">
                <a:latin typeface="Arial" pitchFamily="34" charset="0"/>
                <a:cs typeface="Arial" pitchFamily="34" charset="0"/>
              </a:rPr>
              <a:t>Ph</a:t>
            </a:r>
            <a:r>
              <a:rPr lang="en-US" altLang="ru-RU" sz="1800" dirty="0">
                <a:latin typeface="Arial" pitchFamily="34" charset="0"/>
                <a:cs typeface="Arial" pitchFamily="34" charset="0"/>
              </a:rPr>
              <a:t> (95%), p-</a:t>
            </a:r>
            <a:r>
              <a:rPr lang="en-US" altLang="ru-RU" sz="1800" dirty="0" err="1">
                <a:latin typeface="Arial" pitchFamily="34" charset="0"/>
                <a:cs typeface="Arial" pitchFamily="34" charset="0"/>
              </a:rPr>
              <a:t>Tol</a:t>
            </a:r>
            <a:r>
              <a:rPr lang="en-US" altLang="ru-RU" sz="1800" dirty="0">
                <a:latin typeface="Arial" pitchFamily="34" charset="0"/>
                <a:cs typeface="Arial" pitchFamily="34" charset="0"/>
              </a:rPr>
              <a:t> (80%), p-</a:t>
            </a:r>
            <a:r>
              <a:rPr lang="en-US" altLang="ru-RU" sz="1800" dirty="0" err="1">
                <a:latin typeface="Arial" pitchFamily="34" charset="0"/>
                <a:cs typeface="Arial" pitchFamily="34" charset="0"/>
              </a:rPr>
              <a:t>MeOPh</a:t>
            </a:r>
            <a:r>
              <a:rPr lang="en-US" altLang="ru-RU" sz="1800" dirty="0">
                <a:latin typeface="Arial" pitchFamily="34" charset="0"/>
                <a:cs typeface="Arial" pitchFamily="34" charset="0"/>
              </a:rPr>
              <a:t> (89%), m-CF</a:t>
            </a:r>
            <a:r>
              <a:rPr lang="en-US" altLang="ru-RU" sz="18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altLang="ru-RU" sz="1800" dirty="0">
                <a:latin typeface="Arial" pitchFamily="34" charset="0"/>
                <a:cs typeface="Arial" pitchFamily="34" charset="0"/>
              </a:rPr>
              <a:t>Ph (83%),p-</a:t>
            </a:r>
            <a:r>
              <a:rPr lang="en-US" altLang="ru-RU" sz="1800" dirty="0" err="1">
                <a:latin typeface="Arial" pitchFamily="34" charset="0"/>
                <a:cs typeface="Arial" pitchFamily="34" charset="0"/>
              </a:rPr>
              <a:t>FPh</a:t>
            </a:r>
            <a:r>
              <a:rPr lang="en-US" altLang="ru-RU" sz="1800" dirty="0">
                <a:latin typeface="Arial" pitchFamily="34" charset="0"/>
                <a:cs typeface="Arial" pitchFamily="34" charset="0"/>
              </a:rPr>
              <a:t> (91%), </a:t>
            </a:r>
          </a:p>
          <a:p>
            <a:r>
              <a:rPr lang="en-US" altLang="ru-RU" sz="1800" dirty="0">
                <a:latin typeface="Arial" pitchFamily="34" charset="0"/>
                <a:cs typeface="Arial" pitchFamily="34" charset="0"/>
              </a:rPr>
              <a:t>p-</a:t>
            </a:r>
            <a:r>
              <a:rPr lang="en-US" altLang="ru-RU" sz="1800" dirty="0" err="1">
                <a:latin typeface="Arial" pitchFamily="34" charset="0"/>
                <a:cs typeface="Arial" pitchFamily="34" charset="0"/>
              </a:rPr>
              <a:t>ClPh</a:t>
            </a:r>
            <a:r>
              <a:rPr lang="en-US" altLang="ru-RU" sz="1800" dirty="0">
                <a:latin typeface="Arial" pitchFamily="34" charset="0"/>
                <a:cs typeface="Arial" pitchFamily="34" charset="0"/>
              </a:rPr>
              <a:t> (90%),</a:t>
            </a:r>
            <a:endParaRPr lang="ru-RU" alt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74" name="Text Box 85"/>
          <p:cNvSpPr txBox="1">
            <a:spLocks noChangeArrowheads="1"/>
          </p:cNvSpPr>
          <p:nvPr/>
        </p:nvSpPr>
        <p:spPr bwMode="auto">
          <a:xfrm>
            <a:off x="3203253" y="4384675"/>
            <a:ext cx="85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800">
                <a:latin typeface="Arial" pitchFamily="34" charset="0"/>
                <a:cs typeface="Arial" pitchFamily="34" charset="0"/>
              </a:rPr>
              <a:t>(73%),</a:t>
            </a:r>
            <a:endParaRPr lang="ru-RU" altLang="ru-RU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75" name="Text Box 86"/>
          <p:cNvSpPr txBox="1">
            <a:spLocks noChangeArrowheads="1"/>
          </p:cNvSpPr>
          <p:nvPr/>
        </p:nvSpPr>
        <p:spPr bwMode="auto">
          <a:xfrm>
            <a:off x="4932040" y="4384675"/>
            <a:ext cx="381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800">
                <a:latin typeface="Arial" pitchFamily="34" charset="0"/>
                <a:cs typeface="Arial" pitchFamily="34" charset="0"/>
              </a:rPr>
              <a:t>(62%+14% diarylation + 6% mono)</a:t>
            </a:r>
            <a:endParaRPr lang="ru-RU" altLang="ru-RU" sz="180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5876" name="Object 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973139"/>
              </p:ext>
            </p:extLst>
          </p:nvPr>
        </p:nvGraphicFramePr>
        <p:xfrm>
          <a:off x="2555553" y="4384675"/>
          <a:ext cx="6064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94" name="CS ChemDraw Drawing" r:id="rId5" imgW="606171" imgH="499445" progId="ChemDraw.Document.6.0">
                  <p:embed/>
                </p:oleObj>
              </mc:Choice>
              <mc:Fallback>
                <p:oleObj name="CS ChemDraw Drawing" r:id="rId5" imgW="606171" imgH="49944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553" y="4384675"/>
                        <a:ext cx="606425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77" name="Object 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945705"/>
              </p:ext>
            </p:extLst>
          </p:nvPr>
        </p:nvGraphicFramePr>
        <p:xfrm>
          <a:off x="4068440" y="4384675"/>
          <a:ext cx="87312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95" name="CS ChemDraw Drawing" r:id="rId7" imgW="872871" imgH="682288" progId="ChemDraw.Document.6.0">
                  <p:embed/>
                </p:oleObj>
              </mc:Choice>
              <mc:Fallback>
                <p:oleObj name="CS ChemDraw Drawing" r:id="rId7" imgW="872871" imgH="68228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8440" y="4384675"/>
                        <a:ext cx="873125" cy="68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502" name="Rectangle 2"/>
          <p:cNvSpPr>
            <a:spLocks noChangeArrowheads="1"/>
          </p:cNvSpPr>
          <p:nvPr/>
        </p:nvSpPr>
        <p:spPr bwMode="auto">
          <a:xfrm>
            <a:off x="174303" y="45152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7030A0"/>
                </a:solidFill>
                <a:latin typeface="+mj-lt"/>
                <a:cs typeface="Lucida Sans Unicode" pitchFamily="34" charset="0"/>
              </a:rPr>
              <a:t>Реакция </a:t>
            </a:r>
            <a:r>
              <a:rPr lang="ru-RU" sz="2400" b="1" dirty="0" err="1" smtClean="0">
                <a:solidFill>
                  <a:srgbClr val="7030A0"/>
                </a:solidFill>
                <a:latin typeface="+mj-lt"/>
                <a:cs typeface="Lucida Sans Unicode" pitchFamily="34" charset="0"/>
              </a:rPr>
              <a:t>Сузуки</a:t>
            </a:r>
            <a:endParaRPr lang="ru-RU" sz="2400" b="1" dirty="0">
              <a:solidFill>
                <a:srgbClr val="7030A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14" name="Oval 56"/>
          <p:cNvSpPr>
            <a:spLocks noChangeArrowheads="1"/>
          </p:cNvSpPr>
          <p:nvPr/>
        </p:nvSpPr>
        <p:spPr bwMode="auto">
          <a:xfrm>
            <a:off x="3646476" y="908720"/>
            <a:ext cx="1944688" cy="50482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Pd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-PVI-PVC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32" y="6307409"/>
            <a:ext cx="2989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 err="1"/>
              <a:t>ChemPlusChem</a:t>
            </a:r>
            <a:r>
              <a:rPr lang="de-DE" sz="1400" dirty="0"/>
              <a:t> </a:t>
            </a:r>
            <a:r>
              <a:rPr lang="de-DE" sz="1400" b="1" dirty="0"/>
              <a:t>2014</a:t>
            </a:r>
            <a:r>
              <a:rPr lang="de-DE" sz="1400" dirty="0"/>
              <a:t>, 79, 1278 – 1283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2677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2949029"/>
              </p:ext>
            </p:extLst>
          </p:nvPr>
        </p:nvGraphicFramePr>
        <p:xfrm>
          <a:off x="1115616" y="1026246"/>
          <a:ext cx="6257925" cy="150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30" name="CS ChemDraw Drawing" r:id="rId3" imgW="5214747" imgH="1250760" progId="ChemDraw.Document.6.0">
                  <p:embed/>
                </p:oleObj>
              </mc:Choice>
              <mc:Fallback>
                <p:oleObj name="CS ChemDraw Drawing" r:id="rId3" imgW="5214747" imgH="12507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026246"/>
                        <a:ext cx="6257925" cy="1500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483919"/>
              </p:ext>
            </p:extLst>
          </p:nvPr>
        </p:nvGraphicFramePr>
        <p:xfrm>
          <a:off x="395536" y="4293096"/>
          <a:ext cx="8293100" cy="193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31" name="CS ChemDraw Drawing" r:id="rId5" imgW="6910959" imgH="1619515" progId="ChemDraw.Document.6.0">
                  <p:embed/>
                </p:oleObj>
              </mc:Choice>
              <mc:Fallback>
                <p:oleObj name="CS ChemDraw Drawing" r:id="rId5" imgW="6910959" imgH="161951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4293096"/>
                        <a:ext cx="8293100" cy="193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102222"/>
              </p:ext>
            </p:extLst>
          </p:nvPr>
        </p:nvGraphicFramePr>
        <p:xfrm>
          <a:off x="1043608" y="2708920"/>
          <a:ext cx="6435725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32" name="CS ChemDraw Drawing" r:id="rId7" imgW="5362575" imgH="1180813" progId="ChemDraw.Document.6.0">
                  <p:embed/>
                </p:oleObj>
              </mc:Choice>
              <mc:Fallback>
                <p:oleObj name="CS ChemDraw Drawing" r:id="rId7" imgW="5362575" imgH="1180813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2708920"/>
                        <a:ext cx="6435725" cy="141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7504" y="476672"/>
            <a:ext cx="7709274" cy="44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4338" eaLnBrk="0" fontAlgn="auto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/>
            </a:pPr>
            <a:r>
              <a:rPr lang="ru-RU" sz="2400" b="1" dirty="0" smtClean="0">
                <a:solidFill>
                  <a:srgbClr val="7030A0"/>
                </a:solidFill>
                <a:latin typeface="+mj-lt"/>
                <a:cs typeface="Lucida Sans Unicode" pitchFamily="34" charset="0"/>
              </a:rPr>
              <a:t>Современная химия Ульмана</a:t>
            </a:r>
            <a:endParaRPr lang="ru-RU" sz="2400" b="1" dirty="0">
              <a:solidFill>
                <a:srgbClr val="7030A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04138" y="1098550"/>
            <a:ext cx="1152525" cy="1044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0" name="Объект 7"/>
          <p:cNvGraphicFramePr>
            <a:graphicFrameLocks noChangeAspect="1"/>
          </p:cNvGraphicFramePr>
          <p:nvPr/>
        </p:nvGraphicFramePr>
        <p:xfrm>
          <a:off x="7781925" y="1492250"/>
          <a:ext cx="99695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33" name="CS ChemDraw Drawing" r:id="rId9" imgW="996315" imgH="549758" progId="ChemDraw.Document.6.0">
                  <p:embed/>
                </p:oleObj>
              </mc:Choice>
              <mc:Fallback>
                <p:oleObj name="CS ChemDraw Drawing" r:id="rId9" imgW="996315" imgH="54975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1925" y="1492250"/>
                        <a:ext cx="99695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988300" y="1116013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400" b="1">
                <a:latin typeface="Arial" pitchFamily="34" charset="0"/>
              </a:rPr>
              <a:t>DPM</a:t>
            </a:r>
            <a:endParaRPr lang="ru-RU" altLang="ru-RU" sz="1800" b="1"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259" y="6116713"/>
            <a:ext cx="2484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Eur. J. Org. Chem</a:t>
            </a:r>
            <a:r>
              <a:rPr lang="en-US" sz="1400" dirty="0" smtClean="0"/>
              <a:t>., </a:t>
            </a:r>
            <a:r>
              <a:rPr lang="en-US" sz="1400" b="1" dirty="0" smtClean="0"/>
              <a:t>2013</a:t>
            </a:r>
            <a:r>
              <a:rPr lang="en-US" sz="1400" dirty="0" smtClean="0"/>
              <a:t>, 7823 </a:t>
            </a:r>
          </a:p>
          <a:p>
            <a:r>
              <a:rPr lang="en-US" sz="1400" i="1" dirty="0" smtClean="0"/>
              <a:t>Org. Bio. Chem</a:t>
            </a:r>
            <a:r>
              <a:rPr lang="en-US" sz="1400" dirty="0" smtClean="0"/>
              <a:t>., </a:t>
            </a:r>
            <a:r>
              <a:rPr lang="en-US" sz="1400" b="1" dirty="0" smtClean="0"/>
              <a:t>2015</a:t>
            </a:r>
            <a:r>
              <a:rPr lang="en-US" sz="1400" dirty="0" smtClean="0"/>
              <a:t>, 13, 5542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9258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89AFB07C-9919-4AD4-A99F-58E0728985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9418944"/>
              </p:ext>
            </p:extLst>
          </p:nvPr>
        </p:nvGraphicFramePr>
        <p:xfrm>
          <a:off x="4818889" y="4270003"/>
          <a:ext cx="3666498" cy="1719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" name="CS ChemDraw Drawing" r:id="rId3" imgW="2268835" imgH="1063613" progId="ChemDraw.Document.6.0">
                  <p:embed/>
                </p:oleObj>
              </mc:Choice>
              <mc:Fallback>
                <p:oleObj name="CS ChemDraw Drawing" r:id="rId3" imgW="2268835" imgH="106361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18889" y="4270003"/>
                        <a:ext cx="3666498" cy="1719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8D3F4E8F-DA9A-4C7E-ADC4-7A8FF08F4347}"/>
              </a:ext>
            </a:extLst>
          </p:cNvPr>
          <p:cNvCxnSpPr/>
          <p:nvPr/>
        </p:nvCxnSpPr>
        <p:spPr>
          <a:xfrm>
            <a:off x="4325112" y="3944456"/>
            <a:ext cx="0" cy="214884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2AD395E4-0B01-4A3F-9240-E35D5F4CDB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880350"/>
              </p:ext>
            </p:extLst>
          </p:nvPr>
        </p:nvGraphicFramePr>
        <p:xfrm>
          <a:off x="1126445" y="4165782"/>
          <a:ext cx="2644687" cy="1823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" name="CS ChemDraw Drawing" r:id="rId5" imgW="2070351" imgH="1427711" progId="ChemDraw.Document.6.0">
                  <p:embed/>
                </p:oleObj>
              </mc:Choice>
              <mc:Fallback>
                <p:oleObj name="CS ChemDraw Drawing" r:id="rId5" imgW="2070351" imgH="142771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26445" y="4165782"/>
                        <a:ext cx="2644687" cy="1823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59051" y="3284984"/>
            <a:ext cx="213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/Ni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dirty="0" smtClean="0"/>
              <a:t>Поль </a:t>
            </a:r>
            <a:r>
              <a:rPr lang="ru-RU" dirty="0" err="1" smtClean="0"/>
              <a:t>Сабатье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775121" y="548680"/>
            <a:ext cx="1536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В.Ф. </a:t>
            </a:r>
            <a:r>
              <a:rPr lang="ru-RU" dirty="0" err="1" smtClean="0"/>
              <a:t>Оствальд</a:t>
            </a:r>
            <a:endParaRPr lang="ru-RU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2063896"/>
              </p:ext>
            </p:extLst>
          </p:nvPr>
        </p:nvGraphicFramePr>
        <p:xfrm>
          <a:off x="4526289" y="1196752"/>
          <a:ext cx="3672408" cy="1672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" name="CS ChemDraw Drawing" r:id="rId7" imgW="2157734" imgH="982564" progId="ChemDraw.Document.6.0">
                  <p:embed/>
                </p:oleObj>
              </mc:Choice>
              <mc:Fallback>
                <p:oleObj name="CS ChemDraw Drawing" r:id="rId7" imgW="2157734" imgH="98256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26289" y="1196752"/>
                        <a:ext cx="3672408" cy="1672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8D3F4E8F-DA9A-4C7E-ADC4-7A8FF08F4347}"/>
              </a:ext>
            </a:extLst>
          </p:cNvPr>
          <p:cNvCxnSpPr/>
          <p:nvPr/>
        </p:nvCxnSpPr>
        <p:spPr>
          <a:xfrm>
            <a:off x="4319764" y="980728"/>
            <a:ext cx="0" cy="214884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90744" y="1177985"/>
            <a:ext cx="38212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«С</a:t>
            </a:r>
            <a:r>
              <a:rPr lang="en-US" i="1" dirty="0" err="1" smtClean="0"/>
              <a:t>atalytic</a:t>
            </a:r>
            <a:r>
              <a:rPr lang="en-US" i="1" dirty="0" smtClean="0"/>
              <a:t> </a:t>
            </a:r>
            <a:r>
              <a:rPr lang="en-US" i="1" dirty="0"/>
              <a:t>action consists in the modification, by the acting substance, the catalyst, of the rate at which a chemical reaction occurs, without that substance itself being part of the end-products </a:t>
            </a:r>
            <a:r>
              <a:rPr lang="en-US" i="1" dirty="0" smtClean="0"/>
              <a:t>formed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050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66" y="1486448"/>
            <a:ext cx="4700005" cy="85178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22235" y="402439"/>
            <a:ext cx="8524567" cy="70788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ru-RU" sz="2000" b="1" kern="1200" dirty="0" smtClean="0">
                <a:solidFill>
                  <a:srgbClr val="7030A0"/>
                </a:solidFill>
                <a:ea typeface="Minion Pro" charset="0"/>
                <a:cs typeface="Minion Pro" charset="0"/>
              </a:rPr>
              <a:t>Медные катализаторы</a:t>
            </a:r>
            <a:r>
              <a:rPr lang="en-US" sz="2000" b="1" kern="1200" dirty="0" smtClean="0">
                <a:solidFill>
                  <a:srgbClr val="7030A0"/>
                </a:solidFill>
                <a:ea typeface="Minion Pro" charset="0"/>
                <a:cs typeface="Minion Pro" charset="0"/>
              </a:rPr>
              <a:t> </a:t>
            </a:r>
            <a:r>
              <a:rPr lang="ru-RU" sz="2000" b="1" kern="1200" dirty="0" smtClean="0">
                <a:solidFill>
                  <a:srgbClr val="7030A0"/>
                </a:solidFill>
                <a:ea typeface="Minion Pro" charset="0"/>
                <a:cs typeface="Minion Pro" charset="0"/>
              </a:rPr>
              <a:t>на основе сополимеров</a:t>
            </a:r>
            <a:r>
              <a:rPr lang="en-US" sz="2000" b="1" kern="1200" dirty="0" smtClean="0">
                <a:solidFill>
                  <a:srgbClr val="7030A0"/>
                </a:solidFill>
                <a:ea typeface="Minion Pro" charset="0"/>
                <a:cs typeface="Minion Pro" charset="0"/>
              </a:rPr>
              <a:t> </a:t>
            </a:r>
            <a:r>
              <a:rPr lang="ru-RU" sz="2000" b="1" kern="1200" dirty="0" smtClean="0">
                <a:solidFill>
                  <a:srgbClr val="7030A0"/>
                </a:solidFill>
                <a:ea typeface="Minion Pro" charset="0"/>
                <a:cs typeface="Minion Pro" charset="0"/>
              </a:rPr>
              <a:t/>
            </a:r>
            <a:br>
              <a:rPr lang="ru-RU" sz="2000" b="1" kern="1200" dirty="0" smtClean="0">
                <a:solidFill>
                  <a:srgbClr val="7030A0"/>
                </a:solidFill>
                <a:ea typeface="Minion Pro" charset="0"/>
                <a:cs typeface="Minion Pro" charset="0"/>
              </a:rPr>
            </a:br>
            <a:r>
              <a:rPr lang="en-US" sz="2000" b="1" kern="1200" dirty="0" smtClean="0">
                <a:solidFill>
                  <a:srgbClr val="7030A0"/>
                </a:solidFill>
                <a:ea typeface="Minion Pro" charset="0"/>
                <a:cs typeface="Minion Pro" charset="0"/>
              </a:rPr>
              <a:t>N-</a:t>
            </a:r>
            <a:r>
              <a:rPr lang="ru-RU" sz="2000" b="1" kern="1200" dirty="0" err="1" smtClean="0">
                <a:solidFill>
                  <a:srgbClr val="7030A0"/>
                </a:solidFill>
                <a:ea typeface="Minion Pro" charset="0"/>
                <a:cs typeface="Minion Pro" charset="0"/>
              </a:rPr>
              <a:t>винилимидазола</a:t>
            </a:r>
            <a:r>
              <a:rPr lang="ru-RU" sz="2000" b="1" kern="1200" dirty="0" smtClean="0">
                <a:solidFill>
                  <a:srgbClr val="7030A0"/>
                </a:solidFill>
                <a:ea typeface="Minion Pro" charset="0"/>
                <a:cs typeface="Minion Pro" charset="0"/>
              </a:rPr>
              <a:t> и </a:t>
            </a:r>
            <a:r>
              <a:rPr lang="en-US" sz="2000" b="1" kern="1200" dirty="0" smtClean="0">
                <a:solidFill>
                  <a:srgbClr val="7030A0"/>
                </a:solidFill>
                <a:ea typeface="Minion Pro" charset="0"/>
                <a:cs typeface="Minion Pro" charset="0"/>
              </a:rPr>
              <a:t>N-</a:t>
            </a:r>
            <a:r>
              <a:rPr lang="ru-RU" sz="2000" b="1" kern="1200" dirty="0" err="1" smtClean="0">
                <a:solidFill>
                  <a:srgbClr val="7030A0"/>
                </a:solidFill>
                <a:ea typeface="Minion Pro" charset="0"/>
                <a:cs typeface="Minion Pro" charset="0"/>
              </a:rPr>
              <a:t>винилкапролактама</a:t>
            </a:r>
            <a:endParaRPr lang="ru-RU" sz="2000" b="1" kern="1200" dirty="0">
              <a:solidFill>
                <a:srgbClr val="7030A0"/>
              </a:solidFill>
              <a:ea typeface="Minion Pro" charset="0"/>
              <a:cs typeface="Minion Pro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55092170"/>
              </p:ext>
            </p:extLst>
          </p:nvPr>
        </p:nvGraphicFramePr>
        <p:xfrm>
          <a:off x="222235" y="3832442"/>
          <a:ext cx="5444884" cy="278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Рисунок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52" y="2778702"/>
            <a:ext cx="7407527" cy="826808"/>
          </a:xfrm>
          <a:prstGeom prst="rect">
            <a:avLst/>
          </a:prstGeom>
          <a:noFill/>
        </p:spPr>
      </p:pic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621443396"/>
              </p:ext>
            </p:extLst>
          </p:nvPr>
        </p:nvGraphicFramePr>
        <p:xfrm>
          <a:off x="5074114" y="3980016"/>
          <a:ext cx="3593673" cy="2615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043608" y="3678553"/>
            <a:ext cx="3997267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 b="1" dirty="0" smtClean="0">
                <a:solidFill>
                  <a:srgbClr val="FF0000"/>
                </a:solidFill>
                <a:ea typeface="Georgia" charset="0"/>
                <a:cs typeface="Georgia" charset="0"/>
              </a:rPr>
              <a:t>VI/VCL = 1/3</a:t>
            </a:r>
            <a:r>
              <a:rPr lang="en-US" sz="1400" b="1" kern="1200" dirty="0" smtClean="0">
                <a:solidFill>
                  <a:srgbClr val="FF0000"/>
                </a:solidFill>
                <a:ea typeface="Georgia" charset="0"/>
                <a:cs typeface="Georgia" charset="0"/>
              </a:rPr>
              <a:t> – </a:t>
            </a:r>
            <a:r>
              <a:rPr lang="ru-RU" sz="1400" b="1" kern="1200" dirty="0" smtClean="0">
                <a:solidFill>
                  <a:srgbClr val="FF0000"/>
                </a:solidFill>
                <a:ea typeface="Georgia" charset="0"/>
                <a:cs typeface="Georgia" charset="0"/>
              </a:rPr>
              <a:t>наиболее активный </a:t>
            </a:r>
            <a:r>
              <a:rPr lang="en-US" sz="1400" b="1" kern="1200" dirty="0" smtClean="0">
                <a:solidFill>
                  <a:srgbClr val="FF0000"/>
                </a:solidFill>
                <a:ea typeface="Georgia" charset="0"/>
                <a:cs typeface="Georgia" charset="0"/>
              </a:rPr>
              <a:t>(Cu/PVI25)</a:t>
            </a:r>
            <a:endParaRPr lang="ru-RU" sz="1400" b="1" kern="1200" dirty="0">
              <a:solidFill>
                <a:srgbClr val="FF0000"/>
              </a:solidFill>
              <a:ea typeface="Georgia" charset="0"/>
              <a:cs typeface="Georgia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44820" y="1498152"/>
            <a:ext cx="1787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Minion Pro" charset="0"/>
                <a:ea typeface="Minion Pro" charset="0"/>
                <a:cs typeface="Minion Pro" charset="0"/>
              </a:rPr>
              <a:t>w(VI) = 0, 15, 25 </a:t>
            </a:r>
          </a:p>
          <a:p>
            <a:r>
              <a:rPr lang="en-US" sz="1600" dirty="0" smtClean="0">
                <a:latin typeface="Minion Pro" charset="0"/>
                <a:ea typeface="Minion Pro" charset="0"/>
                <a:cs typeface="Minion Pro" charset="0"/>
              </a:rPr>
              <a:t>49, 60, 85, 90, 100%</a:t>
            </a:r>
            <a:endParaRPr lang="ru-RU" sz="1600" dirty="0">
              <a:latin typeface="Minion Pro" charset="0"/>
              <a:ea typeface="Minion Pro" charset="0"/>
              <a:cs typeface="Minion Pro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8377" y="2473701"/>
            <a:ext cx="1146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srgbClr val="0070C0"/>
                </a:solidFill>
                <a:latin typeface="Minion Pro" panose="02040503050201020203" pitchFamily="18" charset="0"/>
              </a:rPr>
              <a:t>CuAAC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8377" y="1159598"/>
            <a:ext cx="2765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70C0"/>
                </a:solidFill>
                <a:latin typeface="Minion Pro" panose="02040503050201020203" pitchFamily="18" charset="0"/>
              </a:rPr>
              <a:t>Синтез со(полимеров)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7223" y="1713051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AIBN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545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89" y="1168277"/>
            <a:ext cx="5667518" cy="1031947"/>
          </a:xfrm>
          <a:prstGeom prst="rect">
            <a:avLst/>
          </a:prstGeom>
          <a:noFill/>
        </p:spPr>
      </p:pic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887458551"/>
              </p:ext>
            </p:extLst>
          </p:nvPr>
        </p:nvGraphicFramePr>
        <p:xfrm>
          <a:off x="5402790" y="4869160"/>
          <a:ext cx="3242466" cy="1843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916857" y="3559654"/>
            <a:ext cx="2130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70C0"/>
                </a:solidFill>
                <a:latin typeface="Minion Pro" panose="02040503050201020203" pitchFamily="18" charset="0"/>
              </a:rPr>
              <a:t>Chan-Lam coupling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0534" y="983340"/>
            <a:ext cx="1146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srgbClr val="0070C0"/>
                </a:solidFill>
                <a:latin typeface="Minion Pro" panose="02040503050201020203" pitchFamily="18" charset="0"/>
              </a:rPr>
              <a:t>CuAAC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42713" y="6268646"/>
            <a:ext cx="2942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Minion Pro" panose="02040503050201020203" pitchFamily="18" charset="0"/>
              </a:rPr>
              <a:t>R = </a:t>
            </a:r>
            <a:r>
              <a:rPr lang="en-US" sz="1400" dirty="0" err="1" smtClean="0">
                <a:latin typeface="Minion Pro" panose="02040503050201020203" pitchFamily="18" charset="0"/>
              </a:rPr>
              <a:t>OMe</a:t>
            </a:r>
            <a:r>
              <a:rPr lang="en-US" sz="1400" dirty="0">
                <a:latin typeface="Minion Pro" panose="02040503050201020203" pitchFamily="18" charset="0"/>
              </a:rPr>
              <a:t>, </a:t>
            </a:r>
            <a:r>
              <a:rPr lang="en-US" sz="1400" dirty="0" smtClean="0">
                <a:latin typeface="Minion Pro" panose="02040503050201020203" pitchFamily="18" charset="0"/>
              </a:rPr>
              <a:t>Me</a:t>
            </a:r>
            <a:r>
              <a:rPr lang="en-US" sz="1400" dirty="0">
                <a:latin typeface="Minion Pro" panose="02040503050201020203" pitchFamily="18" charset="0"/>
              </a:rPr>
              <a:t>, </a:t>
            </a:r>
            <a:r>
              <a:rPr lang="en-US" sz="1400" dirty="0" smtClean="0">
                <a:latin typeface="Minion Pro" panose="02040503050201020203" pitchFamily="18" charset="0"/>
              </a:rPr>
              <a:t>NO</a:t>
            </a:r>
            <a:r>
              <a:rPr lang="en-US" sz="1400" baseline="-25000" dirty="0" smtClean="0">
                <a:latin typeface="Minion Pro" panose="02040503050201020203" pitchFamily="18" charset="0"/>
              </a:rPr>
              <a:t>2</a:t>
            </a:r>
            <a:r>
              <a:rPr lang="en-US" sz="1400" dirty="0">
                <a:latin typeface="Minion Pro" panose="02040503050201020203" pitchFamily="18" charset="0"/>
              </a:rPr>
              <a:t>, </a:t>
            </a:r>
            <a:r>
              <a:rPr lang="en-US" sz="1400" dirty="0" smtClean="0">
                <a:latin typeface="Minion Pro" panose="02040503050201020203" pitchFamily="18" charset="0"/>
              </a:rPr>
              <a:t>CN</a:t>
            </a:r>
            <a:r>
              <a:rPr lang="en-US" sz="1400" dirty="0">
                <a:latin typeface="Minion Pro" panose="02040503050201020203" pitchFamily="18" charset="0"/>
              </a:rPr>
              <a:t>, </a:t>
            </a:r>
            <a:r>
              <a:rPr lang="en-US" sz="1400" dirty="0" err="1">
                <a:latin typeface="Minion Pro" panose="02040503050201020203" pitchFamily="18" charset="0"/>
              </a:rPr>
              <a:t>COOMe</a:t>
            </a:r>
            <a:endParaRPr lang="ru-RU" sz="14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36" y="2187345"/>
            <a:ext cx="5316626" cy="103739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074752" y="3314211"/>
            <a:ext cx="2942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Minion Pro" panose="02040503050201020203" pitchFamily="18" charset="0"/>
              </a:rPr>
              <a:t>R </a:t>
            </a:r>
            <a:r>
              <a:rPr lang="en-US" sz="1400" dirty="0" smtClean="0">
                <a:latin typeface="Minion Pro" panose="02040503050201020203" pitchFamily="18" charset="0"/>
              </a:rPr>
              <a:t>=H, Me Br, NO</a:t>
            </a:r>
            <a:r>
              <a:rPr lang="en-US" sz="1400" baseline="-25000" dirty="0" smtClean="0">
                <a:latin typeface="Minion Pro" panose="02040503050201020203" pitchFamily="18" charset="0"/>
              </a:rPr>
              <a:t>2</a:t>
            </a:r>
            <a:r>
              <a:rPr lang="en-US" sz="1400" dirty="0">
                <a:latin typeface="Minion Pro" panose="02040503050201020203" pitchFamily="18" charset="0"/>
              </a:rPr>
              <a:t>, </a:t>
            </a:r>
            <a:r>
              <a:rPr lang="en-US" sz="1400" dirty="0" smtClean="0">
                <a:latin typeface="Minion Pro" panose="02040503050201020203" pitchFamily="18" charset="0"/>
              </a:rPr>
              <a:t>CN</a:t>
            </a:r>
            <a:r>
              <a:rPr lang="en-US" sz="1400" dirty="0">
                <a:latin typeface="Minion Pro" panose="02040503050201020203" pitchFamily="18" charset="0"/>
              </a:rPr>
              <a:t>, </a:t>
            </a:r>
            <a:r>
              <a:rPr lang="en-US" sz="1400" dirty="0" err="1">
                <a:latin typeface="Minion Pro" panose="02040503050201020203" pitchFamily="18" charset="0"/>
              </a:rPr>
              <a:t>COOMe</a:t>
            </a:r>
            <a:endParaRPr lang="ru-RU" sz="14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286" y="4963388"/>
            <a:ext cx="3697762" cy="117899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2621" y="3804321"/>
            <a:ext cx="4997535" cy="115906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3464" y="387282"/>
            <a:ext cx="8524567" cy="70788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ru-RU" sz="2000" b="1" kern="1200" dirty="0" smtClean="0">
                <a:solidFill>
                  <a:srgbClr val="7030A0"/>
                </a:solidFill>
                <a:latin typeface="+mn-lt"/>
                <a:ea typeface="Minion Pro" charset="0"/>
                <a:cs typeface="Minion Pro" charset="0"/>
              </a:rPr>
              <a:t>Медные катализаторы</a:t>
            </a:r>
            <a:r>
              <a:rPr lang="en-US" sz="2000" b="1" kern="1200" dirty="0" smtClean="0">
                <a:solidFill>
                  <a:srgbClr val="7030A0"/>
                </a:solidFill>
                <a:latin typeface="+mn-lt"/>
                <a:ea typeface="Minion Pro" charset="0"/>
                <a:cs typeface="Minion Pro" charset="0"/>
              </a:rPr>
              <a:t> </a:t>
            </a:r>
            <a:r>
              <a:rPr lang="ru-RU" sz="2000" b="1" kern="1200" dirty="0" smtClean="0">
                <a:solidFill>
                  <a:srgbClr val="7030A0"/>
                </a:solidFill>
                <a:latin typeface="+mn-lt"/>
                <a:ea typeface="Minion Pro" charset="0"/>
                <a:cs typeface="Minion Pro" charset="0"/>
              </a:rPr>
              <a:t>на основе сополимеров</a:t>
            </a:r>
            <a:r>
              <a:rPr lang="en-US" sz="2000" b="1" kern="1200" dirty="0" smtClean="0">
                <a:solidFill>
                  <a:srgbClr val="7030A0"/>
                </a:solidFill>
                <a:latin typeface="+mn-lt"/>
                <a:ea typeface="Minion Pro" charset="0"/>
                <a:cs typeface="Minion Pro" charset="0"/>
              </a:rPr>
              <a:t> </a:t>
            </a:r>
            <a:r>
              <a:rPr lang="ru-RU" sz="2000" b="1" kern="1200" dirty="0" smtClean="0">
                <a:solidFill>
                  <a:srgbClr val="7030A0"/>
                </a:solidFill>
                <a:latin typeface="+mn-lt"/>
                <a:ea typeface="Minion Pro" charset="0"/>
                <a:cs typeface="Minion Pro" charset="0"/>
              </a:rPr>
              <a:t/>
            </a:r>
            <a:br>
              <a:rPr lang="ru-RU" sz="2000" b="1" kern="1200" dirty="0" smtClean="0">
                <a:solidFill>
                  <a:srgbClr val="7030A0"/>
                </a:solidFill>
                <a:latin typeface="+mn-lt"/>
                <a:ea typeface="Minion Pro" charset="0"/>
                <a:cs typeface="Minion Pro" charset="0"/>
              </a:rPr>
            </a:br>
            <a:r>
              <a:rPr lang="en-US" sz="2000" b="1" kern="1200" dirty="0" smtClean="0">
                <a:solidFill>
                  <a:srgbClr val="7030A0"/>
                </a:solidFill>
                <a:latin typeface="+mn-lt"/>
                <a:ea typeface="Minion Pro" charset="0"/>
                <a:cs typeface="Minion Pro" charset="0"/>
              </a:rPr>
              <a:t>N-</a:t>
            </a:r>
            <a:r>
              <a:rPr lang="ru-RU" sz="2000" b="1" kern="1200" dirty="0" err="1" smtClean="0">
                <a:solidFill>
                  <a:srgbClr val="7030A0"/>
                </a:solidFill>
                <a:latin typeface="+mn-lt"/>
                <a:ea typeface="Minion Pro" charset="0"/>
                <a:cs typeface="Minion Pro" charset="0"/>
              </a:rPr>
              <a:t>винилимидазола</a:t>
            </a:r>
            <a:r>
              <a:rPr lang="ru-RU" sz="2000" b="1" kern="1200" dirty="0" smtClean="0">
                <a:solidFill>
                  <a:srgbClr val="7030A0"/>
                </a:solidFill>
                <a:latin typeface="+mn-lt"/>
                <a:ea typeface="Minion Pro" charset="0"/>
                <a:cs typeface="Minion Pro" charset="0"/>
              </a:rPr>
              <a:t> и </a:t>
            </a:r>
            <a:r>
              <a:rPr lang="en-US" sz="2000" b="1" kern="1200" dirty="0" smtClean="0">
                <a:solidFill>
                  <a:srgbClr val="7030A0"/>
                </a:solidFill>
                <a:latin typeface="+mn-lt"/>
                <a:ea typeface="Minion Pro" charset="0"/>
                <a:cs typeface="Minion Pro" charset="0"/>
              </a:rPr>
              <a:t>N-</a:t>
            </a:r>
            <a:r>
              <a:rPr lang="ru-RU" sz="2000" b="1" kern="1200" dirty="0" err="1" smtClean="0">
                <a:solidFill>
                  <a:srgbClr val="7030A0"/>
                </a:solidFill>
                <a:latin typeface="+mn-lt"/>
                <a:ea typeface="Minion Pro" charset="0"/>
                <a:cs typeface="Minion Pro" charset="0"/>
              </a:rPr>
              <a:t>винилкапролактама</a:t>
            </a:r>
            <a:endParaRPr lang="ru-RU" sz="2000" b="1" kern="1200" dirty="0">
              <a:solidFill>
                <a:srgbClr val="7030A0"/>
              </a:solidFill>
              <a:latin typeface="+mn-lt"/>
              <a:ea typeface="Minion Pro" charset="0"/>
              <a:cs typeface="Mini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77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73070" y="928558"/>
            <a:ext cx="8039358" cy="2782888"/>
          </a:xfrm>
          <a:prstGeom prst="roundRect">
            <a:avLst>
              <a:gd name="adj" fmla="val 8910"/>
            </a:avLst>
          </a:prstGeom>
          <a:solidFill>
            <a:schemeClr val="bg2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2945" tIns="41473" rIns="82945" bIns="41473" anchor="ctr"/>
          <a:lstStyle/>
          <a:p>
            <a:pPr algn="ctr" defTabSz="828675" eaLnBrk="0" hangingPunct="0"/>
            <a:endParaRPr lang="ru-RU" b="1">
              <a:solidFill>
                <a:schemeClr val="accent2">
                  <a:lumMod val="75000"/>
                </a:schemeClr>
              </a:solidFill>
              <a:latin typeface="Arial" pitchFamily="34" charset="0"/>
            </a:endParaRPr>
          </a:p>
        </p:txBody>
      </p:sp>
      <p:graphicFrame>
        <p:nvGraphicFramePr>
          <p:cNvPr id="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200400"/>
              </p:ext>
            </p:extLst>
          </p:nvPr>
        </p:nvGraphicFramePr>
        <p:xfrm>
          <a:off x="658808" y="1073009"/>
          <a:ext cx="7860638" cy="242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3" name="CS ChemDraw Drawing" r:id="rId3" imgW="6909407" imgH="2127077" progId="ChemDraw.Document.6.0">
                  <p:embed/>
                </p:oleObj>
              </mc:Choice>
              <mc:Fallback>
                <p:oleObj name="CS ChemDraw Drawing" r:id="rId3" imgW="6909407" imgH="2127077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08" y="1073009"/>
                        <a:ext cx="7860638" cy="242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33" y="3051651"/>
            <a:ext cx="6145886" cy="65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0" y="4489229"/>
            <a:ext cx="273685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65" y="4489229"/>
            <a:ext cx="4378325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54380" y="3711446"/>
            <a:ext cx="3050835" cy="3847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b="1" dirty="0" smtClean="0">
                <a:latin typeface="+mj-lt"/>
                <a:cs typeface="Lucida Sans Unicode" pitchFamily="34" charset="0"/>
              </a:rPr>
              <a:t>Реакция типа-</a:t>
            </a:r>
            <a:r>
              <a:rPr lang="ru-RU" sz="1900" b="1" dirty="0" err="1" smtClean="0">
                <a:latin typeface="+mj-lt"/>
                <a:cs typeface="Lucida Sans Unicode" pitchFamily="34" charset="0"/>
              </a:rPr>
              <a:t>Соногаширы</a:t>
            </a:r>
            <a:endParaRPr lang="ru-RU" sz="1900" b="1" dirty="0">
              <a:latin typeface="+mj-lt"/>
              <a:cs typeface="Lucida Sans Unicode" pitchFamily="34" charset="0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384943" y="4104481"/>
            <a:ext cx="38609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Тестирование иммобилизованных комплексов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4346437" y="4104480"/>
            <a:ext cx="37175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Рециклизация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более активного катализатора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832" y="6356350"/>
            <a:ext cx="3486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i="1" dirty="0" err="1" smtClean="0"/>
              <a:t>Inorganica</a:t>
            </a:r>
            <a:r>
              <a:rPr lang="en-US" sz="1400" i="1" dirty="0" smtClean="0"/>
              <a:t> </a:t>
            </a:r>
            <a:r>
              <a:rPr lang="en-US" sz="1400" i="1" dirty="0" err="1"/>
              <a:t>Chimica</a:t>
            </a:r>
            <a:r>
              <a:rPr lang="en-US" sz="1400" i="1" dirty="0"/>
              <a:t> </a:t>
            </a:r>
            <a:r>
              <a:rPr lang="en-US" sz="1400" i="1" dirty="0" err="1"/>
              <a:t>Acta</a:t>
            </a:r>
            <a:r>
              <a:rPr lang="en-US" sz="1400" i="1" dirty="0"/>
              <a:t>, </a:t>
            </a:r>
            <a:r>
              <a:rPr lang="en-US" sz="1400" b="1" dirty="0"/>
              <a:t>2015</a:t>
            </a:r>
            <a:r>
              <a:rPr lang="en-US" sz="1400" dirty="0"/>
              <a:t>, 431, </a:t>
            </a:r>
            <a:r>
              <a:rPr lang="en-US" sz="1400" dirty="0" smtClean="0"/>
              <a:t>297–301</a:t>
            </a:r>
            <a:endParaRPr lang="en-US" sz="1400" dirty="0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758090" y="421460"/>
            <a:ext cx="70169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>
              <a:defRPr sz="32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7030A0"/>
                </a:solidFill>
                <a:cs typeface="Lucida Sans Unicode" pitchFamily="34" charset="0"/>
              </a:rPr>
              <a:t>Иммобилизация </a:t>
            </a:r>
            <a:r>
              <a:rPr lang="ru-RU" sz="2000" b="1" dirty="0" err="1" smtClean="0">
                <a:solidFill>
                  <a:srgbClr val="7030A0"/>
                </a:solidFill>
                <a:cs typeface="Lucida Sans Unicode" pitchFamily="34" charset="0"/>
              </a:rPr>
              <a:t>гетеролептических</a:t>
            </a:r>
            <a:r>
              <a:rPr lang="ru-RU" sz="2000" b="1" dirty="0" smtClean="0">
                <a:solidFill>
                  <a:srgbClr val="7030A0"/>
                </a:solidFill>
                <a:cs typeface="Lucida Sans Unicode" pitchFamily="34" charset="0"/>
              </a:rPr>
              <a:t> комплексов</a:t>
            </a:r>
            <a:r>
              <a:rPr lang="en-US" sz="2000" b="1" dirty="0" smtClean="0">
                <a:solidFill>
                  <a:srgbClr val="7030A0"/>
                </a:solidFill>
                <a:cs typeface="Lucida Sans Unicode" pitchFamily="34" charset="0"/>
              </a:rPr>
              <a:t> Cu(I</a:t>
            </a:r>
            <a:r>
              <a:rPr lang="en-US" sz="2000" b="1" dirty="0">
                <a:solidFill>
                  <a:srgbClr val="7030A0"/>
                </a:solidFill>
                <a:cs typeface="Lucida Sans Unicode" pitchFamily="34" charset="0"/>
              </a:rPr>
              <a:t>) </a:t>
            </a:r>
            <a:r>
              <a:rPr lang="ru-RU" sz="2000" b="1" dirty="0" smtClean="0">
                <a:solidFill>
                  <a:srgbClr val="7030A0"/>
                </a:solidFill>
                <a:cs typeface="Lucida Sans Unicode" pitchFamily="34" charset="0"/>
              </a:rPr>
              <a:t>на </a:t>
            </a:r>
            <a:r>
              <a:rPr lang="en-US" sz="2000" b="1" dirty="0" smtClean="0">
                <a:solidFill>
                  <a:srgbClr val="7030A0"/>
                </a:solidFill>
                <a:cs typeface="Lucida Sans Unicode" pitchFamily="34" charset="0"/>
              </a:rPr>
              <a:t>TiO</a:t>
            </a:r>
            <a:r>
              <a:rPr lang="en-US" sz="2000" b="1" baseline="-25000" dirty="0" smtClean="0">
                <a:solidFill>
                  <a:srgbClr val="7030A0"/>
                </a:solidFill>
                <a:cs typeface="Lucida Sans Unicode" pitchFamily="34" charset="0"/>
              </a:rPr>
              <a:t>2</a:t>
            </a:r>
            <a:endParaRPr lang="ru-RU" sz="2000" b="1" baseline="-25000" dirty="0">
              <a:solidFill>
                <a:srgbClr val="7030A0"/>
              </a:solidFill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32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00881" y="716757"/>
            <a:ext cx="3326552" cy="3847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900" b="1" dirty="0" smtClean="0">
                <a:solidFill>
                  <a:srgbClr val="0070C0"/>
                </a:solidFill>
                <a:latin typeface="+mj-lt"/>
                <a:cs typeface="Lucida Sans Unicode" pitchFamily="34" charset="0"/>
              </a:rPr>
              <a:t>Реакция типа-</a:t>
            </a:r>
            <a:r>
              <a:rPr lang="ru-RU" sz="1900" b="1" dirty="0" err="1" smtClean="0">
                <a:solidFill>
                  <a:srgbClr val="0070C0"/>
                </a:solidFill>
                <a:latin typeface="+mj-lt"/>
                <a:cs typeface="Lucida Sans Unicode" pitchFamily="34" charset="0"/>
              </a:rPr>
              <a:t>Соногаширы</a:t>
            </a:r>
            <a:endParaRPr lang="ru-RU" sz="1900" b="1" dirty="0">
              <a:solidFill>
                <a:srgbClr val="0070C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81737" y="2013289"/>
            <a:ext cx="40489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99%,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5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циклов без снижения активности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280860"/>
              </p:ext>
            </p:extLst>
          </p:nvPr>
        </p:nvGraphicFramePr>
        <p:xfrm>
          <a:off x="1065313" y="1240632"/>
          <a:ext cx="6042653" cy="758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65" name="CS ChemDraw Drawing" r:id="rId3" imgW="5310592" imgH="656138" progId="ChemDraw.Document.6.0">
                  <p:embed/>
                </p:oleObj>
              </mc:Choice>
              <mc:Fallback>
                <p:oleObj name="CS ChemDraw Drawing" r:id="rId3" imgW="5310592" imgH="65613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313" y="1240632"/>
                        <a:ext cx="6042653" cy="758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779888" y="3724252"/>
            <a:ext cx="4192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95-98%, 5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циклов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без снижения активности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0881" y="2351843"/>
            <a:ext cx="2862066" cy="3847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900" b="1" dirty="0" err="1">
                <a:solidFill>
                  <a:srgbClr val="0070C0"/>
                </a:solidFill>
                <a:latin typeface="+mj-lt"/>
                <a:cs typeface="Lucida Sans Unicode" pitchFamily="34" charset="0"/>
              </a:rPr>
              <a:t>borylcupration</a:t>
            </a:r>
            <a:r>
              <a:rPr lang="en-US" sz="1900" b="1" dirty="0">
                <a:solidFill>
                  <a:srgbClr val="0070C0"/>
                </a:solidFill>
                <a:latin typeface="+mj-lt"/>
                <a:cs typeface="Lucida Sans Unicode" pitchFamily="34" charset="0"/>
              </a:rPr>
              <a:t> reaction</a:t>
            </a:r>
            <a:endParaRPr lang="ru-RU" sz="1900" b="1" dirty="0">
              <a:solidFill>
                <a:srgbClr val="0070C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7171" y="3861047"/>
            <a:ext cx="2615254" cy="729499"/>
          </a:xfrm>
          <a:prstGeom prst="rect">
            <a:avLst/>
          </a:prstGeom>
        </p:spPr>
        <p:txBody>
          <a:bodyPr wrap="square" lIns="417643" tIns="208822" rIns="417643" bIns="208822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900" b="1" dirty="0">
                <a:solidFill>
                  <a:srgbClr val="0070C0"/>
                </a:solidFill>
                <a:cs typeface="Lucida Sans Unicode" pitchFamily="34" charset="0"/>
              </a:rPr>
              <a:t>Click reaction</a:t>
            </a:r>
            <a:endParaRPr lang="ru-RU" sz="1900" b="1" dirty="0">
              <a:solidFill>
                <a:srgbClr val="0070C0"/>
              </a:solidFill>
              <a:cs typeface="Lucida Sans Unicode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171" y="6072686"/>
            <a:ext cx="3856758" cy="637166"/>
          </a:xfrm>
          <a:prstGeom prst="rect">
            <a:avLst/>
          </a:prstGeom>
          <a:noFill/>
        </p:spPr>
        <p:txBody>
          <a:bodyPr wrap="square" lIns="417643" tIns="208822" rIns="417643" bIns="208822" rtlCol="0">
            <a:spAutoFit/>
          </a:bodyPr>
          <a:lstStyle/>
          <a:p>
            <a:pPr fontAlgn="base"/>
            <a:r>
              <a:rPr lang="en-US" sz="1400" i="1" dirty="0" smtClean="0"/>
              <a:t>J</a:t>
            </a:r>
            <a:r>
              <a:rPr lang="en-US" sz="1400" i="1" dirty="0"/>
              <a:t>. Mater. Chem. A</a:t>
            </a:r>
            <a:r>
              <a:rPr lang="en-US" sz="1400" dirty="0"/>
              <a:t>, </a:t>
            </a:r>
            <a:r>
              <a:rPr lang="en-US" sz="1400" b="1" dirty="0"/>
              <a:t>2017</a:t>
            </a:r>
            <a:r>
              <a:rPr lang="en-US" sz="1400" dirty="0"/>
              <a:t>, 5, </a:t>
            </a:r>
            <a:r>
              <a:rPr lang="en-US" sz="1400" dirty="0" smtClean="0"/>
              <a:t>12216–12235</a:t>
            </a:r>
            <a:endParaRPr lang="en-US" sz="1400" dirty="0"/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474853"/>
              </p:ext>
            </p:extLst>
          </p:nvPr>
        </p:nvGraphicFramePr>
        <p:xfrm>
          <a:off x="1043608" y="4509120"/>
          <a:ext cx="7077471" cy="1197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66" name="CS ChemDraw Drawing" r:id="rId5" imgW="5816828" imgH="970156" progId="ChemDraw.Document.6.0">
                  <p:embed/>
                </p:oleObj>
              </mc:Choice>
              <mc:Fallback>
                <p:oleObj name="CS ChemDraw Drawing" r:id="rId5" imgW="5816828" imgH="97015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3608" y="4509120"/>
                        <a:ext cx="7077471" cy="1197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801039" y="5373216"/>
            <a:ext cx="291137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92-99%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, 10 циклов (99%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→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91%)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856138"/>
              </p:ext>
            </p:extLst>
          </p:nvPr>
        </p:nvGraphicFramePr>
        <p:xfrm>
          <a:off x="1412787" y="2769532"/>
          <a:ext cx="6178586" cy="954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67" name="CS ChemDraw Drawing" r:id="rId7" imgW="5249755" imgH="810471" progId="ChemDraw.Document.6.0">
                  <p:embed/>
                </p:oleObj>
              </mc:Choice>
              <mc:Fallback>
                <p:oleObj name="CS ChemDraw Drawing" r:id="rId7" imgW="5249755" imgH="81047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2787" y="2769532"/>
                        <a:ext cx="6178586" cy="954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852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402278"/>
              </p:ext>
            </p:extLst>
          </p:nvPr>
        </p:nvGraphicFramePr>
        <p:xfrm>
          <a:off x="977990" y="1150976"/>
          <a:ext cx="6225031" cy="590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52" name="CS ChemDraw Drawing" r:id="rId3" imgW="5617257" imgH="533090" progId="ChemDraw.Document.6.0">
                  <p:embed/>
                </p:oleObj>
              </mc:Choice>
              <mc:Fallback>
                <p:oleObj name="CS ChemDraw Drawing" r:id="rId3" imgW="5617257" imgH="53309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7990" y="1150976"/>
                        <a:ext cx="6225031" cy="5908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086" y="1849264"/>
            <a:ext cx="2243024" cy="1387555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690290"/>
              </p:ext>
            </p:extLst>
          </p:nvPr>
        </p:nvGraphicFramePr>
        <p:xfrm>
          <a:off x="1630584" y="3440350"/>
          <a:ext cx="5445664" cy="712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53" name="CS ChemDraw Drawing" r:id="rId6" imgW="5074113" imgH="665062" progId="ChemDraw.Document.6.0">
                  <p:embed/>
                </p:oleObj>
              </mc:Choice>
              <mc:Fallback>
                <p:oleObj name="CS ChemDraw Drawing" r:id="rId6" imgW="5074113" imgH="66506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0584" y="3440350"/>
                        <a:ext cx="5445664" cy="7120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28075" y="4004876"/>
            <a:ext cx="621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Minion Pro" panose="02040503050201020203" pitchFamily="18" charset="0"/>
              </a:rPr>
              <a:t>X = Cl, Br, I</a:t>
            </a:r>
            <a:endParaRPr lang="ru-RU" sz="1200" dirty="0" smtClean="0">
              <a:latin typeface="Minion Pro" panose="02040503050201020203" pitchFamily="18" charset="0"/>
            </a:endParaRPr>
          </a:p>
          <a:p>
            <a:r>
              <a:rPr lang="en-US" sz="1200" dirty="0" smtClean="0">
                <a:latin typeface="Minion Pro" panose="02040503050201020203" pitchFamily="18" charset="0"/>
              </a:rPr>
              <a:t>R </a:t>
            </a:r>
            <a:r>
              <a:rPr lang="en-US" sz="1200" dirty="0">
                <a:latin typeface="Minion Pro" panose="02040503050201020203" pitchFamily="18" charset="0"/>
              </a:rPr>
              <a:t>= </a:t>
            </a:r>
            <a:r>
              <a:rPr lang="en-US" sz="1200" i="1" dirty="0">
                <a:latin typeface="Minion Pro" panose="02040503050201020203" pitchFamily="18" charset="0"/>
              </a:rPr>
              <a:t>p</a:t>
            </a:r>
            <a:r>
              <a:rPr lang="en-US" sz="1200" dirty="0">
                <a:latin typeface="Minion Pro" panose="02040503050201020203" pitchFamily="18" charset="0"/>
              </a:rPr>
              <a:t>-</a:t>
            </a:r>
            <a:r>
              <a:rPr lang="en-US" sz="1200" dirty="0" err="1">
                <a:latin typeface="Minion Pro" panose="02040503050201020203" pitchFamily="18" charset="0"/>
              </a:rPr>
              <a:t>OMe</a:t>
            </a:r>
            <a:r>
              <a:rPr lang="en-US" sz="1200" dirty="0">
                <a:latin typeface="Minion Pro" panose="02040503050201020203" pitchFamily="18" charset="0"/>
              </a:rPr>
              <a:t>, </a:t>
            </a:r>
            <a:r>
              <a:rPr lang="en-US" sz="1200" i="1" dirty="0">
                <a:latin typeface="Minion Pro" panose="02040503050201020203" pitchFamily="18" charset="0"/>
              </a:rPr>
              <a:t>p</a:t>
            </a:r>
            <a:r>
              <a:rPr lang="en-US" sz="1200" dirty="0">
                <a:latin typeface="Minion Pro" panose="02040503050201020203" pitchFamily="18" charset="0"/>
              </a:rPr>
              <a:t>-Me, </a:t>
            </a:r>
            <a:r>
              <a:rPr lang="en-US" sz="1200" i="1" dirty="0">
                <a:latin typeface="Minion Pro" panose="02040503050201020203" pitchFamily="18" charset="0"/>
              </a:rPr>
              <a:t>p</a:t>
            </a:r>
            <a:r>
              <a:rPr lang="en-US" sz="1200" dirty="0">
                <a:latin typeface="Minion Pro" panose="02040503050201020203" pitchFamily="18" charset="0"/>
              </a:rPr>
              <a:t>-NO</a:t>
            </a:r>
            <a:r>
              <a:rPr lang="en-US" sz="1200" baseline="-25000" dirty="0">
                <a:latin typeface="Minion Pro" panose="02040503050201020203" pitchFamily="18" charset="0"/>
              </a:rPr>
              <a:t>2</a:t>
            </a:r>
            <a:r>
              <a:rPr lang="en-US" sz="1200" dirty="0">
                <a:latin typeface="Minion Pro" panose="02040503050201020203" pitchFamily="18" charset="0"/>
              </a:rPr>
              <a:t>, </a:t>
            </a:r>
            <a:r>
              <a:rPr lang="en-US" sz="1200" i="1" dirty="0" smtClean="0">
                <a:latin typeface="Minion Pro" panose="02040503050201020203" pitchFamily="18" charset="0"/>
              </a:rPr>
              <a:t>p</a:t>
            </a:r>
            <a:r>
              <a:rPr lang="en-US" sz="1200" dirty="0" smtClean="0">
                <a:latin typeface="Minion Pro" panose="02040503050201020203" pitchFamily="18" charset="0"/>
              </a:rPr>
              <a:t>-CN, </a:t>
            </a:r>
            <a:r>
              <a:rPr lang="en-US" sz="1200" dirty="0" err="1">
                <a:latin typeface="Minion Pro" panose="02040503050201020203" pitchFamily="18" charset="0"/>
              </a:rPr>
              <a:t>COOMe</a:t>
            </a:r>
            <a:r>
              <a:rPr lang="en-US" sz="1200" dirty="0">
                <a:latin typeface="Minion Pro" panose="02040503050201020203" pitchFamily="18" charset="0"/>
              </a:rPr>
              <a:t>, Me, H, </a:t>
            </a:r>
            <a:r>
              <a:rPr lang="en-US" sz="1200" i="1" dirty="0" smtClean="0">
                <a:latin typeface="Minion Pro" panose="02040503050201020203" pitchFamily="18" charset="0"/>
              </a:rPr>
              <a:t>t</a:t>
            </a:r>
            <a:r>
              <a:rPr lang="en-US" sz="1200" dirty="0" smtClean="0">
                <a:latin typeface="Minion Pro" panose="02040503050201020203" pitchFamily="18" charset="0"/>
              </a:rPr>
              <a:t>-Bu</a:t>
            </a:r>
            <a:r>
              <a:rPr lang="ru-RU" sz="1200" dirty="0" smtClean="0">
                <a:latin typeface="Minion Pro" panose="02040503050201020203" pitchFamily="18" charset="0"/>
              </a:rPr>
              <a:t>. </a:t>
            </a:r>
            <a:endParaRPr lang="ru-RU" sz="1200" dirty="0">
              <a:latin typeface="Minion Pro" panose="020405030502010202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066" y="476672"/>
            <a:ext cx="805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ea typeface="Georgia" charset="0"/>
                <a:cs typeface="Georgia" charset="0"/>
              </a:rPr>
              <a:t>Иммобилизованные </a:t>
            </a:r>
            <a:r>
              <a:rPr lang="ru-RU" b="1" dirty="0" err="1" smtClean="0">
                <a:solidFill>
                  <a:srgbClr val="7030A0"/>
                </a:solidFill>
                <a:ea typeface="Georgia" charset="0"/>
                <a:cs typeface="Georgia" charset="0"/>
              </a:rPr>
              <a:t>наночастицы</a:t>
            </a:r>
            <a:r>
              <a:rPr lang="ru-RU" b="1" dirty="0" smtClean="0">
                <a:solidFill>
                  <a:srgbClr val="7030A0"/>
                </a:solidFill>
                <a:ea typeface="Georgia" charset="0"/>
                <a:cs typeface="Georgia" charset="0"/>
              </a:rPr>
              <a:t> меди в реакциях кросс-сочетания</a:t>
            </a:r>
            <a:endParaRPr lang="en-US" b="1" dirty="0" smtClean="0">
              <a:solidFill>
                <a:srgbClr val="7030A0"/>
              </a:solidFill>
              <a:ea typeface="Georgia" charset="0"/>
              <a:cs typeface="Georgia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197" y="1936666"/>
            <a:ext cx="2423490" cy="12238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56176" y="4004875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Minion Pro" panose="02040503050201020203" pitchFamily="18" charset="0"/>
              </a:rPr>
              <a:t>90-99%</a:t>
            </a:r>
            <a:endParaRPr lang="ru-RU" sz="1400" dirty="0">
              <a:latin typeface="Minion Pro" panose="020405030502010202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5536" y="6241987"/>
            <a:ext cx="2963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err="1" smtClean="0">
                <a:latin typeface="Minion Pro" panose="02040503050201020203" pitchFamily="18" charset="0"/>
              </a:rPr>
              <a:t>Catal</a:t>
            </a:r>
            <a:r>
              <a:rPr lang="en-US" sz="1400" i="1" dirty="0" smtClean="0">
                <a:latin typeface="Minion Pro" panose="02040503050201020203" pitchFamily="18" charset="0"/>
              </a:rPr>
              <a:t>. Sci. Technol.</a:t>
            </a:r>
            <a:r>
              <a:rPr lang="en-US" sz="1400" dirty="0" smtClean="0">
                <a:latin typeface="Minion Pro" panose="02040503050201020203" pitchFamily="18" charset="0"/>
              </a:rPr>
              <a:t> </a:t>
            </a:r>
            <a:r>
              <a:rPr lang="en-US" sz="1400" b="1" dirty="0" smtClean="0">
                <a:latin typeface="Minion Pro" panose="02040503050201020203" pitchFamily="18" charset="0"/>
              </a:rPr>
              <a:t>2017</a:t>
            </a:r>
            <a:r>
              <a:rPr lang="en-US" sz="1400" dirty="0" smtClean="0">
                <a:latin typeface="Minion Pro" panose="02040503050201020203" pitchFamily="18" charset="0"/>
              </a:rPr>
              <a:t>, 7, 4401</a:t>
            </a:r>
            <a:endParaRPr lang="ru-RU" sz="1400" dirty="0">
              <a:latin typeface="Minion Pro" panose="02040503050201020203" pitchFamily="18" charset="0"/>
            </a:endParaRP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449896"/>
              </p:ext>
            </p:extLst>
          </p:nvPr>
        </p:nvGraphicFramePr>
        <p:xfrm>
          <a:off x="1367671" y="5075728"/>
          <a:ext cx="6334125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54" name="CS ChemDraw Drawing" r:id="rId9" imgW="5531100" imgH="600843" progId="ChemDraw.Document.6.0">
                  <p:embed/>
                </p:oleObj>
              </mc:Choice>
              <mc:Fallback>
                <p:oleObj name="CS ChemDraw Drawing" r:id="rId9" imgW="5531100" imgH="600843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7671" y="5075728"/>
                        <a:ext cx="6334125" cy="6873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295670" y="5798842"/>
            <a:ext cx="6214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inion Pro" panose="02040503050201020203" pitchFamily="18" charset="0"/>
              </a:rPr>
              <a:t>R </a:t>
            </a:r>
            <a:r>
              <a:rPr lang="en-US" sz="1400" dirty="0">
                <a:latin typeface="Minion Pro" panose="02040503050201020203" pitchFamily="18" charset="0"/>
              </a:rPr>
              <a:t>= </a:t>
            </a:r>
            <a:r>
              <a:rPr lang="en-US" sz="1400" i="1" dirty="0">
                <a:latin typeface="Minion Pro" panose="02040503050201020203" pitchFamily="18" charset="0"/>
              </a:rPr>
              <a:t>p</a:t>
            </a:r>
            <a:r>
              <a:rPr lang="en-US" sz="1400" dirty="0">
                <a:latin typeface="Minion Pro" panose="02040503050201020203" pitchFamily="18" charset="0"/>
              </a:rPr>
              <a:t>-</a:t>
            </a:r>
            <a:r>
              <a:rPr lang="en-US" sz="1400" dirty="0" err="1">
                <a:latin typeface="Minion Pro" panose="02040503050201020203" pitchFamily="18" charset="0"/>
              </a:rPr>
              <a:t>OMe</a:t>
            </a:r>
            <a:r>
              <a:rPr lang="en-US" sz="1400" dirty="0">
                <a:latin typeface="Minion Pro" panose="02040503050201020203" pitchFamily="18" charset="0"/>
              </a:rPr>
              <a:t>, </a:t>
            </a:r>
            <a:r>
              <a:rPr lang="en-US" sz="1400" i="1" dirty="0">
                <a:latin typeface="Minion Pro" panose="02040503050201020203" pitchFamily="18" charset="0"/>
              </a:rPr>
              <a:t>p</a:t>
            </a:r>
            <a:r>
              <a:rPr lang="en-US" sz="1400" dirty="0">
                <a:latin typeface="Minion Pro" panose="02040503050201020203" pitchFamily="18" charset="0"/>
              </a:rPr>
              <a:t>-Me, </a:t>
            </a:r>
            <a:r>
              <a:rPr lang="en-US" sz="1400" i="1" dirty="0">
                <a:latin typeface="Minion Pro" panose="02040503050201020203" pitchFamily="18" charset="0"/>
              </a:rPr>
              <a:t>p</a:t>
            </a:r>
            <a:r>
              <a:rPr lang="en-US" sz="1400" dirty="0">
                <a:latin typeface="Minion Pro" panose="02040503050201020203" pitchFamily="18" charset="0"/>
              </a:rPr>
              <a:t>-NO</a:t>
            </a:r>
            <a:r>
              <a:rPr lang="en-US" sz="1400" baseline="-25000" dirty="0">
                <a:latin typeface="Minion Pro" panose="02040503050201020203" pitchFamily="18" charset="0"/>
              </a:rPr>
              <a:t>2</a:t>
            </a:r>
            <a:r>
              <a:rPr lang="en-US" sz="1400" dirty="0">
                <a:latin typeface="Minion Pro" panose="02040503050201020203" pitchFamily="18" charset="0"/>
              </a:rPr>
              <a:t>, </a:t>
            </a:r>
            <a:r>
              <a:rPr lang="en-US" sz="1400" i="1" dirty="0" smtClean="0">
                <a:latin typeface="Minion Pro" panose="02040503050201020203" pitchFamily="18" charset="0"/>
              </a:rPr>
              <a:t>p</a:t>
            </a:r>
            <a:r>
              <a:rPr lang="en-US" sz="1400" dirty="0" smtClean="0">
                <a:latin typeface="Minion Pro" panose="02040503050201020203" pitchFamily="18" charset="0"/>
              </a:rPr>
              <a:t>-CN, </a:t>
            </a:r>
            <a:r>
              <a:rPr lang="en-US" sz="1400" dirty="0" err="1">
                <a:latin typeface="Minion Pro" panose="02040503050201020203" pitchFamily="18" charset="0"/>
              </a:rPr>
              <a:t>COOMe</a:t>
            </a:r>
            <a:r>
              <a:rPr lang="en-US" sz="1400" dirty="0">
                <a:latin typeface="Minion Pro" panose="02040503050201020203" pitchFamily="18" charset="0"/>
              </a:rPr>
              <a:t>, Me, </a:t>
            </a:r>
            <a:r>
              <a:rPr lang="en-US" sz="1400" dirty="0" smtClean="0">
                <a:latin typeface="Minion Pro" panose="02040503050201020203" pitchFamily="18" charset="0"/>
              </a:rPr>
              <a:t>Cl, H</a:t>
            </a:r>
            <a:r>
              <a:rPr lang="en-US" sz="1400" dirty="0">
                <a:latin typeface="Minion Pro" panose="02040503050201020203" pitchFamily="18" charset="0"/>
              </a:rPr>
              <a:t>, </a:t>
            </a:r>
            <a:r>
              <a:rPr lang="en-US" sz="1400" i="1" dirty="0" smtClean="0">
                <a:latin typeface="Minion Pro" panose="02040503050201020203" pitchFamily="18" charset="0"/>
              </a:rPr>
              <a:t>t</a:t>
            </a:r>
            <a:r>
              <a:rPr lang="en-US" sz="1400" dirty="0" smtClean="0">
                <a:latin typeface="Minion Pro" panose="02040503050201020203" pitchFamily="18" charset="0"/>
              </a:rPr>
              <a:t>-Bu</a:t>
            </a:r>
            <a:r>
              <a:rPr lang="ru-RU" sz="1400" dirty="0" smtClean="0">
                <a:latin typeface="Minion Pro" panose="02040503050201020203" pitchFamily="18" charset="0"/>
              </a:rPr>
              <a:t>. </a:t>
            </a:r>
            <a:endParaRPr lang="ru-RU" sz="1400" dirty="0">
              <a:latin typeface="Minion Pro" panose="020405030502010202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44958" y="5483202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Minion Pro" panose="02040503050201020203" pitchFamily="18" charset="0"/>
              </a:rPr>
              <a:t>95-98%</a:t>
            </a:r>
            <a:endParaRPr lang="ru-RU" sz="1400" dirty="0">
              <a:latin typeface="Minion Pro" panose="02040503050201020203" pitchFamily="18" charset="0"/>
            </a:endParaRPr>
          </a:p>
        </p:txBody>
      </p:sp>
      <p:graphicFrame>
        <p:nvGraphicFramePr>
          <p:cNvPr id="14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7065901"/>
              </p:ext>
            </p:extLst>
          </p:nvPr>
        </p:nvGraphicFramePr>
        <p:xfrm>
          <a:off x="6212509" y="1719212"/>
          <a:ext cx="2515122" cy="1671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904444" y="901751"/>
            <a:ext cx="2764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0070C0"/>
                </a:solidFill>
                <a:latin typeface="Minion Pro" panose="02040503050201020203" pitchFamily="18" charset="0"/>
              </a:rPr>
              <a:t>Арилирование</a:t>
            </a:r>
            <a:r>
              <a:rPr lang="ru-RU" sz="1600" b="1" dirty="0" smtClean="0">
                <a:solidFill>
                  <a:srgbClr val="0070C0"/>
                </a:solidFill>
                <a:latin typeface="Minion Pro" panose="02040503050201020203" pitchFamily="18" charset="0"/>
              </a:rPr>
              <a:t> </a:t>
            </a:r>
            <a:r>
              <a:rPr lang="ru-RU" sz="1600" b="1" dirty="0" err="1" smtClean="0">
                <a:solidFill>
                  <a:srgbClr val="0070C0"/>
                </a:solidFill>
                <a:latin typeface="Minion Pro" panose="02040503050201020203" pitchFamily="18" charset="0"/>
              </a:rPr>
              <a:t>тиолов</a:t>
            </a:r>
            <a:endParaRPr lang="ru-RU" sz="1600" b="1" dirty="0">
              <a:solidFill>
                <a:srgbClr val="0070C0"/>
              </a:solidFill>
              <a:latin typeface="Minion Pro" panose="020405030502010202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1197" y="4552207"/>
            <a:ext cx="2683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70C0"/>
                </a:solidFill>
                <a:latin typeface="Minion Pro" panose="02040503050201020203" pitchFamily="18" charset="0"/>
              </a:rPr>
              <a:t>Реакция </a:t>
            </a:r>
            <a:r>
              <a:rPr lang="ru-RU" sz="1600" b="1" dirty="0" err="1" smtClean="0">
                <a:solidFill>
                  <a:srgbClr val="0070C0"/>
                </a:solidFill>
                <a:latin typeface="Minion Pro" panose="02040503050201020203" pitchFamily="18" charset="0"/>
              </a:rPr>
              <a:t>Соногаширы</a:t>
            </a:r>
            <a:endParaRPr lang="ru-RU" sz="1600" b="1" dirty="0">
              <a:solidFill>
                <a:srgbClr val="0070C0"/>
              </a:solidFill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896251"/>
              </p:ext>
            </p:extLst>
          </p:nvPr>
        </p:nvGraphicFramePr>
        <p:xfrm>
          <a:off x="217656" y="1389123"/>
          <a:ext cx="5316537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0" name="CS ChemDraw Drawing" r:id="rId3" imgW="4751529" imgH="1151506" progId="ChemDraw.Document.6.0">
                  <p:embed/>
                </p:oleObj>
              </mc:Choice>
              <mc:Fallback>
                <p:oleObj name="CS ChemDraw Drawing" r:id="rId3" imgW="4751529" imgH="115150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656" y="1389123"/>
                        <a:ext cx="5316537" cy="1289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5656092" y="4365104"/>
          <a:ext cx="307236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694363" y="630238"/>
          <a:ext cx="3198235" cy="347307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43969"/>
                <a:gridCol w="1258123"/>
                <a:gridCol w="1296143"/>
              </a:tblGrid>
              <a:tr h="323508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Entry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Catalyst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err="1">
                          <a:effectLst/>
                        </a:rPr>
                        <a:t>Conversion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r>
                        <a:rPr lang="de-DE" sz="1400" dirty="0" smtClean="0">
                          <a:effectLst/>
                        </a:rPr>
                        <a:t>(%)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</a:tr>
              <a:tr h="24227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Cu(0)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28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</a:tr>
              <a:tr h="24227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Cu</a:t>
                      </a:r>
                      <a:r>
                        <a:rPr lang="en-GB" sz="1400" baseline="-25000">
                          <a:effectLst/>
                        </a:rPr>
                        <a:t>2</a:t>
                      </a:r>
                      <a:r>
                        <a:rPr lang="en-GB" sz="1400">
                          <a:effectLst/>
                        </a:rPr>
                        <a:t>O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74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</a:tr>
              <a:tr h="24227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CuO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78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</a:tr>
              <a:tr h="24227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CuCl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44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</a:tr>
              <a:tr h="24227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CuCl</a:t>
                      </a:r>
                      <a:r>
                        <a:rPr lang="en-GB" sz="1400" baseline="-250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46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</a:tr>
              <a:tr h="24227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CuBr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18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</a:tr>
              <a:tr h="24227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CuI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62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</a:tr>
              <a:tr h="24227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CuOAc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25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</a:tr>
              <a:tr h="24227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Cu(OAc)</a:t>
                      </a:r>
                      <a:r>
                        <a:rPr lang="en-GB" sz="1400" baseline="-250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52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</a:tr>
              <a:tr h="24227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CuOTf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78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</a:tr>
              <a:tr h="24227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Cu(OTf)</a:t>
                      </a:r>
                      <a:r>
                        <a:rPr lang="en-GB" sz="1400" baseline="-250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67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</a:tr>
              <a:tr h="24227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CuBr·SMe</a:t>
                      </a:r>
                      <a:r>
                        <a:rPr lang="en-GB" sz="1400" baseline="-250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55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</a:tr>
              <a:tr h="24227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13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CuNPs/TiO</a:t>
                      </a:r>
                      <a:r>
                        <a:rPr lang="en-GB" sz="1400" baseline="-250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99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</a:tr>
            </a:tbl>
          </a:graphicData>
        </a:graphic>
      </p:graphicFrame>
      <p:pic>
        <p:nvPicPr>
          <p:cNvPr id="7" name="Рисунок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4208" y="3201393"/>
            <a:ext cx="4176261" cy="34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45015" y="1090066"/>
            <a:ext cx="2674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Minion Pro" panose="02040503050201020203" pitchFamily="18" charset="0"/>
              </a:rPr>
              <a:t>Реакция Ульмана с </a:t>
            </a:r>
            <a:r>
              <a:rPr lang="ru-RU" sz="1400" b="1" dirty="0" err="1" smtClean="0">
                <a:solidFill>
                  <a:srgbClr val="0070C0"/>
                </a:solidFill>
                <a:latin typeface="Minion Pro" panose="02040503050201020203" pitchFamily="18" charset="0"/>
              </a:rPr>
              <a:t>азолами</a:t>
            </a:r>
            <a:endParaRPr lang="ru-RU" sz="1400" b="1" dirty="0">
              <a:solidFill>
                <a:srgbClr val="0070C0"/>
              </a:solidFill>
              <a:latin typeface="Minion Pro" panose="020405030502010202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2678173"/>
            <a:ext cx="5536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err="1" smtClean="0">
                <a:solidFill>
                  <a:srgbClr val="0070C0"/>
                </a:solidFill>
                <a:latin typeface="Minion Pro" panose="02040503050201020203" pitchFamily="18" charset="0"/>
              </a:rPr>
              <a:t>Арилирование</a:t>
            </a:r>
            <a:r>
              <a:rPr lang="ru-RU" sz="1400" b="1" dirty="0" smtClean="0">
                <a:solidFill>
                  <a:srgbClr val="0070C0"/>
                </a:solidFill>
                <a:latin typeface="Minion Pro" panose="02040503050201020203" pitchFamily="18" charset="0"/>
              </a:rPr>
              <a:t> различных </a:t>
            </a:r>
            <a:r>
              <a:rPr lang="ru-RU" sz="1400" b="1" dirty="0" err="1" smtClean="0">
                <a:solidFill>
                  <a:srgbClr val="0070C0"/>
                </a:solidFill>
                <a:latin typeface="Minion Pro" panose="02040503050201020203" pitchFamily="18" charset="0"/>
              </a:rPr>
              <a:t>азолов</a:t>
            </a:r>
            <a:r>
              <a:rPr lang="en-US" sz="1400" b="1" dirty="0" smtClean="0">
                <a:solidFill>
                  <a:srgbClr val="0070C0"/>
                </a:solidFill>
                <a:latin typeface="Minion Pro" panose="02040503050201020203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Minion Pro" panose="02040503050201020203" pitchFamily="18" charset="0"/>
              </a:rPr>
              <a:t>при катализе иммобилизованными </a:t>
            </a:r>
            <a:r>
              <a:rPr lang="en-US" sz="1400" b="1" dirty="0" err="1" smtClean="0">
                <a:solidFill>
                  <a:srgbClr val="0070C0"/>
                </a:solidFill>
                <a:latin typeface="Minion Pro" panose="02040503050201020203" pitchFamily="18" charset="0"/>
              </a:rPr>
              <a:t>CuNPs</a:t>
            </a:r>
            <a:endParaRPr lang="ru-RU" sz="1400" b="1" dirty="0">
              <a:solidFill>
                <a:srgbClr val="0070C0"/>
              </a:solidFill>
              <a:latin typeface="Minion Pro" panose="02040503050201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8334" y="6316016"/>
            <a:ext cx="2963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err="1" smtClean="0">
                <a:latin typeface="Minion Pro" panose="02040503050201020203" pitchFamily="18" charset="0"/>
              </a:rPr>
              <a:t>Catal</a:t>
            </a:r>
            <a:r>
              <a:rPr lang="en-US" sz="1400" i="1" dirty="0" smtClean="0">
                <a:latin typeface="Minion Pro" panose="02040503050201020203" pitchFamily="18" charset="0"/>
              </a:rPr>
              <a:t>. Sci. Technol.</a:t>
            </a:r>
            <a:r>
              <a:rPr lang="en-US" sz="1400" dirty="0" smtClean="0">
                <a:latin typeface="Minion Pro" panose="02040503050201020203" pitchFamily="18" charset="0"/>
              </a:rPr>
              <a:t> </a:t>
            </a:r>
            <a:r>
              <a:rPr lang="en-US" sz="1400" b="1" dirty="0" smtClean="0">
                <a:latin typeface="Minion Pro" panose="02040503050201020203" pitchFamily="18" charset="0"/>
              </a:rPr>
              <a:t>2017</a:t>
            </a:r>
            <a:r>
              <a:rPr lang="en-US" sz="1400" dirty="0" smtClean="0">
                <a:latin typeface="Minion Pro" panose="02040503050201020203" pitchFamily="18" charset="0"/>
              </a:rPr>
              <a:t>, 7, 4401 </a:t>
            </a:r>
            <a:endParaRPr lang="ru-RU" sz="1400" dirty="0">
              <a:latin typeface="Minion Pro" panose="02040503050201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476672"/>
            <a:ext cx="5536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ea typeface="Georgia" charset="0"/>
                <a:cs typeface="Georgia" charset="0"/>
              </a:rPr>
              <a:t>Иммобилизованные </a:t>
            </a:r>
            <a:r>
              <a:rPr lang="ru-RU" b="1" dirty="0" err="1" smtClean="0">
                <a:solidFill>
                  <a:srgbClr val="7030A0"/>
                </a:solidFill>
                <a:ea typeface="Georgia" charset="0"/>
                <a:cs typeface="Georgia" charset="0"/>
              </a:rPr>
              <a:t>наночастицы</a:t>
            </a:r>
            <a:r>
              <a:rPr lang="ru-RU" b="1" dirty="0" smtClean="0">
                <a:solidFill>
                  <a:srgbClr val="7030A0"/>
                </a:solidFill>
                <a:ea typeface="Georgia" charset="0"/>
                <a:cs typeface="Georgia" charset="0"/>
              </a:rPr>
              <a:t> меди в реакциях кросс-сочетания</a:t>
            </a:r>
            <a:endParaRPr lang="en-US" b="1" dirty="0" smtClean="0">
              <a:solidFill>
                <a:srgbClr val="7030A0"/>
              </a:solidFill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0893" y="476672"/>
            <a:ext cx="80705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7030A0"/>
                </a:solidFill>
                <a:latin typeface="+mj-lt"/>
                <a:ea typeface="Georgia" charset="0"/>
                <a:cs typeface="Georgia" charset="0"/>
              </a:rPr>
              <a:t>Zr</a:t>
            </a:r>
            <a:r>
              <a:rPr lang="en-US" sz="2000" b="1" dirty="0" smtClean="0">
                <a:solidFill>
                  <a:srgbClr val="7030A0"/>
                </a:solidFill>
                <a:latin typeface="+mj-lt"/>
                <a:ea typeface="Georgia" charset="0"/>
                <a:cs typeface="Georgia" charset="0"/>
              </a:rPr>
              <a:t>-based MOFs with 1,10-phenanthroline linker for Cu-catalyzed reactions</a:t>
            </a:r>
            <a:endParaRPr lang="en-US" sz="2000" b="1" dirty="0">
              <a:solidFill>
                <a:srgbClr val="7030A0"/>
              </a:solidFill>
              <a:latin typeface="+mj-lt"/>
              <a:ea typeface="Georgia" charset="0"/>
              <a:cs typeface="Georgia" charset="0"/>
            </a:endParaRPr>
          </a:p>
          <a:p>
            <a:endParaRPr lang="en-US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nion Pro" panose="02040503050201020203" pitchFamily="18" charset="0"/>
              <a:ea typeface="Georgia" charset="0"/>
              <a:cs typeface="Georgia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68" y="2622225"/>
            <a:ext cx="5719872" cy="709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067" y="2176834"/>
            <a:ext cx="1150104" cy="12299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84" y="3676787"/>
            <a:ext cx="3931736" cy="13092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535" y="3433484"/>
            <a:ext cx="2578532" cy="1727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719" y="3414029"/>
            <a:ext cx="2218038" cy="17662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384" y="5445224"/>
            <a:ext cx="5878302" cy="1124421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234141619"/>
              </p:ext>
            </p:extLst>
          </p:nvPr>
        </p:nvGraphicFramePr>
        <p:xfrm>
          <a:off x="6156176" y="5166890"/>
          <a:ext cx="2515235" cy="1412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855" y="1459730"/>
            <a:ext cx="8164682" cy="8152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1141" y="1067220"/>
            <a:ext cx="524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70C0"/>
                </a:solidFill>
                <a:latin typeface="Minion Pro" panose="02040503050201020203" pitchFamily="18" charset="0"/>
              </a:rPr>
              <a:t>Synthesis of 1,10-phenanthroline-3,8-dicarboxylic acid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1141" y="2274963"/>
            <a:ext cx="1930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70C0"/>
                </a:solidFill>
                <a:latin typeface="Minion Pro" panose="02040503050201020203" pitchFamily="18" charset="0"/>
              </a:rPr>
              <a:t>MOF preparation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6855" y="5024472"/>
            <a:ext cx="3589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70C0"/>
                </a:solidFill>
                <a:latin typeface="Minion Pro" panose="02040503050201020203" pitchFamily="18" charset="0"/>
              </a:rPr>
              <a:t>Selective synthesis of 3-CF</a:t>
            </a:r>
            <a:r>
              <a:rPr lang="en-US" sz="1600" b="1" baseline="-25000" dirty="0" smtClean="0">
                <a:solidFill>
                  <a:srgbClr val="0070C0"/>
                </a:solidFill>
                <a:latin typeface="Minion Pro" panose="02040503050201020203" pitchFamily="18" charset="0"/>
              </a:rPr>
              <a:t>3</a:t>
            </a:r>
            <a:r>
              <a:rPr lang="en-US" sz="1600" b="1" dirty="0" smtClean="0">
                <a:solidFill>
                  <a:srgbClr val="0070C0"/>
                </a:solidFill>
                <a:latin typeface="Minion Pro" panose="02040503050201020203" pitchFamily="18" charset="0"/>
              </a:rPr>
              <a:t>-pyrazoles</a:t>
            </a:r>
          </a:p>
        </p:txBody>
      </p:sp>
    </p:spTree>
    <p:extLst>
      <p:ext uri="{BB962C8B-B14F-4D97-AF65-F5344CB8AC3E}">
        <p14:creationId xmlns:p14="http://schemas.microsoft.com/office/powerpoint/2010/main" val="30250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08519" y="466633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7030A0"/>
                </a:solidFill>
                <a:ea typeface="Georgia" charset="0"/>
                <a:cs typeface="Georgia" charset="0"/>
              </a:rPr>
              <a:t>Zr</a:t>
            </a:r>
            <a:r>
              <a:rPr lang="en-US" sz="2000" b="1" dirty="0">
                <a:solidFill>
                  <a:srgbClr val="7030A0"/>
                </a:solidFill>
                <a:ea typeface="Georgia" charset="0"/>
                <a:cs typeface="Georgia" charset="0"/>
              </a:rPr>
              <a:t>-based MOFs with 1,10-phenanthroline linker for Cu-catalyzed reactions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080" y="1340768"/>
            <a:ext cx="5958583" cy="10413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369" y="4948477"/>
            <a:ext cx="5900734" cy="1677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03" y="2382663"/>
            <a:ext cx="6983180" cy="17087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339" y="3944258"/>
            <a:ext cx="4729266" cy="10123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6" y="1002214"/>
            <a:ext cx="4340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70C0"/>
                </a:solidFill>
                <a:latin typeface="Minion Pro" panose="02040503050201020203" pitchFamily="18" charset="0"/>
              </a:rPr>
              <a:t>Селективный синтез</a:t>
            </a:r>
            <a:r>
              <a:rPr lang="en-US" sz="1600" b="1" dirty="0" smtClean="0">
                <a:solidFill>
                  <a:srgbClr val="0070C0"/>
                </a:solidFill>
                <a:latin typeface="Minion Pro" panose="02040503050201020203" pitchFamily="18" charset="0"/>
              </a:rPr>
              <a:t> 3-CF</a:t>
            </a:r>
            <a:r>
              <a:rPr lang="en-US" sz="1600" b="1" baseline="-25000" dirty="0" smtClean="0">
                <a:solidFill>
                  <a:srgbClr val="0070C0"/>
                </a:solidFill>
                <a:latin typeface="Minion Pro" panose="02040503050201020203" pitchFamily="18" charset="0"/>
              </a:rPr>
              <a:t>3</a:t>
            </a:r>
            <a:r>
              <a:rPr lang="en-US" sz="1600" b="1" dirty="0" smtClean="0">
                <a:solidFill>
                  <a:srgbClr val="0070C0"/>
                </a:solidFill>
                <a:latin typeface="Minion Pro" panose="02040503050201020203" pitchFamily="18" charset="0"/>
              </a:rPr>
              <a:t>-</a:t>
            </a:r>
            <a:r>
              <a:rPr lang="ru-RU" sz="1600" b="1" dirty="0" smtClean="0">
                <a:solidFill>
                  <a:srgbClr val="0070C0"/>
                </a:solidFill>
                <a:latin typeface="Minion Pro" panose="02040503050201020203" pitchFamily="18" charset="0"/>
              </a:rPr>
              <a:t>пиразолов</a:t>
            </a:r>
            <a:endParaRPr lang="en-US" sz="1600" b="1" dirty="0" smtClean="0">
              <a:solidFill>
                <a:srgbClr val="0070C0"/>
              </a:solidFill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84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101896"/>
              </p:ext>
            </p:extLst>
          </p:nvPr>
        </p:nvGraphicFramePr>
        <p:xfrm>
          <a:off x="989527" y="1268760"/>
          <a:ext cx="7204075" cy="494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2" name="CS ChemDraw Drawing" r:id="rId3" imgW="6679205" imgH="4586720" progId="ChemDraw.Document.6.0">
                  <p:embed/>
                </p:oleObj>
              </mc:Choice>
              <mc:Fallback>
                <p:oleObj name="CS ChemDraw Drawing" r:id="rId3" imgW="6679205" imgH="458672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9527" y="1268760"/>
                        <a:ext cx="7204075" cy="4949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059832" y="478918"/>
            <a:ext cx="30634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>
              <a:defRPr sz="3200"/>
            </a:lvl1pPr>
          </a:lstStyle>
          <a:p>
            <a:pPr algn="ctr"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Каталитический цикл</a:t>
            </a:r>
            <a:endParaRPr lang="ru-RU" sz="2400" b="1" dirty="0">
              <a:solidFill>
                <a:srgbClr val="7030A0"/>
              </a:solidFill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49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989" y="2060856"/>
            <a:ext cx="1571317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997" y="2010740"/>
            <a:ext cx="2246662" cy="161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011696" y="3342598"/>
            <a:ext cx="17583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SEM micrograph of the CuNPs/Al</a:t>
            </a:r>
            <a:r>
              <a:rPr lang="en-US" sz="800" baseline="-25000" dirty="0"/>
              <a:t>2</a:t>
            </a:r>
            <a:r>
              <a:rPr lang="en-US" sz="800" dirty="0"/>
              <a:t>O</a:t>
            </a:r>
            <a:r>
              <a:rPr lang="en-US" sz="800" baseline="-25000" dirty="0"/>
              <a:t>3</a:t>
            </a:r>
            <a:r>
              <a:rPr lang="en-US" sz="800" dirty="0"/>
              <a:t> </a:t>
            </a:r>
            <a:endParaRPr lang="ru-RU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2996646" y="6296727"/>
            <a:ext cx="3204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Catalysis </a:t>
            </a:r>
            <a:r>
              <a:rPr lang="en-US" sz="1400" i="1" dirty="0" err="1"/>
              <a:t>Lett</a:t>
            </a:r>
            <a:r>
              <a:rPr lang="en-US" sz="1400" dirty="0"/>
              <a:t>., </a:t>
            </a:r>
            <a:r>
              <a:rPr lang="en-US" sz="1400" b="1" dirty="0"/>
              <a:t>2017</a:t>
            </a:r>
            <a:r>
              <a:rPr lang="en-US" sz="1400" dirty="0"/>
              <a:t>, </a:t>
            </a:r>
            <a:r>
              <a:rPr lang="en-US" sz="1400" u="sng" dirty="0"/>
              <a:t>147</a:t>
            </a:r>
            <a:r>
              <a:rPr lang="en-US" sz="1400" dirty="0"/>
              <a:t>, 2570-2580.</a:t>
            </a:r>
            <a:endParaRPr lang="ru-RU" sz="14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190765"/>
              </p:ext>
            </p:extLst>
          </p:nvPr>
        </p:nvGraphicFramePr>
        <p:xfrm>
          <a:off x="1320414" y="891108"/>
          <a:ext cx="6421165" cy="110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4" name="CS ChemDraw Drawing" r:id="rId5" imgW="7010035" imgH="1205224" progId="ChemDraw.Document.6.0">
                  <p:embed/>
                </p:oleObj>
              </mc:Choice>
              <mc:Fallback>
                <p:oleObj name="CS ChemDraw Drawing" r:id="rId5" imgW="7010035" imgH="120522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20414" y="891108"/>
                        <a:ext cx="6421165" cy="1103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60" name="Picture 52" descr="C:\Users\Asus-pc\Desktop\Рисунок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" t="2956" r="1879" b="2462"/>
          <a:stretch/>
        </p:blipFill>
        <p:spPr bwMode="auto">
          <a:xfrm>
            <a:off x="552290" y="1994746"/>
            <a:ext cx="3800336" cy="191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24593" y="482186"/>
            <a:ext cx="71494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>
              <a:defRPr sz="3200"/>
            </a:lvl1pPr>
          </a:lstStyle>
          <a:p>
            <a:pPr algn="ctr"/>
            <a:r>
              <a:rPr lang="en-US" sz="2000" b="1" dirty="0">
                <a:solidFill>
                  <a:srgbClr val="7030A0"/>
                </a:solidFill>
              </a:rPr>
              <a:t>Cu(0) NPs /Al</a:t>
            </a:r>
            <a:r>
              <a:rPr lang="en-US" sz="2000" b="1" baseline="-25000" dirty="0">
                <a:solidFill>
                  <a:srgbClr val="7030A0"/>
                </a:solidFill>
              </a:rPr>
              <a:t>2</a:t>
            </a:r>
            <a:r>
              <a:rPr lang="en-US" sz="2000" b="1" dirty="0">
                <a:solidFill>
                  <a:srgbClr val="7030A0"/>
                </a:solidFill>
              </a:rPr>
              <a:t>O</a:t>
            </a:r>
            <a:r>
              <a:rPr lang="en-US" sz="2000" b="1" baseline="-25000" dirty="0">
                <a:solidFill>
                  <a:srgbClr val="7030A0"/>
                </a:solidFill>
              </a:rPr>
              <a:t>3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в </a:t>
            </a:r>
            <a:r>
              <a:rPr lang="ru-RU" sz="2000" b="1" dirty="0" err="1" smtClean="0">
                <a:solidFill>
                  <a:srgbClr val="7030A0"/>
                </a:solidFill>
              </a:rPr>
              <a:t>карбоксилировании</a:t>
            </a:r>
            <a:r>
              <a:rPr lang="ru-RU" sz="2000" b="1" dirty="0" smtClean="0">
                <a:solidFill>
                  <a:srgbClr val="7030A0"/>
                </a:solidFill>
              </a:rPr>
              <a:t> терминальных </a:t>
            </a:r>
            <a:r>
              <a:rPr lang="ru-RU" sz="2000" b="1" dirty="0" err="1" smtClean="0">
                <a:solidFill>
                  <a:srgbClr val="7030A0"/>
                </a:solidFill>
              </a:rPr>
              <a:t>алкинов</a:t>
            </a:r>
            <a:endParaRPr lang="ru-RU" sz="2000" dirty="0">
              <a:solidFill>
                <a:srgbClr val="7030A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3544623"/>
              </p:ext>
            </p:extLst>
          </p:nvPr>
        </p:nvGraphicFramePr>
        <p:xfrm>
          <a:off x="608833" y="3861048"/>
          <a:ext cx="7984319" cy="2515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5" name="CS ChemDraw Drawing" r:id="rId8" imgW="8140857" imgH="2564589" progId="ChemDraw.Document.6.0">
                  <p:embed/>
                </p:oleObj>
              </mc:Choice>
              <mc:Fallback>
                <p:oleObj name="CS ChemDraw Drawing" r:id="rId8" imgW="8140857" imgH="256458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8833" y="3861048"/>
                        <a:ext cx="7984319" cy="2515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265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Object 3">
            <a:extLst>
              <a:ext uri="{FF2B5EF4-FFF2-40B4-BE49-F238E27FC236}">
                <a16:creationId xmlns:a16="http://schemas.microsoft.com/office/drawing/2014/main" xmlns="" id="{53A88F2A-40E3-4DFF-B9FD-2210389BB8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868329"/>
              </p:ext>
            </p:extLst>
          </p:nvPr>
        </p:nvGraphicFramePr>
        <p:xfrm>
          <a:off x="457200" y="4091582"/>
          <a:ext cx="8243887" cy="307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" name="Document" r:id="rId3" imgW="7839075" imgH="2914650" progId="ChemWindow.Document">
                  <p:embed/>
                </p:oleObj>
              </mc:Choice>
              <mc:Fallback>
                <p:oleObj name="Document" r:id="rId3" imgW="7839075" imgH="2914650" progId="ChemWindow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091582"/>
                        <a:ext cx="8243887" cy="30702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2">
            <a:extLst>
              <a:ext uri="{FF2B5EF4-FFF2-40B4-BE49-F238E27FC236}">
                <a16:creationId xmlns:a16="http://schemas.microsoft.com/office/drawing/2014/main" xmlns="" id="{1DBC0849-6CA1-4B0A-9158-5A8134AA0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260648"/>
            <a:ext cx="810039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b="1" dirty="0" smtClean="0">
                <a:solidFill>
                  <a:srgbClr val="7030A0"/>
                </a:solidFill>
                <a:latin typeface="+mn-lt"/>
              </a:rPr>
              <a:t>Катализ переходными металлами в индустрии</a:t>
            </a:r>
            <a:endParaRPr lang="ru-RU" altLang="ru-RU" sz="3600" dirty="0">
              <a:solidFill>
                <a:srgbClr val="7030A0"/>
              </a:solidFill>
              <a:latin typeface="+mn-lt"/>
            </a:endParaRPr>
          </a:p>
        </p:txBody>
      </p:sp>
      <p:graphicFrame>
        <p:nvGraphicFramePr>
          <p:cNvPr id="1026" name="Object 2">
            <a:extLst>
              <a:ext uri="{FF2B5EF4-FFF2-40B4-BE49-F238E27FC236}">
                <a16:creationId xmlns:a16="http://schemas.microsoft.com/office/drawing/2014/main" xmlns="" id="{D2252894-8645-49D8-B7C5-90AA000E00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041075"/>
              </p:ext>
            </p:extLst>
          </p:nvPr>
        </p:nvGraphicFramePr>
        <p:xfrm>
          <a:off x="1475656" y="1412776"/>
          <a:ext cx="5817018" cy="2405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" name="Document" r:id="rId5" imgW="5229225" imgH="2162175" progId="ChemWindow.Document">
                  <p:embed/>
                </p:oleObj>
              </mc:Choice>
              <mc:Fallback>
                <p:oleObj name="Document" r:id="rId5" imgW="5229225" imgH="2162175" progId="ChemWindow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412776"/>
                        <a:ext cx="5817018" cy="240521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357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581774"/>
              </p:ext>
            </p:extLst>
          </p:nvPr>
        </p:nvGraphicFramePr>
        <p:xfrm>
          <a:off x="1573213" y="1485926"/>
          <a:ext cx="3667125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62" name="CS ChemDraw Drawing" r:id="rId4" imgW="3838524" imgH="731051" progId="ChemDraw.Document.6.0">
                  <p:embed/>
                </p:oleObj>
              </mc:Choice>
              <mc:Fallback>
                <p:oleObj name="CS ChemDraw Drawing" r:id="rId4" imgW="3838524" imgH="731051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3213" y="1485926"/>
                        <a:ext cx="3667125" cy="70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6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7562" name="Прямоугольник 8"/>
          <p:cNvSpPr>
            <a:spLocks noChangeArrowheads="1"/>
          </p:cNvSpPr>
          <p:nvPr/>
        </p:nvSpPr>
        <p:spPr bwMode="auto">
          <a:xfrm>
            <a:off x="111933" y="490835"/>
            <a:ext cx="671033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С</a:t>
            </a:r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интез </a:t>
            </a:r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циклических карбонатов при катализе </a:t>
            </a:r>
            <a:r>
              <a:rPr lang="en-US" b="1" dirty="0" smtClean="0">
                <a:solidFill>
                  <a:srgbClr val="7030A0"/>
                </a:solidFill>
                <a:latin typeface="Calibri" pitchFamily="34" charset="0"/>
              </a:rPr>
              <a:t>ZnCl</a:t>
            </a:r>
            <a:r>
              <a:rPr lang="en-US" b="1" baseline="-25000" dirty="0" smtClean="0">
                <a:solidFill>
                  <a:srgbClr val="7030A0"/>
                </a:solidFill>
                <a:latin typeface="Calibri" pitchFamily="34" charset="0"/>
              </a:rPr>
              <a:t>2</a:t>
            </a:r>
            <a:r>
              <a:rPr lang="en-US" b="1" dirty="0" smtClean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иммобилизованным на оксид </a:t>
            </a:r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алюминия, в отсутствии растворителя</a:t>
            </a:r>
            <a:endParaRPr lang="ru-RU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107563" name="TextBox 11"/>
          <p:cNvSpPr txBox="1">
            <a:spLocks noChangeArrowheads="1"/>
          </p:cNvSpPr>
          <p:nvPr/>
        </p:nvSpPr>
        <p:spPr bwMode="auto">
          <a:xfrm>
            <a:off x="7561613" y="2451100"/>
            <a:ext cx="10795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latin typeface="Calibri" pitchFamily="34" charset="0"/>
              </a:rPr>
              <a:t>=ZnCl</a:t>
            </a:r>
            <a:r>
              <a:rPr lang="en-US" sz="1100" baseline="-25000">
                <a:latin typeface="Calibri" pitchFamily="34" charset="0"/>
              </a:rPr>
              <a:t>2</a:t>
            </a:r>
            <a:r>
              <a:rPr lang="en-US" sz="1100">
                <a:latin typeface="Calibri" pitchFamily="34" charset="0"/>
              </a:rPr>
              <a:t>@Al</a:t>
            </a:r>
            <a:r>
              <a:rPr lang="en-US" sz="1100" baseline="-25000">
                <a:latin typeface="Calibri" pitchFamily="34" charset="0"/>
              </a:rPr>
              <a:t>2</a:t>
            </a:r>
            <a:r>
              <a:rPr lang="en-US" sz="1100">
                <a:latin typeface="Calibri" pitchFamily="34" charset="0"/>
              </a:rPr>
              <a:t>O</a:t>
            </a:r>
            <a:r>
              <a:rPr lang="en-US" sz="1100" baseline="-25000">
                <a:latin typeface="Calibri" pitchFamily="34" charset="0"/>
              </a:rPr>
              <a:t>3 </a:t>
            </a:r>
            <a:endParaRPr lang="ru-RU" sz="1100">
              <a:latin typeface="Calibri" pitchFamily="34" charset="0"/>
            </a:endParaRPr>
          </a:p>
        </p:txBody>
      </p:sp>
      <p:pic>
        <p:nvPicPr>
          <p:cNvPr id="13" name="Рисунок 12" descr="C:\Users\grig\AppData\Local\Temp\Rar$EXa7516.33258\GB-01-21.jpg"/>
          <p:cNvPicPr/>
          <p:nvPr/>
        </p:nvPicPr>
        <p:blipFill rotWithShape="1">
          <a:blip r:embed="rId6"/>
          <a:srcRect r="20460" b="6755"/>
          <a:stretch/>
        </p:blipFill>
        <p:spPr bwMode="auto">
          <a:xfrm>
            <a:off x="6130925" y="944563"/>
            <a:ext cx="2486025" cy="1263650"/>
          </a:xfrm>
          <a:prstGeom prst="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7565" name="Рисунок 9" descr="C:\Users\509\Desktop\GB-01_010k_05_1.jpg"/>
          <p:cNvPicPr>
            <a:picLocks noChangeAspect="1" noChangeArrowheads="1"/>
          </p:cNvPicPr>
          <p:nvPr/>
        </p:nvPicPr>
        <p:blipFill>
          <a:blip r:embed="rId7"/>
          <a:srcRect r="24690" b="4906"/>
          <a:stretch>
            <a:fillRect/>
          </a:stretch>
        </p:blipFill>
        <p:spPr bwMode="auto">
          <a:xfrm>
            <a:off x="7516813" y="952500"/>
            <a:ext cx="1100137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752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523661"/>
              </p:ext>
            </p:extLst>
          </p:nvPr>
        </p:nvGraphicFramePr>
        <p:xfrm>
          <a:off x="6027738" y="2319337"/>
          <a:ext cx="148907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63" name="CS ChemDraw Drawing" r:id="rId8" imgW="1622401" imgH="572555" progId="ChemDraw.Document.6.0">
                  <p:embed/>
                </p:oleObj>
              </mc:Choice>
              <mc:Fallback>
                <p:oleObj name="CS ChemDraw Drawing" r:id="rId8" imgW="1622401" imgH="57255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7738" y="2319337"/>
                        <a:ext cx="1489075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7566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058" y="2135221"/>
            <a:ext cx="4100513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Диаграмма 14"/>
          <p:cNvGraphicFramePr/>
          <p:nvPr/>
        </p:nvGraphicFramePr>
        <p:xfrm>
          <a:off x="5346294" y="2938476"/>
          <a:ext cx="3616274" cy="1857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0756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07532" name="Object 12"/>
          <p:cNvGraphicFramePr>
            <a:graphicFrameLocks noChangeAspect="1"/>
          </p:cNvGraphicFramePr>
          <p:nvPr/>
        </p:nvGraphicFramePr>
        <p:xfrm>
          <a:off x="233363" y="5511800"/>
          <a:ext cx="646112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64" name="CS ChemDraw Drawing" r:id="rId12" imgW="639754" imgH="668684" progId="ChemDraw.Document.6.0">
                  <p:embed/>
                </p:oleObj>
              </mc:Choice>
              <mc:Fallback>
                <p:oleObj name="CS ChemDraw Drawing" r:id="rId12" imgW="639754" imgH="66868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363" y="5511800"/>
                        <a:ext cx="646112" cy="655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6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757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757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07536" name="Object 16"/>
          <p:cNvGraphicFramePr>
            <a:graphicFrameLocks noChangeAspect="1"/>
          </p:cNvGraphicFramePr>
          <p:nvPr/>
        </p:nvGraphicFramePr>
        <p:xfrm>
          <a:off x="946150" y="5500688"/>
          <a:ext cx="998538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65" name="CS ChemDraw Drawing" r:id="rId14" imgW="1002375" imgH="645707" progId="ChemDraw.Document.6.0">
                  <p:embed/>
                </p:oleObj>
              </mc:Choice>
              <mc:Fallback>
                <p:oleObj name="CS ChemDraw Drawing" r:id="rId14" imgW="1002375" imgH="645707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6150" y="5500688"/>
                        <a:ext cx="998538" cy="639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72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7573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07539" name="Object 19"/>
          <p:cNvGraphicFramePr>
            <a:graphicFrameLocks noChangeAspect="1"/>
          </p:cNvGraphicFramePr>
          <p:nvPr/>
        </p:nvGraphicFramePr>
        <p:xfrm>
          <a:off x="1954213" y="5322888"/>
          <a:ext cx="1077912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66" name="CS ChemDraw Drawing" r:id="rId16" imgW="1119804" imgH="902208" progId="ChemDraw.Document.6.0">
                  <p:embed/>
                </p:oleObj>
              </mc:Choice>
              <mc:Fallback>
                <p:oleObj name="CS ChemDraw Drawing" r:id="rId16" imgW="1119804" imgH="90220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4213" y="5322888"/>
                        <a:ext cx="1077912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74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7575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07542" name="Object 22"/>
          <p:cNvGraphicFramePr>
            <a:graphicFrameLocks noChangeAspect="1"/>
          </p:cNvGraphicFramePr>
          <p:nvPr/>
        </p:nvGraphicFramePr>
        <p:xfrm>
          <a:off x="2890838" y="5538788"/>
          <a:ext cx="82550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67" name="CS ChemDraw Drawing" r:id="rId18" imgW="813079" imgH="595532" progId="ChemDraw.Document.6.0">
                  <p:embed/>
                </p:oleObj>
              </mc:Choice>
              <mc:Fallback>
                <p:oleObj name="CS ChemDraw Drawing" r:id="rId18" imgW="813079" imgH="59553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0838" y="5538788"/>
                        <a:ext cx="825500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76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7577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07545" name="Object 25"/>
          <p:cNvGraphicFramePr>
            <a:graphicFrameLocks noChangeAspect="1"/>
          </p:cNvGraphicFramePr>
          <p:nvPr/>
        </p:nvGraphicFramePr>
        <p:xfrm>
          <a:off x="3827463" y="5686425"/>
          <a:ext cx="914400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68" name="CS ChemDraw Drawing" r:id="rId20" imgW="875552" imgH="447822" progId="ChemDraw.Document.6.0">
                  <p:embed/>
                </p:oleObj>
              </mc:Choice>
              <mc:Fallback>
                <p:oleObj name="CS ChemDraw Drawing" r:id="rId20" imgW="875552" imgH="44782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7463" y="5686425"/>
                        <a:ext cx="914400" cy="449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78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7579" name="Rectangle 4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07548" name="Object 28"/>
          <p:cNvGraphicFramePr>
            <a:graphicFrameLocks noChangeAspect="1"/>
          </p:cNvGraphicFramePr>
          <p:nvPr/>
        </p:nvGraphicFramePr>
        <p:xfrm>
          <a:off x="4835525" y="5507038"/>
          <a:ext cx="1190625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69" name="CS ChemDraw Drawing" r:id="rId22" imgW="1188383" imgH="712763" progId="ChemDraw.Document.6.0">
                  <p:embed/>
                </p:oleObj>
              </mc:Choice>
              <mc:Fallback>
                <p:oleObj name="CS ChemDraw Drawing" r:id="rId22" imgW="1188383" imgH="712763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5525" y="5507038"/>
                        <a:ext cx="1190625" cy="700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80" name="Rectangle 4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7581" name="Rectangle 5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107582" name="Группа 1"/>
          <p:cNvGrpSpPr>
            <a:grpSpLocks/>
          </p:cNvGrpSpPr>
          <p:nvPr/>
        </p:nvGrpSpPr>
        <p:grpSpPr bwMode="auto">
          <a:xfrm>
            <a:off x="298450" y="4614863"/>
            <a:ext cx="6829425" cy="857250"/>
            <a:chOff x="314325" y="4718050"/>
            <a:chExt cx="6830014" cy="857919"/>
          </a:xfrm>
        </p:grpSpPr>
        <p:graphicFrame>
          <p:nvGraphicFramePr>
            <p:cNvPr id="107552" name="Object 32"/>
            <p:cNvGraphicFramePr>
              <a:graphicFrameLocks noChangeAspect="1"/>
            </p:cNvGraphicFramePr>
            <p:nvPr/>
          </p:nvGraphicFramePr>
          <p:xfrm>
            <a:off x="314325" y="4746625"/>
            <a:ext cx="522288" cy="600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970" name="CS ChemDraw Drawing" r:id="rId24" imgW="522325" imgH="611945" progId="ChemDraw.Document.6.0">
                    <p:embed/>
                  </p:oleObj>
                </mc:Choice>
                <mc:Fallback>
                  <p:oleObj name="CS ChemDraw Drawing" r:id="rId24" imgW="522325" imgH="611945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4325" y="4746625"/>
                          <a:ext cx="522288" cy="600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553" name="Object 33"/>
            <p:cNvGraphicFramePr>
              <a:graphicFrameLocks noChangeAspect="1"/>
            </p:cNvGraphicFramePr>
            <p:nvPr/>
          </p:nvGraphicFramePr>
          <p:xfrm>
            <a:off x="1058328" y="4718050"/>
            <a:ext cx="695325" cy="766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971" name="CS ChemDraw Drawing" r:id="rId26" imgW="688605" imgH="769034" progId="ChemDraw.Document.6.0">
                    <p:embed/>
                  </p:oleObj>
                </mc:Choice>
                <mc:Fallback>
                  <p:oleObj name="CS ChemDraw Drawing" r:id="rId26" imgW="688605" imgH="769034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8328" y="4718050"/>
                          <a:ext cx="695325" cy="7667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554" name="Object 34"/>
            <p:cNvGraphicFramePr>
              <a:graphicFrameLocks noChangeAspect="1"/>
            </p:cNvGraphicFramePr>
            <p:nvPr/>
          </p:nvGraphicFramePr>
          <p:xfrm>
            <a:off x="1989667" y="4784725"/>
            <a:ext cx="787400" cy="574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972" name="CS ChemDraw Drawing" r:id="rId28" imgW="801337" imgH="586154" progId="ChemDraw.Document.6.0">
                    <p:embed/>
                  </p:oleObj>
                </mc:Choice>
                <mc:Fallback>
                  <p:oleObj name="CS ChemDraw Drawing" r:id="rId28" imgW="801337" imgH="586154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89667" y="4784725"/>
                          <a:ext cx="787400" cy="5746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555" name="Object 35"/>
            <p:cNvGraphicFramePr>
              <a:graphicFrameLocks noChangeAspect="1"/>
            </p:cNvGraphicFramePr>
            <p:nvPr/>
          </p:nvGraphicFramePr>
          <p:xfrm>
            <a:off x="3031059" y="4754563"/>
            <a:ext cx="914400" cy="6238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973" name="CS ChemDraw Drawing" r:id="rId30" imgW="901856" imgH="584747" progId="ChemDraw.Document.6.0">
                    <p:embed/>
                  </p:oleObj>
                </mc:Choice>
                <mc:Fallback>
                  <p:oleObj name="CS ChemDraw Drawing" r:id="rId30" imgW="901856" imgH="584747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31059" y="4754563"/>
                          <a:ext cx="914400" cy="6238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556" name="Object 36"/>
            <p:cNvGraphicFramePr>
              <a:graphicFrameLocks noChangeAspect="1"/>
            </p:cNvGraphicFramePr>
            <p:nvPr/>
          </p:nvGraphicFramePr>
          <p:xfrm>
            <a:off x="4191506" y="4759325"/>
            <a:ext cx="552450" cy="695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974" name="CS ChemDraw Drawing" r:id="rId32" imgW="546750" imgH="706667" progId="ChemDraw.Document.6.0">
                    <p:embed/>
                  </p:oleObj>
                </mc:Choice>
                <mc:Fallback>
                  <p:oleObj name="CS ChemDraw Drawing" r:id="rId32" imgW="546750" imgH="706667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506" y="4759325"/>
                          <a:ext cx="552450" cy="6953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557" name="Object 37"/>
            <p:cNvGraphicFramePr>
              <a:graphicFrameLocks noChangeAspect="1"/>
            </p:cNvGraphicFramePr>
            <p:nvPr/>
          </p:nvGraphicFramePr>
          <p:xfrm>
            <a:off x="5000048" y="4987925"/>
            <a:ext cx="828675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975" name="CS ChemDraw Drawing" r:id="rId34" imgW="840793" imgH="432347" progId="ChemDraw.Document.6.0">
                    <p:embed/>
                  </p:oleObj>
                </mc:Choice>
                <mc:Fallback>
                  <p:oleObj name="CS ChemDraw Drawing" r:id="rId34" imgW="840793" imgH="432347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00048" y="4987925"/>
                          <a:ext cx="828675" cy="415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558" name="Object 38"/>
            <p:cNvGraphicFramePr>
              <a:graphicFrameLocks noChangeAspect="1"/>
            </p:cNvGraphicFramePr>
            <p:nvPr/>
          </p:nvGraphicFramePr>
          <p:xfrm>
            <a:off x="5963239" y="4796507"/>
            <a:ext cx="1181100" cy="779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976" name="CS ChemDraw Drawing" r:id="rId36" imgW="1210929" imgH="769034" progId="ChemDraw.Document.6.0">
                    <p:embed/>
                  </p:oleObj>
                </mc:Choice>
                <mc:Fallback>
                  <p:oleObj name="CS ChemDraw Drawing" r:id="rId36" imgW="1210929" imgH="769034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63239" y="4796507"/>
                          <a:ext cx="1181100" cy="779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7583" name="Rectangle 5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07560" name="Object 40"/>
          <p:cNvGraphicFramePr>
            <a:graphicFrameLocks noChangeAspect="1"/>
          </p:cNvGraphicFramePr>
          <p:nvPr/>
        </p:nvGraphicFramePr>
        <p:xfrm>
          <a:off x="6130925" y="5534025"/>
          <a:ext cx="13716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77" name="CS ChemDraw Drawing" r:id="rId38" imgW="1369694" imgH="795294" progId="ChemDraw.Document.6.0">
                  <p:embed/>
                </p:oleObj>
              </mc:Choice>
              <mc:Fallback>
                <p:oleObj name="CS ChemDraw Drawing" r:id="rId38" imgW="1369694" imgH="79529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0925" y="5534025"/>
                        <a:ext cx="1371600" cy="779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84" name="Rectangle 5"/>
          <p:cNvSpPr>
            <a:spLocks noChangeArrowheads="1"/>
          </p:cNvSpPr>
          <p:nvPr/>
        </p:nvSpPr>
        <p:spPr bwMode="auto">
          <a:xfrm>
            <a:off x="362719" y="4325971"/>
            <a:ext cx="50038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ru-RU" sz="1100" dirty="0">
                <a:latin typeface="Times New Roman" pitchFamily="18" charset="0"/>
                <a:cs typeface="Times New Roman" pitchFamily="18" charset="0"/>
              </a:rPr>
              <a:t>Screening of supported catalysts and supports in the synthesis of the cyclic carbonate.</a:t>
            </a:r>
            <a:endParaRPr lang="en-US" altLang="ru-RU" dirty="0"/>
          </a:p>
        </p:txBody>
      </p:sp>
      <p:sp>
        <p:nvSpPr>
          <p:cNvPr id="107585" name="TextBox 1038"/>
          <p:cNvSpPr txBox="1">
            <a:spLocks noChangeArrowheads="1"/>
          </p:cNvSpPr>
          <p:nvPr/>
        </p:nvSpPr>
        <p:spPr bwMode="auto">
          <a:xfrm>
            <a:off x="301625" y="5348288"/>
            <a:ext cx="4730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Calibri" pitchFamily="34" charset="0"/>
              </a:rPr>
              <a:t>100%</a:t>
            </a:r>
            <a:endParaRPr lang="ru-RU" sz="1000">
              <a:latin typeface="Calibri" pitchFamily="34" charset="0"/>
            </a:endParaRPr>
          </a:p>
        </p:txBody>
      </p:sp>
      <p:sp>
        <p:nvSpPr>
          <p:cNvPr id="107586" name="TextBox 47"/>
          <p:cNvSpPr txBox="1">
            <a:spLocks noChangeArrowheads="1"/>
          </p:cNvSpPr>
          <p:nvPr/>
        </p:nvSpPr>
        <p:spPr bwMode="auto">
          <a:xfrm>
            <a:off x="1033463" y="5345113"/>
            <a:ext cx="4730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Calibri" pitchFamily="34" charset="0"/>
              </a:rPr>
              <a:t>100%</a:t>
            </a:r>
            <a:endParaRPr lang="ru-RU" sz="1000">
              <a:latin typeface="Calibri" pitchFamily="34" charset="0"/>
            </a:endParaRPr>
          </a:p>
        </p:txBody>
      </p:sp>
      <p:sp>
        <p:nvSpPr>
          <p:cNvPr id="107587" name="TextBox 48"/>
          <p:cNvSpPr txBox="1">
            <a:spLocks noChangeArrowheads="1"/>
          </p:cNvSpPr>
          <p:nvPr/>
        </p:nvSpPr>
        <p:spPr bwMode="auto">
          <a:xfrm>
            <a:off x="2078038" y="5375275"/>
            <a:ext cx="406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Calibri" pitchFamily="34" charset="0"/>
              </a:rPr>
              <a:t>87%</a:t>
            </a:r>
            <a:endParaRPr lang="ru-RU" sz="1000">
              <a:latin typeface="Calibri" pitchFamily="34" charset="0"/>
            </a:endParaRPr>
          </a:p>
        </p:txBody>
      </p:sp>
      <p:sp>
        <p:nvSpPr>
          <p:cNvPr id="107588" name="TextBox 49"/>
          <p:cNvSpPr txBox="1">
            <a:spLocks noChangeArrowheads="1"/>
          </p:cNvSpPr>
          <p:nvPr/>
        </p:nvSpPr>
        <p:spPr bwMode="auto">
          <a:xfrm>
            <a:off x="3230563" y="5378450"/>
            <a:ext cx="4730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Calibri" pitchFamily="34" charset="0"/>
              </a:rPr>
              <a:t>100%</a:t>
            </a:r>
            <a:endParaRPr lang="ru-RU" sz="1000" dirty="0">
              <a:latin typeface="Calibri" pitchFamily="34" charset="0"/>
            </a:endParaRPr>
          </a:p>
        </p:txBody>
      </p:sp>
      <p:sp>
        <p:nvSpPr>
          <p:cNvPr id="107589" name="TextBox 50"/>
          <p:cNvSpPr txBox="1">
            <a:spLocks noChangeArrowheads="1"/>
          </p:cNvSpPr>
          <p:nvPr/>
        </p:nvSpPr>
        <p:spPr bwMode="auto">
          <a:xfrm>
            <a:off x="5178425" y="6191250"/>
            <a:ext cx="4730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Calibri" pitchFamily="34" charset="0"/>
              </a:rPr>
              <a:t>100%</a:t>
            </a:r>
            <a:endParaRPr lang="ru-RU" sz="1000">
              <a:latin typeface="Calibri" pitchFamily="34" charset="0"/>
            </a:endParaRPr>
          </a:p>
        </p:txBody>
      </p:sp>
      <p:sp>
        <p:nvSpPr>
          <p:cNvPr id="107590" name="TextBox 51"/>
          <p:cNvSpPr txBox="1">
            <a:spLocks noChangeArrowheads="1"/>
          </p:cNvSpPr>
          <p:nvPr/>
        </p:nvSpPr>
        <p:spPr bwMode="auto">
          <a:xfrm>
            <a:off x="6415088" y="5348288"/>
            <a:ext cx="4730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Calibri" pitchFamily="34" charset="0"/>
              </a:rPr>
              <a:t>100%</a:t>
            </a:r>
            <a:endParaRPr lang="ru-RU" sz="1000" dirty="0">
              <a:latin typeface="Calibri" pitchFamily="34" charset="0"/>
            </a:endParaRPr>
          </a:p>
        </p:txBody>
      </p:sp>
      <p:sp>
        <p:nvSpPr>
          <p:cNvPr id="107591" name="TextBox 52"/>
          <p:cNvSpPr txBox="1">
            <a:spLocks noChangeArrowheads="1"/>
          </p:cNvSpPr>
          <p:nvPr/>
        </p:nvSpPr>
        <p:spPr bwMode="auto">
          <a:xfrm>
            <a:off x="6569075" y="6191250"/>
            <a:ext cx="4730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Calibri" pitchFamily="34" charset="0"/>
              </a:rPr>
              <a:t>100%</a:t>
            </a:r>
            <a:endParaRPr lang="ru-RU" sz="1000">
              <a:latin typeface="Calibri" pitchFamily="34" charset="0"/>
            </a:endParaRPr>
          </a:p>
        </p:txBody>
      </p:sp>
      <p:sp>
        <p:nvSpPr>
          <p:cNvPr id="107592" name="TextBox 53"/>
          <p:cNvSpPr txBox="1">
            <a:spLocks noChangeArrowheads="1"/>
          </p:cNvSpPr>
          <p:nvPr/>
        </p:nvSpPr>
        <p:spPr bwMode="auto">
          <a:xfrm>
            <a:off x="5141913" y="5348288"/>
            <a:ext cx="40798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Calibri" pitchFamily="34" charset="0"/>
              </a:rPr>
              <a:t>39%</a:t>
            </a:r>
            <a:endParaRPr lang="ru-RU" sz="1000">
              <a:latin typeface="Calibri" pitchFamily="34" charset="0"/>
            </a:endParaRPr>
          </a:p>
        </p:txBody>
      </p:sp>
      <p:sp>
        <p:nvSpPr>
          <p:cNvPr id="107593" name="TextBox 54"/>
          <p:cNvSpPr txBox="1">
            <a:spLocks noChangeArrowheads="1"/>
          </p:cNvSpPr>
          <p:nvPr/>
        </p:nvSpPr>
        <p:spPr bwMode="auto">
          <a:xfrm>
            <a:off x="4244975" y="5341938"/>
            <a:ext cx="4079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Calibri" pitchFamily="34" charset="0"/>
              </a:rPr>
              <a:t>61%</a:t>
            </a:r>
            <a:endParaRPr lang="ru-RU" sz="1000">
              <a:latin typeface="Calibri" pitchFamily="34" charset="0"/>
            </a:endParaRPr>
          </a:p>
        </p:txBody>
      </p:sp>
      <p:sp>
        <p:nvSpPr>
          <p:cNvPr id="107594" name="TextBox 55"/>
          <p:cNvSpPr txBox="1">
            <a:spLocks noChangeArrowheads="1"/>
          </p:cNvSpPr>
          <p:nvPr/>
        </p:nvSpPr>
        <p:spPr bwMode="auto">
          <a:xfrm>
            <a:off x="3933825" y="6199188"/>
            <a:ext cx="4079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Calibri" pitchFamily="34" charset="0"/>
              </a:rPr>
              <a:t>76%</a:t>
            </a:r>
            <a:endParaRPr lang="ru-RU" sz="1000">
              <a:latin typeface="Calibri" pitchFamily="34" charset="0"/>
            </a:endParaRPr>
          </a:p>
        </p:txBody>
      </p:sp>
      <p:sp>
        <p:nvSpPr>
          <p:cNvPr id="107595" name="TextBox 56"/>
          <p:cNvSpPr txBox="1">
            <a:spLocks noChangeArrowheads="1"/>
          </p:cNvSpPr>
          <p:nvPr/>
        </p:nvSpPr>
        <p:spPr bwMode="auto">
          <a:xfrm>
            <a:off x="2990850" y="6191250"/>
            <a:ext cx="4730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Calibri" pitchFamily="34" charset="0"/>
              </a:rPr>
              <a:t>100%</a:t>
            </a:r>
            <a:endParaRPr lang="ru-RU" sz="1000">
              <a:latin typeface="Calibri" pitchFamily="34" charset="0"/>
            </a:endParaRPr>
          </a:p>
        </p:txBody>
      </p:sp>
      <p:sp>
        <p:nvSpPr>
          <p:cNvPr id="107596" name="TextBox 57"/>
          <p:cNvSpPr txBox="1">
            <a:spLocks noChangeArrowheads="1"/>
          </p:cNvSpPr>
          <p:nvPr/>
        </p:nvSpPr>
        <p:spPr bwMode="auto">
          <a:xfrm>
            <a:off x="2128838" y="6192838"/>
            <a:ext cx="4079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Calibri" pitchFamily="34" charset="0"/>
              </a:rPr>
              <a:t>96%</a:t>
            </a:r>
            <a:endParaRPr lang="ru-RU" sz="1000">
              <a:latin typeface="Calibri" pitchFamily="34" charset="0"/>
            </a:endParaRPr>
          </a:p>
        </p:txBody>
      </p:sp>
      <p:sp>
        <p:nvSpPr>
          <p:cNvPr id="107597" name="TextBox 58"/>
          <p:cNvSpPr txBox="1">
            <a:spLocks noChangeArrowheads="1"/>
          </p:cNvSpPr>
          <p:nvPr/>
        </p:nvSpPr>
        <p:spPr bwMode="auto">
          <a:xfrm>
            <a:off x="1100138" y="6192838"/>
            <a:ext cx="4730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Calibri" pitchFamily="34" charset="0"/>
              </a:rPr>
              <a:t>100%</a:t>
            </a:r>
            <a:endParaRPr lang="ru-RU" sz="1000">
              <a:latin typeface="Calibri" pitchFamily="34" charset="0"/>
            </a:endParaRPr>
          </a:p>
        </p:txBody>
      </p:sp>
      <p:sp>
        <p:nvSpPr>
          <p:cNvPr id="107598" name="TextBox 59"/>
          <p:cNvSpPr txBox="1">
            <a:spLocks noChangeArrowheads="1"/>
          </p:cNvSpPr>
          <p:nvPr/>
        </p:nvSpPr>
        <p:spPr bwMode="auto">
          <a:xfrm>
            <a:off x="292100" y="6199188"/>
            <a:ext cx="4730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Calibri" pitchFamily="34" charset="0"/>
              </a:rPr>
              <a:t>100%</a:t>
            </a:r>
            <a:endParaRPr lang="ru-RU" sz="1000">
              <a:latin typeface="Calibri" pitchFamily="34" charset="0"/>
            </a:endParaRPr>
          </a:p>
        </p:txBody>
      </p:sp>
      <p:sp>
        <p:nvSpPr>
          <p:cNvPr id="107599" name="TextBox 31"/>
          <p:cNvSpPr txBox="1">
            <a:spLocks noChangeArrowheads="1"/>
          </p:cNvSpPr>
          <p:nvPr/>
        </p:nvSpPr>
        <p:spPr bwMode="auto">
          <a:xfrm>
            <a:off x="111125" y="6361583"/>
            <a:ext cx="41985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 dirty="0">
                <a:latin typeface="Calibri" pitchFamily="34" charset="0"/>
              </a:rPr>
              <a:t>Applied Catalysis B: Environmental</a:t>
            </a:r>
            <a:r>
              <a:rPr lang="ru-RU" sz="1400" dirty="0">
                <a:latin typeface="Calibri" pitchFamily="34" charset="0"/>
              </a:rPr>
              <a:t>,</a:t>
            </a:r>
            <a:r>
              <a:rPr lang="en-US" sz="1400" dirty="0">
                <a:latin typeface="Calibri" pitchFamily="34" charset="0"/>
              </a:rPr>
              <a:t> </a:t>
            </a:r>
            <a:r>
              <a:rPr lang="en-US" sz="1400" b="1" dirty="0">
                <a:latin typeface="Calibri" pitchFamily="34" charset="0"/>
              </a:rPr>
              <a:t>2019</a:t>
            </a:r>
            <a:r>
              <a:rPr lang="ru-RU" sz="1400" dirty="0">
                <a:latin typeface="Calibri" pitchFamily="34" charset="0"/>
              </a:rPr>
              <a:t>,</a:t>
            </a:r>
            <a:r>
              <a:rPr lang="en-US" sz="1400" dirty="0">
                <a:latin typeface="Calibri" pitchFamily="34" charset="0"/>
              </a:rPr>
              <a:t> </a:t>
            </a:r>
            <a:r>
              <a:rPr lang="en-US" sz="1400" i="1" dirty="0" smtClean="0">
                <a:latin typeface="Calibri" pitchFamily="34" charset="0"/>
              </a:rPr>
              <a:t>254</a:t>
            </a:r>
            <a:r>
              <a:rPr lang="fr-FR" sz="1400" dirty="0" smtClean="0"/>
              <a:t>,</a:t>
            </a:r>
            <a:r>
              <a:rPr lang="fr-FR" sz="1400" dirty="0"/>
              <a:t> 380-390</a:t>
            </a:r>
            <a:endParaRPr lang="ru-RU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1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0" y="476672"/>
            <a:ext cx="6696744" cy="7200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Синтез циклических карбонатов из </a:t>
            </a:r>
            <a:r>
              <a:rPr lang="ru-RU" sz="2000" b="1" dirty="0" err="1" smtClean="0">
                <a:solidFill>
                  <a:srgbClr val="7030A0"/>
                </a:solidFill>
              </a:rPr>
              <a:t>эпоксидов</a:t>
            </a:r>
            <a:r>
              <a:rPr lang="ru-RU" sz="2000" b="1" dirty="0" smtClean="0">
                <a:solidFill>
                  <a:srgbClr val="7030A0"/>
                </a:solidFill>
              </a:rPr>
              <a:t>  и </a:t>
            </a:r>
            <a:r>
              <a:rPr lang="en-US" sz="2000" b="1" dirty="0" smtClean="0">
                <a:solidFill>
                  <a:srgbClr val="7030A0"/>
                </a:solidFill>
              </a:rPr>
              <a:t>CO</a:t>
            </a:r>
            <a:r>
              <a:rPr lang="en-US" sz="2000" b="1" baseline="-25000" dirty="0" smtClean="0">
                <a:solidFill>
                  <a:srgbClr val="7030A0"/>
                </a:solidFill>
              </a:rPr>
              <a:t>2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при катализе </a:t>
            </a:r>
            <a:r>
              <a:rPr lang="en-US" sz="2000" b="1" dirty="0" smtClean="0">
                <a:solidFill>
                  <a:srgbClr val="7030A0"/>
                </a:solidFill>
              </a:rPr>
              <a:t>NIIC-10-Pr MOF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475542"/>
              </p:ext>
            </p:extLst>
          </p:nvPr>
        </p:nvGraphicFramePr>
        <p:xfrm>
          <a:off x="611560" y="1340768"/>
          <a:ext cx="5400600" cy="974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2" name="CS ChemDraw Drawing" r:id="rId3" imgW="4342945" imgH="786067" progId="ChemDraw.Document.6.0">
                  <p:embed/>
                </p:oleObj>
              </mc:Choice>
              <mc:Fallback>
                <p:oleObj name="CS ChemDraw Drawing" r:id="rId3" imgW="4342945" imgH="786067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340768"/>
                        <a:ext cx="5400600" cy="9749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937187"/>
              </p:ext>
            </p:extLst>
          </p:nvPr>
        </p:nvGraphicFramePr>
        <p:xfrm>
          <a:off x="539552" y="2420888"/>
          <a:ext cx="5692775" cy="336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3" name="CS ChemDraw Drawing" r:id="rId5" imgW="6525365" imgH="3839846" progId="ChemDraw.Document.6.0">
                  <p:embed/>
                </p:oleObj>
              </mc:Choice>
              <mc:Fallback>
                <p:oleObj name="CS ChemDraw Drawing" r:id="rId5" imgW="6525365" imgH="383984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2420888"/>
                        <a:ext cx="5692775" cy="3362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C:\Users\Администратор\Dropbox\Chem\CO2\MOF\статья\MOF_Prcat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r="4159"/>
          <a:stretch/>
        </p:blipFill>
        <p:spPr bwMode="auto">
          <a:xfrm>
            <a:off x="6647204" y="659938"/>
            <a:ext cx="2350209" cy="18268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14339" y="2473151"/>
            <a:ext cx="946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NIIC-10-Pr</a:t>
            </a:r>
            <a:endParaRPr lang="ru-RU" sz="1400" b="1" dirty="0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" name="Рисунок 1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/>
          <a:stretch/>
        </p:blipFill>
        <p:spPr bwMode="auto">
          <a:xfrm>
            <a:off x="6910511" y="2794545"/>
            <a:ext cx="1948936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41567884"/>
              </p:ext>
            </p:extLst>
          </p:nvPr>
        </p:nvGraphicFramePr>
        <p:xfrm>
          <a:off x="6444208" y="4509119"/>
          <a:ext cx="2561456" cy="1813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3" name="TextBox 12">
            <a:hlinkClick r:id="rId10"/>
          </p:cNvPr>
          <p:cNvSpPr txBox="1"/>
          <p:nvPr/>
        </p:nvSpPr>
        <p:spPr>
          <a:xfrm>
            <a:off x="323528" y="6061173"/>
            <a:ext cx="5472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Journal </a:t>
            </a:r>
            <a:r>
              <a:rPr lang="en-US" sz="1400" i="1" dirty="0"/>
              <a:t>of CO2 </a:t>
            </a:r>
            <a:r>
              <a:rPr lang="en-US" sz="1400" i="1" dirty="0" smtClean="0"/>
              <a:t>Utilization</a:t>
            </a:r>
            <a:r>
              <a:rPr lang="en-US" sz="1400" dirty="0" smtClean="0"/>
              <a:t>, </a:t>
            </a:r>
            <a:r>
              <a:rPr lang="en-US" sz="1400" b="1" dirty="0" smtClean="0"/>
              <a:t>2021</a:t>
            </a:r>
            <a:r>
              <a:rPr lang="en-US" sz="1400" dirty="0" smtClean="0"/>
              <a:t>, 53, 101718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5456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95536" y="548680"/>
            <a:ext cx="71899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000" b="1" dirty="0" err="1">
                <a:solidFill>
                  <a:srgbClr val="7030A0"/>
                </a:solidFill>
                <a:latin typeface="+mn-lt"/>
                <a:cs typeface="Arial" charset="0"/>
              </a:rPr>
              <a:t>Наночастицы</a:t>
            </a:r>
            <a:r>
              <a:rPr lang="ru-RU" altLang="ru-RU" sz="2000" b="1" dirty="0">
                <a:solidFill>
                  <a:srgbClr val="7030A0"/>
                </a:solidFill>
                <a:latin typeface="+mn-lt"/>
                <a:cs typeface="Arial" charset="0"/>
              </a:rPr>
              <a:t> меди и оксида меди (</a:t>
            </a:r>
            <a:r>
              <a:rPr lang="en-US" altLang="ru-RU" sz="2000" b="1" dirty="0">
                <a:solidFill>
                  <a:srgbClr val="7030A0"/>
                </a:solidFill>
                <a:latin typeface="+mn-lt"/>
                <a:cs typeface="Arial" charset="0"/>
              </a:rPr>
              <a:t>II)</a:t>
            </a:r>
            <a:r>
              <a:rPr lang="ru-RU" altLang="ru-RU" sz="2000" b="1" dirty="0">
                <a:solidFill>
                  <a:srgbClr val="7030A0"/>
                </a:solidFill>
                <a:latin typeface="+mn-lt"/>
                <a:cs typeface="Arial" charset="0"/>
              </a:rPr>
              <a:t> в </a:t>
            </a:r>
            <a:r>
              <a:rPr lang="ru-RU" altLang="ru-RU" sz="2000" b="1" dirty="0" err="1">
                <a:solidFill>
                  <a:srgbClr val="7030A0"/>
                </a:solidFill>
                <a:latin typeface="+mn-lt"/>
                <a:cs typeface="Arial" charset="0"/>
              </a:rPr>
              <a:t>арилировании</a:t>
            </a:r>
            <a:r>
              <a:rPr lang="ru-RU" altLang="ru-RU" sz="2000" b="1" dirty="0">
                <a:solidFill>
                  <a:srgbClr val="7030A0"/>
                </a:solidFill>
                <a:latin typeface="+mn-lt"/>
                <a:cs typeface="Arial" charset="0"/>
              </a:rPr>
              <a:t> аминов</a:t>
            </a:r>
          </a:p>
        </p:txBody>
      </p:sp>
      <p:graphicFrame>
        <p:nvGraphicFramePr>
          <p:cNvPr id="3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457900"/>
              </p:ext>
            </p:extLst>
          </p:nvPr>
        </p:nvGraphicFramePr>
        <p:xfrm>
          <a:off x="290339" y="1047751"/>
          <a:ext cx="8288338" cy="45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8" name="CS ChemDraw Drawing" r:id="rId3" imgW="7971854" imgH="4402264" progId="ChemDraw.Document.6.0">
                  <p:embed/>
                </p:oleObj>
              </mc:Choice>
              <mc:Fallback>
                <p:oleObj name="CS ChemDraw Drawing" r:id="rId3" imgW="7971854" imgH="440226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339" y="1047751"/>
                        <a:ext cx="8288338" cy="457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043608" y="5622926"/>
            <a:ext cx="6781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 b="1" dirty="0">
                <a:latin typeface="Arial" charset="0"/>
                <a:cs typeface="Arial" charset="0"/>
              </a:rPr>
              <a:t>Возможность </a:t>
            </a:r>
            <a:r>
              <a:rPr lang="ru-RU" altLang="ru-RU" sz="1600" b="1" dirty="0" err="1">
                <a:latin typeface="Arial" charset="0"/>
                <a:cs typeface="Arial" charset="0"/>
              </a:rPr>
              <a:t>рециклизации</a:t>
            </a:r>
            <a:r>
              <a:rPr lang="ru-RU" altLang="ru-RU" sz="1600" b="1" dirty="0">
                <a:latin typeface="Arial" charset="0"/>
                <a:cs typeface="Arial" charset="0"/>
              </a:rPr>
              <a:t> до 9 циклов в реакции </a:t>
            </a:r>
            <a:r>
              <a:rPr lang="en-US" altLang="ru-RU" sz="1600" b="1" dirty="0">
                <a:latin typeface="Arial" charset="0"/>
                <a:cs typeface="Arial" charset="0"/>
              </a:rPr>
              <a:t>OctNH</a:t>
            </a:r>
            <a:r>
              <a:rPr lang="en-US" altLang="ru-RU" sz="1600" b="1" baseline="-25000" dirty="0">
                <a:latin typeface="Arial" charset="0"/>
                <a:cs typeface="Arial" charset="0"/>
              </a:rPr>
              <a:t>2</a:t>
            </a:r>
            <a:r>
              <a:rPr lang="en-US" altLang="ru-RU" sz="1600" b="1" dirty="0">
                <a:latin typeface="Arial" charset="0"/>
                <a:cs typeface="Arial" charset="0"/>
              </a:rPr>
              <a:t> + </a:t>
            </a:r>
            <a:r>
              <a:rPr lang="en-US" altLang="ru-RU" sz="1600" b="1" dirty="0" err="1">
                <a:latin typeface="Arial" charset="0"/>
                <a:cs typeface="Arial" charset="0"/>
              </a:rPr>
              <a:t>PhI</a:t>
            </a:r>
            <a:endParaRPr lang="en-US" altLang="ru-RU" sz="1600" b="1" dirty="0">
              <a:latin typeface="Arial" charset="0"/>
              <a:cs typeface="Arial" charset="0"/>
            </a:endParaRPr>
          </a:p>
          <a:p>
            <a:r>
              <a:rPr lang="ru-RU" altLang="ru-RU" sz="1600" b="1" dirty="0">
                <a:latin typeface="Arial" charset="0"/>
                <a:cs typeface="Arial" charset="0"/>
              </a:rPr>
              <a:t>и до 7 циклов в реакции </a:t>
            </a:r>
            <a:r>
              <a:rPr lang="en-US" altLang="ru-RU" sz="1600" b="1" dirty="0">
                <a:latin typeface="Arial" charset="0"/>
                <a:cs typeface="Arial" charset="0"/>
              </a:rPr>
              <a:t>AdCH</a:t>
            </a:r>
            <a:r>
              <a:rPr lang="en-US" altLang="ru-RU" sz="1600" b="1" baseline="-25000" dirty="0">
                <a:latin typeface="Arial" charset="0"/>
                <a:cs typeface="Arial" charset="0"/>
              </a:rPr>
              <a:t>2</a:t>
            </a:r>
            <a:r>
              <a:rPr lang="en-US" altLang="ru-RU" sz="1600" b="1" dirty="0">
                <a:latin typeface="Arial" charset="0"/>
                <a:cs typeface="Arial" charset="0"/>
              </a:rPr>
              <a:t>CH</a:t>
            </a:r>
            <a:r>
              <a:rPr lang="en-US" altLang="ru-RU" sz="1600" b="1" baseline="-25000" dirty="0">
                <a:latin typeface="Arial" charset="0"/>
                <a:cs typeface="Arial" charset="0"/>
              </a:rPr>
              <a:t>2</a:t>
            </a:r>
            <a:r>
              <a:rPr lang="en-US" altLang="ru-RU" sz="1600" b="1" dirty="0">
                <a:latin typeface="Arial" charset="0"/>
                <a:cs typeface="Arial" charset="0"/>
              </a:rPr>
              <a:t>NH</a:t>
            </a:r>
            <a:r>
              <a:rPr lang="en-US" altLang="ru-RU" sz="1600" b="1" baseline="-25000" dirty="0">
                <a:latin typeface="Arial" charset="0"/>
                <a:cs typeface="Arial" charset="0"/>
              </a:rPr>
              <a:t>2</a:t>
            </a:r>
            <a:r>
              <a:rPr lang="en-US" altLang="ru-RU" sz="1600" b="1" dirty="0">
                <a:latin typeface="Arial" charset="0"/>
                <a:cs typeface="Arial" charset="0"/>
              </a:rPr>
              <a:t> + </a:t>
            </a:r>
            <a:r>
              <a:rPr lang="en-US" altLang="ru-RU" sz="1600" b="1" dirty="0" err="1">
                <a:latin typeface="Arial" charset="0"/>
                <a:cs typeface="Arial" charset="0"/>
              </a:rPr>
              <a:t>PhI</a:t>
            </a:r>
            <a:r>
              <a:rPr lang="en-US" altLang="ru-RU" sz="1600" b="1" dirty="0">
                <a:latin typeface="Arial" charset="0"/>
                <a:cs typeface="Arial" charset="0"/>
              </a:rPr>
              <a:t> </a:t>
            </a:r>
            <a:r>
              <a:rPr lang="ru-RU" altLang="ru-RU" sz="1600" b="1" dirty="0">
                <a:latin typeface="Arial" charset="0"/>
                <a:cs typeface="Arial" charset="0"/>
              </a:rPr>
              <a:t>при использовании </a:t>
            </a:r>
          </a:p>
          <a:p>
            <a:r>
              <a:rPr lang="ru-RU" altLang="ru-RU" sz="1600" b="1" dirty="0">
                <a:latin typeface="Arial" charset="0"/>
                <a:cs typeface="Arial" charset="0"/>
              </a:rPr>
              <a:t>каталитической системы </a:t>
            </a:r>
            <a:r>
              <a:rPr lang="en-US" altLang="ru-RU" sz="1600" b="1" dirty="0" err="1">
                <a:latin typeface="Arial" charset="0"/>
                <a:cs typeface="Arial" charset="0"/>
              </a:rPr>
              <a:t>CuNPs</a:t>
            </a:r>
            <a:r>
              <a:rPr lang="en-US" altLang="ru-RU" sz="1600" b="1" dirty="0">
                <a:latin typeface="Arial" charset="0"/>
                <a:cs typeface="Arial" charset="0"/>
              </a:rPr>
              <a:t>/L1</a:t>
            </a:r>
            <a:endParaRPr lang="ru-RU" altLang="ru-RU" sz="1600" b="1" dirty="0">
              <a:latin typeface="Arial" charset="0"/>
              <a:cs typeface="Arial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748713" y="6453188"/>
            <a:ext cx="419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82490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15541" y="476672"/>
            <a:ext cx="79112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000" b="1" dirty="0" err="1">
                <a:solidFill>
                  <a:srgbClr val="7030A0"/>
                </a:solidFill>
                <a:latin typeface="+mn-lt"/>
                <a:cs typeface="Arial" charset="0"/>
              </a:rPr>
              <a:t>Наночастицы</a:t>
            </a:r>
            <a:r>
              <a:rPr lang="ru-RU" altLang="ru-RU" sz="2000" b="1" dirty="0">
                <a:solidFill>
                  <a:srgbClr val="7030A0"/>
                </a:solidFill>
                <a:latin typeface="+mn-lt"/>
                <a:cs typeface="Arial" charset="0"/>
              </a:rPr>
              <a:t> меди и оксида меди (</a:t>
            </a:r>
            <a:r>
              <a:rPr lang="en-US" altLang="ru-RU" sz="2000" b="1" dirty="0">
                <a:solidFill>
                  <a:srgbClr val="7030A0"/>
                </a:solidFill>
                <a:latin typeface="+mn-lt"/>
                <a:cs typeface="Arial" charset="0"/>
              </a:rPr>
              <a:t>II)</a:t>
            </a:r>
            <a:r>
              <a:rPr lang="ru-RU" altLang="ru-RU" sz="2000" b="1" dirty="0">
                <a:solidFill>
                  <a:srgbClr val="7030A0"/>
                </a:solidFill>
                <a:latin typeface="+mn-lt"/>
                <a:cs typeface="Arial" charset="0"/>
              </a:rPr>
              <a:t> в </a:t>
            </a:r>
            <a:r>
              <a:rPr lang="ru-RU" altLang="ru-RU" sz="2000" b="1" dirty="0" err="1">
                <a:solidFill>
                  <a:srgbClr val="7030A0"/>
                </a:solidFill>
                <a:latin typeface="+mn-lt"/>
                <a:cs typeface="Arial" charset="0"/>
              </a:rPr>
              <a:t>гетероарилировании</a:t>
            </a:r>
            <a:r>
              <a:rPr lang="ru-RU" altLang="ru-RU" sz="2000" b="1" dirty="0">
                <a:solidFill>
                  <a:srgbClr val="7030A0"/>
                </a:solidFill>
                <a:latin typeface="+mn-lt"/>
                <a:cs typeface="Arial" charset="0"/>
              </a:rPr>
              <a:t> аминов</a:t>
            </a:r>
          </a:p>
        </p:txBody>
      </p:sp>
      <p:graphicFrame>
        <p:nvGraphicFramePr>
          <p:cNvPr id="3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764466"/>
              </p:ext>
            </p:extLst>
          </p:nvPr>
        </p:nvGraphicFramePr>
        <p:xfrm>
          <a:off x="553050" y="908720"/>
          <a:ext cx="7541479" cy="1703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48" name="CS ChemDraw Drawing" r:id="rId3" imgW="7529512" imgH="1701927" progId="ChemDraw.Document.6.0">
                  <p:embed/>
                </p:oleObj>
              </mc:Choice>
              <mc:Fallback>
                <p:oleObj name="CS ChemDraw Drawing" r:id="rId3" imgW="7529512" imgH="1701927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050" y="908720"/>
                        <a:ext cx="7541479" cy="17039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827088" y="2708920"/>
            <a:ext cx="6488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400" b="1" dirty="0">
                <a:latin typeface="Arial" charset="0"/>
                <a:cs typeface="Arial" charset="0"/>
              </a:rPr>
              <a:t>Возможность </a:t>
            </a:r>
            <a:r>
              <a:rPr lang="ru-RU" altLang="ru-RU" sz="1400" b="1" dirty="0" err="1">
                <a:latin typeface="Arial" charset="0"/>
                <a:cs typeface="Arial" charset="0"/>
              </a:rPr>
              <a:t>рециклизации</a:t>
            </a:r>
            <a:r>
              <a:rPr lang="ru-RU" altLang="ru-RU" sz="1400" b="1" dirty="0">
                <a:latin typeface="Arial" charset="0"/>
                <a:cs typeface="Arial" charset="0"/>
              </a:rPr>
              <a:t> до </a:t>
            </a:r>
            <a:r>
              <a:rPr lang="en-US" altLang="ru-RU" sz="1400" b="1" dirty="0">
                <a:latin typeface="Arial" charset="0"/>
                <a:cs typeface="Arial" charset="0"/>
              </a:rPr>
              <a:t>6</a:t>
            </a:r>
            <a:r>
              <a:rPr lang="ru-RU" altLang="ru-RU" sz="1400" b="1" dirty="0">
                <a:latin typeface="Arial" charset="0"/>
                <a:cs typeface="Arial" charset="0"/>
              </a:rPr>
              <a:t> циклов в реакции </a:t>
            </a:r>
            <a:r>
              <a:rPr lang="en-US" altLang="ru-RU" sz="1400" b="1" dirty="0">
                <a:latin typeface="Arial" charset="0"/>
                <a:cs typeface="Arial" charset="0"/>
              </a:rPr>
              <a:t>OctNH</a:t>
            </a:r>
            <a:r>
              <a:rPr lang="en-US" altLang="ru-RU" sz="1400" b="1" baseline="-25000" dirty="0">
                <a:latin typeface="Arial" charset="0"/>
                <a:cs typeface="Arial" charset="0"/>
              </a:rPr>
              <a:t>2</a:t>
            </a:r>
            <a:r>
              <a:rPr lang="en-US" altLang="ru-RU" sz="1400" b="1" dirty="0">
                <a:latin typeface="Arial" charset="0"/>
                <a:cs typeface="Arial" charset="0"/>
              </a:rPr>
              <a:t> + </a:t>
            </a:r>
            <a:r>
              <a:rPr lang="ru-RU" altLang="ru-RU" sz="1400" b="1" dirty="0">
                <a:latin typeface="Arial" charset="0"/>
                <a:cs typeface="Arial" charset="0"/>
              </a:rPr>
              <a:t>2-</a:t>
            </a:r>
            <a:r>
              <a:rPr lang="en-US" altLang="ru-RU" sz="1400" b="1" dirty="0" err="1">
                <a:latin typeface="Arial" charset="0"/>
                <a:cs typeface="Arial" charset="0"/>
              </a:rPr>
              <a:t>IPy</a:t>
            </a:r>
            <a:r>
              <a:rPr lang="en-US" altLang="ru-RU" sz="1400" b="1" dirty="0">
                <a:latin typeface="Arial" charset="0"/>
                <a:cs typeface="Arial" charset="0"/>
              </a:rPr>
              <a:t> </a:t>
            </a:r>
            <a:r>
              <a:rPr lang="ru-RU" altLang="ru-RU" sz="1400" b="1" dirty="0">
                <a:latin typeface="Arial" charset="0"/>
                <a:cs typeface="Arial" charset="0"/>
              </a:rPr>
              <a:t>при </a:t>
            </a:r>
          </a:p>
          <a:p>
            <a:r>
              <a:rPr lang="ru-RU" altLang="ru-RU" sz="1400" b="1" dirty="0">
                <a:latin typeface="Arial" charset="0"/>
                <a:cs typeface="Arial" charset="0"/>
              </a:rPr>
              <a:t>использовании каталитической системы </a:t>
            </a:r>
            <a:r>
              <a:rPr lang="en-US" altLang="ru-RU" sz="1400" b="1" dirty="0" err="1">
                <a:latin typeface="Arial" charset="0"/>
                <a:cs typeface="Arial" charset="0"/>
              </a:rPr>
              <a:t>CuNPs</a:t>
            </a:r>
            <a:r>
              <a:rPr lang="en-US" altLang="ru-RU" sz="1400" b="1" dirty="0">
                <a:latin typeface="Arial" charset="0"/>
                <a:cs typeface="Arial" charset="0"/>
              </a:rPr>
              <a:t>/L1, 10/10 </a:t>
            </a:r>
            <a:r>
              <a:rPr lang="ru-RU" altLang="ru-RU" sz="1400" b="1" dirty="0">
                <a:latin typeface="Arial" charset="0"/>
                <a:cs typeface="Arial" charset="0"/>
              </a:rPr>
              <a:t>мол%</a:t>
            </a:r>
            <a:endParaRPr lang="en-US" altLang="ru-RU" sz="1400" b="1" dirty="0">
              <a:latin typeface="Arial" charset="0"/>
              <a:cs typeface="Arial" charset="0"/>
            </a:endParaRPr>
          </a:p>
        </p:txBody>
      </p:sp>
      <p:graphicFrame>
        <p:nvGraphicFramePr>
          <p:cNvPr id="5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020092"/>
              </p:ext>
            </p:extLst>
          </p:nvPr>
        </p:nvGraphicFramePr>
        <p:xfrm>
          <a:off x="1187451" y="5084763"/>
          <a:ext cx="5976838" cy="1502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49" name="CS ChemDraw Drawing" r:id="rId5" imgW="6098476" imgH="1533906" progId="ChemDraw.Document.6.0">
                  <p:embed/>
                </p:oleObj>
              </mc:Choice>
              <mc:Fallback>
                <p:oleObj name="CS ChemDraw Drawing" r:id="rId5" imgW="6098476" imgH="153390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1" y="5084763"/>
                        <a:ext cx="5976838" cy="15025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800393"/>
              </p:ext>
            </p:extLst>
          </p:nvPr>
        </p:nvGraphicFramePr>
        <p:xfrm>
          <a:off x="971600" y="3284984"/>
          <a:ext cx="6496366" cy="1631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50" name="CS ChemDraw Drawing" r:id="rId7" imgW="6808851" imgH="1709356" progId="ChemDraw.Document.6.0">
                  <p:embed/>
                </p:oleObj>
              </mc:Choice>
              <mc:Fallback>
                <p:oleObj name="CS ChemDraw Drawing" r:id="rId7" imgW="6808851" imgH="170935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3284984"/>
                        <a:ext cx="6496366" cy="16312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8628063" y="6418263"/>
            <a:ext cx="419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82490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729" y="1124744"/>
            <a:ext cx="4840701" cy="4032448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64705"/>
            <a:ext cx="3571304" cy="228594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6062663" y="5643563"/>
            <a:ext cx="30416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ru-RU" sz="1400" i="1"/>
              <a:t>J. Org. Chem. </a:t>
            </a:r>
            <a:r>
              <a:rPr lang="en-US" altLang="ru-RU" sz="1400" b="1"/>
              <a:t>2012</a:t>
            </a:r>
            <a:r>
              <a:rPr lang="en-US" altLang="ru-RU" sz="1400"/>
              <a:t>, 77, 1617−1622</a:t>
            </a:r>
            <a:endParaRPr lang="ru-RU" altLang="ru-RU" sz="1400"/>
          </a:p>
          <a:p>
            <a:pPr eaLnBrk="1" hangingPunct="1"/>
            <a:r>
              <a:rPr lang="de-DE" altLang="ru-RU" sz="1400" i="1"/>
              <a:t>Chem. Rev. </a:t>
            </a:r>
            <a:r>
              <a:rPr lang="de-DE" altLang="ru-RU" sz="1400" b="1"/>
              <a:t>2013</a:t>
            </a:r>
            <a:r>
              <a:rPr lang="de-DE" altLang="ru-RU" sz="1400"/>
              <a:t>, 113, 5322−5363</a:t>
            </a:r>
            <a:endParaRPr lang="ru-RU" altLang="ru-RU" sz="1400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05772" y="476673"/>
            <a:ext cx="5238613" cy="504056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altLang="ru-RU" sz="2000" b="1" kern="0" dirty="0" err="1" smtClean="0">
                <a:solidFill>
                  <a:srgbClr val="7030A0"/>
                </a:solidFill>
                <a:latin typeface="+mn-lt"/>
                <a:ea typeface="ＭＳ Ｐゴシック" pitchFamily="34" charset="-128"/>
                <a:cs typeface="Arial" charset="0"/>
              </a:rPr>
              <a:t>Фоторедокс</a:t>
            </a:r>
            <a:r>
              <a:rPr lang="ru-RU" altLang="ru-RU" sz="2000" b="1" kern="0" dirty="0" smtClean="0">
                <a:solidFill>
                  <a:srgbClr val="7030A0"/>
                </a:solidFill>
                <a:latin typeface="+mn-lt"/>
                <a:ea typeface="ＭＳ Ｐゴシック" pitchFamily="34" charset="-128"/>
                <a:cs typeface="Arial" charset="0"/>
              </a:rPr>
              <a:t> катализ</a:t>
            </a:r>
            <a:r>
              <a:rPr lang="en-US" altLang="ru-RU" sz="2000" b="1" kern="0" dirty="0" smtClean="0">
                <a:solidFill>
                  <a:srgbClr val="7030A0"/>
                </a:solidFill>
                <a:latin typeface="+mn-lt"/>
                <a:ea typeface="ＭＳ Ｐゴシック" pitchFamily="34" charset="-128"/>
                <a:cs typeface="Arial" charset="0"/>
              </a:rPr>
              <a:t> </a:t>
            </a:r>
            <a:r>
              <a:rPr lang="ru-RU" altLang="ru-RU" sz="2000" b="1" kern="0" dirty="0" smtClean="0">
                <a:solidFill>
                  <a:srgbClr val="7030A0"/>
                </a:solidFill>
                <a:latin typeface="+mn-lt"/>
                <a:ea typeface="ＭＳ Ｐゴシック" pitchFamily="34" charset="-128"/>
                <a:cs typeface="Arial" charset="0"/>
              </a:rPr>
              <a:t>комплексами рутения(</a:t>
            </a:r>
            <a:r>
              <a:rPr lang="en-US" altLang="ru-RU" sz="2000" b="1" kern="0" dirty="0" smtClean="0">
                <a:solidFill>
                  <a:srgbClr val="7030A0"/>
                </a:solidFill>
                <a:latin typeface="+mn-lt"/>
                <a:ea typeface="ＭＳ Ｐゴシック" pitchFamily="34" charset="-128"/>
                <a:cs typeface="Arial" charset="0"/>
              </a:rPr>
              <a:t>II)</a:t>
            </a:r>
            <a:endParaRPr lang="ru-RU" altLang="ru-RU" sz="2000" b="1" kern="0" dirty="0" smtClean="0">
              <a:solidFill>
                <a:srgbClr val="7030A0"/>
              </a:solidFill>
              <a:latin typeface="+mn-lt"/>
              <a:ea typeface="ＭＳ Ｐゴシック" pitchFamily="34" charset="-128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485150" y="3220412"/>
            <a:ext cx="355134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2C842C"/>
                </a:solidFill>
                <a:latin typeface="+mn-lt"/>
              </a:rPr>
              <a:t>Активные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400" b="1" dirty="0" smtClean="0">
                <a:solidFill>
                  <a:srgbClr val="2C842C"/>
                </a:solidFill>
                <a:latin typeface="+mn-lt"/>
              </a:rPr>
              <a:t>Стабильные</a:t>
            </a:r>
            <a:endParaRPr lang="en-US" altLang="ru-RU" sz="1400" b="1" dirty="0" smtClean="0">
              <a:solidFill>
                <a:srgbClr val="2C842C"/>
              </a:solidFill>
              <a:latin typeface="+mn-lt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400" b="1" dirty="0" smtClean="0">
                <a:solidFill>
                  <a:srgbClr val="2C842C"/>
                </a:solidFill>
                <a:latin typeface="+mn-lt"/>
              </a:rPr>
              <a:t>Мягкие условия</a:t>
            </a:r>
            <a:r>
              <a:rPr lang="en-US" altLang="ru-RU" sz="1400" b="1" dirty="0" smtClean="0">
                <a:solidFill>
                  <a:srgbClr val="2C842C"/>
                </a:solidFill>
                <a:latin typeface="+mn-lt"/>
              </a:rPr>
              <a:t> </a:t>
            </a:r>
            <a:r>
              <a:rPr lang="ru-RU" altLang="ru-RU" sz="1400" b="1" dirty="0" smtClean="0">
                <a:solidFill>
                  <a:srgbClr val="2C842C"/>
                </a:solidFill>
                <a:latin typeface="+mn-lt"/>
              </a:rPr>
              <a:t>получения радикалов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400" b="1" dirty="0" smtClean="0">
                <a:solidFill>
                  <a:srgbClr val="2C842C"/>
                </a:solidFill>
                <a:latin typeface="+mn-lt"/>
              </a:rPr>
              <a:t>Широкий </a:t>
            </a:r>
            <a:r>
              <a:rPr lang="ru-RU" altLang="ru-RU" sz="1400" b="1" dirty="0">
                <a:solidFill>
                  <a:srgbClr val="2C842C"/>
                </a:solidFill>
                <a:latin typeface="+mn-lt"/>
              </a:rPr>
              <a:t>спектр реакций</a:t>
            </a:r>
            <a:endParaRPr lang="ru-RU" altLang="ru-RU" sz="1400" dirty="0">
              <a:solidFill>
                <a:srgbClr val="2C842C"/>
              </a:solidFill>
              <a:latin typeface="+mn-lt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ru-RU" altLang="ru-RU" sz="1400" b="1" dirty="0" smtClean="0">
                <a:latin typeface="+mn-lt"/>
              </a:rPr>
              <a:t>Дорогие (</a:t>
            </a:r>
            <a:r>
              <a:rPr lang="en-US" altLang="ru-RU" sz="1400" b="1" dirty="0" smtClean="0">
                <a:latin typeface="+mn-lt"/>
              </a:rPr>
              <a:t>Ru, </a:t>
            </a:r>
            <a:r>
              <a:rPr lang="en-US" altLang="ru-RU" sz="1400" b="1" dirty="0" err="1" smtClean="0">
                <a:latin typeface="+mn-lt"/>
              </a:rPr>
              <a:t>Ir</a:t>
            </a:r>
            <a:r>
              <a:rPr lang="en-US" altLang="ru-RU" sz="1400" b="1" dirty="0" smtClean="0">
                <a:latin typeface="+mn-lt"/>
              </a:rPr>
              <a:t>)</a:t>
            </a:r>
            <a:endParaRPr lang="ru-RU" altLang="ru-RU" sz="1400" b="1" dirty="0">
              <a:latin typeface="+mn-lt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ru-RU" altLang="ru-RU" sz="1400" b="1" u="sng" dirty="0">
                <a:latin typeface="+mn-lt"/>
              </a:rPr>
              <a:t>Трудноотделимые</a:t>
            </a:r>
            <a:endParaRPr lang="ru-RU" altLang="ru-RU" sz="1400" dirty="0">
              <a:latin typeface="+mn-lt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2734861"/>
              </p:ext>
            </p:extLst>
          </p:nvPr>
        </p:nvGraphicFramePr>
        <p:xfrm>
          <a:off x="323528" y="5231652"/>
          <a:ext cx="5532804" cy="1346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03" name="CS ChemDraw Drawing" r:id="rId4" imgW="6571153" imgH="1598073" progId="ChemDraw.Document.6.0">
                  <p:embed/>
                </p:oleObj>
              </mc:Choice>
              <mc:Fallback>
                <p:oleObj name="CS ChemDraw Drawing" r:id="rId4" imgW="6571153" imgH="159807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5231652"/>
                        <a:ext cx="5532804" cy="1346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5" y="3552289"/>
            <a:ext cx="608394" cy="81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0514"/>
              </p:ext>
            </p:extLst>
          </p:nvPr>
        </p:nvGraphicFramePr>
        <p:xfrm>
          <a:off x="2769167" y="1333837"/>
          <a:ext cx="1872208" cy="14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04" name="CS ChemDraw Drawing" r:id="rId7" imgW="2111658" imgH="1631566" progId="ChemDraw.Document.6.0">
                  <p:embed/>
                </p:oleObj>
              </mc:Choice>
              <mc:Fallback>
                <p:oleObj name="CS ChemDraw Drawing" r:id="rId7" imgW="2111658" imgH="163156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9167" y="1333837"/>
                        <a:ext cx="1872208" cy="14470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608927" y="4797152"/>
            <a:ext cx="4392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 altLang="ru-RU" sz="1200" b="1" i="1" dirty="0" err="1">
                <a:solidFill>
                  <a:srgbClr val="FF0000"/>
                </a:solidFill>
              </a:rPr>
              <a:t>Рециклизуемые</a:t>
            </a:r>
            <a:r>
              <a:rPr lang="ru-RU" altLang="ru-RU" sz="1200" b="1" i="1" dirty="0">
                <a:solidFill>
                  <a:srgbClr val="FF0000"/>
                </a:solidFill>
              </a:rPr>
              <a:t>  гетерогенные фотокатализаторы</a:t>
            </a:r>
          </a:p>
        </p:txBody>
      </p:sp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584136" y="2504750"/>
            <a:ext cx="192643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ru-RU" altLang="ru-RU" sz="1100" b="1" i="1" dirty="0" err="1" smtClean="0">
                <a:solidFill>
                  <a:srgbClr val="FF0000"/>
                </a:solidFill>
              </a:rPr>
              <a:t>Рециклизуемый</a:t>
            </a:r>
            <a:r>
              <a:rPr lang="en-US" altLang="ru-RU" sz="1100" b="1" i="1" dirty="0" smtClean="0">
                <a:solidFill>
                  <a:srgbClr val="FF0000"/>
                </a:solidFill>
              </a:rPr>
              <a:t/>
            </a:r>
            <a:br>
              <a:rPr lang="en-US" altLang="ru-RU" sz="1100" b="1" i="1" dirty="0" smtClean="0">
                <a:solidFill>
                  <a:srgbClr val="FF0000"/>
                </a:solidFill>
              </a:rPr>
            </a:br>
            <a:r>
              <a:rPr lang="ru-RU" altLang="ru-RU" sz="1100" b="1" i="1" dirty="0" smtClean="0">
                <a:solidFill>
                  <a:srgbClr val="FF0000"/>
                </a:solidFill>
              </a:rPr>
              <a:t>гомогенный </a:t>
            </a:r>
            <a:r>
              <a:rPr lang="ru-RU" altLang="ru-RU" sz="1100" b="1" i="1" dirty="0">
                <a:solidFill>
                  <a:srgbClr val="FF0000"/>
                </a:solidFill>
              </a:rPr>
              <a:t>фотокатализатор</a:t>
            </a: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214753"/>
              </p:ext>
            </p:extLst>
          </p:nvPr>
        </p:nvGraphicFramePr>
        <p:xfrm>
          <a:off x="688641" y="3197522"/>
          <a:ext cx="1792494" cy="167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05" name="CS ChemDraw Drawing" r:id="rId9" imgW="2378557" imgH="2218435" progId="ChemDraw.Document.6.0">
                  <p:embed/>
                </p:oleObj>
              </mc:Choice>
              <mc:Fallback>
                <p:oleObj name="CS ChemDraw Drawing" r:id="rId9" imgW="2378557" imgH="221843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8641" y="3197522"/>
                        <a:ext cx="1792494" cy="1671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0123645"/>
              </p:ext>
            </p:extLst>
          </p:nvPr>
        </p:nvGraphicFramePr>
        <p:xfrm>
          <a:off x="3129207" y="3159409"/>
          <a:ext cx="1944216" cy="1709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06" name="CS ChemDraw Drawing" r:id="rId11" imgW="2343449" imgH="2060204" progId="ChemDraw.Document.6.0">
                  <p:embed/>
                </p:oleObj>
              </mc:Choice>
              <mc:Fallback>
                <p:oleObj name="CS ChemDraw Drawing" r:id="rId11" imgW="2343449" imgH="206020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29207" y="3159409"/>
                        <a:ext cx="1944216" cy="1709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73" y="2112129"/>
            <a:ext cx="608394" cy="81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894115"/>
              </p:ext>
            </p:extLst>
          </p:nvPr>
        </p:nvGraphicFramePr>
        <p:xfrm>
          <a:off x="896959" y="1196752"/>
          <a:ext cx="1316037" cy="134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07" name="CS ChemDraw Drawing" r:id="rId13" imgW="1493281" imgH="1526702" progId="ChemDraw.Document.6.0">
                  <p:embed/>
                </p:oleObj>
              </mc:Choice>
              <mc:Fallback>
                <p:oleObj name="CS ChemDraw Drawing" r:id="rId13" imgW="1493281" imgH="152670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959" y="1196752"/>
                        <a:ext cx="1316037" cy="1344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207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16" y="3728884"/>
            <a:ext cx="3563888" cy="250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95308" y="2348880"/>
            <a:ext cx="5472608" cy="4392488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651534"/>
              </p:ext>
            </p:extLst>
          </p:nvPr>
        </p:nvGraphicFramePr>
        <p:xfrm>
          <a:off x="1311492" y="912328"/>
          <a:ext cx="6990066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4" name="CS ChemDraw Drawing" r:id="rId4" imgW="5598506" imgH="865224" progId="ChemDraw.Document.6.0">
                  <p:embed/>
                </p:oleObj>
              </mc:Choice>
              <mc:Fallback>
                <p:oleObj name="CS ChemDraw Drawing" r:id="rId4" imgW="5598506" imgH="86522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11492" y="912328"/>
                        <a:ext cx="6990066" cy="1080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848" y="1936214"/>
            <a:ext cx="482457" cy="55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308" y="476672"/>
            <a:ext cx="7192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7030A0"/>
                </a:solidFill>
              </a:rPr>
              <a:t>Фоторедокс</a:t>
            </a:r>
            <a:r>
              <a:rPr lang="ru-RU" sz="2000" b="1" dirty="0" smtClean="0">
                <a:solidFill>
                  <a:srgbClr val="7030A0"/>
                </a:solidFill>
              </a:rPr>
              <a:t>-катализируемое </a:t>
            </a:r>
            <a:r>
              <a:rPr lang="ru-RU" sz="2000" b="1" dirty="0" err="1" smtClean="0">
                <a:solidFill>
                  <a:srgbClr val="7030A0"/>
                </a:solidFill>
              </a:rPr>
              <a:t>алкоксиарилирование</a:t>
            </a:r>
            <a:r>
              <a:rPr lang="ru-RU" sz="2000" b="1" dirty="0" smtClean="0">
                <a:solidFill>
                  <a:srgbClr val="7030A0"/>
                </a:solidFill>
              </a:rPr>
              <a:t> стиролов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034515" y="4058301"/>
            <a:ext cx="12243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ru-RU" sz="1400" b="1" dirty="0">
                <a:latin typeface="Calibri" pitchFamily="34" charset="0"/>
                <a:cs typeface="Arial" charset="0"/>
              </a:rPr>
              <a:t>Ru(</a:t>
            </a:r>
            <a:r>
              <a:rPr lang="en-US" altLang="ru-RU" sz="1400" b="1" dirty="0" err="1">
                <a:latin typeface="Calibri" pitchFamily="34" charset="0"/>
                <a:cs typeface="Arial" charset="0"/>
              </a:rPr>
              <a:t>bpy</a:t>
            </a:r>
            <a:r>
              <a:rPr lang="en-US" altLang="ru-RU" sz="1400" b="1" dirty="0">
                <a:latin typeface="Calibri" pitchFamily="34" charset="0"/>
                <a:cs typeface="Arial" charset="0"/>
              </a:rPr>
              <a:t>)</a:t>
            </a:r>
            <a:r>
              <a:rPr lang="en-US" altLang="ru-RU" sz="1400" b="1" baseline="-25000" dirty="0">
                <a:latin typeface="Calibri" pitchFamily="34" charset="0"/>
                <a:cs typeface="Arial" charset="0"/>
              </a:rPr>
              <a:t>3</a:t>
            </a:r>
            <a:r>
              <a:rPr lang="en-US" altLang="ru-RU" sz="1400" b="1" baseline="30000" dirty="0">
                <a:latin typeface="Calibri" pitchFamily="34" charset="0"/>
                <a:cs typeface="Arial" charset="0"/>
              </a:rPr>
              <a:t>2+</a:t>
            </a:r>
            <a:endParaRPr lang="ru-RU" altLang="ru-RU" sz="1400" b="1" baseline="30000" dirty="0">
              <a:latin typeface="Calibri" pitchFamily="34" charset="0"/>
              <a:cs typeface="Arial" charset="0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466" y="4437112"/>
            <a:ext cx="744862" cy="212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652" y="4470479"/>
            <a:ext cx="745775" cy="212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3485150"/>
              </p:ext>
            </p:extLst>
          </p:nvPr>
        </p:nvGraphicFramePr>
        <p:xfrm>
          <a:off x="3564539" y="2732172"/>
          <a:ext cx="1315690" cy="134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5" name="CS ChemDraw Drawing" r:id="rId9" imgW="1493281" imgH="1526702" progId="ChemDraw.Document.6.0">
                  <p:embed/>
                </p:oleObj>
              </mc:Choice>
              <mc:Fallback>
                <p:oleObj name="CS ChemDraw Drawing" r:id="rId9" imgW="1493281" imgH="152670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4539" y="2732172"/>
                        <a:ext cx="1315690" cy="134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569878"/>
              </p:ext>
            </p:extLst>
          </p:nvPr>
        </p:nvGraphicFramePr>
        <p:xfrm>
          <a:off x="962755" y="2668729"/>
          <a:ext cx="1223888" cy="1408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6" name="CS ChemDraw Drawing" r:id="rId11" imgW="1327316" imgH="1526702" progId="ChemDraw.Document.6.0">
                  <p:embed/>
                </p:oleObj>
              </mc:Choice>
              <mc:Fallback>
                <p:oleObj name="CS ChemDraw Drawing" r:id="rId11" imgW="1327316" imgH="152670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2755" y="2668729"/>
                        <a:ext cx="1223888" cy="14083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4431787" y="4869160"/>
            <a:ext cx="12081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ru-RU" b="1" dirty="0" smtClean="0">
                <a:latin typeface="Calibri" pitchFamily="34" charset="0"/>
                <a:cs typeface="Arial" charset="0"/>
              </a:rPr>
              <a:t>H</a:t>
            </a:r>
            <a:r>
              <a:rPr lang="en-US" altLang="ru-RU" b="1" baseline="-25000" dirty="0" smtClean="0">
                <a:latin typeface="Calibri" pitchFamily="34" charset="0"/>
                <a:cs typeface="Arial" charset="0"/>
              </a:rPr>
              <a:t>2</a:t>
            </a:r>
            <a:r>
              <a:rPr lang="en-US" altLang="ru-RU" b="1" dirty="0" smtClean="0">
                <a:latin typeface="Calibri" pitchFamily="34" charset="0"/>
                <a:cs typeface="Arial" charset="0"/>
              </a:rPr>
              <a:t>O</a:t>
            </a:r>
          </a:p>
          <a:p>
            <a:pPr algn="ctr" eaLnBrk="1" hangingPunct="1"/>
            <a:r>
              <a:rPr lang="en-US" altLang="ru-RU" sz="1400" b="1" i="1" dirty="0" smtClean="0">
                <a:latin typeface="Calibri" pitchFamily="34" charset="0"/>
                <a:cs typeface="Arial" charset="0"/>
              </a:rPr>
              <a:t>{</a:t>
            </a:r>
            <a:r>
              <a:rPr lang="en-US" altLang="ru-RU" sz="1400" b="1" i="1" dirty="0" err="1" smtClean="0">
                <a:latin typeface="Calibri" pitchFamily="34" charset="0"/>
                <a:cs typeface="Arial" charset="0"/>
              </a:rPr>
              <a:t>Ru</a:t>
            </a:r>
            <a:r>
              <a:rPr lang="en-US" altLang="ru-RU" sz="1400" b="1" i="1" dirty="0" smtClean="0">
                <a:latin typeface="Calibri" pitchFamily="34" charset="0"/>
                <a:cs typeface="Arial" charset="0"/>
              </a:rPr>
              <a:t>(</a:t>
            </a:r>
            <a:r>
              <a:rPr lang="en-US" altLang="ru-RU" sz="1400" b="1" i="1" dirty="0" err="1" smtClean="0">
                <a:latin typeface="Calibri" pitchFamily="34" charset="0"/>
                <a:cs typeface="Arial" charset="0"/>
              </a:rPr>
              <a:t>PhenC</a:t>
            </a:r>
            <a:r>
              <a:rPr lang="en-US" altLang="ru-RU" sz="1400" b="1" i="1" dirty="0" smtClean="0">
                <a:latin typeface="Calibri" pitchFamily="34" charset="0"/>
                <a:cs typeface="Arial" charset="0"/>
              </a:rPr>
              <a:t>)</a:t>
            </a:r>
            <a:r>
              <a:rPr lang="en-US" altLang="ru-RU" sz="1400" b="1" i="1" baseline="30000" dirty="0" smtClean="0">
                <a:latin typeface="Calibri" pitchFamily="34" charset="0"/>
                <a:cs typeface="Arial" charset="0"/>
              </a:rPr>
              <a:t>2+</a:t>
            </a:r>
            <a:r>
              <a:rPr lang="en-US" altLang="ru-RU" sz="1400" b="1" i="1" dirty="0" smtClean="0">
                <a:latin typeface="Calibri" pitchFamily="34" charset="0"/>
                <a:cs typeface="Arial" charset="0"/>
              </a:rPr>
              <a:t>}</a:t>
            </a:r>
            <a:endParaRPr lang="ru-RU" altLang="ru-RU" sz="1400" b="1" i="1" dirty="0">
              <a:latin typeface="Calibri" pitchFamily="34" charset="0"/>
              <a:cs typeface="Arial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566413" y="4941168"/>
            <a:ext cx="6541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ru-RU" b="1" dirty="0">
                <a:latin typeface="Calibri" pitchFamily="34" charset="0"/>
                <a:cs typeface="Arial" charset="0"/>
              </a:rPr>
              <a:t>H</a:t>
            </a:r>
            <a:r>
              <a:rPr lang="en-US" altLang="ru-RU" b="1" baseline="-25000" dirty="0">
                <a:latin typeface="Calibri" pitchFamily="34" charset="0"/>
                <a:cs typeface="Arial" charset="0"/>
              </a:rPr>
              <a:t>2</a:t>
            </a:r>
            <a:r>
              <a:rPr lang="en-US" altLang="ru-RU" b="1" dirty="0">
                <a:latin typeface="Calibri" pitchFamily="34" charset="0"/>
                <a:cs typeface="Arial" charset="0"/>
              </a:rPr>
              <a:t>O</a:t>
            </a:r>
            <a:endParaRPr lang="ru-RU" altLang="ru-RU" b="1" dirty="0">
              <a:latin typeface="Calibri" pitchFamily="34" charset="0"/>
              <a:cs typeface="Arial" charset="0"/>
            </a:endParaRPr>
          </a:p>
        </p:txBody>
      </p:sp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95308" y="5788809"/>
            <a:ext cx="1170781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ru-RU" b="1" dirty="0" smtClean="0">
                <a:latin typeface="Calibri" pitchFamily="34" charset="0"/>
                <a:cs typeface="Arial" charset="0"/>
              </a:rPr>
              <a:t>CH</a:t>
            </a:r>
            <a:r>
              <a:rPr lang="en-US" altLang="ru-RU" b="1" baseline="-25000" dirty="0" smtClean="0">
                <a:latin typeface="Calibri" pitchFamily="34" charset="0"/>
                <a:cs typeface="Arial" charset="0"/>
              </a:rPr>
              <a:t>2</a:t>
            </a:r>
            <a:r>
              <a:rPr lang="en-US" altLang="ru-RU" b="1" dirty="0" smtClean="0">
                <a:latin typeface="Calibri" pitchFamily="34" charset="0"/>
                <a:cs typeface="Arial" charset="0"/>
              </a:rPr>
              <a:t>Cl</a:t>
            </a:r>
            <a:r>
              <a:rPr lang="en-US" altLang="ru-RU" b="1" baseline="-25000" dirty="0" smtClean="0">
                <a:latin typeface="Calibri" pitchFamily="34" charset="0"/>
                <a:cs typeface="Arial" charset="0"/>
              </a:rPr>
              <a:t>2</a:t>
            </a:r>
            <a:endParaRPr lang="ru-RU" altLang="ru-RU" b="1" baseline="-25000" dirty="0" smtClean="0">
              <a:latin typeface="Calibri" pitchFamily="34" charset="0"/>
              <a:cs typeface="Arial" charset="0"/>
            </a:endParaRPr>
          </a:p>
          <a:p>
            <a:pPr algn="ctr" eaLnBrk="1" hangingPunct="1"/>
            <a:r>
              <a:rPr lang="en-US" altLang="ru-RU" sz="1400" b="1" i="1" dirty="0" smtClean="0">
                <a:latin typeface="Calibri" pitchFamily="34" charset="0"/>
                <a:cs typeface="Arial" charset="0"/>
              </a:rPr>
              <a:t>{Ru(</a:t>
            </a:r>
            <a:r>
              <a:rPr lang="en-US" altLang="ru-RU" sz="1400" b="1" i="1" dirty="0" err="1" smtClean="0">
                <a:latin typeface="Calibri" pitchFamily="34" charset="0"/>
                <a:cs typeface="Arial" charset="0"/>
              </a:rPr>
              <a:t>bpy</a:t>
            </a:r>
            <a:r>
              <a:rPr lang="en-US" altLang="ru-RU" sz="1400" b="1" i="1" dirty="0" smtClean="0">
                <a:latin typeface="Calibri" pitchFamily="34" charset="0"/>
                <a:cs typeface="Arial" charset="0"/>
              </a:rPr>
              <a:t>)</a:t>
            </a:r>
            <a:r>
              <a:rPr lang="en-US" altLang="ru-RU" sz="1400" b="1" i="1" baseline="-25000" dirty="0" smtClean="0">
                <a:latin typeface="Calibri" pitchFamily="34" charset="0"/>
                <a:cs typeface="Arial" charset="0"/>
              </a:rPr>
              <a:t>3 </a:t>
            </a:r>
            <a:r>
              <a:rPr lang="ru-RU" altLang="ru-RU" sz="1400" b="1" i="1" baseline="30000" dirty="0" smtClean="0">
                <a:latin typeface="Calibri" pitchFamily="34" charset="0"/>
                <a:cs typeface="Arial" charset="0"/>
              </a:rPr>
              <a:t>2+</a:t>
            </a:r>
            <a:endParaRPr lang="en-US" altLang="ru-RU" sz="1400" b="1" i="1" baseline="30000" dirty="0" smtClean="0">
              <a:latin typeface="Calibri" pitchFamily="34" charset="0"/>
              <a:cs typeface="Arial" charset="0"/>
            </a:endParaRPr>
          </a:p>
          <a:p>
            <a:pPr algn="ctr" eaLnBrk="1" hangingPunct="1"/>
            <a:r>
              <a:rPr lang="ru-RU" altLang="ru-RU" sz="1400" b="1" i="1" dirty="0" smtClean="0">
                <a:latin typeface="Calibri" pitchFamily="34" charset="0"/>
                <a:cs typeface="Arial" charset="0"/>
              </a:rPr>
              <a:t>продукты</a:t>
            </a:r>
            <a:r>
              <a:rPr lang="en-US" altLang="ru-RU" sz="1400" b="1" i="1" dirty="0" smtClean="0">
                <a:latin typeface="Calibri" pitchFamily="34" charset="0"/>
                <a:cs typeface="Arial" charset="0"/>
              </a:rPr>
              <a:t>}</a:t>
            </a:r>
            <a:endParaRPr lang="ru-RU" altLang="ru-RU" b="1" i="1" dirty="0">
              <a:latin typeface="Calibri" pitchFamily="34" charset="0"/>
              <a:cs typeface="Arial" charset="0"/>
            </a:endParaRPr>
          </a:p>
        </p:txBody>
      </p:sp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3596412" y="4072869"/>
            <a:ext cx="12422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ru-RU" sz="1400" b="1" dirty="0" err="1" smtClean="0">
                <a:latin typeface="+mn-lt"/>
              </a:rPr>
              <a:t>Ru</a:t>
            </a:r>
            <a:r>
              <a:rPr lang="en-US" altLang="ru-RU" sz="1400" b="1" dirty="0" smtClean="0">
                <a:latin typeface="+mn-lt"/>
              </a:rPr>
              <a:t>(</a:t>
            </a:r>
            <a:r>
              <a:rPr lang="en-US" altLang="ru-RU" sz="1400" b="1" dirty="0" err="1" smtClean="0">
                <a:latin typeface="+mn-lt"/>
              </a:rPr>
              <a:t>PhenC</a:t>
            </a:r>
            <a:r>
              <a:rPr lang="en-US" altLang="ru-RU" sz="1400" b="1" dirty="0" smtClean="0">
                <a:latin typeface="+mn-lt"/>
              </a:rPr>
              <a:t>)</a:t>
            </a:r>
            <a:r>
              <a:rPr lang="en-US" altLang="ru-RU" sz="1400" b="1" baseline="30000" dirty="0" smtClean="0">
                <a:latin typeface="+mn-lt"/>
              </a:rPr>
              <a:t>2+</a:t>
            </a:r>
            <a:endParaRPr lang="ru-RU" altLang="ru-RU" sz="1400" b="1" baseline="30000" dirty="0">
              <a:latin typeface="+mn-lt"/>
            </a:endParaRP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4343780" y="5796553"/>
            <a:ext cx="12241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ru-RU" b="1" dirty="0" smtClean="0">
                <a:latin typeface="Calibri" pitchFamily="34" charset="0"/>
                <a:cs typeface="Arial" charset="0"/>
              </a:rPr>
              <a:t>CH</a:t>
            </a:r>
            <a:r>
              <a:rPr lang="en-US" altLang="ru-RU" b="1" baseline="-25000" dirty="0" smtClean="0">
                <a:latin typeface="Calibri" pitchFamily="34" charset="0"/>
                <a:cs typeface="Arial" charset="0"/>
              </a:rPr>
              <a:t>2</a:t>
            </a:r>
            <a:r>
              <a:rPr lang="en-US" altLang="ru-RU" b="1" dirty="0" smtClean="0">
                <a:latin typeface="Calibri" pitchFamily="34" charset="0"/>
                <a:cs typeface="Arial" charset="0"/>
              </a:rPr>
              <a:t>Cl</a:t>
            </a:r>
            <a:r>
              <a:rPr lang="en-US" altLang="ru-RU" b="1" baseline="-25000" dirty="0" smtClean="0">
                <a:latin typeface="Calibri" pitchFamily="34" charset="0"/>
                <a:cs typeface="Arial" charset="0"/>
              </a:rPr>
              <a:t>2</a:t>
            </a:r>
            <a:endParaRPr lang="ru-RU" altLang="ru-RU" b="1" baseline="-25000" dirty="0" smtClean="0">
              <a:latin typeface="Calibri" pitchFamily="34" charset="0"/>
              <a:cs typeface="Arial" charset="0"/>
            </a:endParaRPr>
          </a:p>
          <a:p>
            <a:pPr algn="ctr" eaLnBrk="1" hangingPunct="1"/>
            <a:r>
              <a:rPr lang="en-US" altLang="ru-RU" sz="1400" b="1" i="1" dirty="0" smtClean="0">
                <a:latin typeface="Calibri" pitchFamily="34" charset="0"/>
                <a:cs typeface="Arial" charset="0"/>
              </a:rPr>
              <a:t>{</a:t>
            </a:r>
            <a:r>
              <a:rPr lang="ru-RU" altLang="ru-RU" sz="1400" b="1" i="1" dirty="0" smtClean="0">
                <a:latin typeface="Calibri" pitchFamily="34" charset="0"/>
                <a:cs typeface="Arial" charset="0"/>
              </a:rPr>
              <a:t>продукты</a:t>
            </a:r>
            <a:r>
              <a:rPr lang="en-US" altLang="ru-RU" sz="1400" b="1" i="1" dirty="0" smtClean="0">
                <a:latin typeface="Calibri" pitchFamily="34" charset="0"/>
                <a:cs typeface="Arial" charset="0"/>
              </a:rPr>
              <a:t>}</a:t>
            </a:r>
            <a:endParaRPr lang="ru-RU" altLang="ru-RU" b="1" i="1" dirty="0">
              <a:latin typeface="Calibri" pitchFamily="34" charset="0"/>
              <a:cs typeface="Arial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3937427" y="5211440"/>
            <a:ext cx="622377" cy="184666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3925491" y="5812686"/>
            <a:ext cx="622377" cy="184666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1266089" y="5205233"/>
            <a:ext cx="622377" cy="184666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1254153" y="5950495"/>
            <a:ext cx="622377" cy="184666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5576" y="2348880"/>
            <a:ext cx="4364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Регенерация катализатора </a:t>
            </a:r>
            <a:r>
              <a:rPr lang="en-US" b="1" i="1" dirty="0" err="1" smtClean="0"/>
              <a:t>RuPhenC</a:t>
            </a:r>
            <a:endParaRPr lang="ru-RU" b="1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6069607" y="2214555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Ru(</a:t>
            </a:r>
            <a:r>
              <a:rPr lang="en-US" b="1" dirty="0" err="1" smtClean="0"/>
              <a:t>bpy</a:t>
            </a:r>
            <a:r>
              <a:rPr lang="en-US" b="1" dirty="0" smtClean="0"/>
              <a:t>)</a:t>
            </a:r>
            <a:r>
              <a:rPr lang="en-US" b="1" baseline="-25000" dirty="0" smtClean="0"/>
              <a:t>3</a:t>
            </a:r>
            <a:r>
              <a:rPr lang="en-US" b="1" baseline="30000" dirty="0" smtClean="0"/>
              <a:t>2+</a:t>
            </a:r>
            <a:r>
              <a:rPr lang="en-US" b="1" dirty="0" smtClean="0"/>
              <a:t>       </a:t>
            </a:r>
            <a:r>
              <a:rPr lang="en-US" dirty="0" smtClean="0"/>
              <a:t>58% (</a:t>
            </a:r>
            <a:r>
              <a:rPr lang="ru-RU" dirty="0" smtClean="0"/>
              <a:t>лит.)</a:t>
            </a:r>
            <a:endParaRPr lang="en-US" dirty="0" smtClean="0"/>
          </a:p>
          <a:p>
            <a:endParaRPr lang="ru-RU" sz="700" dirty="0" smtClean="0"/>
          </a:p>
          <a:p>
            <a:r>
              <a:rPr lang="en-US" b="1" dirty="0" smtClean="0"/>
              <a:t>Ru(</a:t>
            </a:r>
            <a:r>
              <a:rPr lang="en-US" b="1" dirty="0" err="1" smtClean="0"/>
              <a:t>Phen</a:t>
            </a:r>
            <a:r>
              <a:rPr lang="ru-RU" b="1" dirty="0" smtClean="0"/>
              <a:t>С</a:t>
            </a:r>
            <a:r>
              <a:rPr lang="en-US" b="1" dirty="0" smtClean="0"/>
              <a:t>)</a:t>
            </a:r>
            <a:r>
              <a:rPr lang="en-US" b="1" baseline="30000" dirty="0" smtClean="0"/>
              <a:t>2</a:t>
            </a:r>
            <a:r>
              <a:rPr lang="en-US" b="1" baseline="30000" dirty="0"/>
              <a:t>+</a:t>
            </a:r>
            <a:r>
              <a:rPr lang="en-US" dirty="0"/>
              <a:t>    </a:t>
            </a:r>
            <a:r>
              <a:rPr lang="en-US" dirty="0" smtClean="0"/>
              <a:t>53%</a:t>
            </a:r>
            <a:endParaRPr lang="ru-RU" dirty="0"/>
          </a:p>
        </p:txBody>
      </p:sp>
      <p:pic>
        <p:nvPicPr>
          <p:cNvPr id="25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452" y="2924944"/>
            <a:ext cx="701940" cy="93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17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6012160" y="1700808"/>
            <a:ext cx="3024336" cy="1713807"/>
          </a:xfrm>
          <a:prstGeom prst="roundRect">
            <a:avLst>
              <a:gd name="adj" fmla="val 4996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6171367" y="2905780"/>
            <a:ext cx="1080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ru-RU" sz="1400" b="1" dirty="0" err="1">
                <a:solidFill>
                  <a:srgbClr val="009999"/>
                </a:solidFill>
                <a:latin typeface="Calibri" pitchFamily="34" charset="0"/>
                <a:cs typeface="Arial" charset="0"/>
              </a:rPr>
              <a:t>Ru</a:t>
            </a:r>
            <a:r>
              <a:rPr lang="en-US" altLang="ru-RU" sz="1400" b="1" dirty="0">
                <a:solidFill>
                  <a:srgbClr val="009999"/>
                </a:solidFill>
                <a:latin typeface="Calibri" pitchFamily="34" charset="0"/>
                <a:cs typeface="Arial" charset="0"/>
              </a:rPr>
              <a:t>(</a:t>
            </a:r>
            <a:r>
              <a:rPr lang="en-US" altLang="ru-RU" sz="1400" b="1" dirty="0" err="1">
                <a:solidFill>
                  <a:srgbClr val="009999"/>
                </a:solidFill>
                <a:latin typeface="Calibri" pitchFamily="34" charset="0"/>
                <a:cs typeface="Arial" charset="0"/>
              </a:rPr>
              <a:t>bpy</a:t>
            </a:r>
            <a:r>
              <a:rPr lang="en-US" altLang="ru-RU" sz="1400" b="1" dirty="0">
                <a:solidFill>
                  <a:srgbClr val="009999"/>
                </a:solidFill>
                <a:latin typeface="Calibri" pitchFamily="34" charset="0"/>
                <a:cs typeface="Arial" charset="0"/>
              </a:rPr>
              <a:t>)</a:t>
            </a:r>
            <a:r>
              <a:rPr lang="en-US" altLang="ru-RU" sz="1400" b="1" baseline="-25000" dirty="0">
                <a:solidFill>
                  <a:srgbClr val="009999"/>
                </a:solidFill>
                <a:latin typeface="Calibri" pitchFamily="34" charset="0"/>
                <a:cs typeface="Arial" charset="0"/>
              </a:rPr>
              <a:t>3</a:t>
            </a:r>
            <a:r>
              <a:rPr lang="en-US" altLang="ru-RU" sz="1400" b="1" baseline="30000" dirty="0">
                <a:solidFill>
                  <a:srgbClr val="009999"/>
                </a:solidFill>
                <a:latin typeface="Calibri" pitchFamily="34" charset="0"/>
                <a:cs typeface="Arial" charset="0"/>
              </a:rPr>
              <a:t>2</a:t>
            </a:r>
            <a:r>
              <a:rPr lang="en-US" altLang="ru-RU" sz="1400" b="1" baseline="30000" dirty="0" smtClean="0">
                <a:solidFill>
                  <a:srgbClr val="009999"/>
                </a:solidFill>
                <a:latin typeface="Calibri" pitchFamily="34" charset="0"/>
                <a:cs typeface="Arial" charset="0"/>
              </a:rPr>
              <a:t>+</a:t>
            </a:r>
          </a:p>
          <a:p>
            <a:pPr algn="ctr" eaLnBrk="1" hangingPunct="1"/>
            <a:r>
              <a:rPr lang="en-US" altLang="ru-RU" sz="1400" b="1" i="1" dirty="0" smtClean="0">
                <a:latin typeface="Calibri" pitchFamily="34" charset="0"/>
                <a:cs typeface="Arial" charset="0"/>
              </a:rPr>
              <a:t>(</a:t>
            </a:r>
            <a:r>
              <a:rPr lang="ru-RU" altLang="ru-RU" sz="1400" b="1" i="1" dirty="0" smtClean="0">
                <a:latin typeface="Calibri" pitchFamily="34" charset="0"/>
                <a:cs typeface="Arial" charset="0"/>
              </a:rPr>
              <a:t>лит.)</a:t>
            </a:r>
            <a:endParaRPr lang="ru-RU" altLang="ru-RU" sz="1400" b="1" i="1" dirty="0"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962999"/>
              </p:ext>
            </p:extLst>
          </p:nvPr>
        </p:nvGraphicFramePr>
        <p:xfrm>
          <a:off x="7780001" y="1795799"/>
          <a:ext cx="1160312" cy="1186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2" name="CS ChemDraw Drawing" r:id="rId3" imgW="1493281" imgH="1526702" progId="ChemDraw.Document.6.0">
                  <p:embed/>
                </p:oleObj>
              </mc:Choice>
              <mc:Fallback>
                <p:oleObj name="CS ChemDraw Drawing" r:id="rId3" imgW="1493281" imgH="152670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0001" y="1795799"/>
                        <a:ext cx="1160312" cy="11860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9242246"/>
              </p:ext>
            </p:extLst>
          </p:nvPr>
        </p:nvGraphicFramePr>
        <p:xfrm>
          <a:off x="6156176" y="1772816"/>
          <a:ext cx="1022080" cy="1176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3" name="CS ChemDraw Drawing" r:id="rId5" imgW="1327316" imgH="1526702" progId="ChemDraw.Document.6.0">
                  <p:embed/>
                </p:oleObj>
              </mc:Choice>
              <mc:Fallback>
                <p:oleObj name="CS ChemDraw Drawing" r:id="rId5" imgW="1327316" imgH="152670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6" y="1772816"/>
                        <a:ext cx="1022080" cy="11761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20"/>
          <p:cNvSpPr txBox="1">
            <a:spLocks noChangeArrowheads="1"/>
          </p:cNvSpPr>
          <p:nvPr/>
        </p:nvSpPr>
        <p:spPr bwMode="auto">
          <a:xfrm>
            <a:off x="7909573" y="2912027"/>
            <a:ext cx="1234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ru-RU" sz="1400" b="1" dirty="0" err="1" smtClean="0">
                <a:latin typeface="+mn-lt"/>
              </a:rPr>
              <a:t>Ru</a:t>
            </a:r>
            <a:r>
              <a:rPr lang="en-US" altLang="ru-RU" sz="1400" b="1" dirty="0" smtClean="0">
                <a:latin typeface="+mn-lt"/>
              </a:rPr>
              <a:t>(</a:t>
            </a:r>
            <a:r>
              <a:rPr lang="en-US" altLang="ru-RU" sz="1400" b="1" dirty="0" err="1" smtClean="0">
                <a:latin typeface="+mn-lt"/>
              </a:rPr>
              <a:t>PhenC</a:t>
            </a:r>
            <a:r>
              <a:rPr lang="en-US" altLang="ru-RU" sz="1400" b="1" dirty="0" smtClean="0">
                <a:latin typeface="+mn-lt"/>
              </a:rPr>
              <a:t>)</a:t>
            </a:r>
            <a:r>
              <a:rPr lang="en-US" altLang="ru-RU" sz="1400" b="1" baseline="30000" dirty="0" smtClean="0">
                <a:latin typeface="+mn-lt"/>
              </a:rPr>
              <a:t>2+</a:t>
            </a:r>
            <a:endParaRPr lang="ru-RU" altLang="ru-RU" sz="1400" b="1" baseline="30000" dirty="0">
              <a:latin typeface="+mn-lt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93433"/>
              </p:ext>
            </p:extLst>
          </p:nvPr>
        </p:nvGraphicFramePr>
        <p:xfrm>
          <a:off x="467544" y="620688"/>
          <a:ext cx="7560840" cy="1171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4" name="CS ChemDraw Drawing" r:id="rId7" imgW="5370305" imgH="832013" progId="ChemDraw.Document.6.0">
                  <p:embed/>
                </p:oleObj>
              </mc:Choice>
              <mc:Fallback>
                <p:oleObj name="CS ChemDraw Drawing" r:id="rId7" imgW="5370305" imgH="83201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7544" y="620688"/>
                        <a:ext cx="7560840" cy="1171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308304" y="2227847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VS</a:t>
            </a:r>
            <a:endParaRPr lang="ru-RU" b="1" i="1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961831"/>
              </p:ext>
            </p:extLst>
          </p:nvPr>
        </p:nvGraphicFramePr>
        <p:xfrm>
          <a:off x="94417" y="1988840"/>
          <a:ext cx="7157070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5" name="CS ChemDraw Drawing" r:id="rId9" imgW="6673560" imgH="4296849" progId="ChemDraw.Document.6.0">
                  <p:embed/>
                </p:oleObj>
              </mc:Choice>
              <mc:Fallback>
                <p:oleObj name="CS ChemDraw Drawing" r:id="rId9" imgW="6673560" imgH="429684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4417" y="1988840"/>
                        <a:ext cx="7157070" cy="460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372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3528" y="2204864"/>
            <a:ext cx="5040560" cy="4392488"/>
          </a:xfrm>
          <a:prstGeom prst="roundRect">
            <a:avLst>
              <a:gd name="adj" fmla="val 9304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0709202"/>
              </p:ext>
            </p:extLst>
          </p:nvPr>
        </p:nvGraphicFramePr>
        <p:xfrm>
          <a:off x="539552" y="2291433"/>
          <a:ext cx="4608512" cy="4067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93" name="CS ChemDraw Drawing" r:id="rId3" imgW="3233513" imgH="2854162" progId="ChemDraw.Document.6.0">
                  <p:embed/>
                </p:oleObj>
              </mc:Choice>
              <mc:Fallback>
                <p:oleObj name="CS ChemDraw Drawing" r:id="rId3" imgW="3233513" imgH="285416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2291433"/>
                        <a:ext cx="4608512" cy="4067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2648373"/>
              </p:ext>
            </p:extLst>
          </p:nvPr>
        </p:nvGraphicFramePr>
        <p:xfrm>
          <a:off x="702770" y="980728"/>
          <a:ext cx="7848872" cy="2858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94" name="CS ChemDraw Drawing" r:id="rId5" imgW="5819526" imgH="2119491" progId="ChemDraw.Document.6.0">
                  <p:embed/>
                </p:oleObj>
              </mc:Choice>
              <mc:Fallback>
                <p:oleObj name="CS ChemDraw Drawing" r:id="rId5" imgW="5819526" imgH="211949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2770" y="980728"/>
                        <a:ext cx="7848872" cy="28582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963521"/>
            <a:ext cx="758484" cy="87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070293"/>
              </p:ext>
            </p:extLst>
          </p:nvPr>
        </p:nvGraphicFramePr>
        <p:xfrm>
          <a:off x="5868144" y="4161480"/>
          <a:ext cx="1874861" cy="1898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95" name="CS ChemDraw Drawing" r:id="rId8" imgW="1531181" imgH="1551062" progId="ChemDraw.Document.6.0">
                  <p:embed/>
                </p:oleObj>
              </mc:Choice>
              <mc:Fallback>
                <p:oleObj name="CS ChemDraw Drawing" r:id="rId8" imgW="1531181" imgH="155106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68144" y="4161480"/>
                        <a:ext cx="1874861" cy="1898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7504" y="476672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7030A0"/>
                </a:solidFill>
              </a:rPr>
              <a:t>Фоторедокс</a:t>
            </a:r>
            <a:r>
              <a:rPr lang="ru-RU" sz="2000" b="1" dirty="0" smtClean="0">
                <a:solidFill>
                  <a:srgbClr val="7030A0"/>
                </a:solidFill>
              </a:rPr>
              <a:t>-катализируемое </a:t>
            </a:r>
            <a:r>
              <a:rPr lang="ru-RU" sz="2000" b="1" dirty="0" err="1" smtClean="0">
                <a:solidFill>
                  <a:srgbClr val="7030A0"/>
                </a:solidFill>
              </a:rPr>
              <a:t>цианоарилирование</a:t>
            </a:r>
            <a:r>
              <a:rPr lang="ru-RU" sz="2000" b="1" dirty="0" smtClean="0">
                <a:solidFill>
                  <a:srgbClr val="7030A0"/>
                </a:solidFill>
              </a:rPr>
              <a:t> стиролов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0119" y="6093296"/>
            <a:ext cx="3592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Mendeleev </a:t>
            </a:r>
            <a:r>
              <a:rPr lang="en-US" sz="1600" i="1" dirty="0" err="1" smtClean="0"/>
              <a:t>Commun</a:t>
            </a:r>
            <a:r>
              <a:rPr lang="en-US" sz="1600" i="1" dirty="0" smtClean="0"/>
              <a:t>.</a:t>
            </a:r>
            <a:r>
              <a:rPr lang="en-US" sz="1600" dirty="0" smtClean="0"/>
              <a:t>, 2021,  31(6), 815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7207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8870348"/>
              </p:ext>
            </p:extLst>
          </p:nvPr>
        </p:nvGraphicFramePr>
        <p:xfrm>
          <a:off x="439487" y="1112633"/>
          <a:ext cx="8313735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02" name="CS ChemDraw Drawing" r:id="rId3" imgW="5843862" imgH="860855" progId="ChemDraw.Document.6.0">
                  <p:embed/>
                </p:oleObj>
              </mc:Choice>
              <mc:Fallback>
                <p:oleObj name="CS ChemDraw Drawing" r:id="rId3" imgW="5843862" imgH="86085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9487" y="1112633"/>
                        <a:ext cx="8313735" cy="1224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023" y="2192753"/>
            <a:ext cx="504056" cy="581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39796"/>
              </p:ext>
            </p:extLst>
          </p:nvPr>
        </p:nvGraphicFramePr>
        <p:xfrm>
          <a:off x="799527" y="2852936"/>
          <a:ext cx="7688653" cy="3228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03" name="CS ChemDraw Drawing" r:id="rId6" imgW="6438701" imgH="2703142" progId="ChemDraw.Document.6.0">
                  <p:embed/>
                </p:oleObj>
              </mc:Choice>
              <mc:Fallback>
                <p:oleObj name="CS ChemDraw Drawing" r:id="rId6" imgW="6438701" imgH="270314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9527" y="2852936"/>
                        <a:ext cx="7688653" cy="3228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7504" y="461665"/>
            <a:ext cx="844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7030A0"/>
                </a:solidFill>
              </a:rPr>
              <a:t>Фоторедокс</a:t>
            </a:r>
            <a:r>
              <a:rPr lang="ru-RU" sz="2000" b="1" dirty="0" smtClean="0">
                <a:solidFill>
                  <a:srgbClr val="7030A0"/>
                </a:solidFill>
              </a:rPr>
              <a:t>-катализируемое </a:t>
            </a:r>
            <a:r>
              <a:rPr lang="ru-RU" sz="2000" b="1" dirty="0" err="1" smtClean="0">
                <a:solidFill>
                  <a:srgbClr val="7030A0"/>
                </a:solidFill>
              </a:rPr>
              <a:t>цианоарилирование</a:t>
            </a:r>
            <a:r>
              <a:rPr lang="ru-RU" sz="2000" b="1" dirty="0" smtClean="0">
                <a:solidFill>
                  <a:srgbClr val="7030A0"/>
                </a:solidFill>
              </a:rPr>
              <a:t> стиролов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1036" y="6193102"/>
            <a:ext cx="3592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Mendeleev </a:t>
            </a:r>
            <a:r>
              <a:rPr lang="en-US" sz="1600" i="1" dirty="0" err="1" smtClean="0"/>
              <a:t>Commun</a:t>
            </a:r>
            <a:r>
              <a:rPr lang="en-US" sz="1600" i="1" dirty="0" smtClean="0"/>
              <a:t>.</a:t>
            </a:r>
            <a:r>
              <a:rPr lang="en-US" sz="1600" dirty="0" smtClean="0"/>
              <a:t>, 2021,  31(6), 815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0867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5152" y="476672"/>
            <a:ext cx="89646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alibri" pitchFamily="34" charset="0"/>
              </a:rPr>
              <a:t>Реакции присоединения</a:t>
            </a:r>
            <a:endParaRPr lang="ru-RU" sz="2400" dirty="0">
              <a:solidFill>
                <a:srgbClr val="7030A0"/>
              </a:solidFill>
              <a:latin typeface="Calibri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727587"/>
              </p:ext>
            </p:extLst>
          </p:nvPr>
        </p:nvGraphicFramePr>
        <p:xfrm>
          <a:off x="611560" y="1340768"/>
          <a:ext cx="7977568" cy="3197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2" name="CS ChemDraw Drawing" r:id="rId3" imgW="5533212" imgH="2217004" progId="ChemDraw.Document.6.0">
                  <p:embed/>
                </p:oleObj>
              </mc:Choice>
              <mc:Fallback>
                <p:oleObj name="CS ChemDraw Drawing" r:id="rId3" imgW="5533212" imgH="221700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1340768"/>
                        <a:ext cx="7977568" cy="3197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392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BA6A6A-5B15-448B-BED1-5CEA97B13B1B}"/>
              </a:ext>
            </a:extLst>
          </p:cNvPr>
          <p:cNvSpPr txBox="1"/>
          <p:nvPr/>
        </p:nvSpPr>
        <p:spPr>
          <a:xfrm>
            <a:off x="212350" y="1052736"/>
            <a:ext cx="5797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«</a:t>
            </a:r>
            <a:r>
              <a:rPr lang="en-US" i="1" dirty="0"/>
              <a:t>For a past hundred years it had been almost axiomatic among chemists that only nature’s enzymes could ever do this </a:t>
            </a:r>
            <a:r>
              <a:rPr lang="en-US" i="1" dirty="0" smtClean="0"/>
              <a:t>job</a:t>
            </a:r>
            <a:r>
              <a:rPr lang="ru-RU" i="1" dirty="0" smtClean="0"/>
              <a:t>»</a:t>
            </a:r>
          </a:p>
          <a:p>
            <a:pPr algn="r"/>
            <a:r>
              <a:rPr lang="en-US" i="1" dirty="0" err="1" smtClean="0"/>
              <a:t>W.S.Knowles</a:t>
            </a:r>
            <a:endParaRPr lang="ru-RU" i="1" dirty="0"/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xmlns="" id="{1CC92A98-694B-47E3-A530-31FF5059FF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70454"/>
              </p:ext>
            </p:extLst>
          </p:nvPr>
        </p:nvGraphicFramePr>
        <p:xfrm>
          <a:off x="218281" y="3933056"/>
          <a:ext cx="8682038" cy="204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" name="CS ChemDraw Drawing" r:id="rId3" imgW="6365465" imgH="1500762" progId="ChemDraw.Document.6.0">
                  <p:embed/>
                </p:oleObj>
              </mc:Choice>
              <mc:Fallback>
                <p:oleObj name="CS ChemDraw Drawing" r:id="rId3" imgW="6365465" imgH="150076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8281" y="3933056"/>
                        <a:ext cx="8682038" cy="204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9">
            <a:extLst>
              <a:ext uri="{FF2B5EF4-FFF2-40B4-BE49-F238E27FC236}">
                <a16:creationId xmlns:a16="http://schemas.microsoft.com/office/drawing/2014/main" xmlns="" id="{3350EE3C-8A66-498E-A453-35539F7237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32691"/>
              </p:ext>
            </p:extLst>
          </p:nvPr>
        </p:nvGraphicFramePr>
        <p:xfrm>
          <a:off x="211138" y="2387750"/>
          <a:ext cx="8696325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" name="CS ChemDraw Drawing" r:id="rId5" imgW="6223584" imgH="709849" progId="ChemDraw.Document.6.0">
                  <p:embed/>
                </p:oleObj>
              </mc:Choice>
              <mc:Fallback>
                <p:oleObj name="CS ChemDraw Drawing" r:id="rId5" imgW="6223584" imgH="709849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138" y="2387750"/>
                        <a:ext cx="8696325" cy="992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C57A15F-852F-40A7-B8FE-98F347C1741C}"/>
              </a:ext>
            </a:extLst>
          </p:cNvPr>
          <p:cNvSpPr txBox="1"/>
          <p:nvPr/>
        </p:nvSpPr>
        <p:spPr>
          <a:xfrm>
            <a:off x="2267744" y="476672"/>
            <a:ext cx="478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7030A0"/>
                </a:solidFill>
              </a:rPr>
              <a:t>Асимметрический катализ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82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0F132D1-DA68-4691-A866-7DCF633FA9F8}"/>
              </a:ext>
            </a:extLst>
          </p:cNvPr>
          <p:cNvSpPr/>
          <p:nvPr/>
        </p:nvSpPr>
        <p:spPr>
          <a:xfrm>
            <a:off x="701802" y="6048574"/>
            <a:ext cx="3429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X. </a:t>
            </a:r>
            <a:r>
              <a:rPr lang="ru-RU" sz="1400" dirty="0" err="1"/>
              <a:t>Zhang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ru-RU" sz="1400" dirty="0"/>
              <a:t>. </a:t>
            </a:r>
            <a:r>
              <a:rPr lang="en-US" sz="1400" dirty="0"/>
              <a:t>// </a:t>
            </a:r>
            <a:r>
              <a:rPr lang="ru-RU" sz="1400" i="1" dirty="0" err="1"/>
              <a:t>Org</a:t>
            </a:r>
            <a:r>
              <a:rPr lang="ru-RU" sz="1400" i="1" dirty="0"/>
              <a:t>. </a:t>
            </a:r>
            <a:r>
              <a:rPr lang="ru-RU" sz="1400" i="1" dirty="0" err="1"/>
              <a:t>Lett</a:t>
            </a:r>
            <a:r>
              <a:rPr lang="ru-RU" sz="1400" i="1" dirty="0"/>
              <a:t>.</a:t>
            </a:r>
            <a:r>
              <a:rPr lang="en-US" sz="1400" i="1" dirty="0"/>
              <a:t> </a:t>
            </a:r>
            <a:r>
              <a:rPr lang="en-US" sz="1400" b="1" dirty="0"/>
              <a:t>2009</a:t>
            </a:r>
            <a:r>
              <a:rPr lang="en-US" sz="1400" dirty="0"/>
              <a:t>,</a:t>
            </a:r>
            <a:r>
              <a:rPr lang="ru-RU" sz="1400" dirty="0"/>
              <a:t> </a:t>
            </a:r>
            <a:r>
              <a:rPr lang="ru-RU" sz="1400" i="1" dirty="0"/>
              <a:t>11</a:t>
            </a:r>
            <a:r>
              <a:rPr lang="en-US" sz="1400" dirty="0"/>
              <a:t>,</a:t>
            </a:r>
            <a:r>
              <a:rPr lang="ru-RU" sz="1400" dirty="0"/>
              <a:t> 241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EE695581-2874-4322-A97E-7A64C87F11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544191"/>
              </p:ext>
            </p:extLst>
          </p:nvPr>
        </p:nvGraphicFramePr>
        <p:xfrm>
          <a:off x="1403648" y="1340768"/>
          <a:ext cx="6069013" cy="435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5" name="CS ChemDraw Drawing" r:id="rId3" imgW="4036597" imgH="2899800" progId="ChemDraw.Document.6.0">
                  <p:embed/>
                </p:oleObj>
              </mc:Choice>
              <mc:Fallback>
                <p:oleObj name="CS ChemDraw Drawing" r:id="rId3" imgW="4036597" imgH="28998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3648" y="1340768"/>
                        <a:ext cx="6069013" cy="435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23528" y="476672"/>
            <a:ext cx="8229600" cy="40499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Дивергентная </a:t>
            </a:r>
            <a:r>
              <a:rPr lang="ru-RU" sz="2400" b="1" dirty="0" err="1" smtClean="0">
                <a:solidFill>
                  <a:srgbClr val="7030A0"/>
                </a:solidFill>
              </a:rPr>
              <a:t>региоселективность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45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9934533-401E-45C6-8091-9F9A93AE32D4}"/>
              </a:ext>
            </a:extLst>
          </p:cNvPr>
          <p:cNvSpPr/>
          <p:nvPr/>
        </p:nvSpPr>
        <p:spPr>
          <a:xfrm>
            <a:off x="633823" y="5833131"/>
            <a:ext cx="4104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T.J. </a:t>
            </a:r>
            <a:r>
              <a:rPr lang="ru-RU" sz="1400" dirty="0" err="1"/>
              <a:t>Marks</a:t>
            </a:r>
            <a:r>
              <a:rPr lang="ru-RU" sz="1400" dirty="0"/>
              <a:t> </a:t>
            </a:r>
            <a:r>
              <a:rPr lang="en-US" sz="1400" i="1" dirty="0"/>
              <a:t>et al. </a:t>
            </a:r>
            <a:r>
              <a:rPr lang="en-US" sz="1400" dirty="0"/>
              <a:t>// </a:t>
            </a:r>
            <a:r>
              <a:rPr lang="ru-RU" sz="1400" i="1" dirty="0"/>
              <a:t>J. </a:t>
            </a:r>
            <a:r>
              <a:rPr lang="ru-RU" sz="1400" i="1" dirty="0" err="1"/>
              <a:t>Am</a:t>
            </a:r>
            <a:r>
              <a:rPr lang="ru-RU" sz="1400" i="1" dirty="0"/>
              <a:t>. </a:t>
            </a:r>
            <a:r>
              <a:rPr lang="ru-RU" sz="1400" i="1" dirty="0" err="1"/>
              <a:t>Chem</a:t>
            </a:r>
            <a:r>
              <a:rPr lang="ru-RU" sz="1400" i="1" dirty="0"/>
              <a:t>. </a:t>
            </a:r>
            <a:r>
              <a:rPr lang="ru-RU" sz="1400" i="1" dirty="0" err="1"/>
              <a:t>Soc</a:t>
            </a:r>
            <a:r>
              <a:rPr lang="ru-RU" sz="1400" dirty="0"/>
              <a:t>.</a:t>
            </a:r>
            <a:r>
              <a:rPr lang="en-US" sz="1400" dirty="0"/>
              <a:t> </a:t>
            </a:r>
            <a:r>
              <a:rPr lang="en-US" sz="1400" b="1" dirty="0"/>
              <a:t>1995</a:t>
            </a:r>
            <a:r>
              <a:rPr lang="en-US" sz="1400" dirty="0"/>
              <a:t>,</a:t>
            </a:r>
            <a:r>
              <a:rPr lang="ru-RU" sz="1400" dirty="0"/>
              <a:t> </a:t>
            </a:r>
            <a:r>
              <a:rPr lang="ru-RU" sz="1400" i="1" dirty="0"/>
              <a:t>117</a:t>
            </a:r>
            <a:r>
              <a:rPr lang="en-US" sz="1400" dirty="0"/>
              <a:t>,</a:t>
            </a:r>
            <a:r>
              <a:rPr lang="ru-RU" sz="1400" dirty="0"/>
              <a:t> 7157</a:t>
            </a:r>
            <a:endParaRPr lang="en-US" sz="1400" dirty="0"/>
          </a:p>
          <a:p>
            <a:r>
              <a:rPr lang="ru-RU" sz="1400" dirty="0"/>
              <a:t>P.J. </a:t>
            </a:r>
            <a:r>
              <a:rPr lang="ru-RU" sz="1400" dirty="0" err="1"/>
              <a:t>Chirik</a:t>
            </a:r>
            <a:r>
              <a:rPr lang="en-US" sz="1400" dirty="0"/>
              <a:t> </a:t>
            </a:r>
            <a:r>
              <a:rPr lang="en-US" sz="1400" i="1" dirty="0"/>
              <a:t>et al. </a:t>
            </a:r>
            <a:r>
              <a:rPr lang="en-US" sz="1400" dirty="0"/>
              <a:t>//</a:t>
            </a:r>
            <a:r>
              <a:rPr lang="ru-RU" sz="1400" dirty="0"/>
              <a:t> </a:t>
            </a:r>
            <a:r>
              <a:rPr lang="ru-RU" sz="1400" i="1" dirty="0"/>
              <a:t>J. </a:t>
            </a:r>
            <a:r>
              <a:rPr lang="ru-RU" sz="1400" i="1" dirty="0" err="1"/>
              <a:t>Am</a:t>
            </a:r>
            <a:r>
              <a:rPr lang="ru-RU" sz="1400" i="1" dirty="0"/>
              <a:t>. </a:t>
            </a:r>
            <a:r>
              <a:rPr lang="ru-RU" sz="1400" i="1" dirty="0" err="1"/>
              <a:t>Chem</a:t>
            </a:r>
            <a:r>
              <a:rPr lang="ru-RU" sz="1400" i="1" dirty="0"/>
              <a:t>. </a:t>
            </a:r>
            <a:r>
              <a:rPr lang="ru-RU" sz="1400" i="1" dirty="0" err="1"/>
              <a:t>Soc</a:t>
            </a:r>
            <a:r>
              <a:rPr lang="ru-RU" sz="1400" dirty="0"/>
              <a:t>.</a:t>
            </a:r>
            <a:r>
              <a:rPr lang="en-US" sz="1400" dirty="0"/>
              <a:t> </a:t>
            </a:r>
            <a:r>
              <a:rPr lang="en-US" sz="1400" b="1" dirty="0"/>
              <a:t>2004</a:t>
            </a:r>
            <a:r>
              <a:rPr lang="en-US" sz="1400" dirty="0"/>
              <a:t>,</a:t>
            </a:r>
            <a:r>
              <a:rPr lang="ru-RU" sz="1400" dirty="0"/>
              <a:t> </a:t>
            </a:r>
            <a:r>
              <a:rPr lang="ru-RU" sz="1400" i="1" dirty="0"/>
              <a:t>126</a:t>
            </a:r>
            <a:r>
              <a:rPr lang="en-US" sz="1400" dirty="0"/>
              <a:t>,</a:t>
            </a:r>
            <a:r>
              <a:rPr lang="ru-RU" sz="1400" dirty="0"/>
              <a:t> 13794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ACFACDC2-3590-4887-9B01-2448D43DD5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643829"/>
              </p:ext>
            </p:extLst>
          </p:nvPr>
        </p:nvGraphicFramePr>
        <p:xfrm>
          <a:off x="1331640" y="1628800"/>
          <a:ext cx="6445250" cy="3773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1" name="CS ChemDraw Drawing" r:id="rId3" imgW="4408570" imgH="2578230" progId="ChemDraw.Document.6.0">
                  <p:embed/>
                </p:oleObj>
              </mc:Choice>
              <mc:Fallback>
                <p:oleObj name="CS ChemDraw Drawing" r:id="rId3" imgW="4408570" imgH="25782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1640" y="1628800"/>
                        <a:ext cx="6445250" cy="3773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27459C-697A-4CD5-88F0-7E9885E9EF35}"/>
              </a:ext>
            </a:extLst>
          </p:cNvPr>
          <p:cNvSpPr txBox="1"/>
          <p:nvPr/>
        </p:nvSpPr>
        <p:spPr>
          <a:xfrm>
            <a:off x="2915816" y="490052"/>
            <a:ext cx="3231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7030A0"/>
                </a:solidFill>
                <a:latin typeface="+mj-lt"/>
              </a:rPr>
              <a:t>Гидросилилирование</a:t>
            </a:r>
            <a:endParaRPr lang="ru-RU" sz="24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229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99ACA5A4-A56F-48DE-A838-05B3BCD85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9F00E16C-E23A-4241-9908-1BFB5F5D52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931393"/>
              </p:ext>
            </p:extLst>
          </p:nvPr>
        </p:nvGraphicFramePr>
        <p:xfrm>
          <a:off x="1212283" y="1628800"/>
          <a:ext cx="6651625" cy="394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9" name="CS ChemDraw Drawing" r:id="rId3" imgW="4839702" imgH="2873880" progId="ChemDraw.Document.6.0">
                  <p:embed/>
                </p:oleObj>
              </mc:Choice>
              <mc:Fallback>
                <p:oleObj name="CS ChemDraw Drawing" r:id="rId3" imgW="4839702" imgH="287388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2283" y="1628800"/>
                        <a:ext cx="6651625" cy="394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FC4D0F-B604-4F05-83A6-04D4E81BD9E1}"/>
              </a:ext>
            </a:extLst>
          </p:cNvPr>
          <p:cNvSpPr txBox="1"/>
          <p:nvPr/>
        </p:nvSpPr>
        <p:spPr>
          <a:xfrm>
            <a:off x="628650" y="6048574"/>
            <a:ext cx="3498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L. Deng </a:t>
            </a:r>
            <a:r>
              <a:rPr lang="en-US" sz="1400" i="1" dirty="0"/>
              <a:t>et al. // ACS </a:t>
            </a:r>
            <a:r>
              <a:rPr lang="en-US" sz="1400" i="1" dirty="0" err="1"/>
              <a:t>Catal</a:t>
            </a:r>
            <a:r>
              <a:rPr lang="en-US" sz="1400" i="1" dirty="0"/>
              <a:t>. </a:t>
            </a:r>
            <a:r>
              <a:rPr lang="en-US" sz="1400" b="1" dirty="0"/>
              <a:t>2018</a:t>
            </a:r>
            <a:r>
              <a:rPr lang="en-US" sz="1400" dirty="0"/>
              <a:t>, </a:t>
            </a:r>
            <a:r>
              <a:rPr lang="en-US" sz="1400" i="1" dirty="0"/>
              <a:t>8</a:t>
            </a:r>
            <a:r>
              <a:rPr lang="en-US" sz="1400" dirty="0"/>
              <a:t> (10),</a:t>
            </a:r>
            <a:r>
              <a:rPr lang="ru-RU" sz="1400" dirty="0"/>
              <a:t> </a:t>
            </a:r>
            <a:r>
              <a:rPr lang="en-US" sz="1400" dirty="0"/>
              <a:t>9637</a:t>
            </a:r>
            <a:endParaRPr lang="ru-RU" sz="1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987824" y="487917"/>
            <a:ext cx="3079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>
                <a:solidFill>
                  <a:srgbClr val="7030A0"/>
                </a:solidFill>
              </a:rPr>
              <a:t>Гидросилилирование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41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118302" y="5877272"/>
            <a:ext cx="6400800" cy="696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400" i="1" dirty="0" smtClean="0">
                <a:solidFill>
                  <a:schemeClr val="tx1"/>
                </a:solidFill>
              </a:rPr>
              <a:t>Organometallics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2006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i="1" dirty="0">
                <a:solidFill>
                  <a:schemeClr val="tx1"/>
                </a:solidFill>
              </a:rPr>
              <a:t>25</a:t>
            </a:r>
            <a:r>
              <a:rPr lang="en-US" sz="1400" dirty="0">
                <a:solidFill>
                  <a:schemeClr val="tx1"/>
                </a:solidFill>
              </a:rPr>
              <a:t>, 1970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400" i="1" dirty="0" smtClean="0">
                <a:solidFill>
                  <a:schemeClr val="tx1"/>
                </a:solidFill>
              </a:rPr>
              <a:t>Organometallics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2007</a:t>
            </a:r>
            <a:r>
              <a:rPr lang="en-US" sz="1400" dirty="0">
                <a:solidFill>
                  <a:schemeClr val="tx1"/>
                </a:solidFill>
              </a:rPr>
              <a:t>, 26, 740</a:t>
            </a:r>
            <a:endParaRPr lang="ru-RU" sz="1400" dirty="0">
              <a:solidFill>
                <a:schemeClr val="tx1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7949465"/>
              </p:ext>
            </p:extLst>
          </p:nvPr>
        </p:nvGraphicFramePr>
        <p:xfrm>
          <a:off x="3122990" y="1124744"/>
          <a:ext cx="3384376" cy="971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8" name="CS ChemDraw Drawing" r:id="rId3" imgW="2558429" imgH="731160" progId="ChemDraw.Document.6.0">
                  <p:embed/>
                </p:oleObj>
              </mc:Choice>
              <mc:Fallback>
                <p:oleObj name="CS ChemDraw Drawing" r:id="rId3" imgW="2558429" imgH="7311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2990" y="1124744"/>
                        <a:ext cx="3384376" cy="9711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511017"/>
              </p:ext>
            </p:extLst>
          </p:nvPr>
        </p:nvGraphicFramePr>
        <p:xfrm>
          <a:off x="2627784" y="2276872"/>
          <a:ext cx="4470400" cy="386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9" name="CS ChemDraw Drawing" r:id="rId5" imgW="3477421" imgH="3006450" progId="ChemDraw.Document.6.0">
                  <p:embed/>
                </p:oleObj>
              </mc:Choice>
              <mc:Fallback>
                <p:oleObj name="CS ChemDraw Drawing" r:id="rId5" imgW="3477421" imgH="30064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27784" y="2276872"/>
                        <a:ext cx="4470400" cy="3865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F27459C-697A-4CD5-88F0-7E9885E9EF35}"/>
              </a:ext>
            </a:extLst>
          </p:cNvPr>
          <p:cNvSpPr txBox="1"/>
          <p:nvPr/>
        </p:nvSpPr>
        <p:spPr>
          <a:xfrm>
            <a:off x="2207472" y="410300"/>
            <a:ext cx="4311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7030A0"/>
                </a:solidFill>
                <a:latin typeface="+mj-lt"/>
              </a:rPr>
              <a:t>Гидротиолирование</a:t>
            </a:r>
            <a:r>
              <a:rPr lang="ru-RU" sz="24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+mj-lt"/>
              </a:rPr>
              <a:t>алкинов</a:t>
            </a:r>
            <a:endParaRPr lang="ru-RU" sz="24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927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5805488"/>
            <a:ext cx="6400800" cy="481012"/>
          </a:xfrm>
        </p:spPr>
        <p:txBody>
          <a:bodyPr>
            <a:noAutofit/>
          </a:bodyPr>
          <a:lstStyle/>
          <a:p>
            <a:pPr algn="l"/>
            <a:r>
              <a:rPr lang="en-US" sz="1400" i="1" dirty="0" smtClean="0">
                <a:solidFill>
                  <a:schemeClr val="tx1"/>
                </a:solidFill>
              </a:rPr>
              <a:t>J</a:t>
            </a:r>
            <a:r>
              <a:rPr lang="en-US" sz="1400" i="1" dirty="0">
                <a:solidFill>
                  <a:schemeClr val="tx1"/>
                </a:solidFill>
              </a:rPr>
              <a:t>. Am. Chem. Soc.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2007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i="1" dirty="0">
                <a:solidFill>
                  <a:schemeClr val="tx1"/>
                </a:solidFill>
              </a:rPr>
              <a:t>129</a:t>
            </a:r>
            <a:r>
              <a:rPr lang="en-US" sz="1400" dirty="0">
                <a:solidFill>
                  <a:schemeClr val="tx1"/>
                </a:solidFill>
              </a:rPr>
              <a:t>, 7252</a:t>
            </a:r>
            <a:endParaRPr lang="ru-RU" sz="1400" dirty="0">
              <a:solidFill>
                <a:schemeClr val="tx1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1684396"/>
              </p:ext>
            </p:extLst>
          </p:nvPr>
        </p:nvGraphicFramePr>
        <p:xfrm>
          <a:off x="1408113" y="1949450"/>
          <a:ext cx="6705600" cy="206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6" name="CS ChemDraw Drawing" r:id="rId3" imgW="3928543" imgH="1206630" progId="ChemDraw.Document.6.0">
                  <p:embed/>
                </p:oleObj>
              </mc:Choice>
              <mc:Fallback>
                <p:oleObj name="CS ChemDraw Drawing" r:id="rId3" imgW="3928543" imgH="12066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8113" y="1949450"/>
                        <a:ext cx="6705600" cy="206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27459C-697A-4CD5-88F0-7E9885E9EF35}"/>
              </a:ext>
            </a:extLst>
          </p:cNvPr>
          <p:cNvSpPr txBox="1"/>
          <p:nvPr/>
        </p:nvSpPr>
        <p:spPr>
          <a:xfrm>
            <a:off x="2411760" y="412636"/>
            <a:ext cx="4311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7030A0"/>
                </a:solidFill>
                <a:latin typeface="+mj-lt"/>
              </a:rPr>
              <a:t>Гидротиолирование</a:t>
            </a:r>
            <a:endParaRPr lang="ru-RU" sz="24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434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5661025"/>
            <a:ext cx="6192838" cy="622300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400" i="1" dirty="0" smtClean="0">
                <a:solidFill>
                  <a:schemeClr val="tx1"/>
                </a:solidFill>
              </a:rPr>
              <a:t>Organometallics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2007</a:t>
            </a:r>
            <a:r>
              <a:rPr lang="en-US" sz="1400" dirty="0">
                <a:solidFill>
                  <a:schemeClr val="tx1"/>
                </a:solidFill>
              </a:rPr>
              <a:t>, 26, 740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400" i="1" dirty="0" smtClean="0">
                <a:solidFill>
                  <a:schemeClr val="tx1"/>
                </a:solidFill>
              </a:rPr>
              <a:t>J</a:t>
            </a:r>
            <a:r>
              <a:rPr lang="en-US" sz="1400" i="1" dirty="0">
                <a:solidFill>
                  <a:schemeClr val="tx1"/>
                </a:solidFill>
              </a:rPr>
              <a:t>. Am. Chem. Soc.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2007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i="1" dirty="0">
                <a:solidFill>
                  <a:schemeClr val="tx1"/>
                </a:solidFill>
              </a:rPr>
              <a:t>129</a:t>
            </a:r>
            <a:r>
              <a:rPr lang="en-US" sz="1400" dirty="0">
                <a:solidFill>
                  <a:schemeClr val="tx1"/>
                </a:solidFill>
              </a:rPr>
              <a:t>, 7252</a:t>
            </a:r>
            <a:endParaRPr lang="ru-RU" sz="1400" dirty="0">
              <a:solidFill>
                <a:schemeClr val="tx1"/>
              </a:solidFill>
            </a:endParaRPr>
          </a:p>
          <a:p>
            <a:pPr algn="l"/>
            <a:endParaRPr lang="ru-RU" sz="1400" dirty="0">
              <a:solidFill>
                <a:schemeClr val="tx1"/>
              </a:solidFill>
            </a:endParaRPr>
          </a:p>
          <a:p>
            <a:endParaRPr lang="ru-RU" sz="1400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2002679"/>
              </p:ext>
            </p:extLst>
          </p:nvPr>
        </p:nvGraphicFramePr>
        <p:xfrm>
          <a:off x="827584" y="1151351"/>
          <a:ext cx="7776864" cy="3450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90" name="CS ChemDraw Drawing" r:id="rId3" imgW="4576322" imgH="2029590" progId="ChemDraw.Document.6.0">
                  <p:embed/>
                </p:oleObj>
              </mc:Choice>
              <mc:Fallback>
                <p:oleObj name="CS ChemDraw Drawing" r:id="rId3" imgW="4576322" imgH="202959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151351"/>
                        <a:ext cx="7776864" cy="34509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27459C-697A-4CD5-88F0-7E9885E9EF35}"/>
              </a:ext>
            </a:extLst>
          </p:cNvPr>
          <p:cNvSpPr txBox="1"/>
          <p:nvPr/>
        </p:nvSpPr>
        <p:spPr>
          <a:xfrm>
            <a:off x="2411760" y="412636"/>
            <a:ext cx="4311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7030A0"/>
                </a:solidFill>
                <a:latin typeface="+mj-lt"/>
              </a:rPr>
              <a:t>Гидротиолирование</a:t>
            </a:r>
            <a:endParaRPr lang="ru-RU" sz="24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49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1204156" y="548680"/>
            <a:ext cx="60498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7030A0"/>
                </a:solidFill>
                <a:cs typeface="+mn-cs"/>
              </a:rPr>
              <a:t>Porphyrin</a:t>
            </a:r>
            <a:r>
              <a:rPr lang="en-US" sz="2000" b="1" dirty="0">
                <a:solidFill>
                  <a:srgbClr val="7030A0"/>
                </a:solidFill>
                <a:cs typeface="+mn-cs"/>
              </a:rPr>
              <a:t> dyads and triads linked with diphenylamine, </a:t>
            </a:r>
            <a:endParaRPr lang="en-US" sz="2000" b="1" dirty="0" smtClean="0">
              <a:solidFill>
                <a:srgbClr val="7030A0"/>
              </a:solidFill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rgbClr val="7030A0"/>
                </a:solidFill>
                <a:cs typeface="+mn-cs"/>
              </a:rPr>
              <a:t>diamines</a:t>
            </a:r>
            <a:r>
              <a:rPr lang="en-US" sz="2000" b="1" dirty="0" smtClean="0">
                <a:solidFill>
                  <a:srgbClr val="7030A0"/>
                </a:solidFill>
                <a:cs typeface="+mn-cs"/>
              </a:rPr>
              <a:t>, </a:t>
            </a:r>
            <a:r>
              <a:rPr lang="en-US" sz="2000" b="1" dirty="0" err="1" smtClean="0">
                <a:solidFill>
                  <a:srgbClr val="7030A0"/>
                </a:solidFill>
                <a:cs typeface="+mn-cs"/>
              </a:rPr>
              <a:t>diazacrown</a:t>
            </a:r>
            <a:r>
              <a:rPr lang="en-US" sz="2000" b="1" dirty="0" smtClean="0">
                <a:solidFill>
                  <a:srgbClr val="7030A0"/>
                </a:solidFill>
                <a:cs typeface="+mn-cs"/>
              </a:rPr>
              <a:t> ethers</a:t>
            </a:r>
            <a:endParaRPr lang="ru-RU" sz="2000" b="1" dirty="0">
              <a:solidFill>
                <a:srgbClr val="7030A0"/>
              </a:solidFill>
              <a:cs typeface="+mn-cs"/>
            </a:endParaRPr>
          </a:p>
        </p:txBody>
      </p:sp>
      <p:graphicFrame>
        <p:nvGraphicFramePr>
          <p:cNvPr id="45059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225548"/>
              </p:ext>
            </p:extLst>
          </p:nvPr>
        </p:nvGraphicFramePr>
        <p:xfrm>
          <a:off x="395536" y="1448942"/>
          <a:ext cx="8405812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70" name="CS ChemDraw Drawing" r:id="rId3" imgW="7256907" imgH="807529" progId="ChemDraw.Document.6.0">
                  <p:embed/>
                </p:oleObj>
              </mc:Choice>
              <mc:Fallback>
                <p:oleObj name="CS ChemDraw Drawing" r:id="rId3" imgW="7256907" imgH="807529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448942"/>
                        <a:ext cx="8405812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0" name="Объект 6"/>
          <p:cNvGraphicFramePr>
            <a:graphicFrameLocks noChangeAspect="1"/>
          </p:cNvGraphicFramePr>
          <p:nvPr/>
        </p:nvGraphicFramePr>
        <p:xfrm>
          <a:off x="1917700" y="2781300"/>
          <a:ext cx="5329238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71" name="CS ChemDraw Drawing" r:id="rId5" imgW="4781740" imgH="1033272" progId="ChemDraw.Document.6.0">
                  <p:embed/>
                </p:oleObj>
              </mc:Choice>
              <mc:Fallback>
                <p:oleObj name="CS ChemDraw Drawing" r:id="rId5" imgW="4781740" imgH="103327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7700" y="2781300"/>
                        <a:ext cx="5329238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1" name="Объект 7"/>
          <p:cNvGraphicFramePr>
            <a:graphicFrameLocks noChangeAspect="1"/>
          </p:cNvGraphicFramePr>
          <p:nvPr/>
        </p:nvGraphicFramePr>
        <p:xfrm>
          <a:off x="1168400" y="4508500"/>
          <a:ext cx="6826250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72" name="CS ChemDraw Drawing" r:id="rId7" imgW="5709856" imgH="1084707" progId="ChemDraw.Document.6.0">
                  <p:embed/>
                </p:oleObj>
              </mc:Choice>
              <mc:Fallback>
                <p:oleObj name="CS ChemDraw Drawing" r:id="rId7" imgW="5709856" imgH="1084707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400" y="4508500"/>
                        <a:ext cx="6826250" cy="1296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9512" y="6311219"/>
            <a:ext cx="254621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 err="1" smtClean="0">
                <a:latin typeface="+mn-lt"/>
                <a:cs typeface="+mn-cs"/>
              </a:rPr>
              <a:t>Macroheterocycles</a:t>
            </a:r>
            <a:r>
              <a:rPr lang="en-US" sz="1400" dirty="0">
                <a:latin typeface="+mn-lt"/>
                <a:cs typeface="+mn-cs"/>
              </a:rPr>
              <a:t>, </a:t>
            </a:r>
            <a:r>
              <a:rPr lang="en-US" sz="1400" b="1" dirty="0">
                <a:latin typeface="+mn-lt"/>
                <a:cs typeface="+mn-cs"/>
              </a:rPr>
              <a:t>2015</a:t>
            </a:r>
            <a:r>
              <a:rPr lang="en-US" sz="1400" dirty="0">
                <a:latin typeface="+mn-lt"/>
                <a:cs typeface="+mn-cs"/>
              </a:rPr>
              <a:t>, 8, </a:t>
            </a:r>
            <a:r>
              <a:rPr lang="en-US" sz="1400" dirty="0" smtClean="0">
                <a:latin typeface="+mn-lt"/>
                <a:cs typeface="+mn-cs"/>
              </a:rPr>
              <a:t>358</a:t>
            </a:r>
            <a:endParaRPr lang="ru-RU" sz="1400" dirty="0">
              <a:latin typeface="+mn-lt"/>
              <a:cs typeface="+mn-cs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116013" y="2564904"/>
            <a:ext cx="633571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116013" y="4221163"/>
            <a:ext cx="633571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58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1962330" y="476672"/>
            <a:ext cx="51511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7030A0"/>
                </a:solidFill>
                <a:cs typeface="+mn-cs"/>
              </a:rPr>
              <a:t>Synthesis of </a:t>
            </a:r>
            <a:r>
              <a:rPr lang="en-US" sz="2000" b="1" dirty="0" err="1">
                <a:solidFill>
                  <a:srgbClr val="7030A0"/>
                </a:solidFill>
                <a:cs typeface="+mn-cs"/>
              </a:rPr>
              <a:t>bisporphyrin</a:t>
            </a:r>
            <a:r>
              <a:rPr lang="en-US" sz="2000" b="1" dirty="0">
                <a:solidFill>
                  <a:srgbClr val="7030A0"/>
                </a:solidFill>
                <a:cs typeface="+mn-cs"/>
              </a:rPr>
              <a:t> tweezers. </a:t>
            </a:r>
            <a:endParaRPr lang="en-US" sz="2000" b="1" dirty="0" smtClean="0">
              <a:solidFill>
                <a:srgbClr val="7030A0"/>
              </a:solidFill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7030A0"/>
                </a:solidFill>
                <a:cs typeface="+mn-cs"/>
              </a:rPr>
              <a:t>Reversible </a:t>
            </a:r>
            <a:r>
              <a:rPr lang="en-US" sz="2000" b="1" dirty="0">
                <a:solidFill>
                  <a:srgbClr val="7030A0"/>
                </a:solidFill>
                <a:cs typeface="+mn-cs"/>
              </a:rPr>
              <a:t>coordination with Cu(II) and DABCO</a:t>
            </a:r>
            <a:endParaRPr lang="ru-RU" sz="2000" b="1" dirty="0">
              <a:solidFill>
                <a:srgbClr val="7030A0"/>
              </a:solidFill>
              <a:cs typeface="+mn-cs"/>
            </a:endParaRPr>
          </a:p>
        </p:txBody>
      </p:sp>
      <p:graphicFrame>
        <p:nvGraphicFramePr>
          <p:cNvPr id="46083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7642470"/>
              </p:ext>
            </p:extLst>
          </p:nvPr>
        </p:nvGraphicFramePr>
        <p:xfrm>
          <a:off x="5796136" y="1772816"/>
          <a:ext cx="2613025" cy="185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14" name="CS ChemDraw Drawing" r:id="rId3" imgW="2262759" imgH="1607439" progId="ChemDraw.Document.6.0">
                  <p:embed/>
                </p:oleObj>
              </mc:Choice>
              <mc:Fallback>
                <p:oleObj name="CS ChemDraw Drawing" r:id="rId3" imgW="2262759" imgH="1607439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1772816"/>
                        <a:ext cx="2613025" cy="185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588224" y="5805264"/>
            <a:ext cx="243316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 smtClean="0">
                <a:latin typeface="+mn-lt"/>
                <a:cs typeface="+mn-cs"/>
              </a:rPr>
              <a:t>J</a:t>
            </a:r>
            <a:r>
              <a:rPr lang="en-US" sz="1400" i="1" dirty="0">
                <a:latin typeface="+mn-lt"/>
                <a:cs typeface="+mn-cs"/>
              </a:rPr>
              <a:t>. </a:t>
            </a:r>
            <a:r>
              <a:rPr lang="en-US" sz="1400" i="1" dirty="0" err="1">
                <a:latin typeface="+mn-lt"/>
                <a:cs typeface="+mn-cs"/>
              </a:rPr>
              <a:t>Porph</a:t>
            </a:r>
            <a:r>
              <a:rPr lang="en-US" sz="1400" i="1" dirty="0">
                <a:latin typeface="+mn-lt"/>
                <a:cs typeface="+mn-cs"/>
              </a:rPr>
              <a:t>. </a:t>
            </a:r>
            <a:r>
              <a:rPr lang="en-US" sz="1400" i="1" dirty="0" err="1">
                <a:latin typeface="+mn-lt"/>
                <a:cs typeface="+mn-cs"/>
              </a:rPr>
              <a:t>Phthal</a:t>
            </a:r>
            <a:r>
              <a:rPr lang="en-US" sz="1400" dirty="0">
                <a:latin typeface="+mn-lt"/>
                <a:cs typeface="+mn-cs"/>
              </a:rPr>
              <a:t>., </a:t>
            </a:r>
            <a:r>
              <a:rPr lang="en-US" sz="1400" b="1" dirty="0">
                <a:latin typeface="+mn-lt"/>
                <a:cs typeface="+mn-cs"/>
              </a:rPr>
              <a:t>2015</a:t>
            </a:r>
            <a:r>
              <a:rPr lang="en-US" sz="1400" dirty="0">
                <a:latin typeface="+mn-lt"/>
                <a:cs typeface="+mn-cs"/>
              </a:rPr>
              <a:t>, 19, 874</a:t>
            </a:r>
            <a:endParaRPr lang="ru-RU" sz="1400" dirty="0">
              <a:latin typeface="+mn-lt"/>
              <a:cs typeface="+mn-cs"/>
            </a:endParaRPr>
          </a:p>
        </p:txBody>
      </p:sp>
      <p:graphicFrame>
        <p:nvGraphicFramePr>
          <p:cNvPr id="4608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668798"/>
              </p:ext>
            </p:extLst>
          </p:nvPr>
        </p:nvGraphicFramePr>
        <p:xfrm>
          <a:off x="144464" y="1268760"/>
          <a:ext cx="8795624" cy="5256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15" name="CS ChemDraw Drawing" r:id="rId5" imgW="8925687" imgH="5338191" progId="ChemDraw.Document.6.0">
                  <p:embed/>
                </p:oleObj>
              </mc:Choice>
              <mc:Fallback>
                <p:oleObj name="CS ChemDraw Drawing" r:id="rId5" imgW="8925687" imgH="5338191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4" y="1268760"/>
                        <a:ext cx="8795624" cy="52565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677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5843221"/>
              </p:ext>
            </p:extLst>
          </p:nvPr>
        </p:nvGraphicFramePr>
        <p:xfrm>
          <a:off x="179512" y="1091406"/>
          <a:ext cx="6049963" cy="202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18" name="CS ChemDraw Drawing" r:id="rId3" imgW="7979283" imgH="2664905" progId="ChemDraw.Document.6.0">
                  <p:embed/>
                </p:oleObj>
              </mc:Choice>
              <mc:Fallback>
                <p:oleObj name="CS ChemDraw Drawing" r:id="rId3" imgW="7979283" imgH="266490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091406"/>
                        <a:ext cx="6049963" cy="202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7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20713"/>
            <a:ext cx="2087562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180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5967696"/>
              </p:ext>
            </p:extLst>
          </p:nvPr>
        </p:nvGraphicFramePr>
        <p:xfrm>
          <a:off x="223837" y="3140968"/>
          <a:ext cx="6985000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19" name="CS ChemDraw Drawing" r:id="rId6" imgW="9633204" imgH="1984248" progId="ChemDraw.Document.6.0">
                  <p:embed/>
                </p:oleObj>
              </mc:Choice>
              <mc:Fallback>
                <p:oleObj name="CS ChemDraw Drawing" r:id="rId6" imgW="9633204" imgH="198424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837" y="3140968"/>
                        <a:ext cx="6985000" cy="143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6243" y="546961"/>
            <a:ext cx="69401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7030A0"/>
                </a:solidFill>
                <a:cs typeface="+mn-cs"/>
              </a:rPr>
              <a:t>Pd</a:t>
            </a:r>
            <a:r>
              <a:rPr lang="en-US" sz="2000" b="1" dirty="0">
                <a:solidFill>
                  <a:srgbClr val="7030A0"/>
                </a:solidFill>
                <a:cs typeface="+mn-cs"/>
              </a:rPr>
              <a:t>(0)-catalyzed </a:t>
            </a:r>
            <a:r>
              <a:rPr lang="en-US" sz="2000" b="1" dirty="0" err="1">
                <a:solidFill>
                  <a:srgbClr val="7030A0"/>
                </a:solidFill>
                <a:cs typeface="+mn-cs"/>
              </a:rPr>
              <a:t>amination</a:t>
            </a:r>
            <a:r>
              <a:rPr lang="en-US" sz="2000" b="1" dirty="0">
                <a:solidFill>
                  <a:srgbClr val="7030A0"/>
                </a:solidFill>
                <a:cs typeface="+mn-cs"/>
              </a:rPr>
              <a:t> in the synthesis of chiral </a:t>
            </a:r>
            <a:r>
              <a:rPr lang="en-US" sz="2000" b="1" dirty="0" err="1">
                <a:solidFill>
                  <a:srgbClr val="7030A0"/>
                </a:solidFill>
                <a:cs typeface="+mn-cs"/>
              </a:rPr>
              <a:t>macrocycles</a:t>
            </a:r>
            <a:endParaRPr lang="ru-RU" sz="2000" b="1" dirty="0">
              <a:solidFill>
                <a:srgbClr val="7030A0"/>
              </a:solidFill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395536" y="4725144"/>
            <a:ext cx="80645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50183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5684873"/>
              </p:ext>
            </p:extLst>
          </p:nvPr>
        </p:nvGraphicFramePr>
        <p:xfrm>
          <a:off x="293688" y="4868862"/>
          <a:ext cx="8413750" cy="173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20" name="CS ChemDraw Drawing" r:id="rId8" imgW="10198432" imgH="2092089" progId="ChemDraw.Document.6.0">
                  <p:embed/>
                </p:oleObj>
              </mc:Choice>
              <mc:Fallback>
                <p:oleObj name="CS ChemDraw Drawing" r:id="rId8" imgW="10198432" imgH="2092089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688" y="4868862"/>
                        <a:ext cx="8413750" cy="173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4" name="TextBox 9"/>
          <p:cNvSpPr txBox="1">
            <a:spLocks noChangeArrowheads="1"/>
          </p:cNvSpPr>
          <p:nvPr/>
        </p:nvSpPr>
        <p:spPr bwMode="auto">
          <a:xfrm>
            <a:off x="5459897" y="4338193"/>
            <a:ext cx="34978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i="1" dirty="0" smtClean="0"/>
              <a:t>Adv</a:t>
            </a:r>
            <a:r>
              <a:rPr lang="en-US" sz="1400" i="1" dirty="0"/>
              <a:t>. Synth. </a:t>
            </a:r>
            <a:r>
              <a:rPr lang="en-US" sz="1400" i="1" dirty="0" err="1"/>
              <a:t>Catal</a:t>
            </a:r>
            <a:r>
              <a:rPr lang="en-US" sz="1400" dirty="0"/>
              <a:t>., </a:t>
            </a:r>
            <a:r>
              <a:rPr lang="en-US" sz="1400" b="1" dirty="0"/>
              <a:t>2010</a:t>
            </a:r>
            <a:r>
              <a:rPr lang="en-US" sz="1400" dirty="0"/>
              <a:t>, 352 (13), </a:t>
            </a:r>
            <a:r>
              <a:rPr lang="en-US" sz="1400" dirty="0" smtClean="0"/>
              <a:t>2299–2305</a:t>
            </a:r>
            <a:endParaRPr lang="ru-RU" sz="1400" dirty="0"/>
          </a:p>
        </p:txBody>
      </p:sp>
      <p:sp>
        <p:nvSpPr>
          <p:cNvPr id="50185" name="TextBox 4"/>
          <p:cNvSpPr txBox="1">
            <a:spLocks noChangeArrowheads="1"/>
          </p:cNvSpPr>
          <p:nvPr/>
        </p:nvSpPr>
        <p:spPr bwMode="auto">
          <a:xfrm>
            <a:off x="7208837" y="5877272"/>
            <a:ext cx="18272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800" b="1" dirty="0">
                <a:latin typeface="Arial" charset="0"/>
              </a:rPr>
              <a:t>Fluorescence quenching in the</a:t>
            </a:r>
          </a:p>
          <a:p>
            <a:r>
              <a:rPr lang="en-US" sz="800" b="1" dirty="0">
                <a:latin typeface="Arial" charset="0"/>
              </a:rPr>
              <a:t>presence of (S)-</a:t>
            </a:r>
            <a:r>
              <a:rPr lang="en-US" sz="800" b="1" dirty="0" err="1">
                <a:latin typeface="Arial" charset="0"/>
              </a:rPr>
              <a:t>phenylglycinol</a:t>
            </a:r>
            <a:endParaRPr lang="en-US" sz="800" b="1" dirty="0">
              <a:latin typeface="Arial" charset="0"/>
            </a:endParaRPr>
          </a:p>
          <a:p>
            <a:r>
              <a:rPr lang="en-US" sz="800" b="1" dirty="0">
                <a:latin typeface="Arial" charset="0"/>
              </a:rPr>
              <a:t>No change in fluorescence in the </a:t>
            </a:r>
          </a:p>
          <a:p>
            <a:r>
              <a:rPr lang="en-US" sz="800" b="1" dirty="0">
                <a:latin typeface="Arial" charset="0"/>
              </a:rPr>
              <a:t>presence of (R)-</a:t>
            </a:r>
            <a:r>
              <a:rPr lang="en-US" sz="800" b="1" dirty="0" err="1">
                <a:latin typeface="Arial" charset="0"/>
              </a:rPr>
              <a:t>phenylglycinol</a:t>
            </a:r>
            <a:r>
              <a:rPr lang="en-US" sz="800" b="1" dirty="0">
                <a:latin typeface="Arial" charset="0"/>
              </a:rPr>
              <a:t> </a:t>
            </a:r>
            <a:endParaRPr lang="ru-RU" sz="8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98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306231"/>
              </p:ext>
            </p:extLst>
          </p:nvPr>
        </p:nvGraphicFramePr>
        <p:xfrm>
          <a:off x="251520" y="3885183"/>
          <a:ext cx="5040560" cy="260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2" name="CS ChemDraw Drawing" r:id="rId3" imgW="4429887" imgH="2284095" progId="ChemDraw.Document.6.0">
                  <p:embed/>
                </p:oleObj>
              </mc:Choice>
              <mc:Fallback>
                <p:oleObj name="CS ChemDraw Drawing" r:id="rId3" imgW="4429887" imgH="228409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885183"/>
                        <a:ext cx="5040560" cy="260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6542" y="476672"/>
            <a:ext cx="8136904" cy="4175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ru-RU" sz="2000" b="1" dirty="0">
                <a:solidFill>
                  <a:srgbClr val="7030A0"/>
                </a:solidFill>
                <a:ea typeface="+mn-ea"/>
                <a:cs typeface="Lucida Sans Unicode" pitchFamily="34" charset="0"/>
              </a:rPr>
              <a:t>Direct C(sp</a:t>
            </a:r>
            <a:r>
              <a:rPr lang="en-US" altLang="ru-RU" sz="2000" b="1" baseline="30000" dirty="0">
                <a:solidFill>
                  <a:srgbClr val="7030A0"/>
                </a:solidFill>
                <a:ea typeface="+mn-ea"/>
                <a:cs typeface="Lucida Sans Unicode" pitchFamily="34" charset="0"/>
              </a:rPr>
              <a:t>2</a:t>
            </a:r>
            <a:r>
              <a:rPr lang="en-US" altLang="ru-RU" sz="2000" b="1" dirty="0">
                <a:solidFill>
                  <a:srgbClr val="7030A0"/>
                </a:solidFill>
                <a:ea typeface="+mn-ea"/>
                <a:cs typeface="Lucida Sans Unicode" pitchFamily="34" charset="0"/>
              </a:rPr>
              <a:t>)-H </a:t>
            </a:r>
            <a:r>
              <a:rPr lang="en-US" altLang="ru-RU" sz="2000" b="1" dirty="0" err="1">
                <a:solidFill>
                  <a:srgbClr val="7030A0"/>
                </a:solidFill>
                <a:ea typeface="+mn-ea"/>
                <a:cs typeface="Lucida Sans Unicode" pitchFamily="34" charset="0"/>
              </a:rPr>
              <a:t>phosphonation</a:t>
            </a:r>
            <a:r>
              <a:rPr lang="en-US" altLang="ru-RU" sz="2000" b="1" dirty="0">
                <a:solidFill>
                  <a:srgbClr val="7030A0"/>
                </a:solidFill>
                <a:ea typeface="+mn-ea"/>
                <a:cs typeface="Lucida Sans Unicode" pitchFamily="34" charset="0"/>
              </a:rPr>
              <a:t> of </a:t>
            </a:r>
            <a:r>
              <a:rPr lang="en-US" altLang="ru-RU" sz="2000" b="1" dirty="0" err="1">
                <a:solidFill>
                  <a:srgbClr val="7030A0"/>
                </a:solidFill>
                <a:ea typeface="+mn-ea"/>
                <a:cs typeface="Lucida Sans Unicode" pitchFamily="34" charset="0"/>
              </a:rPr>
              <a:t>porphyrins</a:t>
            </a:r>
            <a:r>
              <a:rPr lang="en-US" altLang="ru-RU" sz="2000" b="1" dirty="0">
                <a:solidFill>
                  <a:srgbClr val="7030A0"/>
                </a:solidFill>
                <a:ea typeface="+mn-ea"/>
                <a:cs typeface="Lucida Sans Unicode" pitchFamily="34" charset="0"/>
              </a:rPr>
              <a:t> in </a:t>
            </a:r>
            <a:r>
              <a:rPr lang="en-US" altLang="ru-RU" sz="2000" b="1" dirty="0" err="1">
                <a:solidFill>
                  <a:srgbClr val="7030A0"/>
                </a:solidFill>
                <a:ea typeface="+mn-ea"/>
                <a:cs typeface="Lucida Sans Unicode" pitchFamily="34" charset="0"/>
              </a:rPr>
              <a:t>meso</a:t>
            </a:r>
            <a:r>
              <a:rPr lang="en-US" altLang="ru-RU" sz="2000" b="1" dirty="0">
                <a:solidFill>
                  <a:srgbClr val="7030A0"/>
                </a:solidFill>
                <a:ea typeface="+mn-ea"/>
                <a:cs typeface="Lucida Sans Unicode" pitchFamily="34" charset="0"/>
              </a:rPr>
              <a:t>-position</a:t>
            </a:r>
            <a:endParaRPr lang="ru-RU" altLang="ru-RU" sz="2000" b="1" dirty="0">
              <a:solidFill>
                <a:srgbClr val="7030A0"/>
              </a:solidFill>
              <a:ea typeface="+mn-ea"/>
              <a:cs typeface="Lucida Sans Unicode" pitchFamily="34" charset="0"/>
            </a:endParaRPr>
          </a:p>
        </p:txBody>
      </p:sp>
      <p:graphicFrame>
        <p:nvGraphicFramePr>
          <p:cNvPr id="52228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3146315"/>
              </p:ext>
            </p:extLst>
          </p:nvPr>
        </p:nvGraphicFramePr>
        <p:xfrm>
          <a:off x="5076056" y="3212976"/>
          <a:ext cx="3744416" cy="2170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3" name="CS ChemDraw Drawing" r:id="rId5" imgW="3329559" imgH="1930527" progId="ChemDraw.Document.6.0">
                  <p:embed/>
                </p:oleObj>
              </mc:Choice>
              <mc:Fallback>
                <p:oleObj name="CS ChemDraw Drawing" r:id="rId5" imgW="3329559" imgH="1930527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3212976"/>
                        <a:ext cx="3744416" cy="21704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512" y="6356432"/>
            <a:ext cx="374807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i="1" dirty="0"/>
              <a:t>J. Porphyrins </a:t>
            </a:r>
            <a:r>
              <a:rPr lang="fr-FR" sz="1400" i="1" dirty="0" smtClean="0"/>
              <a:t>Phthalocyanines, </a:t>
            </a:r>
            <a:r>
              <a:rPr lang="fr-FR" sz="1400" b="1" dirty="0"/>
              <a:t>2018</a:t>
            </a:r>
            <a:r>
              <a:rPr lang="fr-FR" sz="1400" dirty="0"/>
              <a:t>; </a:t>
            </a:r>
            <a:r>
              <a:rPr lang="fr-FR" sz="1400" dirty="0" smtClean="0"/>
              <a:t>22, </a:t>
            </a:r>
            <a:r>
              <a:rPr lang="fr-FR" sz="1400" dirty="0"/>
              <a:t>602–610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2230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8357304"/>
              </p:ext>
            </p:extLst>
          </p:nvPr>
        </p:nvGraphicFramePr>
        <p:xfrm>
          <a:off x="251520" y="908720"/>
          <a:ext cx="8568952" cy="2245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4" name="CS ChemDraw Drawing" r:id="rId7" imgW="7319391" imgH="1918335" progId="ChemDraw.Document.6.0">
                  <p:embed/>
                </p:oleObj>
              </mc:Choice>
              <mc:Fallback>
                <p:oleObj name="CS ChemDraw Drawing" r:id="rId7" imgW="7319391" imgH="191833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908720"/>
                        <a:ext cx="8568952" cy="22456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828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33B8F4FC-6DEA-4996-B151-8ABE48FD5F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291249"/>
              </p:ext>
            </p:extLst>
          </p:nvPr>
        </p:nvGraphicFramePr>
        <p:xfrm>
          <a:off x="306218" y="908720"/>
          <a:ext cx="5872163" cy="228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8" name="CS ChemDraw Drawing" r:id="rId3" imgW="4924028" imgH="1919617" progId="ChemDraw.Document.6.0">
                  <p:embed/>
                </p:oleObj>
              </mc:Choice>
              <mc:Fallback>
                <p:oleObj name="CS ChemDraw Drawing" r:id="rId3" imgW="4924028" imgH="191961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6218" y="908720"/>
                        <a:ext cx="5872163" cy="2287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F17D2972-B9E4-4F35-AD20-096ECB724095}"/>
              </a:ext>
            </a:extLst>
          </p:cNvPr>
          <p:cNvCxnSpPr>
            <a:cxnSpLocks/>
          </p:cNvCxnSpPr>
          <p:nvPr/>
        </p:nvCxnSpPr>
        <p:spPr>
          <a:xfrm>
            <a:off x="372315" y="3429000"/>
            <a:ext cx="8304141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A694EB-9AAB-4EA4-A65B-7F2F5742DF9A}"/>
              </a:ext>
            </a:extLst>
          </p:cNvPr>
          <p:cNvSpPr txBox="1"/>
          <p:nvPr/>
        </p:nvSpPr>
        <p:spPr>
          <a:xfrm>
            <a:off x="3680306" y="537535"/>
            <a:ext cx="4996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“Chiral receptor sites in the human body interact only with drug molecules having the proper absolute configuration</a:t>
            </a:r>
            <a:r>
              <a:rPr lang="en-US" i="1" dirty="0" smtClean="0"/>
              <a:t>”</a:t>
            </a:r>
          </a:p>
          <a:p>
            <a:pPr algn="r"/>
            <a:r>
              <a:rPr lang="ru-RU" altLang="ru-RU" dirty="0"/>
              <a:t>R</a:t>
            </a:r>
            <a:r>
              <a:rPr lang="en-US" altLang="ru-RU" dirty="0"/>
              <a:t>.</a:t>
            </a:r>
            <a:r>
              <a:rPr lang="ru-RU" altLang="ru-RU" dirty="0" err="1" smtClean="0"/>
              <a:t>Noyori</a:t>
            </a:r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F47B82B5-2D2B-49D6-B89B-7F74AE5A8B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441572"/>
              </p:ext>
            </p:extLst>
          </p:nvPr>
        </p:nvGraphicFramePr>
        <p:xfrm>
          <a:off x="4932040" y="3554596"/>
          <a:ext cx="3514725" cy="131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9" name="CS ChemDraw Drawing" r:id="rId5" imgW="3515450" imgH="1319449" progId="ChemDraw.Document.6.0">
                  <p:embed/>
                </p:oleObj>
              </mc:Choice>
              <mc:Fallback>
                <p:oleObj name="CS ChemDraw Drawing" r:id="rId5" imgW="3515450" imgH="131944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2040" y="3554596"/>
                        <a:ext cx="3514725" cy="1319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xmlns="" id="{9DE9BFE0-DDB1-48A1-97CC-E13CD14EF6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993027"/>
              </p:ext>
            </p:extLst>
          </p:nvPr>
        </p:nvGraphicFramePr>
        <p:xfrm>
          <a:off x="683568" y="3554596"/>
          <a:ext cx="6961948" cy="3010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0" name="CS ChemDraw Drawing" r:id="rId7" imgW="6156421" imgH="2662136" progId="ChemDraw.Document.6.0">
                  <p:embed/>
                </p:oleObj>
              </mc:Choice>
              <mc:Fallback>
                <p:oleObj name="CS ChemDraw Drawing" r:id="rId7" imgW="6156421" imgH="266213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3568" y="3554596"/>
                        <a:ext cx="6961948" cy="3010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938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912160"/>
              </p:ext>
            </p:extLst>
          </p:nvPr>
        </p:nvGraphicFramePr>
        <p:xfrm>
          <a:off x="468313" y="545530"/>
          <a:ext cx="5470525" cy="227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66" name="CS ChemDraw Drawing" r:id="rId4" imgW="12158091" imgH="5062347" progId="ChemDraw.Document.6.0">
                  <p:embed/>
                </p:oleObj>
              </mc:Choice>
              <mc:Fallback>
                <p:oleObj name="CS ChemDraw Drawing" r:id="rId4" imgW="12158091" imgH="5062347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545530"/>
                        <a:ext cx="5470525" cy="227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675911"/>
              </p:ext>
            </p:extLst>
          </p:nvPr>
        </p:nvGraphicFramePr>
        <p:xfrm>
          <a:off x="6516688" y="621730"/>
          <a:ext cx="2233612" cy="221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67" name="CS ChemDraw Drawing" r:id="rId6" imgW="5042535" imgH="4993767" progId="ChemDraw.Document.6.0">
                  <p:embed/>
                </p:oleObj>
              </mc:Choice>
              <mc:Fallback>
                <p:oleObj name="CS ChemDraw Drawing" r:id="rId6" imgW="5042535" imgH="4993767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621730"/>
                        <a:ext cx="2233612" cy="2211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084888" y="1485330"/>
            <a:ext cx="300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+</a:t>
            </a: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24300" y="2925192"/>
            <a:ext cx="1727200" cy="431800"/>
          </a:xfrm>
          <a:prstGeom prst="round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X = O, 14%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X = S, 16%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19"/>
          <p:cNvSpPr/>
          <p:nvPr/>
        </p:nvSpPr>
        <p:spPr>
          <a:xfrm>
            <a:off x="6732588" y="2925192"/>
            <a:ext cx="1727200" cy="431800"/>
          </a:xfrm>
          <a:prstGeom prst="round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X = O, 80%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X = S, 67%</a:t>
            </a:r>
            <a:endParaRPr lang="ru-RU" sz="1400" b="1" dirty="0">
              <a:solidFill>
                <a:schemeClr val="tx1"/>
              </a:solidFill>
            </a:endParaRPr>
          </a:p>
        </p:txBody>
      </p:sp>
      <p:graphicFrame>
        <p:nvGraphicFramePr>
          <p:cNvPr id="5427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708235"/>
              </p:ext>
            </p:extLst>
          </p:nvPr>
        </p:nvGraphicFramePr>
        <p:xfrm>
          <a:off x="899592" y="3573264"/>
          <a:ext cx="7154863" cy="242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68" name="CS ChemDraw Drawing" r:id="rId8" imgW="14782419" imgH="5009007" progId="ChemDraw.Document.6.0">
                  <p:embed/>
                </p:oleObj>
              </mc:Choice>
              <mc:Fallback>
                <p:oleObj name="CS ChemDraw Drawing" r:id="rId8" imgW="14782419" imgH="5009007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3573264"/>
                        <a:ext cx="7154863" cy="2424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Скругленный прямоугольник 19"/>
          <p:cNvSpPr/>
          <p:nvPr/>
        </p:nvSpPr>
        <p:spPr>
          <a:xfrm>
            <a:off x="3752850" y="6165552"/>
            <a:ext cx="936625" cy="431800"/>
          </a:xfrm>
          <a:prstGeom prst="round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X = S, 24%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9"/>
          <p:cNvSpPr/>
          <p:nvPr/>
        </p:nvSpPr>
        <p:spPr>
          <a:xfrm>
            <a:off x="6272213" y="6165552"/>
            <a:ext cx="936625" cy="431800"/>
          </a:xfrm>
          <a:prstGeom prst="round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X = O, 32%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6381326"/>
            <a:ext cx="3430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Beilstein J. Org. Chem. </a:t>
            </a:r>
            <a:r>
              <a:rPr lang="de-DE" sz="1400" b="1" dirty="0"/>
              <a:t>2017</a:t>
            </a:r>
            <a:r>
              <a:rPr lang="de-DE" sz="1400" dirty="0"/>
              <a:t>, 13, </a:t>
            </a:r>
            <a:r>
              <a:rPr lang="de-DE" sz="1400" dirty="0" smtClean="0"/>
              <a:t>1524–1532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8580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27459C-697A-4CD5-88F0-7E9885E9EF35}"/>
              </a:ext>
            </a:extLst>
          </p:cNvPr>
          <p:cNvSpPr txBox="1"/>
          <p:nvPr/>
        </p:nvSpPr>
        <p:spPr>
          <a:xfrm>
            <a:off x="2439208" y="544955"/>
            <a:ext cx="4311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7030A0"/>
                </a:solidFill>
                <a:latin typeface="+mj-lt"/>
              </a:rPr>
              <a:t>Acknowledgement</a:t>
            </a:r>
            <a:endParaRPr lang="ru-RU" sz="20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854997"/>
            <a:ext cx="3312368" cy="526297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i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В.П. </a:t>
            </a:r>
            <a:r>
              <a:rPr lang="ru-RU" sz="2400" b="1" i="1" spc="5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Анаников</a:t>
            </a:r>
            <a:endParaRPr lang="ru-RU" sz="2400" b="1" i="1" spc="50" dirty="0" smtClean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400" b="1" i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А.Д. Аверин</a:t>
            </a:r>
          </a:p>
          <a:p>
            <a:r>
              <a:rPr lang="ru-RU" sz="2400" b="1" i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А.С. Абель</a:t>
            </a:r>
          </a:p>
          <a:p>
            <a:r>
              <a:rPr lang="ru-RU" sz="2400" b="1" i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Г.Н. Бондаренко</a:t>
            </a:r>
          </a:p>
          <a:p>
            <a:r>
              <a:rPr lang="ru-RU" sz="2400" b="1" i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О.Г. Ганина</a:t>
            </a:r>
          </a:p>
          <a:p>
            <a:r>
              <a:rPr lang="ru-RU" sz="2400" b="1" i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Н.С. </a:t>
            </a:r>
            <a:r>
              <a:rPr lang="ru-RU" sz="2400" b="1" i="1" spc="5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Гулюкина</a:t>
            </a:r>
            <a:endParaRPr lang="ru-RU" sz="2400" b="1" i="1" spc="50" dirty="0" smtClean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400" b="1" i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Ю.Н. Котовщиков</a:t>
            </a:r>
          </a:p>
          <a:p>
            <a:r>
              <a:rPr lang="ru-RU" sz="2400" b="1" i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Г.В. Латышев</a:t>
            </a:r>
          </a:p>
          <a:p>
            <a:r>
              <a:rPr lang="ru-RU" sz="2400" b="1" i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А.Ю. Митрофанов</a:t>
            </a:r>
          </a:p>
          <a:p>
            <a:r>
              <a:rPr lang="ru-RU" sz="2400" b="1" i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А.В. Мурашкина</a:t>
            </a:r>
          </a:p>
          <a:p>
            <a:r>
              <a:rPr lang="ru-RU" sz="2400" b="1" i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Е.А. Тарасенко</a:t>
            </a:r>
          </a:p>
          <a:p>
            <a:r>
              <a:rPr lang="ru-RU" sz="2400" b="1" i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В.С. Тюрин</a:t>
            </a:r>
          </a:p>
          <a:p>
            <a:r>
              <a:rPr lang="ru-RU" sz="2400" b="1" i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А.В. Чепраков</a:t>
            </a:r>
          </a:p>
          <a:p>
            <a:endParaRPr lang="ru-RU" sz="2400" b="1" i="1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1612" y="5733256"/>
            <a:ext cx="60484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Благодарность РНФ за грант № 19-13-00223 и </a:t>
            </a:r>
          </a:p>
          <a:p>
            <a:pPr algn="ctr"/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РФФИ за грант № 20-03-00300</a:t>
            </a:r>
            <a:endParaRPr lang="ru-RU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642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2" name="Object 2">
            <a:extLst>
              <a:ext uri="{FF2B5EF4-FFF2-40B4-BE49-F238E27FC236}">
                <a16:creationId xmlns:a16="http://schemas.microsoft.com/office/drawing/2014/main" xmlns="" id="{5FCFF98E-9DCE-46FF-8B17-5D80EC086C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2099646"/>
              </p:ext>
            </p:extLst>
          </p:nvPr>
        </p:nvGraphicFramePr>
        <p:xfrm>
          <a:off x="1799336" y="4457414"/>
          <a:ext cx="5870575" cy="155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" name="Document" r:id="rId4" imgW="4772025" imgH="1257300" progId="ChemWindow.Document">
                  <p:embed/>
                </p:oleObj>
              </mc:Choice>
              <mc:Fallback>
                <p:oleObj name="Document" r:id="rId4" imgW="4772025" imgH="1257300" progId="ChemWindow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9336" y="4457414"/>
                        <a:ext cx="5870575" cy="155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2" name="Rectangle 3">
            <a:extLst>
              <a:ext uri="{FF2B5EF4-FFF2-40B4-BE49-F238E27FC236}">
                <a16:creationId xmlns:a16="http://schemas.microsoft.com/office/drawing/2014/main" xmlns="" id="{856C1FAC-088C-4537-8E04-D3BBFFABC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547" y="404664"/>
            <a:ext cx="72329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 smtClean="0">
                <a:solidFill>
                  <a:srgbClr val="7030A0"/>
                </a:solidFill>
                <a:cs typeface="Lucida Sans Unicode" pitchFamily="34" charset="0"/>
              </a:rPr>
              <a:t>Гидрирование </a:t>
            </a:r>
            <a:r>
              <a:rPr lang="ru-RU" altLang="ru-RU" sz="2400" b="1" dirty="0" err="1" smtClean="0">
                <a:solidFill>
                  <a:srgbClr val="7030A0"/>
                </a:solidFill>
                <a:cs typeface="Lucida Sans Unicode" pitchFamily="34" charset="0"/>
              </a:rPr>
              <a:t>винилфосфонатов</a:t>
            </a:r>
            <a:endParaRPr lang="en-GB" altLang="ru-RU" sz="2400" b="1" dirty="0">
              <a:solidFill>
                <a:srgbClr val="7030A0"/>
              </a:solidFill>
              <a:cs typeface="Lucida Sans Unicode" pitchFamily="34" charset="0"/>
            </a:endParaRPr>
          </a:p>
        </p:txBody>
      </p:sp>
      <p:sp>
        <p:nvSpPr>
          <p:cNvPr id="12295" name="Text Box 7">
            <a:extLst>
              <a:ext uri="{FF2B5EF4-FFF2-40B4-BE49-F238E27FC236}">
                <a16:creationId xmlns:a16="http://schemas.microsoft.com/office/drawing/2014/main" xmlns="" id="{03A314A2-9994-4557-A2FD-0564846C6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0362" y="6305550"/>
            <a:ext cx="3343275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1400" i="1" dirty="0" err="1">
                <a:latin typeface="Arial" panose="020B0604020202020204" pitchFamily="34" charset="0"/>
              </a:rPr>
              <a:t>Tetrahedron</a:t>
            </a:r>
            <a:r>
              <a:rPr lang="ru-RU" altLang="ru-RU" sz="1400" i="1" dirty="0">
                <a:latin typeface="Arial" panose="020B0604020202020204" pitchFamily="34" charset="0"/>
              </a:rPr>
              <a:t> </a:t>
            </a:r>
            <a:r>
              <a:rPr lang="ru-RU" altLang="ru-RU" sz="1400" i="1" dirty="0" err="1">
                <a:latin typeface="Arial" panose="020B0604020202020204" pitchFamily="34" charset="0"/>
              </a:rPr>
              <a:t>Asymmetry</a:t>
            </a:r>
            <a:r>
              <a:rPr lang="ru-RU" altLang="ru-RU" sz="1400" i="1" dirty="0">
                <a:latin typeface="Arial" panose="020B0604020202020204" pitchFamily="34" charset="0"/>
              </a:rPr>
              <a:t>,</a:t>
            </a:r>
            <a:r>
              <a:rPr lang="ru-RU" altLang="ru-RU" sz="1400" dirty="0">
                <a:latin typeface="Arial" panose="020B0604020202020204" pitchFamily="34" charset="0"/>
              </a:rPr>
              <a:t> 14, 1397, </a:t>
            </a:r>
            <a:r>
              <a:rPr lang="ru-RU" altLang="ru-RU" sz="1400" b="1" dirty="0">
                <a:latin typeface="Arial" panose="020B0604020202020204" pitchFamily="34" charset="0"/>
              </a:rPr>
              <a:t>2003</a:t>
            </a:r>
            <a:endParaRPr lang="en-US" altLang="ru-RU" sz="1400" b="1" dirty="0">
              <a:latin typeface="Arial" panose="020B0604020202020204" pitchFamily="34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16DFAAA9-370B-4C4C-B308-49D9C1A09274}"/>
              </a:ext>
            </a:extLst>
          </p:cNvPr>
          <p:cNvSpPr/>
          <p:nvPr/>
        </p:nvSpPr>
        <p:spPr>
          <a:xfrm>
            <a:off x="1749425" y="4384452"/>
            <a:ext cx="2633472" cy="1207008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254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A75F0EF6-B658-4C59-9307-2367B42EAEC0}"/>
              </a:ext>
            </a:extLst>
          </p:cNvPr>
          <p:cNvSpPr/>
          <p:nvPr/>
        </p:nvSpPr>
        <p:spPr>
          <a:xfrm>
            <a:off x="5086350" y="4379181"/>
            <a:ext cx="2633472" cy="1207008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9DCA5E1F-250A-4C13-97B2-3A526D420DD8}"/>
              </a:ext>
            </a:extLst>
          </p:cNvPr>
          <p:cNvGrpSpPr/>
          <p:nvPr/>
        </p:nvGrpSpPr>
        <p:grpSpPr>
          <a:xfrm>
            <a:off x="1907704" y="980728"/>
            <a:ext cx="5510213" cy="3276600"/>
            <a:chOff x="1854200" y="874713"/>
            <a:chExt cx="5510213" cy="3276600"/>
          </a:xfrm>
        </p:grpSpPr>
        <p:graphicFrame>
          <p:nvGraphicFramePr>
            <p:cNvPr id="12293" name="Object 3">
              <a:extLst>
                <a:ext uri="{FF2B5EF4-FFF2-40B4-BE49-F238E27FC236}">
                  <a16:creationId xmlns:a16="http://schemas.microsoft.com/office/drawing/2014/main" xmlns="" id="{3BA5F89E-B337-4135-AA92-FE5B8AC90C7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8871875"/>
                </p:ext>
              </p:extLst>
            </p:nvPr>
          </p:nvGraphicFramePr>
          <p:xfrm>
            <a:off x="1854200" y="874713"/>
            <a:ext cx="5510213" cy="327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5" name="Document" r:id="rId6" imgW="4448175" imgH="2647950" progId="ChemWindow.Document">
                    <p:embed/>
                  </p:oleObj>
                </mc:Choice>
                <mc:Fallback>
                  <p:oleObj name="Document" r:id="rId6" imgW="4448175" imgH="2647950" progId="ChemWindow.Documen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4200" y="874713"/>
                          <a:ext cx="5510213" cy="3276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xmlns="" id="{FB6BA89C-30FE-4ECC-B7D7-63B9912C4064}"/>
                </a:ext>
              </a:extLst>
            </p:cNvPr>
            <p:cNvCxnSpPr>
              <a:cxnSpLocks/>
            </p:cNvCxnSpPr>
            <p:nvPr/>
          </p:nvCxnSpPr>
          <p:spPr>
            <a:xfrm>
              <a:off x="4288536" y="3319272"/>
              <a:ext cx="0" cy="10972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37649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592236"/>
              </p:ext>
            </p:extLst>
          </p:nvPr>
        </p:nvGraphicFramePr>
        <p:xfrm>
          <a:off x="179512" y="1628800"/>
          <a:ext cx="8769350" cy="2630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4" name="CS ChemDraw Drawing" r:id="rId3" imgW="6787157" imgH="2037449" progId="ChemDraw.Document.6.0">
                  <p:embed/>
                </p:oleObj>
              </mc:Choice>
              <mc:Fallback>
                <p:oleObj name="CS ChemDraw Drawing" r:id="rId3" imgW="6787157" imgH="203744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628800"/>
                        <a:ext cx="8769350" cy="2630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7544" y="476672"/>
            <a:ext cx="7727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7030A0"/>
                </a:solidFill>
                <a:latin typeface="+mj-lt"/>
              </a:rPr>
              <a:t>One-pot</a:t>
            </a:r>
            <a:r>
              <a:rPr lang="en-US" sz="20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+mj-lt"/>
              </a:rPr>
              <a:t>метод получения оптически активных 1-аминофосфонатов</a:t>
            </a:r>
            <a:endParaRPr lang="ru-RU" sz="20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1334" y="6237311"/>
            <a:ext cx="2980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Adv. Synth. </a:t>
            </a:r>
            <a:r>
              <a:rPr lang="en-US" sz="1400" i="1" dirty="0" err="1" smtClean="0"/>
              <a:t>Catal</a:t>
            </a:r>
            <a:r>
              <a:rPr lang="en-US" sz="1400" i="1" dirty="0" smtClean="0"/>
              <a:t>., </a:t>
            </a:r>
            <a:r>
              <a:rPr lang="en-US" sz="1400" dirty="0" smtClean="0"/>
              <a:t>2017, </a:t>
            </a:r>
            <a:r>
              <a:rPr lang="en-US" sz="1400" b="1" dirty="0" smtClean="0"/>
              <a:t>359</a:t>
            </a:r>
            <a:r>
              <a:rPr lang="en-US" sz="1400" dirty="0" smtClean="0"/>
              <a:t>, 153-162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5243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357561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7030A0"/>
                </a:solidFill>
              </a:rPr>
              <a:t>Синтез иммобилизованного на монометиловый эфир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err="1" smtClean="0">
                <a:solidFill>
                  <a:srgbClr val="7030A0"/>
                </a:solidFill>
              </a:rPr>
              <a:t>полиэтиленгликоля</a:t>
            </a:r>
            <a:r>
              <a:rPr lang="ru-RU" sz="2000" b="1" dirty="0" smtClean="0">
                <a:solidFill>
                  <a:srgbClr val="7030A0"/>
                </a:solidFill>
              </a:rPr>
              <a:t> (</a:t>
            </a:r>
            <a:r>
              <a:rPr lang="en-US" sz="2000" b="1" dirty="0" err="1" smtClean="0">
                <a:solidFill>
                  <a:srgbClr val="7030A0"/>
                </a:solidFill>
              </a:rPr>
              <a:t>M</a:t>
            </a:r>
            <a:r>
              <a:rPr lang="en-US" sz="2000" b="1" baseline="-25000" dirty="0" err="1" smtClean="0">
                <a:solidFill>
                  <a:srgbClr val="7030A0"/>
                </a:solidFill>
              </a:rPr>
              <a:t>n</a:t>
            </a:r>
            <a:r>
              <a:rPr lang="en-US" sz="2000" b="1" dirty="0" smtClean="0">
                <a:solidFill>
                  <a:srgbClr val="7030A0"/>
                </a:solidFill>
              </a:rPr>
              <a:t>=</a:t>
            </a:r>
            <a:r>
              <a:rPr lang="ru-RU" sz="2000" b="1" dirty="0" smtClean="0">
                <a:solidFill>
                  <a:srgbClr val="7030A0"/>
                </a:solidFill>
              </a:rPr>
              <a:t>5000 Да</a:t>
            </a:r>
            <a:r>
              <a:rPr lang="en-US" sz="2000" b="1" dirty="0" smtClean="0">
                <a:solidFill>
                  <a:srgbClr val="7030A0"/>
                </a:solidFill>
              </a:rPr>
              <a:t>)</a:t>
            </a:r>
            <a:r>
              <a:rPr lang="ru-RU" sz="2000" b="1" dirty="0" smtClean="0">
                <a:solidFill>
                  <a:srgbClr val="7030A0"/>
                </a:solidFill>
              </a:rPr>
              <a:t> пиридин-2,6-бис(</a:t>
            </a:r>
            <a:r>
              <a:rPr lang="ru-RU" sz="2000" b="1" dirty="0" err="1" smtClean="0">
                <a:solidFill>
                  <a:srgbClr val="7030A0"/>
                </a:solidFill>
              </a:rPr>
              <a:t>оксазолина</a:t>
            </a:r>
            <a:r>
              <a:rPr lang="ru-RU" sz="2000" b="1" dirty="0" smtClean="0">
                <a:solidFill>
                  <a:srgbClr val="7030A0"/>
                </a:solidFill>
              </a:rPr>
              <a:t>) и его применение в </a:t>
            </a:r>
            <a:r>
              <a:rPr lang="ru-RU" sz="2000" b="1" dirty="0" err="1" smtClean="0">
                <a:solidFill>
                  <a:srgbClr val="7030A0"/>
                </a:solidFill>
              </a:rPr>
              <a:t>энантиоселективном</a:t>
            </a:r>
            <a:r>
              <a:rPr lang="ru-RU" sz="2000" b="1" dirty="0" smtClean="0">
                <a:solidFill>
                  <a:srgbClr val="7030A0"/>
                </a:solidFill>
              </a:rPr>
              <a:t> присоединении </a:t>
            </a:r>
            <a:r>
              <a:rPr lang="ru-RU" sz="2000" b="1" dirty="0" err="1">
                <a:solidFill>
                  <a:srgbClr val="7030A0"/>
                </a:solidFill>
              </a:rPr>
              <a:t>фенилацетилена</a:t>
            </a:r>
            <a:r>
              <a:rPr lang="ru-RU" sz="2000" b="1" dirty="0">
                <a:solidFill>
                  <a:srgbClr val="7030A0"/>
                </a:solidFill>
              </a:rPr>
              <a:t> к 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N</a:t>
            </a:r>
            <a:r>
              <a:rPr lang="ru-RU" sz="2000" b="1" dirty="0" smtClean="0">
                <a:solidFill>
                  <a:srgbClr val="7030A0"/>
                </a:solidFill>
              </a:rPr>
              <a:t>-</a:t>
            </a:r>
            <a:r>
              <a:rPr lang="ru-RU" sz="2000" b="1" dirty="0" err="1" smtClean="0">
                <a:solidFill>
                  <a:srgbClr val="7030A0"/>
                </a:solidFill>
              </a:rPr>
              <a:t>бензилиденанилину</a:t>
            </a:r>
            <a:endParaRPr lang="ru-RU" sz="2000" b="1" dirty="0">
              <a:solidFill>
                <a:srgbClr val="7030A0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3522012"/>
              </p:ext>
            </p:extLst>
          </p:nvPr>
        </p:nvGraphicFramePr>
        <p:xfrm>
          <a:off x="1979712" y="1700808"/>
          <a:ext cx="5256435" cy="1482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4" name="CS ChemDraw Drawing" r:id="rId3" imgW="6170377" imgH="1739880" progId="ChemDraw.Document.6.0">
                  <p:embed/>
                </p:oleObj>
              </mc:Choice>
              <mc:Fallback>
                <p:oleObj name="CS ChemDraw Drawing" r:id="rId3" imgW="6170377" imgH="173988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9712" y="1700808"/>
                        <a:ext cx="5256435" cy="1482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029553"/>
              </p:ext>
            </p:extLst>
          </p:nvPr>
        </p:nvGraphicFramePr>
        <p:xfrm>
          <a:off x="2312132" y="3356992"/>
          <a:ext cx="4824536" cy="1161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5" name="CS ChemDraw Drawing" r:id="rId5" imgW="5144682" imgH="1238490" progId="ChemDraw.Document.6.0">
                  <p:embed/>
                </p:oleObj>
              </mc:Choice>
              <mc:Fallback>
                <p:oleObj name="CS ChemDraw Drawing" r:id="rId5" imgW="5144682" imgH="123849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2132" y="3356992"/>
                        <a:ext cx="4824536" cy="1161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8822017"/>
              </p:ext>
            </p:extLst>
          </p:nvPr>
        </p:nvGraphicFramePr>
        <p:xfrm>
          <a:off x="4666614" y="4719219"/>
          <a:ext cx="3096345" cy="13585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38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02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821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54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Цикл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Конверсия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(%)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i="1" dirty="0" err="1" smtClean="0">
                          <a:effectLst/>
                        </a:rPr>
                        <a:t>ee</a:t>
                      </a:r>
                      <a:endParaRPr lang="ru-RU" sz="1200" i="1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ru-RU" sz="1200" dirty="0">
                          <a:effectLst/>
                        </a:rPr>
                        <a:t>%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8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835696" y="5029300"/>
            <a:ext cx="27149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err="1">
                <a:solidFill>
                  <a:prstClr val="black"/>
                </a:solidFill>
              </a:rPr>
              <a:t>Рециклизация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PyBox</a:t>
            </a:r>
            <a:r>
              <a:rPr lang="en-US" sz="1600" b="1" dirty="0">
                <a:solidFill>
                  <a:prstClr val="black"/>
                </a:solidFill>
              </a:rPr>
              <a:t>-PEG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95149" y="6309319"/>
            <a:ext cx="3658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Mendeleev </a:t>
            </a:r>
            <a:r>
              <a:rPr lang="en-US" sz="1400" i="1" dirty="0" err="1"/>
              <a:t>Commun</a:t>
            </a:r>
            <a:r>
              <a:rPr lang="en-US" sz="1400" dirty="0"/>
              <a:t>. </a:t>
            </a:r>
            <a:r>
              <a:rPr lang="en-US" sz="1400" b="1" dirty="0"/>
              <a:t>2016</a:t>
            </a:r>
            <a:r>
              <a:rPr lang="en-US" sz="1400" dirty="0"/>
              <a:t>, V. 26, </a:t>
            </a:r>
            <a:r>
              <a:rPr lang="ru-RU" sz="1400" dirty="0"/>
              <a:t>№6, 477-479</a:t>
            </a:r>
            <a:r>
              <a:rPr lang="fi-FI" sz="1400" dirty="0" smtClean="0"/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079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492417" y="1912658"/>
            <a:ext cx="223837" cy="2159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413083" y="3566387"/>
            <a:ext cx="223837" cy="217488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25468" y="3963271"/>
            <a:ext cx="1944688" cy="2087563"/>
          </a:xfrm>
          <a:prstGeom prst="roundRect">
            <a:avLst>
              <a:gd name="adj" fmla="val 8340"/>
            </a:avLst>
          </a:prstGeom>
          <a:solidFill>
            <a:schemeClr val="bg2"/>
          </a:solidFill>
          <a:ln>
            <a:solidFill>
              <a:schemeClr val="tx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104856" y="4080746"/>
            <a:ext cx="223837" cy="215900"/>
          </a:xfrm>
          <a:prstGeom prst="ellips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49160" name="Объект 2"/>
          <p:cNvGraphicFramePr>
            <a:graphicFrameLocks noChangeAspect="1"/>
          </p:cNvGraphicFramePr>
          <p:nvPr>
            <p:extLst/>
          </p:nvPr>
        </p:nvGraphicFramePr>
        <p:xfrm>
          <a:off x="7096124" y="4107325"/>
          <a:ext cx="1603375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22" name="CS ChemDraw Drawing" r:id="rId3" imgW="1337528" imgH="1521918" progId="ChemDraw.Document.6.0">
                  <p:embed/>
                </p:oleObj>
              </mc:Choice>
              <mc:Fallback>
                <p:oleObj name="CS ChemDraw Drawing" r:id="rId3" imgW="1337528" imgH="1521918" progId="ChemDraw.Document.6.0">
                  <p:embed/>
                  <p:pic>
                    <p:nvPicPr>
                      <p:cNvPr id="4916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4" y="4107325"/>
                        <a:ext cx="1603375" cy="183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2" name="TextBox 11"/>
          <p:cNvSpPr txBox="1">
            <a:spLocks noChangeArrowheads="1"/>
          </p:cNvSpPr>
          <p:nvPr/>
        </p:nvSpPr>
        <p:spPr bwMode="auto">
          <a:xfrm>
            <a:off x="6031073" y="1651276"/>
            <a:ext cx="23323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800" dirty="0"/>
              <a:t>up to 98% </a:t>
            </a:r>
            <a:r>
              <a:rPr lang="en-US" altLang="ru-RU" sz="1800" dirty="0" err="1"/>
              <a:t>ee</a:t>
            </a:r>
            <a:r>
              <a:rPr lang="en-US" altLang="ru-RU" sz="1800" dirty="0"/>
              <a:t> (5 cycles)</a:t>
            </a:r>
            <a:endParaRPr lang="ru-RU" altLang="ru-RU" sz="1800" dirty="0"/>
          </a:p>
        </p:txBody>
      </p:sp>
      <p:sp>
        <p:nvSpPr>
          <p:cNvPr id="49163" name="TextBox 12"/>
          <p:cNvSpPr txBox="1">
            <a:spLocks noChangeArrowheads="1"/>
          </p:cNvSpPr>
          <p:nvPr/>
        </p:nvSpPr>
        <p:spPr bwMode="auto">
          <a:xfrm>
            <a:off x="6012337" y="3137544"/>
            <a:ext cx="14135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800" dirty="0"/>
              <a:t>up to 70% </a:t>
            </a:r>
            <a:r>
              <a:rPr lang="en-US" altLang="ru-RU" sz="1800" dirty="0" err="1"/>
              <a:t>ee</a:t>
            </a:r>
            <a:endParaRPr lang="en-US" altLang="ru-RU" sz="1800" dirty="0"/>
          </a:p>
          <a:p>
            <a:r>
              <a:rPr lang="en-US" altLang="ru-RU" sz="1800" dirty="0"/>
              <a:t>R = Br, Me</a:t>
            </a:r>
            <a:endParaRPr lang="ru-RU" altLang="ru-RU" sz="1800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04481" y="357968"/>
            <a:ext cx="8229600" cy="5374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Асимметрический катализ</a:t>
            </a:r>
            <a:endParaRPr lang="ru-RU" altLang="ru-RU" sz="2400" b="1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4481" y="6050834"/>
            <a:ext cx="274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Russ. J. Org Chem., </a:t>
            </a:r>
            <a:r>
              <a:rPr lang="en-US" sz="1400" b="1" dirty="0"/>
              <a:t>2016</a:t>
            </a:r>
            <a:r>
              <a:rPr lang="en-US" sz="1400" dirty="0"/>
              <a:t> (52), 1727</a:t>
            </a:r>
          </a:p>
          <a:p>
            <a:r>
              <a:rPr lang="en-US" sz="1400" dirty="0"/>
              <a:t>Synthesis, </a:t>
            </a:r>
            <a:r>
              <a:rPr lang="en-US" sz="1400" b="1" dirty="0"/>
              <a:t>2017</a:t>
            </a:r>
            <a:r>
              <a:rPr lang="en-US" sz="1400" dirty="0"/>
              <a:t>, 49 (18), 4327</a:t>
            </a:r>
            <a:endParaRPr lang="ru-RU" sz="1400" dirty="0"/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5395442" y="5927723"/>
            <a:ext cx="18213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ru-RU" sz="1800" dirty="0"/>
              <a:t>up to 83% ee</a:t>
            </a:r>
          </a:p>
          <a:p>
            <a:r>
              <a:rPr lang="pt-BR" altLang="ru-RU" sz="1800" dirty="0"/>
              <a:t>R</a:t>
            </a:r>
            <a:r>
              <a:rPr lang="pt-BR" altLang="ru-RU" sz="1800" baseline="-25000" dirty="0"/>
              <a:t>1</a:t>
            </a:r>
            <a:r>
              <a:rPr lang="pt-BR" altLang="ru-RU" sz="1800" dirty="0"/>
              <a:t> = R</a:t>
            </a:r>
            <a:r>
              <a:rPr lang="pt-BR" altLang="ru-RU" sz="1800" baseline="-25000" dirty="0"/>
              <a:t>2</a:t>
            </a:r>
            <a:r>
              <a:rPr lang="pt-BR" altLang="ru-RU" sz="1800" dirty="0"/>
              <a:t> = R</a:t>
            </a:r>
            <a:r>
              <a:rPr lang="pt-BR" altLang="ru-RU" sz="1800" baseline="-25000" dirty="0"/>
              <a:t>3 </a:t>
            </a:r>
            <a:r>
              <a:rPr lang="pt-BR" altLang="ru-RU" sz="1800" dirty="0"/>
              <a:t>= NO</a:t>
            </a:r>
            <a:r>
              <a:rPr lang="pt-BR" altLang="ru-RU" sz="1800" baseline="-25000" dirty="0"/>
              <a:t>2</a:t>
            </a:r>
            <a:endParaRPr lang="ru-RU" altLang="ru-RU" sz="1800" baseline="-25000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185641" y="4296646"/>
          <a:ext cx="6690615" cy="1311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23" name="CS ChemDraw Drawing" r:id="rId5" imgW="5675371" imgH="1112568" progId="ChemDraw.Document.6.0">
                  <p:embed/>
                </p:oleObj>
              </mc:Choice>
              <mc:Fallback>
                <p:oleObj name="CS ChemDraw Drawing" r:id="rId5" imgW="5675371" imgH="1112568" progId="ChemDraw.Document.6.0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5641" y="4296646"/>
                        <a:ext cx="6690615" cy="1311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9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1033452"/>
              </p:ext>
            </p:extLst>
          </p:nvPr>
        </p:nvGraphicFramePr>
        <p:xfrm>
          <a:off x="404481" y="974884"/>
          <a:ext cx="5643563" cy="195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24" name="CS ChemDraw Drawing" r:id="rId7" imgW="4696448" imgH="1622725" progId="ChemDraw.Document.6.0">
                  <p:embed/>
                </p:oleObj>
              </mc:Choice>
              <mc:Fallback>
                <p:oleObj name="CS ChemDraw Drawing" r:id="rId7" imgW="4696448" imgH="1622725" progId="ChemDraw.Document.6.0">
                  <p:embed/>
                  <p:pic>
                    <p:nvPicPr>
                      <p:cNvPr id="49159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481" y="974884"/>
                        <a:ext cx="5643563" cy="195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742013"/>
              </p:ext>
            </p:extLst>
          </p:nvPr>
        </p:nvGraphicFramePr>
        <p:xfrm>
          <a:off x="464688" y="2801673"/>
          <a:ext cx="5376862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25" name="CS ChemDraw Drawing" r:id="rId9" imgW="4516601" imgH="1162403" progId="ChemDraw.Document.6.0">
                  <p:embed/>
                </p:oleObj>
              </mc:Choice>
              <mc:Fallback>
                <p:oleObj name="CS ChemDraw Drawing" r:id="rId9" imgW="4516601" imgH="1162403" progId="ChemDraw.Document.6.0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4688" y="2801673"/>
                        <a:ext cx="5376862" cy="138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8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</TotalTime>
  <Words>1545</Words>
  <Application>Microsoft Office PowerPoint</Application>
  <PresentationFormat>Экран (4:3)</PresentationFormat>
  <Paragraphs>357</Paragraphs>
  <Slides>51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51</vt:i4>
      </vt:variant>
    </vt:vector>
  </HeadingPairs>
  <TitlesOfParts>
    <vt:vector size="54" baseType="lpstr">
      <vt:lpstr>Тема Office</vt:lpstr>
      <vt:lpstr>CS ChemDraw Drawing</vt:lpstr>
      <vt:lpstr>Document</vt:lpstr>
      <vt:lpstr>Катализ в современном органическом синтезе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Дивергентная региоселективность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Direct C(sp2)-H phosphonation of porphyrins in meso-position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Arina</dc:creator>
  <cp:lastModifiedBy>Arina</cp:lastModifiedBy>
  <cp:revision>101</cp:revision>
  <dcterms:created xsi:type="dcterms:W3CDTF">2021-07-15T11:20:09Z</dcterms:created>
  <dcterms:modified xsi:type="dcterms:W3CDTF">2022-04-13T09:06:40Z</dcterms:modified>
</cp:coreProperties>
</file>