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3" r:id="rId4"/>
    <p:sldId id="262" r:id="rId5"/>
    <p:sldId id="264" r:id="rId6"/>
    <p:sldId id="261" r:id="rId7"/>
    <p:sldId id="265" r:id="rId8"/>
    <p:sldId id="267" r:id="rId9"/>
    <p:sldId id="291" r:id="rId10"/>
    <p:sldId id="271" r:id="rId11"/>
    <p:sldId id="273" r:id="rId12"/>
    <p:sldId id="278" r:id="rId13"/>
    <p:sldId id="286" r:id="rId14"/>
    <p:sldId id="287" r:id="rId15"/>
    <p:sldId id="288" r:id="rId16"/>
    <p:sldId id="293" r:id="rId17"/>
    <p:sldId id="290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303D"/>
    <a:srgbClr val="AC6A73"/>
    <a:srgbClr val="609ED7"/>
    <a:srgbClr val="A739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emf"/><Relationship Id="rId1" Type="http://schemas.openxmlformats.org/officeDocument/2006/relationships/image" Target="../media/image19.wmf"/><Relationship Id="rId4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1.wmf"/><Relationship Id="rId7" Type="http://schemas.openxmlformats.org/officeDocument/2006/relationships/image" Target="../media/image45.wmf"/><Relationship Id="rId2" Type="http://schemas.openxmlformats.org/officeDocument/2006/relationships/image" Target="../media/image40.wmf"/><Relationship Id="rId1" Type="http://schemas.openxmlformats.org/officeDocument/2006/relationships/image" Target="../media/image39.emf"/><Relationship Id="rId6" Type="http://schemas.openxmlformats.org/officeDocument/2006/relationships/image" Target="../media/image44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Relationship Id="rId9" Type="http://schemas.openxmlformats.org/officeDocument/2006/relationships/image" Target="../media/image47.e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57.emf"/><Relationship Id="rId7" Type="http://schemas.openxmlformats.org/officeDocument/2006/relationships/image" Target="../media/image61.emf"/><Relationship Id="rId2" Type="http://schemas.openxmlformats.org/officeDocument/2006/relationships/image" Target="../media/image56.emf"/><Relationship Id="rId1" Type="http://schemas.openxmlformats.org/officeDocument/2006/relationships/image" Target="../media/image55.emf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Relationship Id="rId9" Type="http://schemas.openxmlformats.org/officeDocument/2006/relationships/image" Target="../media/image62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image" Target="../media/image58.emf"/><Relationship Id="rId4" Type="http://schemas.openxmlformats.org/officeDocument/2006/relationships/image" Target="../media/image6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6FBA-B087-4B4C-8F49-F3EA3BFF7AB2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A3124-5265-46CF-A108-97279B71D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385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6FBA-B087-4B4C-8F49-F3EA3BFF7AB2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A3124-5265-46CF-A108-97279B71D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578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6FBA-B087-4B4C-8F49-F3EA3BFF7AB2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A3124-5265-46CF-A108-97279B71D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100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6FBA-B087-4B4C-8F49-F3EA3BFF7AB2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A3124-5265-46CF-A108-97279B71D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693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6FBA-B087-4B4C-8F49-F3EA3BFF7AB2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A3124-5265-46CF-A108-97279B71D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165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6FBA-B087-4B4C-8F49-F3EA3BFF7AB2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A3124-5265-46CF-A108-97279B71D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897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6FBA-B087-4B4C-8F49-F3EA3BFF7AB2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A3124-5265-46CF-A108-97279B71D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713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6FBA-B087-4B4C-8F49-F3EA3BFF7AB2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A3124-5265-46CF-A108-97279B71D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915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6FBA-B087-4B4C-8F49-F3EA3BFF7AB2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A3124-5265-46CF-A108-97279B71D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78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6FBA-B087-4B4C-8F49-F3EA3BFF7AB2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A3124-5265-46CF-A108-97279B71D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00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6FBA-B087-4B4C-8F49-F3EA3BFF7AB2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A3124-5265-46CF-A108-97279B71D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593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16FBA-B087-4B4C-8F49-F3EA3BFF7AB2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A3124-5265-46CF-A108-97279B71D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009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42.wmf"/><Relationship Id="rId18" Type="http://schemas.openxmlformats.org/officeDocument/2006/relationships/oleObject" Target="../embeddings/oleObject14.bin"/><Relationship Id="rId26" Type="http://schemas.openxmlformats.org/officeDocument/2006/relationships/oleObject" Target="../embeddings/oleObject17.bin"/><Relationship Id="rId3" Type="http://schemas.openxmlformats.org/officeDocument/2006/relationships/image" Target="../media/image3.png"/><Relationship Id="rId21" Type="http://schemas.openxmlformats.org/officeDocument/2006/relationships/image" Target="../media/image45.wmf"/><Relationship Id="rId7" Type="http://schemas.openxmlformats.org/officeDocument/2006/relationships/image" Target="../media/image40.wmf"/><Relationship Id="rId12" Type="http://schemas.openxmlformats.org/officeDocument/2006/relationships/oleObject" Target="../embeddings/oleObject12.bin"/><Relationship Id="rId17" Type="http://schemas.openxmlformats.org/officeDocument/2006/relationships/image" Target="../media/image51.jpeg"/><Relationship Id="rId25" Type="http://schemas.openxmlformats.org/officeDocument/2006/relationships/image" Target="../media/image53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3.wmf"/><Relationship Id="rId20" Type="http://schemas.openxmlformats.org/officeDocument/2006/relationships/oleObject" Target="../embeddings/oleObject15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49.jpeg"/><Relationship Id="rId24" Type="http://schemas.openxmlformats.org/officeDocument/2006/relationships/image" Target="../media/image46.emf"/><Relationship Id="rId5" Type="http://schemas.openxmlformats.org/officeDocument/2006/relationships/image" Target="../media/image39.emf"/><Relationship Id="rId15" Type="http://schemas.openxmlformats.org/officeDocument/2006/relationships/oleObject" Target="../embeddings/oleObject13.bin"/><Relationship Id="rId23" Type="http://schemas.openxmlformats.org/officeDocument/2006/relationships/oleObject" Target="../embeddings/oleObject16.bin"/><Relationship Id="rId28" Type="http://schemas.openxmlformats.org/officeDocument/2006/relationships/image" Target="../media/image54.emf"/><Relationship Id="rId10" Type="http://schemas.openxmlformats.org/officeDocument/2006/relationships/image" Target="../media/image41.wmf"/><Relationship Id="rId19" Type="http://schemas.openxmlformats.org/officeDocument/2006/relationships/image" Target="../media/image44.wmf"/><Relationship Id="rId4" Type="http://schemas.openxmlformats.org/officeDocument/2006/relationships/oleObject" Target="../embeddings/oleObject9.bin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50.jpeg"/><Relationship Id="rId22" Type="http://schemas.openxmlformats.org/officeDocument/2006/relationships/image" Target="../media/image52.jpeg"/><Relationship Id="rId27" Type="http://schemas.openxmlformats.org/officeDocument/2006/relationships/image" Target="../media/image47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image" Target="../media/image59.emf"/><Relationship Id="rId18" Type="http://schemas.openxmlformats.org/officeDocument/2006/relationships/oleObject" Target="../embeddings/oleObject25.bin"/><Relationship Id="rId3" Type="http://schemas.openxmlformats.org/officeDocument/2006/relationships/image" Target="../media/image3.png"/><Relationship Id="rId21" Type="http://schemas.openxmlformats.org/officeDocument/2006/relationships/image" Target="../media/image62.emf"/><Relationship Id="rId7" Type="http://schemas.openxmlformats.org/officeDocument/2006/relationships/image" Target="../media/image56.emf"/><Relationship Id="rId12" Type="http://schemas.openxmlformats.org/officeDocument/2006/relationships/oleObject" Target="../embeddings/oleObject22.bin"/><Relationship Id="rId17" Type="http://schemas.openxmlformats.org/officeDocument/2006/relationships/image" Target="../media/image6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4.bin"/><Relationship Id="rId20" Type="http://schemas.openxmlformats.org/officeDocument/2006/relationships/oleObject" Target="../embeddings/oleObject26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58.emf"/><Relationship Id="rId5" Type="http://schemas.openxmlformats.org/officeDocument/2006/relationships/image" Target="../media/image55.emf"/><Relationship Id="rId15" Type="http://schemas.openxmlformats.org/officeDocument/2006/relationships/image" Target="../media/image60.emf"/><Relationship Id="rId10" Type="http://schemas.openxmlformats.org/officeDocument/2006/relationships/oleObject" Target="../embeddings/oleObject21.bin"/><Relationship Id="rId19" Type="http://schemas.openxmlformats.org/officeDocument/2006/relationships/image" Target="../media/image47.emf"/><Relationship Id="rId4" Type="http://schemas.openxmlformats.org/officeDocument/2006/relationships/oleObject" Target="../embeddings/oleObject18.bin"/><Relationship Id="rId9" Type="http://schemas.openxmlformats.org/officeDocument/2006/relationships/image" Target="../media/image57.emf"/><Relationship Id="rId14" Type="http://schemas.openxmlformats.org/officeDocument/2006/relationships/oleObject" Target="../embeddings/oleObject23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13" Type="http://schemas.openxmlformats.org/officeDocument/2006/relationships/oleObject" Target="../embeddings/oleObject30.bin"/><Relationship Id="rId3" Type="http://schemas.openxmlformats.org/officeDocument/2006/relationships/image" Target="../media/image65.emf"/><Relationship Id="rId7" Type="http://schemas.openxmlformats.org/officeDocument/2006/relationships/image" Target="../media/image62.emf"/><Relationship Id="rId12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9.png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8.bin"/><Relationship Id="rId11" Type="http://schemas.openxmlformats.org/officeDocument/2006/relationships/image" Target="../media/image66.png"/><Relationship Id="rId5" Type="http://schemas.openxmlformats.org/officeDocument/2006/relationships/image" Target="../media/image58.emf"/><Relationship Id="rId15" Type="http://schemas.openxmlformats.org/officeDocument/2006/relationships/image" Target="../media/image68.emf"/><Relationship Id="rId10" Type="http://schemas.openxmlformats.org/officeDocument/2006/relationships/image" Target="../media/image3.png"/><Relationship Id="rId4" Type="http://schemas.openxmlformats.org/officeDocument/2006/relationships/oleObject" Target="../embeddings/oleObject27.bin"/><Relationship Id="rId9" Type="http://schemas.openxmlformats.org/officeDocument/2006/relationships/image" Target="../media/image63.emf"/><Relationship Id="rId14" Type="http://schemas.openxmlformats.org/officeDocument/2006/relationships/image" Target="../media/image6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7" Type="http://schemas.openxmlformats.org/officeDocument/2006/relationships/image" Target="../media/image75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tiff"/><Relationship Id="rId5" Type="http://schemas.openxmlformats.org/officeDocument/2006/relationships/image" Target="../media/image73.tiff"/><Relationship Id="rId4" Type="http://schemas.openxmlformats.org/officeDocument/2006/relationships/image" Target="../media/image72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tiff"/><Relationship Id="rId7" Type="http://schemas.openxmlformats.org/officeDocument/2006/relationships/image" Target="../media/image8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tiff"/><Relationship Id="rId5" Type="http://schemas.openxmlformats.org/officeDocument/2006/relationships/image" Target="../media/image78.png"/><Relationship Id="rId4" Type="http://schemas.openxmlformats.org/officeDocument/2006/relationships/image" Target="../media/image77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2.png"/><Relationship Id="rId3" Type="http://schemas.openxmlformats.org/officeDocument/2006/relationships/image" Target="../media/image83.tiff"/><Relationship Id="rId7" Type="http://schemas.openxmlformats.org/officeDocument/2006/relationships/image" Target="../media/image87.png"/><Relationship Id="rId12" Type="http://schemas.openxmlformats.org/officeDocument/2006/relationships/image" Target="../media/image91.tif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90.tiff"/><Relationship Id="rId5" Type="http://schemas.openxmlformats.org/officeDocument/2006/relationships/image" Target="../media/image85.png"/><Relationship Id="rId10" Type="http://schemas.openxmlformats.org/officeDocument/2006/relationships/image" Target="../media/image89.tiff"/><Relationship Id="rId4" Type="http://schemas.openxmlformats.org/officeDocument/2006/relationships/image" Target="../media/image84.png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6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24.jpeg"/><Relationship Id="rId12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7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jpeg"/><Relationship Id="rId11" Type="http://schemas.openxmlformats.org/officeDocument/2006/relationships/oleObject" Target="../embeddings/oleObject4.bin"/><Relationship Id="rId5" Type="http://schemas.openxmlformats.org/officeDocument/2006/relationships/image" Target="../media/image3.png"/><Relationship Id="rId15" Type="http://schemas.openxmlformats.org/officeDocument/2006/relationships/image" Target="../media/image22.emf"/><Relationship Id="rId10" Type="http://schemas.openxmlformats.org/officeDocument/2006/relationships/image" Target="../media/image20.emf"/><Relationship Id="rId4" Type="http://schemas.openxmlformats.org/officeDocument/2006/relationships/image" Target="../media/image19.wmf"/><Relationship Id="rId9" Type="http://schemas.openxmlformats.org/officeDocument/2006/relationships/oleObject" Target="../embeddings/oleObject3.bin"/><Relationship Id="rId14" Type="http://schemas.openxmlformats.org/officeDocument/2006/relationships/oleObject" Target="../embeddings/oleObject5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4.tiff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12" Type="http://schemas.openxmlformats.org/officeDocument/2006/relationships/image" Target="../media/image30.emf"/><Relationship Id="rId1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7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31.png"/><Relationship Id="rId11" Type="http://schemas.openxmlformats.org/officeDocument/2006/relationships/oleObject" Target="../embeddings/oleObject8.bin"/><Relationship Id="rId5" Type="http://schemas.openxmlformats.org/officeDocument/2006/relationships/image" Target="../media/image28.wmf"/><Relationship Id="rId15" Type="http://schemas.openxmlformats.org/officeDocument/2006/relationships/image" Target="../media/image36.tiff"/><Relationship Id="rId10" Type="http://schemas.openxmlformats.org/officeDocument/2006/relationships/image" Target="../media/image29.emf"/><Relationship Id="rId4" Type="http://schemas.openxmlformats.org/officeDocument/2006/relationships/oleObject" Target="../embeddings/oleObject6.bin"/><Relationship Id="rId9" Type="http://schemas.openxmlformats.org/officeDocument/2006/relationships/oleObject" Target="../embeddings/oleObject7.bin"/><Relationship Id="rId14" Type="http://schemas.openxmlformats.org/officeDocument/2006/relationships/image" Target="../media/image3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A758FA7-10B0-469A-A01B-93BF8993DB1B}"/>
              </a:ext>
            </a:extLst>
          </p:cNvPr>
          <p:cNvSpPr/>
          <p:nvPr/>
        </p:nvSpPr>
        <p:spPr>
          <a:xfrm>
            <a:off x="6096000" y="6560598"/>
            <a:ext cx="6096000" cy="297402"/>
          </a:xfrm>
          <a:prstGeom prst="rect">
            <a:avLst/>
          </a:prstGeom>
          <a:solidFill>
            <a:srgbClr val="8C30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C6284C1-D595-46DC-A75C-AA1D8269B657}"/>
              </a:ext>
            </a:extLst>
          </p:cNvPr>
          <p:cNvSpPr/>
          <p:nvPr/>
        </p:nvSpPr>
        <p:spPr>
          <a:xfrm>
            <a:off x="0" y="6560598"/>
            <a:ext cx="6096000" cy="297402"/>
          </a:xfrm>
          <a:prstGeom prst="rect">
            <a:avLst/>
          </a:prstGeom>
          <a:solidFill>
            <a:srgbClr val="C7C7C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72230" y="2662989"/>
            <a:ext cx="108475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SPECTRAL PROPERTIES, AGGREGATION BEHAVIOR IN SOLUTIONS AND </a:t>
            </a:r>
          </a:p>
          <a:p>
            <a:pPr algn="ctr"/>
            <a:r>
              <a:rPr lang="en-US" sz="2400" b="1" dirty="0" smtClean="0"/>
              <a:t>NANOSTRUCTURED DELIVERY SYSTEMS OF </a:t>
            </a:r>
          </a:p>
          <a:p>
            <a:pPr algn="ctr"/>
            <a:r>
              <a:rPr lang="en-US" sz="2400" b="1" dirty="0" smtClean="0"/>
              <a:t>BORON(III)DIPYRROMETHENE LUMINOPHORS</a:t>
            </a:r>
            <a:r>
              <a:rPr lang="ru-RU" sz="2400" dirty="0"/>
              <a:t>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15896" y="4915792"/>
            <a:ext cx="86425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u="sng" dirty="0" smtClean="0">
                <a:cs typeface="Times New Roman" panose="02020603050405020304" pitchFamily="18" charset="0"/>
              </a:rPr>
              <a:t>Antina L.A.</a:t>
            </a:r>
            <a:r>
              <a:rPr lang="ru-RU" sz="2400" i="1" dirty="0" smtClean="0"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cs typeface="Times New Roman" panose="02020603050405020304" pitchFamily="18" charset="0"/>
              </a:rPr>
              <a:t>Kalinkina</a:t>
            </a:r>
            <a:r>
              <a:rPr lang="en-US" sz="2400" i="1" dirty="0" smtClean="0">
                <a:cs typeface="Times New Roman" panose="02020603050405020304" pitchFamily="18" charset="0"/>
              </a:rPr>
              <a:t> V.A., </a:t>
            </a:r>
            <a:r>
              <a:rPr lang="en-US" sz="2400" i="1" dirty="0" err="1" smtClean="0">
                <a:cs typeface="Times New Roman" panose="02020603050405020304" pitchFamily="18" charset="0"/>
              </a:rPr>
              <a:t>Kalyagin</a:t>
            </a:r>
            <a:r>
              <a:rPr lang="en-US" sz="2400" i="1" dirty="0" smtClean="0">
                <a:cs typeface="Times New Roman" panose="02020603050405020304" pitchFamily="18" charset="0"/>
              </a:rPr>
              <a:t> A.A., </a:t>
            </a:r>
            <a:r>
              <a:rPr lang="en-US" sz="2400" i="1" dirty="0" err="1" smtClean="0">
                <a:cs typeface="Times New Roman" panose="02020603050405020304" pitchFamily="18" charset="0"/>
              </a:rPr>
              <a:t>Berezin</a:t>
            </a:r>
            <a:r>
              <a:rPr lang="en-US" sz="2400" i="1" dirty="0" smtClean="0">
                <a:cs typeface="Times New Roman" panose="02020603050405020304" pitchFamily="18" charset="0"/>
              </a:rPr>
              <a:t> M.B.</a:t>
            </a:r>
            <a:r>
              <a:rPr lang="ru-RU" sz="2400" i="1" dirty="0" smtClean="0">
                <a:cs typeface="Times New Roman" panose="02020603050405020304" pitchFamily="18" charset="0"/>
              </a:rPr>
              <a:t>, </a:t>
            </a:r>
            <a:r>
              <a:rPr lang="en-US" sz="2400" i="1" dirty="0" smtClean="0">
                <a:cs typeface="Times New Roman" panose="02020603050405020304" pitchFamily="18" charset="0"/>
              </a:rPr>
              <a:t>Antina E.V.</a:t>
            </a:r>
            <a:endParaRPr lang="ru-RU" sz="2400" i="1" dirty="0"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D95677-8E0F-4899-B0CC-C6205020297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43" y="296303"/>
            <a:ext cx="4648200" cy="9448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23D0AB-0486-4AB7-88BC-6A716E39C1E5}"/>
              </a:ext>
            </a:extLst>
          </p:cNvPr>
          <p:cNvSpPr txBox="1"/>
          <p:nvPr/>
        </p:nvSpPr>
        <p:spPr>
          <a:xfrm>
            <a:off x="50104" y="6488668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Conference cluster 2021</a:t>
            </a:r>
            <a:endParaRPr lang="ru-RU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3D02A6-0E45-4E6B-A27A-56042B04BBB8}"/>
              </a:ext>
            </a:extLst>
          </p:cNvPr>
          <p:cNvSpPr txBox="1"/>
          <p:nvPr/>
        </p:nvSpPr>
        <p:spPr>
          <a:xfrm>
            <a:off x="6144624" y="652463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Antina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L</a:t>
            </a:r>
            <a:r>
              <a:rPr lang="en-US" sz="1800" b="1" dirty="0" smtClean="0">
                <a:solidFill>
                  <a:schemeClr val="bg1"/>
                </a:solidFill>
              </a:rPr>
              <a:t>.A</a:t>
            </a:r>
            <a:r>
              <a:rPr lang="en-US" sz="1800" b="1" dirty="0">
                <a:solidFill>
                  <a:schemeClr val="bg1"/>
                </a:solidFill>
              </a:rPr>
              <a:t>. et.al.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51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A758FA7-10B0-469A-A01B-93BF8993DB1B}"/>
              </a:ext>
            </a:extLst>
          </p:cNvPr>
          <p:cNvSpPr/>
          <p:nvPr/>
        </p:nvSpPr>
        <p:spPr>
          <a:xfrm>
            <a:off x="0" y="6349291"/>
            <a:ext cx="12192000" cy="5254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149817" y="6392084"/>
            <a:ext cx="8874935" cy="525439"/>
            <a:chOff x="149817" y="6392084"/>
            <a:chExt cx="8874935" cy="525439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167"/>
            <a:stretch/>
          </p:blipFill>
          <p:spPr>
            <a:xfrm>
              <a:off x="149817" y="6392084"/>
              <a:ext cx="380814" cy="452268"/>
            </a:xfrm>
            <a:prstGeom prst="rect">
              <a:avLst/>
            </a:prstGeom>
          </p:spPr>
        </p:pic>
        <p:sp>
          <p:nvSpPr>
            <p:cNvPr id="7" name="Нижний колонтитул 3"/>
            <p:cNvSpPr txBox="1">
              <a:spLocks/>
            </p:cNvSpPr>
            <p:nvPr/>
          </p:nvSpPr>
          <p:spPr>
            <a:xfrm>
              <a:off x="434082" y="6552398"/>
              <a:ext cx="859067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ctr" defTabSz="914400" rtl="0" eaLnBrk="1" latinLnBrk="0" hangingPunct="1">
                <a:defRPr sz="900" kern="1200" cap="all" baseline="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ru-RU" sz="1800" b="1" i="1" cap="none" dirty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altLang="ru-RU" sz="1800" b="1" i="1" cap="none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.A. </a:t>
              </a:r>
              <a:r>
                <a:rPr lang="en-US" altLang="ru-RU" sz="1800" b="1" i="1" cap="none" dirty="0" err="1" smtClean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Krestov</a:t>
              </a:r>
              <a:r>
                <a:rPr lang="en-US" altLang="ru-RU" sz="1800" b="1" i="1" cap="none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Institute of Solution Chemistry of the Russian Academy of Sciences, Russia</a:t>
              </a:r>
              <a:endParaRPr lang="ru-RU" altLang="ru-RU" sz="1800" b="1" cap="none" dirty="0" smtClean="0">
                <a:solidFill>
                  <a:schemeClr val="bg1"/>
                </a:solidFill>
              </a:endParaRPr>
            </a:p>
            <a:p>
              <a:pPr algn="l"/>
              <a:endParaRPr lang="ru-RU" sz="1800" dirty="0"/>
            </a:p>
          </p:txBody>
        </p:sp>
      </p:grp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745173" y="6405732"/>
            <a:ext cx="1312025" cy="365125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1</a:t>
            </a:r>
            <a:r>
              <a:rPr lang="ru-RU" sz="3200" dirty="0" smtClean="0">
                <a:solidFill>
                  <a:schemeClr val="bg1"/>
                </a:solidFill>
              </a:rPr>
              <a:t>0</a:t>
            </a:r>
            <a:endParaRPr lang="ru-RU" sz="3200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61976" y="410704"/>
            <a:ext cx="4290799" cy="4943"/>
          </a:xfrm>
          <a:prstGeom prst="line">
            <a:avLst/>
          </a:prstGeom>
          <a:ln w="66675" cmpd="tri">
            <a:gradFill flip="none" rotWithShape="1">
              <a:gsLst>
                <a:gs pos="0">
                  <a:srgbClr val="A73949"/>
                </a:gs>
                <a:gs pos="61000">
                  <a:schemeClr val="accent1">
                    <a:lumMod val="89000"/>
                  </a:schemeClr>
                </a:gs>
                <a:gs pos="86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09049" y="0"/>
            <a:ext cx="4867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Aggregation behavior of BDP6</a:t>
            </a:r>
            <a:r>
              <a:rPr lang="ru-RU" sz="2400" b="1" dirty="0" smtClean="0"/>
              <a:t>-</a:t>
            </a:r>
            <a:r>
              <a:rPr lang="en-US" sz="2400" b="1" dirty="0" smtClean="0"/>
              <a:t>BDP8</a:t>
            </a:r>
            <a:endParaRPr lang="ru-RU" sz="2400" b="1" dirty="0"/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2299419"/>
              </p:ext>
            </p:extLst>
          </p:nvPr>
        </p:nvGraphicFramePr>
        <p:xfrm>
          <a:off x="5093185" y="56946"/>
          <a:ext cx="1707217" cy="8383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2" name="CS ChemDraw Drawing" r:id="rId4" imgW="3106878" imgH="1524978" progId="ChemDraw.Document.6.0">
                  <p:embed/>
                </p:oleObj>
              </mc:Choice>
              <mc:Fallback>
                <p:oleObj name="CS ChemDraw Drawing" r:id="rId4" imgW="3106878" imgH="152497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93185" y="56946"/>
                        <a:ext cx="1707217" cy="8383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Группа 14"/>
          <p:cNvGrpSpPr/>
          <p:nvPr/>
        </p:nvGrpSpPr>
        <p:grpSpPr>
          <a:xfrm>
            <a:off x="3206600" y="215235"/>
            <a:ext cx="3371178" cy="2693930"/>
            <a:chOff x="3247903" y="1983201"/>
            <a:chExt cx="3946093" cy="3019480"/>
          </a:xfrm>
        </p:grpSpPr>
        <p:graphicFrame>
          <p:nvGraphicFramePr>
            <p:cNvPr id="17" name="Объект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63419855"/>
                </p:ext>
              </p:extLst>
            </p:nvPr>
          </p:nvGraphicFramePr>
          <p:xfrm>
            <a:off x="3247903" y="1983201"/>
            <a:ext cx="3946093" cy="3019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83" name="Graph" r:id="rId6" imgW="3920760" imgH="3000960" progId="Origin95.Graph">
                    <p:embed/>
                  </p:oleObj>
                </mc:Choice>
                <mc:Fallback>
                  <p:oleObj name="Graph" r:id="rId6" imgW="3920760" imgH="3000960" progId="Origin95.Grap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247903" y="1983201"/>
                          <a:ext cx="3946093" cy="30194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4" name="Рисунок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88" t="32150" r="38976" b="22701"/>
            <a:stretch>
              <a:fillRect/>
            </a:stretch>
          </p:blipFill>
          <p:spPr bwMode="auto">
            <a:xfrm>
              <a:off x="4959334" y="2240543"/>
              <a:ext cx="510101" cy="592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4735627" y="2778874"/>
              <a:ext cx="973004" cy="517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UV-light, ACN</a:t>
              </a:r>
              <a:endParaRPr lang="ru-RU" sz="1200" dirty="0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52889" y="2729695"/>
            <a:ext cx="5926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The absorption  and emission spectra of </a:t>
            </a:r>
            <a:r>
              <a:rPr lang="en-US" sz="1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BDP6 </a:t>
            </a:r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in </a:t>
            </a:r>
            <a:r>
              <a:rPr lang="en-US" sz="1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ACN-water </a:t>
            </a:r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mixtures (</a:t>
            </a:r>
            <a:r>
              <a:rPr lang="en-US" sz="1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C</a:t>
            </a:r>
            <a:r>
              <a:rPr lang="en-US" sz="1400" baseline="-25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BDP6</a:t>
            </a:r>
            <a:r>
              <a:rPr lang="en-US" sz="1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=6.5 </a:t>
            </a:r>
            <a:r>
              <a:rPr lang="ru-RU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μ</a:t>
            </a:r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M) with varied volumetric fractions of water (</a:t>
            </a:r>
            <a:r>
              <a:rPr lang="en-US" sz="1400" i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f</a:t>
            </a:r>
            <a:r>
              <a:rPr lang="en-US" sz="1400" baseline="-250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w</a:t>
            </a:r>
            <a:r>
              <a:rPr lang="en-US" sz="1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) </a:t>
            </a:r>
            <a:endParaRPr lang="ru-RU" sz="1400" dirty="0"/>
          </a:p>
        </p:txBody>
      </p:sp>
      <p:grpSp>
        <p:nvGrpSpPr>
          <p:cNvPr id="20" name="Группа 19"/>
          <p:cNvGrpSpPr/>
          <p:nvPr/>
        </p:nvGrpSpPr>
        <p:grpSpPr>
          <a:xfrm>
            <a:off x="6858" y="217963"/>
            <a:ext cx="3428956" cy="2707884"/>
            <a:chOff x="-128622" y="681461"/>
            <a:chExt cx="3761552" cy="2878272"/>
          </a:xfrm>
        </p:grpSpPr>
        <p:graphicFrame>
          <p:nvGraphicFramePr>
            <p:cNvPr id="16" name="Объект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0180065"/>
                </p:ext>
              </p:extLst>
            </p:nvPr>
          </p:nvGraphicFramePr>
          <p:xfrm>
            <a:off x="-128622" y="681461"/>
            <a:ext cx="3761552" cy="2878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84" name="Graph" r:id="rId9" imgW="3920760" imgH="3000960" progId="Origin95.Graph">
                    <p:embed/>
                  </p:oleObj>
                </mc:Choice>
                <mc:Fallback>
                  <p:oleObj name="Graph" r:id="rId9" imgW="3920760" imgH="3000960" progId="Origin95.Grap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-128622" y="681461"/>
                          <a:ext cx="3761552" cy="287827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8" name="Picture 35" descr="C:\Documents and Settings\PC-121\Мои документы\Downloads\IMG-20210505-WA0010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74" t="22501" r="35542" b="29445"/>
            <a:stretch>
              <a:fillRect/>
            </a:stretch>
          </p:blipFill>
          <p:spPr bwMode="auto">
            <a:xfrm>
              <a:off x="912582" y="1001198"/>
              <a:ext cx="324396" cy="68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-45399" y="1172434"/>
              <a:ext cx="1090363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Visible light, 98.5% </a:t>
              </a:r>
              <a:r>
                <a:rPr lang="en-US" sz="1200" dirty="0"/>
                <a:t>H</a:t>
              </a:r>
              <a:r>
                <a:rPr lang="en-US" sz="1200" baseline="-25000" dirty="0"/>
                <a:t>2</a:t>
              </a:r>
              <a:r>
                <a:rPr lang="en-US" sz="1200" dirty="0"/>
                <a:t>O</a:t>
              </a:r>
              <a:endParaRPr lang="ru-RU" sz="1200" dirty="0"/>
            </a:p>
            <a:p>
              <a:pPr algn="ctr"/>
              <a:endParaRPr lang="ru-RU" sz="1200" dirty="0"/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6149906" y="2681952"/>
            <a:ext cx="5906735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absorption and emission spectra of </a:t>
            </a:r>
            <a:r>
              <a:rPr lang="en-US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BDP</a:t>
            </a:r>
            <a:r>
              <a:rPr lang="ru-RU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</a:t>
            </a:r>
            <a:r>
              <a:rPr lang="en-US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</a:t>
            </a:r>
            <a:r>
              <a:rPr lang="en-US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ACN-water </a:t>
            </a:r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mixtures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en-US" sz="14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</a:t>
            </a:r>
            <a:r>
              <a:rPr lang="en-US" sz="1400" baseline="-25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</a:t>
            </a:r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97.5%) at different concentrations of </a:t>
            </a:r>
            <a:r>
              <a:rPr lang="en-US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BDP</a:t>
            </a:r>
            <a:r>
              <a:rPr lang="ru-RU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</a:t>
            </a:r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Группа 37"/>
          <p:cNvGrpSpPr/>
          <p:nvPr/>
        </p:nvGrpSpPr>
        <p:grpSpPr>
          <a:xfrm>
            <a:off x="8984355" y="287629"/>
            <a:ext cx="3207645" cy="2739047"/>
            <a:chOff x="8937219" y="436536"/>
            <a:chExt cx="3093099" cy="2516201"/>
          </a:xfrm>
        </p:grpSpPr>
        <p:graphicFrame>
          <p:nvGraphicFramePr>
            <p:cNvPr id="23" name="Объект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19864887"/>
                </p:ext>
              </p:extLst>
            </p:nvPr>
          </p:nvGraphicFramePr>
          <p:xfrm>
            <a:off x="8937219" y="562481"/>
            <a:ext cx="2960859" cy="23902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85" name="Graph" r:id="rId12" imgW="3920760" imgH="3000960" progId="Origin95.Graph">
                    <p:embed/>
                  </p:oleObj>
                </mc:Choice>
                <mc:Fallback>
                  <p:oleObj name="Graph" r:id="rId12" imgW="3920760" imgH="3000960" progId="Origin95.Grap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8937219" y="562481"/>
                          <a:ext cx="2960859" cy="239025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6" name="Группа 35"/>
            <p:cNvGrpSpPr/>
            <p:nvPr/>
          </p:nvGrpSpPr>
          <p:grpSpPr>
            <a:xfrm>
              <a:off x="10684182" y="436536"/>
              <a:ext cx="1346136" cy="1193576"/>
              <a:chOff x="12239235" y="12609"/>
              <a:chExt cx="1346136" cy="1193576"/>
            </a:xfrm>
          </p:grpSpPr>
          <p:pic>
            <p:nvPicPr>
              <p:cNvPr id="13" name="Picture 19" descr="C:\Documents and Settings\PC-121\Мои документы\Downloads\IMG-20210505-WA0012.jpg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77" t="22223" r="6483" b="23749"/>
              <a:stretch>
                <a:fillRect/>
              </a:stretch>
            </p:blipFill>
            <p:spPr bwMode="auto">
              <a:xfrm>
                <a:off x="12736108" y="265615"/>
                <a:ext cx="596551" cy="6075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5" name="Группа 34"/>
              <p:cNvGrpSpPr/>
              <p:nvPr/>
            </p:nvGrpSpPr>
            <p:grpSpPr>
              <a:xfrm>
                <a:off x="12239235" y="12609"/>
                <a:ext cx="1346136" cy="1193576"/>
                <a:chOff x="12128947" y="-215156"/>
                <a:chExt cx="1346136" cy="1193576"/>
              </a:xfrm>
            </p:grpSpPr>
            <p:grpSp>
              <p:nvGrpSpPr>
                <p:cNvPr id="29" name="Группа 28"/>
                <p:cNvGrpSpPr/>
                <p:nvPr/>
              </p:nvGrpSpPr>
              <p:grpSpPr>
                <a:xfrm>
                  <a:off x="12128947" y="-215156"/>
                  <a:ext cx="1346136" cy="1193576"/>
                  <a:chOff x="6591680" y="289327"/>
                  <a:chExt cx="1346136" cy="1193576"/>
                </a:xfrm>
              </p:grpSpPr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7052150" y="1205904"/>
                    <a:ext cx="476250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 smtClean="0"/>
                      <a:t>ACN</a:t>
                    </a:r>
                    <a:endParaRPr lang="ru-RU" sz="1200" b="1" dirty="0"/>
                  </a:p>
                </p:txBody>
              </p:sp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7359935" y="1191150"/>
                    <a:ext cx="445642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 smtClean="0"/>
                      <a:t>H</a:t>
                    </a:r>
                    <a:r>
                      <a:rPr lang="en-US" sz="1200" b="1" baseline="-25000" dirty="0" smtClean="0"/>
                      <a:t>2</a:t>
                    </a:r>
                    <a:r>
                      <a:rPr lang="en-US" sz="1200" b="1" dirty="0" smtClean="0"/>
                      <a:t>O</a:t>
                    </a:r>
                    <a:endParaRPr lang="ru-RU" sz="1200" b="1" dirty="0"/>
                  </a:p>
                </p:txBody>
              </p:sp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6591680" y="289327"/>
                    <a:ext cx="1346136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 smtClean="0"/>
                      <a:t>50 </a:t>
                    </a:r>
                    <a:r>
                      <a:rPr lang="en-US" sz="1200" b="1" dirty="0" err="1" smtClean="0"/>
                      <a:t>mkM</a:t>
                    </a:r>
                    <a:r>
                      <a:rPr lang="en-US" sz="1200" b="1" dirty="0" smtClean="0"/>
                      <a:t> BDP6</a:t>
                    </a:r>
                    <a:endParaRPr lang="ru-RU" sz="1200" b="1" dirty="0"/>
                  </a:p>
                </p:txBody>
              </p:sp>
            </p:grpSp>
            <p:sp>
              <p:nvSpPr>
                <p:cNvPr id="34" name="TextBox 33"/>
                <p:cNvSpPr txBox="1"/>
                <p:nvPr/>
              </p:nvSpPr>
              <p:spPr>
                <a:xfrm rot="16200000">
                  <a:off x="12142652" y="231970"/>
                  <a:ext cx="70066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UV light</a:t>
                  </a:r>
                  <a:endParaRPr lang="ru-RU" sz="1200" b="1" dirty="0"/>
                </a:p>
              </p:txBody>
            </p:sp>
          </p:grpSp>
        </p:grpSp>
      </p:grpSp>
      <p:grpSp>
        <p:nvGrpSpPr>
          <p:cNvPr id="40" name="Группа 39"/>
          <p:cNvGrpSpPr/>
          <p:nvPr/>
        </p:nvGrpSpPr>
        <p:grpSpPr>
          <a:xfrm>
            <a:off x="6121926" y="404339"/>
            <a:ext cx="3397892" cy="2718608"/>
            <a:chOff x="6221150" y="572286"/>
            <a:chExt cx="3182880" cy="2470227"/>
          </a:xfrm>
        </p:grpSpPr>
        <p:graphicFrame>
          <p:nvGraphicFramePr>
            <p:cNvPr id="21" name="Объект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41294421"/>
                </p:ext>
              </p:extLst>
            </p:nvPr>
          </p:nvGraphicFramePr>
          <p:xfrm>
            <a:off x="6221150" y="639397"/>
            <a:ext cx="3182880" cy="24031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86" name="Graph" r:id="rId15" imgW="3920760" imgH="3000960" progId="Origin95.Graph">
                    <p:embed/>
                  </p:oleObj>
                </mc:Choice>
                <mc:Fallback>
                  <p:oleObj name="Graph" r:id="rId15" imgW="3920760" imgH="3000960" progId="Origin95.Graph">
                    <p:embed/>
                    <p:pic>
                      <p:nvPicPr>
                        <p:cNvPr id="14346" name="Объект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21150" y="639397"/>
                          <a:ext cx="3182880" cy="24031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9" name="Группа 38"/>
            <p:cNvGrpSpPr/>
            <p:nvPr/>
          </p:nvGrpSpPr>
          <p:grpSpPr>
            <a:xfrm>
              <a:off x="6722649" y="572286"/>
              <a:ext cx="1346136" cy="1128518"/>
              <a:chOff x="580452" y="3594729"/>
              <a:chExt cx="1346136" cy="1128518"/>
            </a:xfrm>
          </p:grpSpPr>
          <p:grpSp>
            <p:nvGrpSpPr>
              <p:cNvPr id="27" name="Группа 26"/>
              <p:cNvGrpSpPr/>
              <p:nvPr/>
            </p:nvGrpSpPr>
            <p:grpSpPr>
              <a:xfrm>
                <a:off x="580452" y="3594729"/>
                <a:ext cx="1346136" cy="1128518"/>
                <a:chOff x="530631" y="3368704"/>
                <a:chExt cx="1346136" cy="1128518"/>
              </a:xfrm>
            </p:grpSpPr>
            <p:pic>
              <p:nvPicPr>
                <p:cNvPr id="12" name="Picture 18" descr="C:\Documents and Settings\PC-121\Мои документы\Downloads\IMG-20210505-WA0015.jpg"/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333" t="13847" r="24814" b="35834"/>
                <a:stretch>
                  <a:fillRect/>
                </a:stretch>
              </p:blipFill>
              <p:spPr bwMode="auto">
                <a:xfrm>
                  <a:off x="838966" y="3645703"/>
                  <a:ext cx="567223" cy="6550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4" name="TextBox 23"/>
                <p:cNvSpPr txBox="1"/>
                <p:nvPr/>
              </p:nvSpPr>
              <p:spPr>
                <a:xfrm>
                  <a:off x="739226" y="4220223"/>
                  <a:ext cx="47625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ACN</a:t>
                  </a:r>
                  <a:endParaRPr lang="ru-RU" sz="1200" b="1" dirty="0"/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1081670" y="4218390"/>
                  <a:ext cx="44564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H</a:t>
                  </a:r>
                  <a:r>
                    <a:rPr lang="en-US" sz="1200" b="1" baseline="-25000" dirty="0" smtClean="0"/>
                    <a:t>2</a:t>
                  </a:r>
                  <a:r>
                    <a:rPr lang="en-US" sz="1200" b="1" dirty="0" smtClean="0"/>
                    <a:t>O</a:t>
                  </a:r>
                  <a:endParaRPr lang="ru-RU" sz="1200" b="1" dirty="0"/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530631" y="3368704"/>
                  <a:ext cx="134613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 smtClean="0"/>
                    <a:t>50 </a:t>
                  </a:r>
                  <a:r>
                    <a:rPr lang="en-US" sz="1200" b="1" dirty="0" err="1" smtClean="0"/>
                    <a:t>mkM</a:t>
                  </a:r>
                  <a:r>
                    <a:rPr lang="en-US" sz="1200" b="1" dirty="0" smtClean="0"/>
                    <a:t> BDP6</a:t>
                  </a:r>
                  <a:endParaRPr lang="ru-RU" sz="1200" b="1" dirty="0"/>
                </a:p>
              </p:txBody>
            </p:sp>
          </p:grpSp>
          <p:sp>
            <p:nvSpPr>
              <p:cNvPr id="37" name="TextBox 36"/>
              <p:cNvSpPr txBox="1"/>
              <p:nvPr/>
            </p:nvSpPr>
            <p:spPr>
              <a:xfrm rot="16200000">
                <a:off x="286616" y="4061783"/>
                <a:ext cx="97235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Visible light</a:t>
                </a:r>
                <a:endParaRPr lang="ru-RU" sz="1200" b="1" dirty="0"/>
              </a:p>
            </p:txBody>
          </p:sp>
        </p:grpSp>
      </p:grpSp>
      <p:cxnSp>
        <p:nvCxnSpPr>
          <p:cNvPr id="89" name="Прямая соединительная линия 88"/>
          <p:cNvCxnSpPr/>
          <p:nvPr/>
        </p:nvCxnSpPr>
        <p:spPr>
          <a:xfrm flipV="1">
            <a:off x="71804" y="3269805"/>
            <a:ext cx="12076722" cy="20890"/>
          </a:xfrm>
          <a:prstGeom prst="line">
            <a:avLst/>
          </a:prstGeom>
          <a:ln w="66675" cmpd="tri">
            <a:gradFill flip="none" rotWithShape="1">
              <a:gsLst>
                <a:gs pos="0">
                  <a:srgbClr val="A73949"/>
                </a:gs>
                <a:gs pos="61000">
                  <a:schemeClr val="accent1">
                    <a:lumMod val="89000"/>
                  </a:schemeClr>
                </a:gs>
                <a:gs pos="86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Группа 69"/>
          <p:cNvGrpSpPr/>
          <p:nvPr/>
        </p:nvGrpSpPr>
        <p:grpSpPr>
          <a:xfrm>
            <a:off x="8102522" y="54050"/>
            <a:ext cx="2143214" cy="350289"/>
            <a:chOff x="6056538" y="5004191"/>
            <a:chExt cx="2641542" cy="369332"/>
          </a:xfrm>
        </p:grpSpPr>
        <p:sp>
          <p:nvSpPr>
            <p:cNvPr id="75" name="TextBox 74"/>
            <p:cNvSpPr txBox="1"/>
            <p:nvPr/>
          </p:nvSpPr>
          <p:spPr>
            <a:xfrm>
              <a:off x="6056538" y="5004191"/>
              <a:ext cx="2641542" cy="3693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ru-RU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108639" y="5028984"/>
              <a:ext cx="2525411" cy="319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2400" b="1" dirty="0"/>
            </a:p>
          </p:txBody>
        </p:sp>
      </p:grpSp>
      <p:sp>
        <p:nvSpPr>
          <p:cNvPr id="79" name="Прямоугольник 78"/>
          <p:cNvSpPr/>
          <p:nvPr/>
        </p:nvSpPr>
        <p:spPr>
          <a:xfrm>
            <a:off x="8140129" y="25710"/>
            <a:ext cx="2143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H- and J-aggregation</a:t>
            </a:r>
            <a:endParaRPr lang="ru-RU" b="1" dirty="0"/>
          </a:p>
        </p:txBody>
      </p:sp>
      <p:grpSp>
        <p:nvGrpSpPr>
          <p:cNvPr id="99" name="Группа 98"/>
          <p:cNvGrpSpPr/>
          <p:nvPr/>
        </p:nvGrpSpPr>
        <p:grpSpPr>
          <a:xfrm>
            <a:off x="514882" y="2391323"/>
            <a:ext cx="3498186" cy="3830473"/>
            <a:chOff x="-82245" y="2271568"/>
            <a:chExt cx="3920082" cy="4176837"/>
          </a:xfrm>
        </p:grpSpPr>
        <p:graphicFrame>
          <p:nvGraphicFramePr>
            <p:cNvPr id="100" name="Объект 9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61356927"/>
                </p:ext>
              </p:extLst>
            </p:nvPr>
          </p:nvGraphicFramePr>
          <p:xfrm>
            <a:off x="-82245" y="3448828"/>
            <a:ext cx="3920082" cy="29995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87" name="Graph" r:id="rId18" imgW="3920760" imgH="3000960" progId="Origin95.Graph">
                    <p:embed/>
                  </p:oleObj>
                </mc:Choice>
                <mc:Fallback>
                  <p:oleObj name="Graph" r:id="rId18" imgW="3920760" imgH="3000960" progId="Origin95.Graph">
                    <p:embed/>
                    <p:pic>
                      <p:nvPicPr>
                        <p:cNvPr id="16" name="Объект 15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-82245" y="3448828"/>
                          <a:ext cx="3920082" cy="299957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1" name="Прямоугольник 100"/>
            <p:cNvSpPr/>
            <p:nvPr/>
          </p:nvSpPr>
          <p:spPr>
            <a:xfrm>
              <a:off x="3422817" y="2271568"/>
              <a:ext cx="195462" cy="6635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i="1" dirty="0" smtClean="0">
                <a:latin typeface="Calibri" panose="020F0502020204030204" pitchFamily="34" charset="0"/>
                <a:ea typeface="Times New Roman" panose="02020603050405020304" pitchFamily="18" charset="0"/>
              </a:endParaRPr>
            </a:p>
            <a:p>
              <a:endParaRPr lang="ru-RU" dirty="0"/>
            </a:p>
          </p:txBody>
        </p:sp>
      </p:grpSp>
      <p:grpSp>
        <p:nvGrpSpPr>
          <p:cNvPr id="103" name="Группа 102"/>
          <p:cNvGrpSpPr/>
          <p:nvPr/>
        </p:nvGrpSpPr>
        <p:grpSpPr>
          <a:xfrm>
            <a:off x="3647570" y="463859"/>
            <a:ext cx="3820667" cy="5713310"/>
            <a:chOff x="4966653" y="171919"/>
            <a:chExt cx="3921125" cy="5808610"/>
          </a:xfrm>
        </p:grpSpPr>
        <p:graphicFrame>
          <p:nvGraphicFramePr>
            <p:cNvPr id="104" name="Объект 10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76824293"/>
                </p:ext>
              </p:extLst>
            </p:nvPr>
          </p:nvGraphicFramePr>
          <p:xfrm>
            <a:off x="4966653" y="2980154"/>
            <a:ext cx="3921125" cy="3000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88" name="Graph" r:id="rId20" imgW="3920760" imgH="3000960" progId="Origin95.Graph">
                    <p:embed/>
                  </p:oleObj>
                </mc:Choice>
                <mc:Fallback>
                  <p:oleObj name="Graph" r:id="rId20" imgW="3920760" imgH="3000960" progId="Origin95.Graph">
                    <p:embed/>
                    <p:pic>
                      <p:nvPicPr>
                        <p:cNvPr id="26" name="Объект 25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4966653" y="2980154"/>
                          <a:ext cx="3921125" cy="30003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5" name="TextBox 104"/>
            <p:cNvSpPr txBox="1"/>
            <p:nvPr/>
          </p:nvSpPr>
          <p:spPr>
            <a:xfrm>
              <a:off x="7060433" y="171919"/>
              <a:ext cx="11147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</a:rPr>
                <a:t>UV light</a:t>
              </a:r>
              <a:endParaRPr lang="ru-RU" sz="1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8" name="Рисунок 107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97" t="35462" r="10319" b="17730"/>
          <a:stretch/>
        </p:blipFill>
        <p:spPr>
          <a:xfrm>
            <a:off x="5740653" y="3374462"/>
            <a:ext cx="660440" cy="657121"/>
          </a:xfrm>
          <a:prstGeom prst="rect">
            <a:avLst/>
          </a:prstGeom>
        </p:spPr>
      </p:pic>
      <p:sp>
        <p:nvSpPr>
          <p:cNvPr id="109" name="Прямоугольник 108"/>
          <p:cNvSpPr/>
          <p:nvPr/>
        </p:nvSpPr>
        <p:spPr>
          <a:xfrm>
            <a:off x="5438326" y="4058227"/>
            <a:ext cx="6046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ru-RU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ru-RU" sz="1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=0%</a:t>
            </a:r>
            <a:endParaRPr lang="ru-RU" altLang="ru-RU" sz="1200" dirty="0">
              <a:latin typeface="Arial" panose="020B0604020202020204" pitchFamily="34" charset="0"/>
            </a:endParaRPr>
          </a:p>
        </p:txBody>
      </p:sp>
      <p:sp>
        <p:nvSpPr>
          <p:cNvPr id="110" name="Прямоугольник 109"/>
          <p:cNvSpPr/>
          <p:nvPr/>
        </p:nvSpPr>
        <p:spPr>
          <a:xfrm>
            <a:off x="5956052" y="4044555"/>
            <a:ext cx="7970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ru-RU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ru-RU" sz="120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97.5</a:t>
            </a:r>
            <a:r>
              <a:rPr lang="en-US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altLang="ru-RU" sz="1200" dirty="0">
              <a:latin typeface="Arial" panose="020B0604020202020204" pitchFamily="34" charset="0"/>
            </a:endParaRPr>
          </a:p>
        </p:txBody>
      </p:sp>
      <p:graphicFrame>
        <p:nvGraphicFramePr>
          <p:cNvPr id="111" name="Объект 1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9687630"/>
              </p:ext>
            </p:extLst>
          </p:nvPr>
        </p:nvGraphicFramePr>
        <p:xfrm>
          <a:off x="58732" y="3303762"/>
          <a:ext cx="1731447" cy="791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9" name="CS ChemDraw Drawing" r:id="rId23" imgW="3840133" imgH="1755046" progId="ChemDraw.Document.6.0">
                  <p:embed/>
                </p:oleObj>
              </mc:Choice>
              <mc:Fallback>
                <p:oleObj name="CS ChemDraw Drawing" r:id="rId23" imgW="3840133" imgH="1755046" progId="ChemDraw.Document.6.0">
                  <p:embed/>
                  <p:pic>
                    <p:nvPicPr>
                      <p:cNvPr id="15" name="Объект 14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58732" y="3303762"/>
                        <a:ext cx="1731447" cy="7916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2" name="Группа 2"/>
          <p:cNvGrpSpPr>
            <a:grpSpLocks/>
          </p:cNvGrpSpPr>
          <p:nvPr/>
        </p:nvGrpSpPr>
        <p:grpSpPr bwMode="auto">
          <a:xfrm>
            <a:off x="133927" y="4024440"/>
            <a:ext cx="924043" cy="905211"/>
            <a:chOff x="6207655" y="1483352"/>
            <a:chExt cx="2512662" cy="1890306"/>
          </a:xfrm>
        </p:grpSpPr>
        <p:pic>
          <p:nvPicPr>
            <p:cNvPr id="113" name="Picture 2" descr="C:\Documents and Settings\PC-121\Мои документы\Downloads\IMG_20191205_124410.jpg"/>
            <p:cNvPicPr>
              <a:picLocks noChangeAspect="1" noChangeArrowheads="1"/>
            </p:cNvPicPr>
            <p:nvPr/>
          </p:nvPicPr>
          <p:blipFill>
            <a:blip r:embed="rId25" cstate="print">
              <a:lum bright="-10000"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7" t="39937" b="16379"/>
            <a:stretch>
              <a:fillRect/>
            </a:stretch>
          </p:blipFill>
          <p:spPr bwMode="auto">
            <a:xfrm>
              <a:off x="6207655" y="1994121"/>
              <a:ext cx="2381251" cy="1379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4" name="TextBox 15"/>
            <p:cNvSpPr txBox="1">
              <a:spLocks noChangeArrowheads="1"/>
            </p:cNvSpPr>
            <p:nvPr/>
          </p:nvSpPr>
          <p:spPr bwMode="auto">
            <a:xfrm>
              <a:off x="6291543" y="1483352"/>
              <a:ext cx="2428774" cy="642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Drop-cast</a:t>
              </a:r>
              <a:endPara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30" name="Объект 1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9198508"/>
              </p:ext>
            </p:extLst>
          </p:nvPr>
        </p:nvGraphicFramePr>
        <p:xfrm>
          <a:off x="9775229" y="3312137"/>
          <a:ext cx="2200896" cy="738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0" name="CS ChemDraw Drawing" r:id="rId26" imgW="3346322" imgH="1122534" progId="ChemDraw.Document.6.0">
                  <p:embed/>
                </p:oleObj>
              </mc:Choice>
              <mc:Fallback>
                <p:oleObj name="CS ChemDraw Drawing" r:id="rId26" imgW="3346322" imgH="1122534" progId="ChemDraw.Document.6.0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9775229" y="3312137"/>
                        <a:ext cx="2200896" cy="7381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1" name="Прямоугольник 130"/>
          <p:cNvSpPr/>
          <p:nvPr/>
        </p:nvSpPr>
        <p:spPr>
          <a:xfrm>
            <a:off x="220926" y="5855550"/>
            <a:ext cx="71283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The absorption  and emission spectra of </a:t>
            </a:r>
            <a:r>
              <a:rPr lang="en-US" sz="1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BDP7 </a:t>
            </a:r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in </a:t>
            </a:r>
            <a:r>
              <a:rPr lang="en-US" sz="1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TGF-water </a:t>
            </a:r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mixtures (</a:t>
            </a:r>
            <a:r>
              <a:rPr lang="en-US" sz="1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C</a:t>
            </a:r>
            <a:r>
              <a:rPr lang="en-US" sz="1400" baseline="-25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BDP7</a:t>
            </a:r>
            <a:r>
              <a:rPr lang="en-US" sz="1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=6.5 </a:t>
            </a:r>
            <a:r>
              <a:rPr lang="ru-RU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μ</a:t>
            </a:r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M) with varied volumetric fractions of water (</a:t>
            </a:r>
            <a:r>
              <a:rPr lang="en-US" sz="1400" i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f</a:t>
            </a:r>
            <a:r>
              <a:rPr lang="en-US" sz="1400" baseline="-250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w</a:t>
            </a:r>
            <a:r>
              <a:rPr lang="en-US" sz="1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) </a:t>
            </a:r>
            <a:endParaRPr lang="ru-RU" sz="1400" dirty="0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28"/>
          <a:srcRect l="4034" t="7568" r="14376"/>
          <a:stretch/>
        </p:blipFill>
        <p:spPr>
          <a:xfrm>
            <a:off x="8212974" y="3354929"/>
            <a:ext cx="2954875" cy="2561540"/>
          </a:xfrm>
          <a:prstGeom prst="rect">
            <a:avLst/>
          </a:prstGeom>
        </p:spPr>
      </p:pic>
      <p:sp>
        <p:nvSpPr>
          <p:cNvPr id="74" name="Прямоугольник 73"/>
          <p:cNvSpPr/>
          <p:nvPr/>
        </p:nvSpPr>
        <p:spPr>
          <a:xfrm>
            <a:off x="7484113" y="5725125"/>
            <a:ext cx="4394096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absorption </a:t>
            </a:r>
            <a:r>
              <a:rPr lang="en-US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spectra </a:t>
            </a:r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 </a:t>
            </a:r>
            <a:r>
              <a:rPr lang="en-US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BDP</a:t>
            </a:r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</a:t>
            </a:r>
            <a:r>
              <a:rPr lang="en-US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</a:t>
            </a:r>
            <a:r>
              <a:rPr lang="en-US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ACN-water </a:t>
            </a:r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mixtures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en-US" sz="14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</a:t>
            </a:r>
            <a:r>
              <a:rPr lang="en-US" sz="1400" baseline="-25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</a:t>
            </a:r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97.5%) at different concentrations of </a:t>
            </a:r>
            <a:r>
              <a:rPr lang="en-US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BDP8</a:t>
            </a:r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87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 flipV="1">
            <a:off x="71804" y="496111"/>
            <a:ext cx="5293996" cy="12465"/>
          </a:xfrm>
          <a:prstGeom prst="line">
            <a:avLst/>
          </a:prstGeom>
          <a:ln w="66675" cmpd="tri">
            <a:gradFill flip="none" rotWithShape="1">
              <a:gsLst>
                <a:gs pos="0">
                  <a:srgbClr val="A73949"/>
                </a:gs>
                <a:gs pos="61000">
                  <a:schemeClr val="accent1">
                    <a:lumMod val="89000"/>
                  </a:schemeClr>
                </a:gs>
                <a:gs pos="86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A758FA7-10B0-469A-A01B-93BF8993DB1B}"/>
              </a:ext>
            </a:extLst>
          </p:cNvPr>
          <p:cNvSpPr/>
          <p:nvPr/>
        </p:nvSpPr>
        <p:spPr>
          <a:xfrm>
            <a:off x="0" y="6349291"/>
            <a:ext cx="12192000" cy="5254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149817" y="6392084"/>
            <a:ext cx="8874935" cy="525439"/>
            <a:chOff x="149817" y="6392084"/>
            <a:chExt cx="8874935" cy="525439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167"/>
            <a:stretch/>
          </p:blipFill>
          <p:spPr>
            <a:xfrm>
              <a:off x="149817" y="6392084"/>
              <a:ext cx="380814" cy="452268"/>
            </a:xfrm>
            <a:prstGeom prst="rect">
              <a:avLst/>
            </a:prstGeom>
          </p:spPr>
        </p:pic>
        <p:sp>
          <p:nvSpPr>
            <p:cNvPr id="9" name="Нижний колонтитул 3"/>
            <p:cNvSpPr txBox="1">
              <a:spLocks/>
            </p:cNvSpPr>
            <p:nvPr/>
          </p:nvSpPr>
          <p:spPr>
            <a:xfrm>
              <a:off x="434082" y="6552398"/>
              <a:ext cx="859067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ctr" defTabSz="914400" rtl="0" eaLnBrk="1" latinLnBrk="0" hangingPunct="1">
                <a:defRPr sz="900" kern="1200" cap="all" baseline="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ru-RU" sz="1800" b="1" i="1" cap="none" dirty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altLang="ru-RU" sz="1800" b="1" i="1" cap="none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.A. </a:t>
              </a:r>
              <a:r>
                <a:rPr lang="en-US" altLang="ru-RU" sz="1800" b="1" i="1" cap="none" dirty="0" err="1" smtClean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Krestov</a:t>
              </a:r>
              <a:r>
                <a:rPr lang="en-US" altLang="ru-RU" sz="1800" b="1" i="1" cap="none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Institute of Solution Chemistry of the Russian Academy of Sciences, Russia</a:t>
              </a:r>
              <a:endParaRPr lang="ru-RU" altLang="ru-RU" sz="1800" b="1" cap="none" dirty="0" smtClean="0">
                <a:solidFill>
                  <a:schemeClr val="bg1"/>
                </a:solidFill>
              </a:endParaRPr>
            </a:p>
            <a:p>
              <a:pPr algn="l"/>
              <a:endParaRPr lang="ru-RU" sz="1800" dirty="0"/>
            </a:p>
          </p:txBody>
        </p:sp>
      </p:grpSp>
      <p:sp>
        <p:nvSpPr>
          <p:cNvPr id="10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745173" y="6405732"/>
            <a:ext cx="1312025" cy="365125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11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9817" y="25585"/>
            <a:ext cx="79656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The influence of BODIPYs </a:t>
            </a:r>
            <a:r>
              <a:rPr lang="en-US" sz="2400" b="1" dirty="0"/>
              <a:t>structure</a:t>
            </a:r>
            <a:r>
              <a:rPr lang="en-US" b="1" dirty="0"/>
              <a:t> </a:t>
            </a:r>
            <a:r>
              <a:rPr lang="en-US" b="1" dirty="0" smtClean="0"/>
              <a:t>design on aggregation behavior of BODIPYs</a:t>
            </a:r>
            <a:endParaRPr lang="ru-RU" b="1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1947923" y="1300532"/>
            <a:ext cx="1992036" cy="635614"/>
            <a:chOff x="149818" y="1129425"/>
            <a:chExt cx="2857500" cy="635614"/>
          </a:xfrm>
        </p:grpSpPr>
        <p:sp>
          <p:nvSpPr>
            <p:cNvPr id="13" name="Стрелка вправо 12"/>
            <p:cNvSpPr/>
            <p:nvPr/>
          </p:nvSpPr>
          <p:spPr>
            <a:xfrm>
              <a:off x="149818" y="1129425"/>
              <a:ext cx="2857500" cy="635614"/>
            </a:xfrm>
            <a:prstGeom prst="rightArrow">
              <a:avLst/>
            </a:prstGeom>
            <a:gradFill>
              <a:gsLst>
                <a:gs pos="0">
                  <a:schemeClr val="bg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9818" y="1232438"/>
              <a:ext cx="2857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err="1"/>
                <a:t>m</a:t>
              </a:r>
              <a:r>
                <a:rPr lang="en-US" b="1" i="1" dirty="0" err="1" smtClean="0"/>
                <a:t>eso</a:t>
              </a:r>
              <a:r>
                <a:rPr lang="en-US" b="1" i="1" dirty="0" smtClean="0"/>
                <a:t> </a:t>
              </a:r>
              <a:r>
                <a:rPr lang="en-US" b="1" dirty="0" err="1" smtClean="0">
                  <a:ea typeface="Times New Roman" panose="02020603050405020304" pitchFamily="18" charset="0"/>
                </a:rPr>
                <a:t>subtitution</a:t>
              </a:r>
              <a:endParaRPr lang="ru-RU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2228624" y="4318599"/>
            <a:ext cx="1711335" cy="609518"/>
            <a:chOff x="33147" y="3395919"/>
            <a:chExt cx="2506022" cy="635614"/>
          </a:xfrm>
        </p:grpSpPr>
        <p:sp>
          <p:nvSpPr>
            <p:cNvPr id="16" name="Стрелка вправо 15"/>
            <p:cNvSpPr/>
            <p:nvPr/>
          </p:nvSpPr>
          <p:spPr>
            <a:xfrm>
              <a:off x="33147" y="3395919"/>
              <a:ext cx="2506022" cy="635614"/>
            </a:xfrm>
            <a:prstGeom prst="rightArrow">
              <a:avLst/>
            </a:prstGeom>
            <a:gradFill>
              <a:gsLst>
                <a:gs pos="0">
                  <a:schemeClr val="bg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279" y="3529059"/>
              <a:ext cx="22726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/>
                <a:t>β </a:t>
              </a:r>
              <a:r>
                <a:rPr lang="en-US" b="1" dirty="0" err="1" smtClean="0">
                  <a:ea typeface="Times New Roman" panose="02020603050405020304" pitchFamily="18" charset="0"/>
                </a:rPr>
                <a:t>subtitution</a:t>
              </a:r>
              <a:endParaRPr lang="ru-RU" dirty="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6619258" y="1363094"/>
            <a:ext cx="2150134" cy="635614"/>
            <a:chOff x="149818" y="1129425"/>
            <a:chExt cx="2251443" cy="635614"/>
          </a:xfrm>
        </p:grpSpPr>
        <p:sp>
          <p:nvSpPr>
            <p:cNvPr id="19" name="Стрелка вправо 18"/>
            <p:cNvSpPr/>
            <p:nvPr/>
          </p:nvSpPr>
          <p:spPr>
            <a:xfrm>
              <a:off x="149818" y="1129425"/>
              <a:ext cx="2251443" cy="635614"/>
            </a:xfrm>
            <a:prstGeom prst="rightArrow">
              <a:avLst/>
            </a:prstGeom>
            <a:gradFill>
              <a:gsLst>
                <a:gs pos="0">
                  <a:schemeClr val="bg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9818" y="1251009"/>
              <a:ext cx="21647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err="1" smtClean="0"/>
                <a:t>meso</a:t>
              </a:r>
              <a:r>
                <a:rPr lang="en-US" b="1" dirty="0" smtClean="0"/>
                <a:t>/</a:t>
              </a:r>
              <a:r>
                <a:rPr lang="ru-RU" b="1" dirty="0">
                  <a:ea typeface="Times New Roman" panose="02020603050405020304" pitchFamily="18" charset="0"/>
                </a:rPr>
                <a:t>α</a:t>
              </a:r>
              <a:r>
                <a:rPr lang="en-US" b="1" dirty="0">
                  <a:ea typeface="Times New Roman" panose="02020603050405020304" pitchFamily="18" charset="0"/>
                </a:rPr>
                <a:t> </a:t>
              </a:r>
              <a:r>
                <a:rPr lang="en-US" b="1" dirty="0" err="1" smtClean="0">
                  <a:ea typeface="Times New Roman" panose="02020603050405020304" pitchFamily="18" charset="0"/>
                </a:rPr>
                <a:t>subtitution</a:t>
              </a:r>
              <a:endParaRPr lang="ru-RU" dirty="0"/>
            </a:p>
          </p:txBody>
        </p:sp>
      </p:grpSp>
      <p:graphicFrame>
        <p:nvGraphicFramePr>
          <p:cNvPr id="25" name="Объект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601645"/>
              </p:ext>
            </p:extLst>
          </p:nvPr>
        </p:nvGraphicFramePr>
        <p:xfrm>
          <a:off x="264960" y="1077811"/>
          <a:ext cx="1646701" cy="1314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61" name="CS ChemDraw Drawing" r:id="rId4" imgW="1925966" imgH="1537142" progId="ChemDraw.Document.6.0">
                  <p:embed/>
                </p:oleObj>
              </mc:Choice>
              <mc:Fallback>
                <p:oleObj name="CS ChemDraw Drawing" r:id="rId4" imgW="1925966" imgH="153714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4960" y="1077811"/>
                        <a:ext cx="1646701" cy="13141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Объект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6161969"/>
              </p:ext>
            </p:extLst>
          </p:nvPr>
        </p:nvGraphicFramePr>
        <p:xfrm>
          <a:off x="4149714" y="974057"/>
          <a:ext cx="1000578" cy="1251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62" name="CS ChemDraw Drawing" r:id="rId6" imgW="1925966" imgH="2407714" progId="ChemDraw.Document.6.0">
                  <p:embed/>
                </p:oleObj>
              </mc:Choice>
              <mc:Fallback>
                <p:oleObj name="CS ChemDraw Drawing" r:id="rId6" imgW="1925966" imgH="240771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149714" y="974057"/>
                        <a:ext cx="1000578" cy="12513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Объект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3981037"/>
              </p:ext>
            </p:extLst>
          </p:nvPr>
        </p:nvGraphicFramePr>
        <p:xfrm>
          <a:off x="5365800" y="337682"/>
          <a:ext cx="1233720" cy="1990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63" name="CS ChemDraw Drawing" r:id="rId8" imgW="1946093" imgH="3140663" progId="ChemDraw.Document.6.0">
                  <p:embed/>
                </p:oleObj>
              </mc:Choice>
              <mc:Fallback>
                <p:oleObj name="CS ChemDraw Drawing" r:id="rId8" imgW="1946093" imgH="3140663" progId="ChemDraw.Document.6.0">
                  <p:embed/>
                  <p:pic>
                    <p:nvPicPr>
                      <p:cNvPr id="6" name="Объект 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365800" y="337682"/>
                        <a:ext cx="1233720" cy="19904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Объект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3451832"/>
              </p:ext>
            </p:extLst>
          </p:nvPr>
        </p:nvGraphicFramePr>
        <p:xfrm>
          <a:off x="8722852" y="574148"/>
          <a:ext cx="1721435" cy="18707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64" name="CS ChemDraw Drawing" r:id="rId10" imgW="3570151" imgH="3547625" progId="ChemDraw.Document.6.0">
                  <p:embed/>
                </p:oleObj>
              </mc:Choice>
              <mc:Fallback>
                <p:oleObj name="CS ChemDraw Drawing" r:id="rId10" imgW="3570151" imgH="3547625" progId="ChemDraw.Document.6.0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722852" y="574148"/>
                        <a:ext cx="1721435" cy="18707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Объект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3120079"/>
              </p:ext>
            </p:extLst>
          </p:nvPr>
        </p:nvGraphicFramePr>
        <p:xfrm>
          <a:off x="189231" y="4189669"/>
          <a:ext cx="1948819" cy="10177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65" name="CS ChemDraw Drawing" r:id="rId12" imgW="2178944" imgH="1138173" progId="ChemDraw.Document.6.0">
                  <p:embed/>
                </p:oleObj>
              </mc:Choice>
              <mc:Fallback>
                <p:oleObj name="CS ChemDraw Drawing" r:id="rId12" imgW="2178944" imgH="113817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89231" y="4189669"/>
                        <a:ext cx="1948819" cy="10177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Объект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2725227"/>
              </p:ext>
            </p:extLst>
          </p:nvPr>
        </p:nvGraphicFramePr>
        <p:xfrm>
          <a:off x="3994393" y="4005556"/>
          <a:ext cx="2198733" cy="1079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66" name="CS ChemDraw Drawing" r:id="rId14" imgW="3106878" imgH="1524978" progId="ChemDraw.Document.6.0">
                  <p:embed/>
                </p:oleObj>
              </mc:Choice>
              <mc:Fallback>
                <p:oleObj name="CS ChemDraw Drawing" r:id="rId14" imgW="3106878" imgH="1524978" progId="ChemDraw.Document.6.0">
                  <p:embed/>
                  <p:pic>
                    <p:nvPicPr>
                      <p:cNvPr id="7" name="Объект 6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994393" y="4005556"/>
                        <a:ext cx="2198733" cy="10797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Объект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0206805"/>
              </p:ext>
            </p:extLst>
          </p:nvPr>
        </p:nvGraphicFramePr>
        <p:xfrm>
          <a:off x="6526758" y="3778866"/>
          <a:ext cx="2741643" cy="12535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67" name="CS ChemDraw Drawing" r:id="rId16" imgW="3840133" imgH="1755046" progId="ChemDraw.Document.6.0">
                  <p:embed/>
                </p:oleObj>
              </mc:Choice>
              <mc:Fallback>
                <p:oleObj name="CS ChemDraw Drawing" r:id="rId16" imgW="3840133" imgH="1755046" progId="ChemDraw.Document.6.0">
                  <p:embed/>
                  <p:pic>
                    <p:nvPicPr>
                      <p:cNvPr id="9" name="Объект 8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526758" y="3778866"/>
                        <a:ext cx="2741643" cy="12535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Объект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9186779"/>
              </p:ext>
            </p:extLst>
          </p:nvPr>
        </p:nvGraphicFramePr>
        <p:xfrm>
          <a:off x="9317428" y="4008631"/>
          <a:ext cx="2708662" cy="908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68" name="CS ChemDraw Drawing" r:id="rId18" imgW="3346322" imgH="1122534" progId="ChemDraw.Document.6.0">
                  <p:embed/>
                </p:oleObj>
              </mc:Choice>
              <mc:Fallback>
                <p:oleObj name="CS ChemDraw Drawing" r:id="rId18" imgW="3346322" imgH="1122534" progId="ChemDraw.Document.6.0">
                  <p:embed/>
                  <p:pic>
                    <p:nvPicPr>
                      <p:cNvPr id="8" name="Объект 7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9317428" y="4008631"/>
                        <a:ext cx="2708662" cy="9084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6" name="Группа 45"/>
          <p:cNvGrpSpPr/>
          <p:nvPr/>
        </p:nvGrpSpPr>
        <p:grpSpPr>
          <a:xfrm>
            <a:off x="340224" y="5250163"/>
            <a:ext cx="1866006" cy="562298"/>
            <a:chOff x="6112369" y="2721662"/>
            <a:chExt cx="2081540" cy="666825"/>
          </a:xfrm>
        </p:grpSpPr>
        <p:sp>
          <p:nvSpPr>
            <p:cNvPr id="47" name="TextBox 46"/>
            <p:cNvSpPr txBox="1"/>
            <p:nvPr/>
          </p:nvSpPr>
          <p:spPr>
            <a:xfrm>
              <a:off x="6112369" y="2721662"/>
              <a:ext cx="2005485" cy="66682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188424" y="2795646"/>
              <a:ext cx="2005485" cy="474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H</a:t>
              </a:r>
              <a:r>
                <a:rPr lang="en-US" sz="2000" b="1" dirty="0" smtClean="0"/>
                <a:t>-aggregation</a:t>
              </a:r>
              <a:endParaRPr lang="ru-RU" sz="2000" b="1" dirty="0"/>
            </a:p>
          </p:txBody>
        </p:sp>
      </p:grpSp>
      <p:sp>
        <p:nvSpPr>
          <p:cNvPr id="49" name="Левая фигурная скобка 48"/>
          <p:cNvSpPr/>
          <p:nvPr/>
        </p:nvSpPr>
        <p:spPr>
          <a:xfrm rot="16200000">
            <a:off x="7771129" y="3028953"/>
            <a:ext cx="301796" cy="4516877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3" name="Группа 52"/>
          <p:cNvGrpSpPr/>
          <p:nvPr/>
        </p:nvGrpSpPr>
        <p:grpSpPr>
          <a:xfrm>
            <a:off x="4624715" y="2794037"/>
            <a:ext cx="1866006" cy="562298"/>
            <a:chOff x="6112369" y="2790878"/>
            <a:chExt cx="2081540" cy="666825"/>
          </a:xfrm>
        </p:grpSpPr>
        <p:sp>
          <p:nvSpPr>
            <p:cNvPr id="54" name="TextBox 53"/>
            <p:cNvSpPr txBox="1"/>
            <p:nvPr/>
          </p:nvSpPr>
          <p:spPr>
            <a:xfrm>
              <a:off x="6112369" y="2790878"/>
              <a:ext cx="2005485" cy="66682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188424" y="2864865"/>
              <a:ext cx="2005485" cy="474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J</a:t>
              </a:r>
              <a:r>
                <a:rPr lang="en-US" sz="2000" b="1" dirty="0" smtClean="0"/>
                <a:t>-aggregation</a:t>
              </a:r>
              <a:endParaRPr lang="ru-RU" sz="2000" b="1" dirty="0"/>
            </a:p>
          </p:txBody>
        </p:sp>
      </p:grpSp>
      <p:sp>
        <p:nvSpPr>
          <p:cNvPr id="56" name="Левая фигурная скобка 55"/>
          <p:cNvSpPr/>
          <p:nvPr/>
        </p:nvSpPr>
        <p:spPr>
          <a:xfrm rot="16200000">
            <a:off x="5418648" y="1719745"/>
            <a:ext cx="278140" cy="1615946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Левая фигурная скобка 56"/>
          <p:cNvSpPr/>
          <p:nvPr/>
        </p:nvSpPr>
        <p:spPr>
          <a:xfrm rot="16200000">
            <a:off x="10223966" y="1229193"/>
            <a:ext cx="235936" cy="2634363"/>
          </a:xfrm>
          <a:prstGeom prst="leftBrace">
            <a:avLst>
              <a:gd name="adj1" fmla="val 0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TextBox 60"/>
          <p:cNvSpPr txBox="1"/>
          <p:nvPr/>
        </p:nvSpPr>
        <p:spPr>
          <a:xfrm>
            <a:off x="6825015" y="5596368"/>
            <a:ext cx="2206220" cy="5622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2" name="TextBox 61"/>
          <p:cNvSpPr txBox="1"/>
          <p:nvPr/>
        </p:nvSpPr>
        <p:spPr>
          <a:xfrm>
            <a:off x="6885425" y="5678620"/>
            <a:ext cx="2145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H- + J- aggregation</a:t>
            </a:r>
            <a:endParaRPr lang="ru-RU" sz="2000" b="1" dirty="0"/>
          </a:p>
        </p:txBody>
      </p:sp>
      <p:sp>
        <p:nvSpPr>
          <p:cNvPr id="63" name="TextBox 62"/>
          <p:cNvSpPr txBox="1"/>
          <p:nvPr/>
        </p:nvSpPr>
        <p:spPr>
          <a:xfrm>
            <a:off x="9303855" y="2800036"/>
            <a:ext cx="2206220" cy="5622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4" name="TextBox 63"/>
          <p:cNvSpPr txBox="1"/>
          <p:nvPr/>
        </p:nvSpPr>
        <p:spPr>
          <a:xfrm>
            <a:off x="9372035" y="2836886"/>
            <a:ext cx="2145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H- + J- aggregation</a:t>
            </a:r>
            <a:endParaRPr lang="ru-RU" sz="2000" b="1" dirty="0"/>
          </a:p>
        </p:txBody>
      </p:sp>
      <p:graphicFrame>
        <p:nvGraphicFramePr>
          <p:cNvPr id="65" name="Объект 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8661923"/>
              </p:ext>
            </p:extLst>
          </p:nvPr>
        </p:nvGraphicFramePr>
        <p:xfrm>
          <a:off x="10718967" y="609970"/>
          <a:ext cx="1234867" cy="1683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69" name="CS ChemDraw Drawing" r:id="rId20" imgW="2601268" imgH="3545887" progId="ChemDraw.Document.6.0">
                  <p:embed/>
                </p:oleObj>
              </mc:Choice>
              <mc:Fallback>
                <p:oleObj name="CS ChemDraw Drawing" r:id="rId20" imgW="2601268" imgH="354588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0718967" y="609970"/>
                        <a:ext cx="1234867" cy="16831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699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V="1">
            <a:off x="14190" y="488766"/>
            <a:ext cx="6153146" cy="1"/>
          </a:xfrm>
          <a:prstGeom prst="line">
            <a:avLst/>
          </a:prstGeom>
          <a:ln w="66675" cmpd="tri">
            <a:gradFill flip="none" rotWithShape="1">
              <a:gsLst>
                <a:gs pos="0">
                  <a:srgbClr val="A73949"/>
                </a:gs>
                <a:gs pos="61000">
                  <a:schemeClr val="accent1">
                    <a:lumMod val="89000"/>
                  </a:schemeClr>
                </a:gs>
                <a:gs pos="86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119777" y="27101"/>
            <a:ext cx="56931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b="1" dirty="0" err="1"/>
              <a:t>Pluronic</a:t>
            </a:r>
            <a:r>
              <a:rPr lang="en-US" sz="2400" b="1" dirty="0"/>
              <a:t> micelles for </a:t>
            </a:r>
            <a:r>
              <a:rPr lang="en-US" sz="2400" b="1" dirty="0" smtClean="0"/>
              <a:t>BODIPYs </a:t>
            </a:r>
            <a:r>
              <a:rPr lang="en-US" sz="2400" b="1" dirty="0" err="1" smtClean="0"/>
              <a:t>solubilization</a:t>
            </a:r>
            <a:endParaRPr lang="ru-RU" sz="2400" b="1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784832" y="5559620"/>
            <a:ext cx="34733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/>
              <a:t>Pluronic</a:t>
            </a:r>
            <a:r>
              <a:rPr lang="en-US" sz="1400" b="1" dirty="0"/>
              <a:t> block copolymer </a:t>
            </a:r>
            <a:r>
              <a:rPr lang="en-US" sz="1400" b="1" dirty="0" smtClean="0"/>
              <a:t>molecule</a:t>
            </a:r>
            <a:endParaRPr lang="ru-RU" sz="1400" b="1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9637886" y="5474334"/>
            <a:ext cx="25227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1" dirty="0"/>
              <a:t>M</a:t>
            </a:r>
            <a:r>
              <a:rPr lang="en-US" sz="1400" b="1" dirty="0" smtClean="0"/>
              <a:t>icelle </a:t>
            </a:r>
            <a:r>
              <a:rPr lang="en-US" sz="1400" b="1" dirty="0"/>
              <a:t>with a solubilized </a:t>
            </a:r>
            <a:r>
              <a:rPr lang="en-US" sz="1400" b="1" dirty="0" smtClean="0"/>
              <a:t>dye </a:t>
            </a:r>
            <a:endParaRPr lang="ru-RU" sz="14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6566171" y="3054485"/>
            <a:ext cx="496110" cy="389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2" name="TextBox 41"/>
          <p:cNvSpPr txBox="1"/>
          <p:nvPr/>
        </p:nvSpPr>
        <p:spPr>
          <a:xfrm>
            <a:off x="7234137" y="3492229"/>
            <a:ext cx="496110" cy="389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pSp>
        <p:nvGrpSpPr>
          <p:cNvPr id="44" name="Группа 43"/>
          <p:cNvGrpSpPr/>
          <p:nvPr/>
        </p:nvGrpSpPr>
        <p:grpSpPr>
          <a:xfrm>
            <a:off x="263754" y="3194967"/>
            <a:ext cx="3740406" cy="2042108"/>
            <a:chOff x="6167336" y="68093"/>
            <a:chExt cx="3219664" cy="1605064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3"/>
            <a:srcRect b="56998"/>
            <a:stretch/>
          </p:blipFill>
          <p:spPr>
            <a:xfrm>
              <a:off x="6272923" y="145915"/>
              <a:ext cx="3114077" cy="1527242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 flipH="1">
              <a:off x="6167336" y="68093"/>
              <a:ext cx="298316" cy="26264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graphicFrame>
        <p:nvGraphicFramePr>
          <p:cNvPr id="48" name="Объект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9350468"/>
              </p:ext>
            </p:extLst>
          </p:nvPr>
        </p:nvGraphicFramePr>
        <p:xfrm>
          <a:off x="343073" y="655480"/>
          <a:ext cx="1506856" cy="1637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04" name="CS ChemDraw Drawing" r:id="rId4" imgW="3570151" imgH="3547625" progId="ChemDraw.Document.6.0">
                  <p:embed/>
                </p:oleObj>
              </mc:Choice>
              <mc:Fallback>
                <p:oleObj name="CS ChemDraw Drawing" r:id="rId4" imgW="3570151" imgH="3547625" progId="ChemDraw.Document.6.0">
                  <p:embed/>
                  <p:pic>
                    <p:nvPicPr>
                      <p:cNvPr id="36" name="Объект 3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3073" y="655480"/>
                        <a:ext cx="1506856" cy="16375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Объект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6286989"/>
              </p:ext>
            </p:extLst>
          </p:nvPr>
        </p:nvGraphicFramePr>
        <p:xfrm>
          <a:off x="2394065" y="615346"/>
          <a:ext cx="1190820" cy="16231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05" name="CS ChemDraw Drawing" r:id="rId6" imgW="2601268" imgH="3545887" progId="ChemDraw.Document.6.0">
                  <p:embed/>
                </p:oleObj>
              </mc:Choice>
              <mc:Fallback>
                <p:oleObj name="CS ChemDraw Drawing" r:id="rId6" imgW="2601268" imgH="3545887" progId="ChemDraw.Document.6.0">
                  <p:embed/>
                  <p:pic>
                    <p:nvPicPr>
                      <p:cNvPr id="65" name="Объект 6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94065" y="615346"/>
                        <a:ext cx="1190820" cy="16231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Объект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6448913"/>
              </p:ext>
            </p:extLst>
          </p:nvPr>
        </p:nvGraphicFramePr>
        <p:xfrm>
          <a:off x="6165318" y="538487"/>
          <a:ext cx="3092000" cy="1237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06" name="CS ChemDraw Drawing" r:id="rId8" imgW="6287324" imgH="2514059" progId="ChemDraw.Document.6.0">
                  <p:embed/>
                </p:oleObj>
              </mc:Choice>
              <mc:Fallback>
                <p:oleObj name="CS ChemDraw Drawing" r:id="rId8" imgW="6287324" imgH="2514059" progId="ChemDraw.Document.6.0">
                  <p:embed/>
                  <p:pic>
                    <p:nvPicPr>
                      <p:cNvPr id="9" name="Объект 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165318" y="538487"/>
                        <a:ext cx="3092000" cy="1237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03986" y="2213920"/>
            <a:ext cx="1436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Bistyryl</a:t>
            </a:r>
            <a:r>
              <a:rPr lang="ru-RU" dirty="0"/>
              <a:t>-</a:t>
            </a:r>
            <a:r>
              <a:rPr lang="en-US" dirty="0" smtClean="0"/>
              <a:t>BDP</a:t>
            </a:r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>
            <a:off x="7313016" y="1979167"/>
            <a:ext cx="1436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Hal-BDP</a:t>
            </a:r>
            <a:endParaRPr lang="ru-RU" dirty="0"/>
          </a:p>
        </p:txBody>
      </p:sp>
      <p:sp>
        <p:nvSpPr>
          <p:cNvPr id="52" name="TextBox 51"/>
          <p:cNvSpPr txBox="1"/>
          <p:nvPr/>
        </p:nvSpPr>
        <p:spPr>
          <a:xfrm>
            <a:off x="2231399" y="2229309"/>
            <a:ext cx="1718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Monostyryl</a:t>
            </a:r>
            <a:r>
              <a:rPr lang="en-US" dirty="0" smtClean="0"/>
              <a:t>-BDP</a:t>
            </a:r>
            <a:endParaRPr lang="ru-RU" dirty="0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1A758FA7-10B0-469A-A01B-93BF8993DB1B}"/>
              </a:ext>
            </a:extLst>
          </p:cNvPr>
          <p:cNvSpPr/>
          <p:nvPr/>
        </p:nvSpPr>
        <p:spPr>
          <a:xfrm>
            <a:off x="0" y="6533094"/>
            <a:ext cx="12192000" cy="31215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7" name="Группа 56"/>
          <p:cNvGrpSpPr/>
          <p:nvPr/>
        </p:nvGrpSpPr>
        <p:grpSpPr>
          <a:xfrm>
            <a:off x="162767" y="6540200"/>
            <a:ext cx="8976738" cy="459073"/>
            <a:chOff x="162767" y="6540200"/>
            <a:chExt cx="8976738" cy="459073"/>
          </a:xfrm>
        </p:grpSpPr>
        <p:pic>
          <p:nvPicPr>
            <p:cNvPr id="58" name="Рисунок 5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167"/>
            <a:stretch/>
          </p:blipFill>
          <p:spPr>
            <a:xfrm>
              <a:off x="162767" y="6540200"/>
              <a:ext cx="267591" cy="317800"/>
            </a:xfrm>
            <a:prstGeom prst="rect">
              <a:avLst/>
            </a:prstGeom>
          </p:spPr>
        </p:pic>
        <p:sp>
          <p:nvSpPr>
            <p:cNvPr id="59" name="Нижний колонтитул 3"/>
            <p:cNvSpPr txBox="1">
              <a:spLocks/>
            </p:cNvSpPr>
            <p:nvPr/>
          </p:nvSpPr>
          <p:spPr>
            <a:xfrm>
              <a:off x="548835" y="6634148"/>
              <a:ext cx="859067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ctr" defTabSz="914400" rtl="0" eaLnBrk="1" latinLnBrk="0" hangingPunct="1">
                <a:defRPr sz="900" kern="1200" cap="all" baseline="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ru-RU" sz="1800" b="1" i="1" cap="none" dirty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altLang="ru-RU" sz="1800" b="1" i="1" cap="none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.A. </a:t>
              </a:r>
              <a:r>
                <a:rPr lang="en-US" altLang="ru-RU" sz="1800" b="1" i="1" cap="none" dirty="0" err="1" smtClean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Krestov</a:t>
              </a:r>
              <a:r>
                <a:rPr lang="en-US" altLang="ru-RU" sz="1800" b="1" i="1" cap="none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Institute of Solution Chemistry of the Russian Academy of Sciences, Russia</a:t>
              </a:r>
              <a:endParaRPr lang="ru-RU" altLang="ru-RU" sz="1800" b="1" cap="none" dirty="0" smtClean="0">
                <a:solidFill>
                  <a:schemeClr val="bg1"/>
                </a:solidFill>
              </a:endParaRPr>
            </a:p>
            <a:p>
              <a:pPr algn="l"/>
              <a:endParaRPr lang="ru-RU" sz="1800" dirty="0"/>
            </a:p>
          </p:txBody>
        </p:sp>
      </p:grpSp>
      <p:sp>
        <p:nvSpPr>
          <p:cNvPr id="61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764453" y="6483374"/>
            <a:ext cx="1312025" cy="365125"/>
          </a:xfrm>
        </p:spPr>
        <p:txBody>
          <a:bodyPr/>
          <a:lstStyle/>
          <a:p>
            <a:r>
              <a:rPr lang="en-US" sz="2400" dirty="0" smtClean="0">
                <a:solidFill>
                  <a:schemeClr val="bg1"/>
                </a:solidFill>
              </a:rPr>
              <a:t>1</a:t>
            </a:r>
            <a:r>
              <a:rPr lang="ru-RU" sz="2400" dirty="0" smtClean="0">
                <a:solidFill>
                  <a:schemeClr val="bg1"/>
                </a:solidFill>
              </a:rPr>
              <a:t>2</a:t>
            </a:r>
            <a:endParaRPr lang="ru-RU" sz="2400" dirty="0">
              <a:solidFill>
                <a:schemeClr val="bg1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9794639" y="3203971"/>
            <a:ext cx="2162126" cy="2191432"/>
            <a:chOff x="6113456" y="-142820"/>
            <a:chExt cx="3469910" cy="3191938"/>
          </a:xfrm>
        </p:grpSpPr>
        <p:pic>
          <p:nvPicPr>
            <p:cNvPr id="63" name="Object 16" descr="Object 16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6113456" y="-142820"/>
              <a:ext cx="3469910" cy="31919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" name="Object 4" descr="Object 4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6632866" y="905244"/>
              <a:ext cx="2506639" cy="15051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" name="Rectangle 12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13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8436743"/>
              </p:ext>
            </p:extLst>
          </p:nvPr>
        </p:nvGraphicFramePr>
        <p:xfrm>
          <a:off x="10020259" y="31347"/>
          <a:ext cx="1118796" cy="2130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07" name="CS ChemDraw Drawing" r:id="rId13" imgW="2305364" imgH="4568363" progId="ChemDraw.Document.6.0">
                  <p:embed/>
                </p:oleObj>
              </mc:Choice>
              <mc:Fallback>
                <p:oleObj name="CS ChemDraw Drawing" r:id="rId13" imgW="2305364" imgH="4568363" progId="ChemDraw.Document.6.0">
                  <p:embed/>
                  <p:pic>
                    <p:nvPicPr>
                      <p:cNvPr id="0" name="Object 1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-3510" b="7455"/>
                      <a:stretch>
                        <a:fillRect/>
                      </a:stretch>
                    </p:blipFill>
                    <p:spPr bwMode="auto">
                      <a:xfrm>
                        <a:off x="10020259" y="31347"/>
                        <a:ext cx="1118796" cy="21305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539" name="Picture 131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0"/>
          <a:stretch/>
        </p:blipFill>
        <p:spPr bwMode="auto">
          <a:xfrm>
            <a:off x="4156094" y="597535"/>
            <a:ext cx="1586829" cy="164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4287870" y="2229309"/>
            <a:ext cx="18361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Bistyryl</a:t>
            </a:r>
            <a:r>
              <a:rPr lang="en-US" sz="1600" dirty="0" smtClean="0"/>
              <a:t>-</a:t>
            </a:r>
            <a:r>
              <a:rPr lang="ru-RU" sz="1600" dirty="0" smtClean="0"/>
              <a:t>ОН </a:t>
            </a:r>
            <a:r>
              <a:rPr lang="en-US" sz="1600" dirty="0" smtClean="0"/>
              <a:t>BDP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9637886" y="2156388"/>
            <a:ext cx="19228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BDP </a:t>
            </a:r>
            <a:r>
              <a:rPr lang="ru-RU" sz="1400" dirty="0" err="1"/>
              <a:t>conjugates</a:t>
            </a:r>
            <a:r>
              <a:rPr lang="ru-RU" sz="1400" dirty="0"/>
              <a:t> </a:t>
            </a:r>
            <a:r>
              <a:rPr lang="ru-RU" sz="1400" dirty="0" err="1"/>
              <a:t>with</a:t>
            </a:r>
            <a:r>
              <a:rPr lang="ru-RU" sz="1400" dirty="0"/>
              <a:t> </a:t>
            </a:r>
            <a:r>
              <a:rPr lang="ru-RU" sz="1400" dirty="0" err="1"/>
              <a:t>terpenoids</a:t>
            </a:r>
            <a:endParaRPr lang="ru-RU" sz="1400" dirty="0"/>
          </a:p>
        </p:txBody>
      </p:sp>
      <p:pic>
        <p:nvPicPr>
          <p:cNvPr id="39" name="Рисунок 38"/>
          <p:cNvPicPr/>
          <p:nvPr/>
        </p:nvPicPr>
        <p:blipFill>
          <a:blip r:embed="rId16"/>
          <a:stretch>
            <a:fillRect/>
          </a:stretch>
        </p:blipFill>
        <p:spPr>
          <a:xfrm>
            <a:off x="4316411" y="3002823"/>
            <a:ext cx="5090240" cy="273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69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V="1">
            <a:off x="14190" y="488766"/>
            <a:ext cx="6153146" cy="1"/>
          </a:xfrm>
          <a:prstGeom prst="line">
            <a:avLst/>
          </a:prstGeom>
          <a:ln w="66675" cmpd="tri">
            <a:gradFill flip="none" rotWithShape="1">
              <a:gsLst>
                <a:gs pos="0">
                  <a:srgbClr val="A73949"/>
                </a:gs>
                <a:gs pos="61000">
                  <a:schemeClr val="accent1">
                    <a:lumMod val="89000"/>
                  </a:schemeClr>
                </a:gs>
                <a:gs pos="86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183541" y="27101"/>
            <a:ext cx="69152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Preparation of </a:t>
            </a: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BDP</a:t>
            </a:r>
            <a:r>
              <a:rPr lang="ru-RU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loaded </a:t>
            </a:r>
            <a:r>
              <a:rPr lang="en-US" sz="2400" b="1" dirty="0" err="1"/>
              <a:t>Pluronic</a:t>
            </a:r>
            <a:r>
              <a:rPr lang="en-US" sz="2400" b="1" dirty="0"/>
              <a:t>® F127 </a:t>
            </a: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micelles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566171" y="3054485"/>
            <a:ext cx="496110" cy="389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2" name="TextBox 41"/>
          <p:cNvSpPr txBox="1"/>
          <p:nvPr/>
        </p:nvSpPr>
        <p:spPr>
          <a:xfrm>
            <a:off x="7234137" y="3492229"/>
            <a:ext cx="496110" cy="389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1A758FA7-10B0-469A-A01B-93BF8993DB1B}"/>
              </a:ext>
            </a:extLst>
          </p:cNvPr>
          <p:cNvSpPr/>
          <p:nvPr/>
        </p:nvSpPr>
        <p:spPr>
          <a:xfrm>
            <a:off x="0" y="6533094"/>
            <a:ext cx="12192000" cy="31215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7" name="Группа 56"/>
          <p:cNvGrpSpPr/>
          <p:nvPr/>
        </p:nvGrpSpPr>
        <p:grpSpPr>
          <a:xfrm>
            <a:off x="162767" y="6540200"/>
            <a:ext cx="8976738" cy="459073"/>
            <a:chOff x="162767" y="6540200"/>
            <a:chExt cx="8976738" cy="459073"/>
          </a:xfrm>
        </p:grpSpPr>
        <p:pic>
          <p:nvPicPr>
            <p:cNvPr id="58" name="Рисунок 5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167"/>
            <a:stretch/>
          </p:blipFill>
          <p:spPr>
            <a:xfrm>
              <a:off x="162767" y="6540200"/>
              <a:ext cx="267591" cy="317800"/>
            </a:xfrm>
            <a:prstGeom prst="rect">
              <a:avLst/>
            </a:prstGeom>
          </p:spPr>
        </p:pic>
        <p:sp>
          <p:nvSpPr>
            <p:cNvPr id="59" name="Нижний колонтитул 3"/>
            <p:cNvSpPr txBox="1">
              <a:spLocks/>
            </p:cNvSpPr>
            <p:nvPr/>
          </p:nvSpPr>
          <p:spPr>
            <a:xfrm>
              <a:off x="548835" y="6634148"/>
              <a:ext cx="859067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ctr" defTabSz="914400" rtl="0" eaLnBrk="1" latinLnBrk="0" hangingPunct="1">
                <a:defRPr sz="900" kern="1200" cap="all" baseline="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ru-RU" sz="1800" b="1" i="1" cap="none" dirty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altLang="ru-RU" sz="1800" b="1" i="1" cap="none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.A. </a:t>
              </a:r>
              <a:r>
                <a:rPr lang="en-US" altLang="ru-RU" sz="1800" b="1" i="1" cap="none" dirty="0" err="1" smtClean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Krestov</a:t>
              </a:r>
              <a:r>
                <a:rPr lang="en-US" altLang="ru-RU" sz="1800" b="1" i="1" cap="none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Institute of Solution Chemistry of the Russian Academy of Sciences, Russia</a:t>
              </a:r>
              <a:endParaRPr lang="ru-RU" altLang="ru-RU" sz="1800" b="1" cap="none" dirty="0" smtClean="0">
                <a:solidFill>
                  <a:schemeClr val="bg1"/>
                </a:solidFill>
              </a:endParaRPr>
            </a:p>
            <a:p>
              <a:pPr algn="l"/>
              <a:endParaRPr lang="ru-RU" sz="1800" dirty="0"/>
            </a:p>
          </p:txBody>
        </p:sp>
      </p:grpSp>
      <p:sp>
        <p:nvSpPr>
          <p:cNvPr id="61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764453" y="6483374"/>
            <a:ext cx="1312025" cy="365125"/>
          </a:xfrm>
        </p:spPr>
        <p:txBody>
          <a:bodyPr/>
          <a:lstStyle/>
          <a:p>
            <a:r>
              <a:rPr lang="en-US" sz="2400" dirty="0" smtClean="0">
                <a:solidFill>
                  <a:schemeClr val="bg1"/>
                </a:solidFill>
              </a:rPr>
              <a:t>1</a:t>
            </a:r>
            <a:r>
              <a:rPr lang="ru-RU" sz="2400" dirty="0" smtClean="0">
                <a:solidFill>
                  <a:schemeClr val="bg1"/>
                </a:solidFill>
              </a:rPr>
              <a:t>3</a:t>
            </a:r>
            <a:endParaRPr lang="ru-RU" sz="2400" dirty="0">
              <a:solidFill>
                <a:schemeClr val="bg1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7996843" y="27101"/>
            <a:ext cx="3745023" cy="1592654"/>
            <a:chOff x="6778171" y="222717"/>
            <a:chExt cx="5063448" cy="210977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8171" y="222717"/>
              <a:ext cx="5063448" cy="210977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062281" y="1612352"/>
              <a:ext cx="14866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/>
                <a:t>Bist</a:t>
              </a:r>
              <a:r>
                <a:rPr lang="en-US" b="1" dirty="0" err="1"/>
                <a:t>y</a:t>
              </a:r>
              <a:r>
                <a:rPr lang="en-US" b="1" dirty="0" err="1" smtClean="0"/>
                <a:t>ryl</a:t>
              </a:r>
              <a:r>
                <a:rPr lang="en-US" b="1" dirty="0" smtClean="0"/>
                <a:t>-BDP</a:t>
              </a:r>
              <a:endParaRPr lang="ru-RU" b="1" dirty="0"/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1509556" y="688821"/>
            <a:ext cx="30042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8C303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thin-film </a:t>
            </a:r>
            <a:r>
              <a:rPr lang="en-US" sz="2800" b="1" dirty="0">
                <a:solidFill>
                  <a:srgbClr val="8C303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method </a:t>
            </a:r>
            <a:endParaRPr lang="ru-RU" sz="2800" b="1" dirty="0">
              <a:solidFill>
                <a:srgbClr val="8C303D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8864" y="1443963"/>
            <a:ext cx="71233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50000"/>
              </a:lnSpc>
              <a:spcAft>
                <a:spcPts val="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Control of aggregation and increasing the solubility of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distyryl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-BDP in aqueous </a:t>
            </a: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media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55"/>
          <p:cNvGrpSpPr>
            <a:grpSpLocks/>
          </p:cNvGrpSpPr>
          <p:nvPr/>
        </p:nvGrpSpPr>
        <p:grpSpPr bwMode="auto">
          <a:xfrm>
            <a:off x="377371" y="3031222"/>
            <a:ext cx="359941" cy="369055"/>
            <a:chOff x="1415" y="1260"/>
            <a:chExt cx="266" cy="318"/>
          </a:xfrm>
        </p:grpSpPr>
        <p:grpSp>
          <p:nvGrpSpPr>
            <p:cNvPr id="27" name="Group 56"/>
            <p:cNvGrpSpPr>
              <a:grpSpLocks/>
            </p:cNvGrpSpPr>
            <p:nvPr/>
          </p:nvGrpSpPr>
          <p:grpSpPr bwMode="auto">
            <a:xfrm>
              <a:off x="1415" y="1276"/>
              <a:ext cx="266" cy="298"/>
              <a:chOff x="1415" y="1276"/>
              <a:chExt cx="266" cy="298"/>
            </a:xfrm>
          </p:grpSpPr>
          <p:pic>
            <p:nvPicPr>
              <p:cNvPr id="29" name="Picture 57" descr="Picture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4" y="1521"/>
                <a:ext cx="230" cy="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Oval 58"/>
              <p:cNvSpPr>
                <a:spLocks noChangeArrowheads="1"/>
              </p:cNvSpPr>
              <p:nvPr/>
            </p:nvSpPr>
            <p:spPr bwMode="gray">
              <a:xfrm flipH="1">
                <a:off x="1415" y="1276"/>
                <a:ext cx="266" cy="266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FF9900">
                      <a:gamma/>
                      <a:shade val="5725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Oval 59"/>
              <p:cNvSpPr>
                <a:spLocks noChangeArrowheads="1"/>
              </p:cNvSpPr>
              <p:nvPr/>
            </p:nvSpPr>
            <p:spPr bwMode="gray">
              <a:xfrm flipH="1">
                <a:off x="1422" y="1282"/>
                <a:ext cx="254" cy="254"/>
              </a:xfrm>
              <a:prstGeom prst="ellipse">
                <a:avLst/>
              </a:prstGeom>
              <a:gradFill rotWithShape="0">
                <a:gsLst>
                  <a:gs pos="0">
                    <a:srgbClr val="FF9900">
                      <a:gamma/>
                      <a:shade val="63529"/>
                      <a:invGamma/>
                    </a:srgbClr>
                  </a:gs>
                  <a:gs pos="100000">
                    <a:srgbClr val="FF9900">
                      <a:alpha val="85001"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32" name="Picture 60" descr="Picture1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6" y="1278"/>
                <a:ext cx="174" cy="1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8" name="Text Box 61"/>
            <p:cNvSpPr txBox="1">
              <a:spLocks noChangeArrowheads="1"/>
            </p:cNvSpPr>
            <p:nvPr/>
          </p:nvSpPr>
          <p:spPr bwMode="gray">
            <a:xfrm>
              <a:off x="1443" y="1260"/>
              <a:ext cx="137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Блок-схема: задержка 32"/>
          <p:cNvSpPr/>
          <p:nvPr/>
        </p:nvSpPr>
        <p:spPr>
          <a:xfrm rot="10800000">
            <a:off x="382599" y="1737232"/>
            <a:ext cx="364446" cy="306895"/>
          </a:xfrm>
          <a:prstGeom prst="flowChartDelay">
            <a:avLst/>
          </a:prstGeom>
          <a:solidFill>
            <a:srgbClr val="8C303D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75201" y="2939891"/>
            <a:ext cx="446154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 err="1"/>
              <a:t>Nature</a:t>
            </a:r>
            <a:r>
              <a:rPr lang="ru-RU" sz="2200" b="1" dirty="0"/>
              <a:t> </a:t>
            </a:r>
            <a:r>
              <a:rPr lang="ru-RU" sz="2200" b="1" dirty="0" err="1"/>
              <a:t>of</a:t>
            </a:r>
            <a:r>
              <a:rPr lang="ru-RU" sz="2200" b="1" dirty="0"/>
              <a:t> </a:t>
            </a:r>
            <a:r>
              <a:rPr lang="ru-RU" sz="2200" b="1" dirty="0" err="1"/>
              <a:t>the</a:t>
            </a:r>
            <a:r>
              <a:rPr lang="ru-RU" sz="2200" b="1" dirty="0"/>
              <a:t> </a:t>
            </a:r>
            <a:r>
              <a:rPr lang="ru-RU" sz="2200" b="1" dirty="0" err="1"/>
              <a:t>initial</a:t>
            </a:r>
            <a:r>
              <a:rPr lang="ru-RU" sz="2200" b="1" dirty="0"/>
              <a:t> </a:t>
            </a:r>
            <a:r>
              <a:rPr lang="ru-RU" sz="2200" b="1" dirty="0" err="1"/>
              <a:t>organic</a:t>
            </a:r>
            <a:r>
              <a:rPr lang="ru-RU" sz="2200" b="1" dirty="0"/>
              <a:t> </a:t>
            </a:r>
            <a:r>
              <a:rPr lang="ru-RU" sz="2200" b="1" dirty="0" err="1" smtClean="0"/>
              <a:t>solvent</a:t>
            </a:r>
            <a:r>
              <a:rPr lang="ru-RU" sz="2200" b="1" dirty="0" smtClean="0"/>
              <a:t>. </a:t>
            </a:r>
            <a:endParaRPr lang="ru-RU" sz="22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84859" y="3747865"/>
            <a:ext cx="1080808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/>
              <a:t>S</a:t>
            </a:r>
            <a:r>
              <a:rPr lang="ru-RU" sz="2200" b="1" dirty="0" err="1" smtClean="0"/>
              <a:t>olubilization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efficiency</a:t>
            </a:r>
            <a:r>
              <a:rPr lang="ru-RU" sz="2200" b="1" dirty="0" smtClean="0"/>
              <a:t>. </a:t>
            </a:r>
            <a:r>
              <a:rPr lang="en-US" sz="2200" b="1" dirty="0"/>
              <a:t>I</a:t>
            </a:r>
            <a:r>
              <a:rPr lang="en-US" sz="2200" b="1" dirty="0" smtClean="0"/>
              <a:t>ncrease </a:t>
            </a:r>
            <a:r>
              <a:rPr lang="en-US" sz="2200" b="1" dirty="0"/>
              <a:t>in </a:t>
            </a:r>
            <a:r>
              <a:rPr lang="en-US" sz="2200" b="1" dirty="0" err="1"/>
              <a:t>Pluronic</a:t>
            </a:r>
            <a:r>
              <a:rPr lang="en-US" sz="2200" b="1" dirty="0"/>
              <a:t>®</a:t>
            </a:r>
            <a:r>
              <a:rPr lang="en-US" sz="2200" b="1" dirty="0" smtClean="0"/>
              <a:t> </a:t>
            </a:r>
            <a:r>
              <a:rPr lang="en-US" sz="2200" b="1" dirty="0"/>
              <a:t>concentration at constant dye concentration</a:t>
            </a:r>
            <a:r>
              <a:rPr lang="ru-RU" sz="2200" b="1" dirty="0" smtClean="0"/>
              <a:t> </a:t>
            </a:r>
            <a:endParaRPr lang="ru-RU" sz="2200" b="1" dirty="0"/>
          </a:p>
        </p:txBody>
      </p:sp>
      <p:grpSp>
        <p:nvGrpSpPr>
          <p:cNvPr id="36" name="Group 55"/>
          <p:cNvGrpSpPr>
            <a:grpSpLocks/>
          </p:cNvGrpSpPr>
          <p:nvPr/>
        </p:nvGrpSpPr>
        <p:grpSpPr bwMode="auto">
          <a:xfrm>
            <a:off x="393481" y="3805776"/>
            <a:ext cx="359941" cy="369055"/>
            <a:chOff x="1415" y="1260"/>
            <a:chExt cx="266" cy="318"/>
          </a:xfrm>
        </p:grpSpPr>
        <p:grpSp>
          <p:nvGrpSpPr>
            <p:cNvPr id="37" name="Group 56"/>
            <p:cNvGrpSpPr>
              <a:grpSpLocks/>
            </p:cNvGrpSpPr>
            <p:nvPr/>
          </p:nvGrpSpPr>
          <p:grpSpPr bwMode="auto">
            <a:xfrm>
              <a:off x="1415" y="1276"/>
              <a:ext cx="266" cy="298"/>
              <a:chOff x="1415" y="1276"/>
              <a:chExt cx="266" cy="298"/>
            </a:xfrm>
          </p:grpSpPr>
          <p:pic>
            <p:nvPicPr>
              <p:cNvPr id="39" name="Picture 57" descr="Picture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4" y="1521"/>
                <a:ext cx="230" cy="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0" name="Oval 58"/>
              <p:cNvSpPr>
                <a:spLocks noChangeArrowheads="1"/>
              </p:cNvSpPr>
              <p:nvPr/>
            </p:nvSpPr>
            <p:spPr bwMode="gray">
              <a:xfrm flipH="1">
                <a:off x="1415" y="1276"/>
                <a:ext cx="266" cy="266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FF9900">
                      <a:gamma/>
                      <a:shade val="5725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Oval 59"/>
              <p:cNvSpPr>
                <a:spLocks noChangeArrowheads="1"/>
              </p:cNvSpPr>
              <p:nvPr/>
            </p:nvSpPr>
            <p:spPr bwMode="gray">
              <a:xfrm flipH="1">
                <a:off x="1422" y="1282"/>
                <a:ext cx="254" cy="254"/>
              </a:xfrm>
              <a:prstGeom prst="ellipse">
                <a:avLst/>
              </a:prstGeom>
              <a:gradFill rotWithShape="0">
                <a:gsLst>
                  <a:gs pos="0">
                    <a:srgbClr val="FF9900">
                      <a:gamma/>
                      <a:shade val="63529"/>
                      <a:invGamma/>
                    </a:srgbClr>
                  </a:gs>
                  <a:gs pos="100000">
                    <a:srgbClr val="FF9900">
                      <a:alpha val="85001"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44" name="Picture 60" descr="Picture1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6" y="1278"/>
                <a:ext cx="174" cy="1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8" name="Text Box 61"/>
            <p:cNvSpPr txBox="1">
              <a:spLocks noChangeArrowheads="1"/>
            </p:cNvSpPr>
            <p:nvPr/>
          </p:nvSpPr>
          <p:spPr bwMode="gray">
            <a:xfrm>
              <a:off x="1443" y="1260"/>
              <a:ext cx="137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55"/>
          <p:cNvGrpSpPr>
            <a:grpSpLocks/>
          </p:cNvGrpSpPr>
          <p:nvPr/>
        </p:nvGrpSpPr>
        <p:grpSpPr bwMode="auto">
          <a:xfrm>
            <a:off x="362486" y="4568285"/>
            <a:ext cx="359941" cy="369055"/>
            <a:chOff x="1415" y="1260"/>
            <a:chExt cx="266" cy="318"/>
          </a:xfrm>
        </p:grpSpPr>
        <p:grpSp>
          <p:nvGrpSpPr>
            <p:cNvPr id="46" name="Group 56"/>
            <p:cNvGrpSpPr>
              <a:grpSpLocks/>
            </p:cNvGrpSpPr>
            <p:nvPr/>
          </p:nvGrpSpPr>
          <p:grpSpPr bwMode="auto">
            <a:xfrm>
              <a:off x="1415" y="1276"/>
              <a:ext cx="266" cy="298"/>
              <a:chOff x="1415" y="1276"/>
              <a:chExt cx="266" cy="298"/>
            </a:xfrm>
          </p:grpSpPr>
          <p:pic>
            <p:nvPicPr>
              <p:cNvPr id="48" name="Picture 57" descr="Picture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4" y="1521"/>
                <a:ext cx="230" cy="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9" name="Oval 58"/>
              <p:cNvSpPr>
                <a:spLocks noChangeArrowheads="1"/>
              </p:cNvSpPr>
              <p:nvPr/>
            </p:nvSpPr>
            <p:spPr bwMode="gray">
              <a:xfrm flipH="1">
                <a:off x="1415" y="1276"/>
                <a:ext cx="266" cy="266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FF9900">
                      <a:gamma/>
                      <a:shade val="5725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Oval 59"/>
              <p:cNvSpPr>
                <a:spLocks noChangeArrowheads="1"/>
              </p:cNvSpPr>
              <p:nvPr/>
            </p:nvSpPr>
            <p:spPr bwMode="gray">
              <a:xfrm flipH="1">
                <a:off x="1422" y="1282"/>
                <a:ext cx="254" cy="254"/>
              </a:xfrm>
              <a:prstGeom prst="ellipse">
                <a:avLst/>
              </a:prstGeom>
              <a:gradFill rotWithShape="0">
                <a:gsLst>
                  <a:gs pos="0">
                    <a:srgbClr val="FF9900">
                      <a:gamma/>
                      <a:shade val="63529"/>
                      <a:invGamma/>
                    </a:srgbClr>
                  </a:gs>
                  <a:gs pos="100000">
                    <a:srgbClr val="FF9900">
                      <a:alpha val="85001"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51" name="Picture 60" descr="Picture1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6" y="1278"/>
                <a:ext cx="174" cy="1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7" name="Text Box 61"/>
            <p:cNvSpPr txBox="1">
              <a:spLocks noChangeArrowheads="1"/>
            </p:cNvSpPr>
            <p:nvPr/>
          </p:nvSpPr>
          <p:spPr bwMode="gray">
            <a:xfrm>
              <a:off x="1443" y="1260"/>
              <a:ext cx="137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794144" y="4568285"/>
            <a:ext cx="1064252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err="1"/>
              <a:t>Solubilization</a:t>
            </a:r>
            <a:r>
              <a:rPr lang="en-US" sz="2200" b="1" dirty="0"/>
              <a:t> </a:t>
            </a:r>
            <a:r>
              <a:rPr lang="en-US" sz="2200" b="1" dirty="0" smtClean="0"/>
              <a:t>capacity</a:t>
            </a:r>
            <a:r>
              <a:rPr lang="ru-RU" sz="2200" b="1" dirty="0" smtClean="0"/>
              <a:t>. </a:t>
            </a:r>
            <a:r>
              <a:rPr lang="en-US" sz="2200" b="1" dirty="0"/>
              <a:t>Increasing </a:t>
            </a:r>
            <a:r>
              <a:rPr lang="en-US" sz="2200" b="1" dirty="0" smtClean="0"/>
              <a:t>BDP </a:t>
            </a:r>
            <a:r>
              <a:rPr lang="ru-RU" sz="2200" b="1" dirty="0" smtClean="0"/>
              <a:t>с</a:t>
            </a:r>
            <a:r>
              <a:rPr lang="en-US" sz="2200" b="1" dirty="0" err="1" smtClean="0"/>
              <a:t>oncentration</a:t>
            </a:r>
            <a:r>
              <a:rPr lang="en-US" sz="2200" b="1" dirty="0" smtClean="0"/>
              <a:t> </a:t>
            </a:r>
            <a:r>
              <a:rPr lang="en-US" sz="2200" b="1" dirty="0"/>
              <a:t>at </a:t>
            </a:r>
            <a:r>
              <a:rPr lang="ru-RU" sz="2200" b="1" dirty="0" smtClean="0"/>
              <a:t>с</a:t>
            </a:r>
            <a:r>
              <a:rPr lang="en-US" sz="2200" b="1" dirty="0" err="1" smtClean="0"/>
              <a:t>onstant</a:t>
            </a:r>
            <a:r>
              <a:rPr lang="en-US" sz="2200" b="1" dirty="0" smtClean="0"/>
              <a:t> </a:t>
            </a:r>
            <a:r>
              <a:rPr lang="en-US" sz="2200" b="1" dirty="0" err="1"/>
              <a:t>Pluronic</a:t>
            </a:r>
            <a:r>
              <a:rPr lang="en-US" sz="2200" b="1" dirty="0"/>
              <a:t>®</a:t>
            </a:r>
            <a:r>
              <a:rPr lang="en-US" sz="2200" b="1" dirty="0" smtClean="0"/>
              <a:t> </a:t>
            </a:r>
            <a:r>
              <a:rPr lang="ru-RU" sz="2200" b="1" dirty="0" smtClean="0"/>
              <a:t>с</a:t>
            </a:r>
            <a:r>
              <a:rPr lang="en-US" sz="2200" b="1" dirty="0" err="1" smtClean="0"/>
              <a:t>oncentration</a:t>
            </a:r>
            <a:endParaRPr lang="ru-RU" sz="22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94144" y="5310385"/>
            <a:ext cx="859092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err="1"/>
              <a:t>Ambient</a:t>
            </a:r>
            <a:r>
              <a:rPr lang="ru-RU" sz="2200" b="1" dirty="0"/>
              <a:t> </a:t>
            </a:r>
            <a:r>
              <a:rPr lang="ru-RU" sz="2200" b="1" dirty="0" err="1"/>
              <a:t>conditions</a:t>
            </a:r>
            <a:r>
              <a:rPr lang="ru-RU" sz="2200" b="1" dirty="0"/>
              <a:t>: </a:t>
            </a:r>
            <a:r>
              <a:rPr lang="ru-RU" sz="2200" b="1" dirty="0" err="1"/>
              <a:t>temperature</a:t>
            </a:r>
            <a:r>
              <a:rPr lang="ru-RU" sz="2200" b="1" dirty="0"/>
              <a:t>, </a:t>
            </a:r>
            <a:r>
              <a:rPr lang="ru-RU" sz="2200" b="1" dirty="0" err="1"/>
              <a:t>nature</a:t>
            </a:r>
            <a:r>
              <a:rPr lang="ru-RU" sz="2200" b="1" dirty="0"/>
              <a:t> </a:t>
            </a:r>
            <a:r>
              <a:rPr lang="ru-RU" sz="2200" b="1" dirty="0" err="1"/>
              <a:t>of</a:t>
            </a:r>
            <a:r>
              <a:rPr lang="ru-RU" sz="2200" b="1" dirty="0"/>
              <a:t> </a:t>
            </a:r>
            <a:r>
              <a:rPr lang="ru-RU" sz="2200" b="1" dirty="0" err="1"/>
              <a:t>the</a:t>
            </a:r>
            <a:r>
              <a:rPr lang="ru-RU" sz="2200" b="1" dirty="0"/>
              <a:t> </a:t>
            </a:r>
            <a:r>
              <a:rPr lang="ru-RU" sz="2200" b="1" dirty="0" err="1"/>
              <a:t>buffer</a:t>
            </a:r>
            <a:r>
              <a:rPr lang="ru-RU" sz="2200" b="1" dirty="0"/>
              <a:t> </a:t>
            </a:r>
            <a:r>
              <a:rPr lang="ru-RU" sz="2200" b="1" dirty="0" err="1"/>
              <a:t>solution</a:t>
            </a:r>
            <a:r>
              <a:rPr lang="ru-RU" sz="2200" b="1" dirty="0"/>
              <a:t>, </a:t>
            </a:r>
            <a:r>
              <a:rPr lang="ru-RU" sz="2200" b="1" dirty="0" err="1"/>
              <a:t>pH</a:t>
            </a:r>
            <a:r>
              <a:rPr lang="ru-RU" sz="2200" b="1" dirty="0"/>
              <a:t>, </a:t>
            </a:r>
            <a:r>
              <a:rPr lang="ru-RU" sz="2200" b="1" dirty="0" err="1"/>
              <a:t>etc</a:t>
            </a:r>
            <a:r>
              <a:rPr lang="ru-RU" sz="2200" b="1" dirty="0"/>
              <a:t>.</a:t>
            </a:r>
          </a:p>
        </p:txBody>
      </p:sp>
      <p:grpSp>
        <p:nvGrpSpPr>
          <p:cNvPr id="52" name="Group 55"/>
          <p:cNvGrpSpPr>
            <a:grpSpLocks/>
          </p:cNvGrpSpPr>
          <p:nvPr/>
        </p:nvGrpSpPr>
        <p:grpSpPr bwMode="auto">
          <a:xfrm>
            <a:off x="379944" y="5343784"/>
            <a:ext cx="359941" cy="369055"/>
            <a:chOff x="1415" y="1260"/>
            <a:chExt cx="266" cy="318"/>
          </a:xfrm>
        </p:grpSpPr>
        <p:grpSp>
          <p:nvGrpSpPr>
            <p:cNvPr id="53" name="Group 56"/>
            <p:cNvGrpSpPr>
              <a:grpSpLocks/>
            </p:cNvGrpSpPr>
            <p:nvPr/>
          </p:nvGrpSpPr>
          <p:grpSpPr bwMode="auto">
            <a:xfrm>
              <a:off x="1415" y="1276"/>
              <a:ext cx="266" cy="298"/>
              <a:chOff x="1415" y="1276"/>
              <a:chExt cx="266" cy="298"/>
            </a:xfrm>
          </p:grpSpPr>
          <p:pic>
            <p:nvPicPr>
              <p:cNvPr id="55" name="Picture 57" descr="Picture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4" y="1521"/>
                <a:ext cx="230" cy="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0" name="Oval 58"/>
              <p:cNvSpPr>
                <a:spLocks noChangeArrowheads="1"/>
              </p:cNvSpPr>
              <p:nvPr/>
            </p:nvSpPr>
            <p:spPr bwMode="gray">
              <a:xfrm flipH="1">
                <a:off x="1415" y="1276"/>
                <a:ext cx="266" cy="266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FF9900">
                      <a:gamma/>
                      <a:shade val="5725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Oval 59"/>
              <p:cNvSpPr>
                <a:spLocks noChangeArrowheads="1"/>
              </p:cNvSpPr>
              <p:nvPr/>
            </p:nvSpPr>
            <p:spPr bwMode="gray">
              <a:xfrm flipH="1">
                <a:off x="1422" y="1282"/>
                <a:ext cx="254" cy="254"/>
              </a:xfrm>
              <a:prstGeom prst="ellipse">
                <a:avLst/>
              </a:prstGeom>
              <a:gradFill rotWithShape="0">
                <a:gsLst>
                  <a:gs pos="0">
                    <a:srgbClr val="FF9900">
                      <a:gamma/>
                      <a:shade val="63529"/>
                      <a:invGamma/>
                    </a:srgbClr>
                  </a:gs>
                  <a:gs pos="100000">
                    <a:srgbClr val="FF9900">
                      <a:alpha val="85001"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5" name="Picture 60" descr="Picture1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6" y="1278"/>
                <a:ext cx="174" cy="1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4" name="Text Box 61"/>
            <p:cNvSpPr txBox="1">
              <a:spLocks noChangeArrowheads="1"/>
            </p:cNvSpPr>
            <p:nvPr/>
          </p:nvSpPr>
          <p:spPr bwMode="gray">
            <a:xfrm>
              <a:off x="1443" y="1260"/>
              <a:ext cx="137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115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V="1">
            <a:off x="14190" y="488766"/>
            <a:ext cx="6153146" cy="1"/>
          </a:xfrm>
          <a:prstGeom prst="line">
            <a:avLst/>
          </a:prstGeom>
          <a:ln w="66675" cmpd="tri">
            <a:gradFill flip="none" rotWithShape="1">
              <a:gsLst>
                <a:gs pos="0">
                  <a:srgbClr val="A73949"/>
                </a:gs>
                <a:gs pos="61000">
                  <a:schemeClr val="accent1">
                    <a:lumMod val="89000"/>
                  </a:schemeClr>
                </a:gs>
                <a:gs pos="86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119777" y="27101"/>
            <a:ext cx="56931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b="1" dirty="0" err="1"/>
              <a:t>Pluronic</a:t>
            </a:r>
            <a:r>
              <a:rPr lang="en-US" sz="2400" b="1" dirty="0"/>
              <a:t> micelles for </a:t>
            </a:r>
            <a:r>
              <a:rPr lang="en-US" sz="2400" b="1" dirty="0" smtClean="0"/>
              <a:t>BODIPYs </a:t>
            </a:r>
            <a:r>
              <a:rPr lang="en-US" sz="2400" b="1" dirty="0" err="1" smtClean="0"/>
              <a:t>solubilization</a:t>
            </a:r>
            <a:endParaRPr lang="ru-RU" sz="24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6566171" y="3054485"/>
            <a:ext cx="496110" cy="389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2" name="TextBox 41"/>
          <p:cNvSpPr txBox="1"/>
          <p:nvPr/>
        </p:nvSpPr>
        <p:spPr>
          <a:xfrm>
            <a:off x="7234137" y="3492229"/>
            <a:ext cx="496110" cy="389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1A758FA7-10B0-469A-A01B-93BF8993DB1B}"/>
              </a:ext>
            </a:extLst>
          </p:cNvPr>
          <p:cNvSpPr/>
          <p:nvPr/>
        </p:nvSpPr>
        <p:spPr>
          <a:xfrm>
            <a:off x="0" y="6533094"/>
            <a:ext cx="12192000" cy="31215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7" name="Группа 56"/>
          <p:cNvGrpSpPr/>
          <p:nvPr/>
        </p:nvGrpSpPr>
        <p:grpSpPr>
          <a:xfrm>
            <a:off x="162767" y="6540200"/>
            <a:ext cx="8976738" cy="459073"/>
            <a:chOff x="162767" y="6540200"/>
            <a:chExt cx="8976738" cy="459073"/>
          </a:xfrm>
        </p:grpSpPr>
        <p:pic>
          <p:nvPicPr>
            <p:cNvPr id="58" name="Рисунок 5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167"/>
            <a:stretch/>
          </p:blipFill>
          <p:spPr>
            <a:xfrm>
              <a:off x="162767" y="6540200"/>
              <a:ext cx="267591" cy="317800"/>
            </a:xfrm>
            <a:prstGeom prst="rect">
              <a:avLst/>
            </a:prstGeom>
          </p:spPr>
        </p:pic>
        <p:sp>
          <p:nvSpPr>
            <p:cNvPr id="59" name="Нижний колонтитул 3"/>
            <p:cNvSpPr txBox="1">
              <a:spLocks/>
            </p:cNvSpPr>
            <p:nvPr/>
          </p:nvSpPr>
          <p:spPr>
            <a:xfrm>
              <a:off x="548835" y="6634148"/>
              <a:ext cx="859067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ctr" defTabSz="914400" rtl="0" eaLnBrk="1" latinLnBrk="0" hangingPunct="1">
                <a:defRPr sz="900" kern="1200" cap="all" baseline="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ru-RU" sz="1800" b="1" i="1" cap="none" dirty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altLang="ru-RU" sz="1800" b="1" i="1" cap="none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.A. </a:t>
              </a:r>
              <a:r>
                <a:rPr lang="en-US" altLang="ru-RU" sz="1800" b="1" i="1" cap="none" dirty="0" err="1" smtClean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Krestov</a:t>
              </a:r>
              <a:r>
                <a:rPr lang="en-US" altLang="ru-RU" sz="1800" b="1" i="1" cap="none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Institute of Solution Chemistry of the Russian Academy of Sciences, Russia</a:t>
              </a:r>
              <a:endParaRPr lang="ru-RU" altLang="ru-RU" sz="1800" b="1" cap="none" dirty="0" smtClean="0">
                <a:solidFill>
                  <a:schemeClr val="bg1"/>
                </a:solidFill>
              </a:endParaRPr>
            </a:p>
            <a:p>
              <a:pPr algn="l"/>
              <a:endParaRPr lang="ru-RU" sz="1800" dirty="0"/>
            </a:p>
          </p:txBody>
        </p:sp>
      </p:grpSp>
      <p:sp>
        <p:nvSpPr>
          <p:cNvPr id="61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764453" y="6483374"/>
            <a:ext cx="1312025" cy="365125"/>
          </a:xfrm>
        </p:spPr>
        <p:txBody>
          <a:bodyPr/>
          <a:lstStyle/>
          <a:p>
            <a:r>
              <a:rPr lang="en-US" sz="2400" dirty="0" smtClean="0">
                <a:solidFill>
                  <a:schemeClr val="bg1"/>
                </a:solidFill>
              </a:rPr>
              <a:t>1</a:t>
            </a:r>
            <a:r>
              <a:rPr lang="ru-RU" sz="2400" dirty="0" smtClean="0">
                <a:solidFill>
                  <a:schemeClr val="bg1"/>
                </a:solidFill>
              </a:rPr>
              <a:t>4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30" y="616729"/>
            <a:ext cx="3054474" cy="2658486"/>
          </a:xfrm>
          <a:prstGeom prst="rect">
            <a:avLst/>
          </a:prstGeom>
        </p:spPr>
      </p:pic>
      <p:pic>
        <p:nvPicPr>
          <p:cNvPr id="17" name="Рисунок 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381" y="667519"/>
            <a:ext cx="3115613" cy="2524579"/>
          </a:xfrm>
          <a:prstGeom prst="rect">
            <a:avLst/>
          </a:prstGeom>
        </p:spPr>
      </p:pic>
      <p:pic>
        <p:nvPicPr>
          <p:cNvPr id="18" name="Рисунок 1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9" t="8044" r="10553" b="3836"/>
          <a:stretch/>
        </p:blipFill>
        <p:spPr bwMode="auto">
          <a:xfrm>
            <a:off x="3272436" y="667520"/>
            <a:ext cx="2894900" cy="26076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0" t="9586" r="11215" b="3662"/>
          <a:stretch/>
        </p:blipFill>
        <p:spPr bwMode="auto">
          <a:xfrm>
            <a:off x="9084742" y="667519"/>
            <a:ext cx="2877273" cy="25245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19777" y="3195345"/>
            <a:ext cx="1156670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Absorption and fluorescence spectra of </a:t>
            </a:r>
            <a:r>
              <a:rPr kumimoji="0" lang="en-US" alt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distyryl</a:t>
            </a:r>
            <a:r>
              <a:rPr kumimoji="0" lang="en-US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-BDP (C</a:t>
            </a:r>
            <a:r>
              <a:rPr kumimoji="0" lang="en-US" altLang="ru-RU" sz="160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BDP4</a:t>
            </a:r>
            <a:r>
              <a:rPr kumimoji="0" lang="en-US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= 7·10</a:t>
            </a:r>
            <a:r>
              <a:rPr kumimoji="0" lang="en-US" altLang="ru-RU" sz="160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-6</a:t>
            </a:r>
            <a:r>
              <a:rPr kumimoji="0" lang="en-US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mol</a:t>
            </a:r>
            <a:r>
              <a:rPr kumimoji="0" lang="en-US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/L) in water at different </a:t>
            </a:r>
            <a:r>
              <a:rPr kumimoji="0" lang="en-US" alt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Pluronic</a:t>
            </a:r>
            <a:r>
              <a:rPr kumimoji="0" lang="en-US" altLang="ru-RU" sz="160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®</a:t>
            </a:r>
            <a:r>
              <a:rPr kumimoji="0" lang="en-US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concentrations (</a:t>
            </a:r>
            <a:r>
              <a:rPr kumimoji="0" lang="en-US" alt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λ</a:t>
            </a:r>
            <a:r>
              <a:rPr kumimoji="0" lang="en-US" altLang="ru-RU" sz="1600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ex</a:t>
            </a:r>
            <a:r>
              <a:rPr kumimoji="0" lang="en-US" altLang="ru-RU" sz="160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= 600 nm, </a:t>
            </a:r>
            <a:r>
              <a:rPr kumimoji="0" lang="ru-RU" alt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gap</a:t>
            </a:r>
            <a:r>
              <a:rPr kumimoji="0" lang="ru-RU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5)</a:t>
            </a:r>
            <a:r>
              <a:rPr lang="ru-RU" altLang="ru-RU" sz="1600" dirty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ru-RU" sz="16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and </a:t>
            </a:r>
            <a:r>
              <a:rPr lang="en-US" sz="1600" dirty="0">
                <a:ea typeface="Times New Roman" panose="02020603050405020304" pitchFamily="18" charset="0"/>
              </a:rPr>
              <a:t>the dependences of the absorbance  and fluorescence intensity of </a:t>
            </a:r>
            <a:r>
              <a:rPr lang="en-US" sz="1600" dirty="0" err="1">
                <a:ea typeface="Times New Roman" panose="02020603050405020304" pitchFamily="18" charset="0"/>
              </a:rPr>
              <a:t>distyryl</a:t>
            </a:r>
            <a:r>
              <a:rPr lang="en-US" sz="1600" dirty="0">
                <a:ea typeface="Times New Roman" panose="02020603050405020304" pitchFamily="18" charset="0"/>
              </a:rPr>
              <a:t>-BDP on</a:t>
            </a:r>
            <a:r>
              <a:rPr lang="ru-RU" sz="1600" dirty="0"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a typeface="Times New Roman" panose="02020603050405020304" pitchFamily="18" charset="0"/>
              </a:rPr>
              <a:t>the</a:t>
            </a:r>
            <a:r>
              <a:rPr lang="ru-RU" sz="1600" dirty="0"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a typeface="Times New Roman" panose="02020603050405020304" pitchFamily="18" charset="0"/>
              </a:rPr>
              <a:t>content</a:t>
            </a:r>
            <a:r>
              <a:rPr lang="ru-RU" sz="1600" dirty="0"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a typeface="Times New Roman" panose="02020603050405020304" pitchFamily="18" charset="0"/>
              </a:rPr>
              <a:t>of</a:t>
            </a:r>
            <a:r>
              <a:rPr lang="ru-RU" sz="1600" dirty="0">
                <a:ea typeface="Times New Roman" panose="02020603050405020304" pitchFamily="18" charset="0"/>
              </a:rPr>
              <a:t> </a:t>
            </a:r>
            <a:r>
              <a:rPr lang="en-US" sz="1600" dirty="0">
                <a:ea typeface="Times New Roman" panose="02020603050405020304" pitchFamily="18" charset="0"/>
              </a:rPr>
              <a:t>P</a:t>
            </a:r>
            <a:r>
              <a:rPr lang="ru-RU" sz="1600" dirty="0" err="1">
                <a:ea typeface="Times New Roman" panose="02020603050405020304" pitchFamily="18" charset="0"/>
              </a:rPr>
              <a:t>luronic</a:t>
            </a:r>
            <a:r>
              <a:rPr lang="en-US" sz="1600" dirty="0">
                <a:ea typeface="Times New Roman" panose="02020603050405020304" pitchFamily="18" charset="0"/>
              </a:rPr>
              <a:t>®</a:t>
            </a:r>
            <a:r>
              <a:rPr lang="ru-RU" sz="1600" dirty="0">
                <a:ea typeface="Times New Roman" panose="02020603050405020304" pitchFamily="18" charset="0"/>
              </a:rPr>
              <a:t> F127 </a:t>
            </a:r>
            <a:r>
              <a:rPr lang="ru-RU" sz="1600" dirty="0" err="1">
                <a:ea typeface="Times New Roman" panose="02020603050405020304" pitchFamily="18" charset="0"/>
              </a:rPr>
              <a:t>in</a:t>
            </a:r>
            <a:r>
              <a:rPr lang="ru-RU" sz="1600" dirty="0">
                <a:ea typeface="Times New Roman" panose="02020603050405020304" pitchFamily="18" charset="0"/>
              </a:rPr>
              <a:t> </a:t>
            </a:r>
            <a:r>
              <a:rPr lang="ru-RU" sz="1600" dirty="0" err="1" smtClean="0">
                <a:ea typeface="Times New Roman" panose="02020603050405020304" pitchFamily="18" charset="0"/>
              </a:rPr>
              <a:t>water</a:t>
            </a:r>
            <a:r>
              <a:rPr lang="ru-RU" sz="1600" dirty="0" smtClean="0">
                <a:ea typeface="Times New Roman" panose="02020603050405020304" pitchFamily="18" charset="0"/>
              </a:rPr>
              <a:t>.</a:t>
            </a:r>
            <a:endParaRPr lang="ru-RU" sz="1600" dirty="0"/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9777" y="3980175"/>
            <a:ext cx="36375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</a:t>
            </a:r>
            <a:r>
              <a:rPr lang="en-US" sz="2400" b="1" baseline="-250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BPD4–Pl</a:t>
            </a:r>
            <a:r>
              <a:rPr lang="en-US" sz="2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en-US" sz="2400" b="1" baseline="-25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= 2.07 ns; </a:t>
            </a:r>
            <a:endParaRPr lang="en-US" sz="2400" b="1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</a:t>
            </a:r>
            <a:r>
              <a:rPr lang="en-US" sz="2400" b="1" baseline="-250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BPD4–Pl</a:t>
            </a:r>
            <a:r>
              <a:rPr lang="en-US" sz="2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(PBS) = 2.15 </a:t>
            </a:r>
            <a:r>
              <a:rPr lang="en-US" sz="2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ns; </a:t>
            </a: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</a:t>
            </a:r>
            <a:r>
              <a:rPr lang="en-US" sz="2400" b="1" baseline="-250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BPD4-Pl</a:t>
            </a:r>
            <a:r>
              <a:rPr lang="en-US" sz="2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(THF) = 2.41 </a:t>
            </a:r>
            <a:r>
              <a:rPr lang="en-US" sz="2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ns.</a:t>
            </a:r>
            <a:r>
              <a:rPr lang="en-US" sz="2400" b="1" dirty="0" smtClean="0">
                <a:solidFill>
                  <a:srgbClr val="002060"/>
                </a:solidFill>
                <a:latin typeface="Calibri" panose="020F0502020204030204" pitchFamily="34" charset="0"/>
                <a:ea typeface="CharisSIL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5989" y="3993694"/>
            <a:ext cx="34227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QY</a:t>
            </a:r>
            <a:r>
              <a:rPr lang="en-US" sz="2400" b="1" baseline="-250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BPD4–Pl</a:t>
            </a:r>
            <a:r>
              <a:rPr lang="en-US" sz="2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en-US" sz="2400" b="1" baseline="-25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= </a:t>
            </a:r>
            <a:r>
              <a:rPr lang="en-US" sz="2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19%; 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QY</a:t>
            </a:r>
            <a:r>
              <a:rPr lang="en-US" sz="2400" b="1" baseline="-250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BPD4–Pl </a:t>
            </a:r>
            <a:r>
              <a:rPr lang="en-US" sz="2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(PBS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= </a:t>
            </a:r>
            <a:r>
              <a:rPr lang="en-US" sz="2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20%; 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QY</a:t>
            </a:r>
            <a:r>
              <a:rPr lang="en-US" sz="2400" b="1" baseline="-250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BPD4 </a:t>
            </a:r>
            <a:r>
              <a:rPr lang="en-US" sz="2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(THF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22%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561" y="3698607"/>
            <a:ext cx="3652435" cy="241263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116346" y="6026585"/>
            <a:ext cx="53347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</a:rPr>
              <a:t>The dependence of the fluorescence quantum yield and the fluorescence lifetime of 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</a:rPr>
              <a:t>BDP4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</a:rPr>
              <a:t>vs. the organic solvent nature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04694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V="1">
            <a:off x="14190" y="488766"/>
            <a:ext cx="6153146" cy="1"/>
          </a:xfrm>
          <a:prstGeom prst="line">
            <a:avLst/>
          </a:prstGeom>
          <a:ln w="66675" cmpd="tri">
            <a:gradFill flip="none" rotWithShape="1">
              <a:gsLst>
                <a:gs pos="0">
                  <a:srgbClr val="A73949"/>
                </a:gs>
                <a:gs pos="61000">
                  <a:schemeClr val="accent1">
                    <a:lumMod val="89000"/>
                  </a:schemeClr>
                </a:gs>
                <a:gs pos="86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119777" y="27101"/>
            <a:ext cx="56931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b="1" dirty="0" err="1"/>
              <a:t>Pluronic</a:t>
            </a:r>
            <a:r>
              <a:rPr lang="en-US" sz="2400" b="1" dirty="0"/>
              <a:t> micelles for </a:t>
            </a:r>
            <a:r>
              <a:rPr lang="en-US" sz="2400" b="1" dirty="0" smtClean="0"/>
              <a:t>BODIPYs </a:t>
            </a:r>
            <a:r>
              <a:rPr lang="en-US" sz="2400" b="1" dirty="0" err="1" smtClean="0"/>
              <a:t>solubilization</a:t>
            </a:r>
            <a:endParaRPr lang="ru-RU" sz="24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6566171" y="3054485"/>
            <a:ext cx="496110" cy="389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2" name="TextBox 41"/>
          <p:cNvSpPr txBox="1"/>
          <p:nvPr/>
        </p:nvSpPr>
        <p:spPr>
          <a:xfrm>
            <a:off x="7234137" y="3492229"/>
            <a:ext cx="496110" cy="389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1A758FA7-10B0-469A-A01B-93BF8993DB1B}"/>
              </a:ext>
            </a:extLst>
          </p:cNvPr>
          <p:cNvSpPr/>
          <p:nvPr/>
        </p:nvSpPr>
        <p:spPr>
          <a:xfrm>
            <a:off x="0" y="6533094"/>
            <a:ext cx="12192000" cy="31215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7" name="Группа 56"/>
          <p:cNvGrpSpPr/>
          <p:nvPr/>
        </p:nvGrpSpPr>
        <p:grpSpPr>
          <a:xfrm>
            <a:off x="162767" y="6540200"/>
            <a:ext cx="8976738" cy="459073"/>
            <a:chOff x="162767" y="6540200"/>
            <a:chExt cx="8976738" cy="459073"/>
          </a:xfrm>
        </p:grpSpPr>
        <p:pic>
          <p:nvPicPr>
            <p:cNvPr id="58" name="Рисунок 5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167"/>
            <a:stretch/>
          </p:blipFill>
          <p:spPr>
            <a:xfrm>
              <a:off x="162767" y="6540200"/>
              <a:ext cx="267591" cy="317800"/>
            </a:xfrm>
            <a:prstGeom prst="rect">
              <a:avLst/>
            </a:prstGeom>
          </p:spPr>
        </p:pic>
        <p:sp>
          <p:nvSpPr>
            <p:cNvPr id="59" name="Нижний колонтитул 3"/>
            <p:cNvSpPr txBox="1">
              <a:spLocks/>
            </p:cNvSpPr>
            <p:nvPr/>
          </p:nvSpPr>
          <p:spPr>
            <a:xfrm>
              <a:off x="548835" y="6634148"/>
              <a:ext cx="859067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ctr" defTabSz="914400" rtl="0" eaLnBrk="1" latinLnBrk="0" hangingPunct="1">
                <a:defRPr sz="900" kern="1200" cap="all" baseline="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ru-RU" sz="1800" b="1" i="1" cap="none" dirty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altLang="ru-RU" sz="1800" b="1" i="1" cap="none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.A. </a:t>
              </a:r>
              <a:r>
                <a:rPr lang="en-US" altLang="ru-RU" sz="1800" b="1" i="1" cap="none" dirty="0" err="1" smtClean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Krestov</a:t>
              </a:r>
              <a:r>
                <a:rPr lang="en-US" altLang="ru-RU" sz="1800" b="1" i="1" cap="none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Institute of Solution Chemistry of the Russian Academy of Sciences, Russia</a:t>
              </a:r>
              <a:endParaRPr lang="ru-RU" altLang="ru-RU" sz="1800" b="1" cap="none" dirty="0" smtClean="0">
                <a:solidFill>
                  <a:schemeClr val="bg1"/>
                </a:solidFill>
              </a:endParaRPr>
            </a:p>
            <a:p>
              <a:pPr algn="l"/>
              <a:endParaRPr lang="ru-RU" sz="1800" dirty="0"/>
            </a:p>
          </p:txBody>
        </p:sp>
      </p:grpSp>
      <p:sp>
        <p:nvSpPr>
          <p:cNvPr id="61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764453" y="6483374"/>
            <a:ext cx="1312025" cy="365125"/>
          </a:xfrm>
        </p:spPr>
        <p:txBody>
          <a:bodyPr/>
          <a:lstStyle/>
          <a:p>
            <a:r>
              <a:rPr lang="en-US" sz="2400" dirty="0" smtClean="0">
                <a:solidFill>
                  <a:schemeClr val="bg1"/>
                </a:solidFill>
              </a:rPr>
              <a:t>1</a:t>
            </a:r>
            <a:r>
              <a:rPr lang="ru-RU" sz="2400" dirty="0" smtClean="0">
                <a:solidFill>
                  <a:schemeClr val="bg1"/>
                </a:solidFill>
              </a:rPr>
              <a:t>5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21" name="Рисунок 2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13" y="538486"/>
            <a:ext cx="3836072" cy="2716003"/>
          </a:xfrm>
          <a:prstGeom prst="rect">
            <a:avLst/>
          </a:prstGeom>
        </p:spPr>
      </p:pic>
      <p:pic>
        <p:nvPicPr>
          <p:cNvPr id="22" name="Рисунок 2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184" y="630353"/>
            <a:ext cx="3319197" cy="2624136"/>
          </a:xfrm>
          <a:prstGeom prst="rect">
            <a:avLst/>
          </a:prstGeom>
        </p:spPr>
      </p:pic>
      <p:pic>
        <p:nvPicPr>
          <p:cNvPr id="23" name="Рисунок 22"/>
          <p:cNvPicPr/>
          <p:nvPr/>
        </p:nvPicPr>
        <p:blipFill>
          <a:blip r:embed="rId5"/>
          <a:stretch>
            <a:fillRect/>
          </a:stretch>
        </p:blipFill>
        <p:spPr>
          <a:xfrm>
            <a:off x="1591481" y="4129725"/>
            <a:ext cx="2631384" cy="139943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138" y="3257736"/>
            <a:ext cx="67971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</a:rPr>
              <a:t>Absorption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and fluorescence (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</a:rPr>
              <a:t>λ</a:t>
            </a:r>
            <a:r>
              <a:rPr lang="en-US" sz="1600" baseline="-25000" dirty="0">
                <a:latin typeface="Calibri" panose="020F0502020204030204" pitchFamily="34" charset="0"/>
                <a:ea typeface="Calibri" panose="020F0502020204030204" pitchFamily="34" charset="0"/>
              </a:rPr>
              <a:t>ex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 = 600 nm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</a:rPr>
              <a:t>)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spectra of 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</a:rPr>
              <a:t>BDP6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in water with different dye content (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</a:rPr>
              <a:t>C</a:t>
            </a:r>
            <a:r>
              <a:rPr lang="en-US" sz="1600" baseline="-25000" dirty="0" err="1">
                <a:latin typeface="Calibri" panose="020F0502020204030204" pitchFamily="34" charset="0"/>
                <a:ea typeface="Calibri" panose="020F0502020204030204" pitchFamily="34" charset="0"/>
              </a:rPr>
              <a:t>distyryl</a:t>
            </a:r>
            <a:r>
              <a:rPr lang="en-US" sz="1600" baseline="-25000" dirty="0">
                <a:latin typeface="Calibri" panose="020F0502020204030204" pitchFamily="34" charset="0"/>
                <a:ea typeface="Calibri" panose="020F0502020204030204" pitchFamily="34" charset="0"/>
              </a:rPr>
              <a:t>-BDP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 = 7·10</a:t>
            </a:r>
            <a:r>
              <a:rPr lang="en-US" sz="1600" baseline="30000" dirty="0">
                <a:latin typeface="Calibri" panose="020F0502020204030204" pitchFamily="34" charset="0"/>
                <a:ea typeface="Calibri" panose="020F0502020204030204" pitchFamily="34" charset="0"/>
              </a:rPr>
              <a:t>-6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 ÷ to 5.25·10</a:t>
            </a:r>
            <a:r>
              <a:rPr lang="en-US" sz="1600" baseline="30000" dirty="0">
                <a:latin typeface="Calibri" panose="020F0502020204030204" pitchFamily="34" charset="0"/>
                <a:ea typeface="Calibri" panose="020F0502020204030204" pitchFamily="34" charset="0"/>
              </a:rPr>
              <a:t>-5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</a:rPr>
              <a:t>mol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/L) and a constant concentration of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</a:rPr>
              <a:t>Pluronic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®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(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</a:rPr>
              <a:t>С</a:t>
            </a:r>
            <a:r>
              <a:rPr lang="en-US" sz="1600" baseline="-25000" dirty="0">
                <a:latin typeface="Calibri" panose="020F0502020204030204" pitchFamily="34" charset="0"/>
                <a:ea typeface="Calibri" panose="020F0502020204030204" pitchFamily="34" charset="0"/>
              </a:rPr>
              <a:t>Pl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 = 3.5·10</a:t>
            </a:r>
            <a:r>
              <a:rPr lang="en-US" sz="1600" baseline="30000" dirty="0">
                <a:latin typeface="Calibri" panose="020F0502020204030204" pitchFamily="34" charset="0"/>
                <a:ea typeface="Calibri" panose="020F0502020204030204" pitchFamily="34" charset="0"/>
              </a:rPr>
              <a:t>-4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</a:rPr>
              <a:t>mol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/L), (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</a:rPr>
              <a:t>λ</a:t>
            </a:r>
            <a:r>
              <a:rPr lang="en-US" sz="1600" baseline="-25000" dirty="0" err="1">
                <a:latin typeface="Calibri" panose="020F0502020204030204" pitchFamily="34" charset="0"/>
                <a:ea typeface="Calibri" panose="020F0502020204030204" pitchFamily="34" charset="0"/>
              </a:rPr>
              <a:t>ex</a:t>
            </a:r>
            <a:r>
              <a:rPr lang="en-US" sz="1600" baseline="-25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= 600 nm,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</a:rPr>
              <a:t>gap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</a:rPr>
              <a:t> 2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endParaRPr lang="ru-RU" sz="1600" dirty="0"/>
          </a:p>
        </p:txBody>
      </p:sp>
      <p:pic>
        <p:nvPicPr>
          <p:cNvPr id="25" name="Рисунок 24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t="9407" r="11830" b="3054"/>
          <a:stretch/>
        </p:blipFill>
        <p:spPr bwMode="auto">
          <a:xfrm>
            <a:off x="7935362" y="374073"/>
            <a:ext cx="3378259" cy="28097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062281" y="3158697"/>
            <a:ext cx="48979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The dependences of the average diameter of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</a:rPr>
              <a:t>distyryl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-BDP–Pl micelles on different concentrations of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</a:rPr>
              <a:t>distyryl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-BDP at constant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</a:rPr>
              <a:t>Pluronic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® (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</a:rPr>
              <a:t>C</a:t>
            </a:r>
            <a:r>
              <a:rPr lang="en-US" sz="1600" baseline="-25000" dirty="0" err="1">
                <a:latin typeface="Calibri" panose="020F0502020204030204" pitchFamily="34" charset="0"/>
                <a:ea typeface="Calibri" panose="020F0502020204030204" pitchFamily="34" charset="0"/>
              </a:rPr>
              <a:t>Pl</a:t>
            </a:r>
            <a:r>
              <a:rPr lang="en-US" sz="1600" baseline="-25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=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3.5·10</a:t>
            </a:r>
            <a:r>
              <a:rPr lang="en-US" sz="1600" baseline="30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-4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mol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/L)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concentration in water. 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82633" y="5650373"/>
            <a:ext cx="5145531" cy="882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 of solutions of 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BPD4-loaded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 micelles in water at a constant content of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Pluronic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® (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</a:t>
            </a:r>
            <a:r>
              <a:rPr lang="en-US" sz="16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3.5·10</a:t>
            </a:r>
            <a:r>
              <a:rPr lang="en-US" sz="16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-4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and an increase in the content of the 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dye.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/>
          <a:srcRect t="25991" b="23047"/>
          <a:stretch/>
        </p:blipFill>
        <p:spPr>
          <a:xfrm>
            <a:off x="7448295" y="4285635"/>
            <a:ext cx="3570619" cy="136473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180968" y="5666539"/>
            <a:ext cx="449857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 of solutions of </a:t>
            </a:r>
            <a:r>
              <a:rPr lang="ru-RU" sz="1400" dirty="0"/>
              <a:t>BDP </a:t>
            </a:r>
            <a:r>
              <a:rPr lang="ru-RU" sz="1400" dirty="0" err="1"/>
              <a:t>conjugates</a:t>
            </a:r>
            <a:r>
              <a:rPr lang="ru-RU" sz="1400" dirty="0"/>
              <a:t> </a:t>
            </a:r>
            <a:r>
              <a:rPr lang="ru-RU" sz="1400" dirty="0" err="1"/>
              <a:t>with</a:t>
            </a:r>
            <a:r>
              <a:rPr lang="ru-RU" sz="1400" dirty="0"/>
              <a:t> </a:t>
            </a:r>
            <a:r>
              <a:rPr lang="ru-RU" sz="1400" dirty="0" err="1" smtClean="0"/>
              <a:t>terpenoids</a:t>
            </a:r>
            <a:r>
              <a:rPr lang="en-US" sz="1400" dirty="0" smtClean="0"/>
              <a:t> 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loaded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 micelles in water at a constant content of the 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dye and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 increase in the 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 of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Pluronic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®</a:t>
            </a:r>
            <a:endParaRPr lang="ru-RU" sz="1400" dirty="0"/>
          </a:p>
        </p:txBody>
      </p:sp>
      <p:pic>
        <p:nvPicPr>
          <p:cNvPr id="24" name="Рисунок 13" descr="Рисунок 13"/>
          <p:cNvPicPr>
            <a:picLocks noChangeAspect="1"/>
          </p:cNvPicPr>
          <p:nvPr/>
        </p:nvPicPr>
        <p:blipFill rotWithShape="1">
          <a:blip r:embed="rId8">
            <a:extLst/>
          </a:blip>
          <a:srcRect l="22030" t="10318" b="9300"/>
          <a:stretch/>
        </p:blipFill>
        <p:spPr>
          <a:xfrm>
            <a:off x="4986654" y="4316792"/>
            <a:ext cx="1013831" cy="12703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2112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 advAuto="0"/>
      <p:bldP spid="24" grpId="1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122637" y="1173464"/>
            <a:ext cx="3042912" cy="202650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2637" y="123703"/>
            <a:ext cx="102765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3D-architectures based on metal-organic frameworks (MOFs) for the point delivery of </a:t>
            </a:r>
            <a:r>
              <a:rPr lang="en-US" sz="2400" b="1" dirty="0" smtClean="0"/>
              <a:t>BODIPYs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43194" y="3136015"/>
            <a:ext cx="1656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ea typeface="Calibri" panose="020F0502020204030204" pitchFamily="34" charset="0"/>
              </a:rPr>
              <a:t>MO</a:t>
            </a:r>
            <a:r>
              <a:rPr lang="en-US" b="1" dirty="0">
                <a:ea typeface="Calibri" panose="020F0502020204030204" pitchFamily="34" charset="0"/>
              </a:rPr>
              <a:t>F</a:t>
            </a:r>
            <a:r>
              <a:rPr lang="ru-RU" b="1" dirty="0" smtClean="0">
                <a:ea typeface="Calibri" panose="020F0502020204030204" pitchFamily="34" charset="0"/>
              </a:rPr>
              <a:t> </a:t>
            </a:r>
            <a:r>
              <a:rPr lang="ru-RU" b="1" dirty="0">
                <a:ea typeface="Calibri" panose="020F0502020204030204" pitchFamily="34" charset="0"/>
              </a:rPr>
              <a:t>– </a:t>
            </a:r>
            <a:r>
              <a:rPr lang="en-US" b="1" dirty="0" smtClean="0">
                <a:ea typeface="Calibri" panose="020F0502020204030204" pitchFamily="34" charset="0"/>
              </a:rPr>
              <a:t>BODIPY</a:t>
            </a:r>
            <a:r>
              <a:rPr lang="ru-RU" b="1" dirty="0" smtClean="0">
                <a:ea typeface="Calibri" panose="020F0502020204030204" pitchFamily="34" charset="0"/>
              </a:rPr>
              <a:t> 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0164853" y="354535"/>
            <a:ext cx="1505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8C303D"/>
                </a:solidFill>
                <a:ea typeface="Calibri" panose="020F0502020204030204" pitchFamily="34" charset="0"/>
              </a:rPr>
              <a:t>Zif8 - BODIPY</a:t>
            </a:r>
            <a:r>
              <a:rPr lang="ru-RU" b="1" dirty="0" smtClean="0">
                <a:solidFill>
                  <a:srgbClr val="8C303D"/>
                </a:solidFill>
                <a:ea typeface="Calibri" panose="020F0502020204030204" pitchFamily="34" charset="0"/>
              </a:rPr>
              <a:t> </a:t>
            </a:r>
            <a:endParaRPr lang="ru-RU" b="1" dirty="0">
              <a:solidFill>
                <a:srgbClr val="8C303D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349" y="1261572"/>
            <a:ext cx="2273286" cy="16191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/>
          <a:srcRect l="27570" t="38921" r="34533" b="30248"/>
          <a:stretch/>
        </p:blipFill>
        <p:spPr>
          <a:xfrm>
            <a:off x="5699312" y="4314094"/>
            <a:ext cx="793376" cy="86061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/>
          <a:srcRect l="30545" t="47507" r="40940" b="31107"/>
          <a:stretch/>
        </p:blipFill>
        <p:spPr>
          <a:xfrm>
            <a:off x="3165549" y="4269707"/>
            <a:ext cx="870526" cy="87052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/>
          <a:srcRect l="26026" t="29334" r="40367" b="52849"/>
          <a:stretch/>
        </p:blipFill>
        <p:spPr>
          <a:xfrm>
            <a:off x="4201655" y="4285563"/>
            <a:ext cx="1217449" cy="86061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/>
          <a:srcRect l="29958" r="27963" b="21560"/>
          <a:stretch/>
        </p:blipFill>
        <p:spPr>
          <a:xfrm>
            <a:off x="275514" y="4180804"/>
            <a:ext cx="510234" cy="126819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/>
          <a:srcRect l="31154" t="3584" r="32074" b="36990"/>
          <a:stretch/>
        </p:blipFill>
        <p:spPr>
          <a:xfrm>
            <a:off x="1656727" y="4193225"/>
            <a:ext cx="575417" cy="1239887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1A758FA7-10B0-469A-A01B-93BF8993DB1B}"/>
              </a:ext>
            </a:extLst>
          </p:cNvPr>
          <p:cNvSpPr/>
          <p:nvPr/>
        </p:nvSpPr>
        <p:spPr>
          <a:xfrm>
            <a:off x="0" y="6349291"/>
            <a:ext cx="12192000" cy="5254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Группа 24"/>
          <p:cNvGrpSpPr/>
          <p:nvPr/>
        </p:nvGrpSpPr>
        <p:grpSpPr>
          <a:xfrm>
            <a:off x="149817" y="6392084"/>
            <a:ext cx="8831594" cy="519583"/>
            <a:chOff x="149817" y="6392084"/>
            <a:chExt cx="8831594" cy="519583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167"/>
            <a:stretch/>
          </p:blipFill>
          <p:spPr>
            <a:xfrm>
              <a:off x="149817" y="6392084"/>
              <a:ext cx="380814" cy="452268"/>
            </a:xfrm>
            <a:prstGeom prst="rect">
              <a:avLst/>
            </a:prstGeom>
          </p:spPr>
        </p:pic>
        <p:sp>
          <p:nvSpPr>
            <p:cNvPr id="27" name="Нижний колонтитул 3"/>
            <p:cNvSpPr txBox="1">
              <a:spLocks/>
            </p:cNvSpPr>
            <p:nvPr/>
          </p:nvSpPr>
          <p:spPr>
            <a:xfrm>
              <a:off x="390741" y="6546542"/>
              <a:ext cx="859067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ctr" defTabSz="914400" rtl="0" eaLnBrk="1" latinLnBrk="0" hangingPunct="1">
                <a:defRPr sz="900" kern="1200" cap="all" baseline="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ru-RU" sz="1800" b="1" i="1" cap="none" dirty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altLang="ru-RU" sz="1800" b="1" i="1" cap="none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.A. </a:t>
              </a:r>
              <a:r>
                <a:rPr lang="en-US" altLang="ru-RU" sz="1800" b="1" i="1" cap="none" dirty="0" err="1" smtClean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Krestov</a:t>
              </a:r>
              <a:r>
                <a:rPr lang="en-US" altLang="ru-RU" sz="1800" b="1" i="1" cap="none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Institute of Solution Chemistry of the Russian Academy of Sciences, Russia</a:t>
              </a:r>
              <a:endParaRPr lang="ru-RU" altLang="ru-RU" sz="1800" b="1" cap="none" dirty="0" smtClean="0">
                <a:solidFill>
                  <a:schemeClr val="bg1"/>
                </a:solidFill>
              </a:endParaRPr>
            </a:p>
            <a:p>
              <a:pPr algn="l"/>
              <a:endParaRPr lang="ru-RU" sz="1800" dirty="0"/>
            </a:p>
          </p:txBody>
        </p:sp>
      </p:grpSp>
      <p:sp>
        <p:nvSpPr>
          <p:cNvPr id="28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745173" y="6405732"/>
            <a:ext cx="1312025" cy="365125"/>
          </a:xfrm>
        </p:spPr>
        <p:txBody>
          <a:bodyPr/>
          <a:lstStyle/>
          <a:p>
            <a:r>
              <a:rPr lang="ru-RU" sz="3200" dirty="0" smtClean="0">
                <a:solidFill>
                  <a:schemeClr val="bg1"/>
                </a:solidFill>
              </a:rPr>
              <a:t>16</a:t>
            </a:r>
            <a:endParaRPr lang="ru-RU" sz="3200" dirty="0">
              <a:solidFill>
                <a:schemeClr val="bg1"/>
              </a:solidFill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flipV="1">
            <a:off x="122637" y="931690"/>
            <a:ext cx="7968724" cy="31035"/>
          </a:xfrm>
          <a:prstGeom prst="line">
            <a:avLst/>
          </a:prstGeom>
          <a:ln w="66675" cmpd="tri">
            <a:gradFill flip="none" rotWithShape="1">
              <a:gsLst>
                <a:gs pos="0">
                  <a:srgbClr val="A73949"/>
                </a:gs>
                <a:gs pos="61000">
                  <a:schemeClr val="accent1">
                    <a:lumMod val="89000"/>
                  </a:schemeClr>
                </a:gs>
                <a:gs pos="86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627" y="3074104"/>
            <a:ext cx="2282162" cy="16254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826" y="3074104"/>
            <a:ext cx="2291037" cy="16317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49816" y="5534521"/>
            <a:ext cx="65253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One-Step s</a:t>
            </a:r>
            <a:r>
              <a:rPr lang="en-US" dirty="0" smtClean="0"/>
              <a:t>ynthesis </a:t>
            </a:r>
            <a:r>
              <a:rPr lang="en-US" dirty="0"/>
              <a:t>of </a:t>
            </a:r>
            <a:r>
              <a:rPr lang="en-US" dirty="0" smtClean="0"/>
              <a:t>nanoscale </a:t>
            </a:r>
            <a:r>
              <a:rPr lang="en-US" dirty="0" err="1" smtClean="0"/>
              <a:t>zeolitic</a:t>
            </a:r>
            <a:r>
              <a:rPr lang="en-US" dirty="0" smtClean="0"/>
              <a:t> </a:t>
            </a:r>
            <a:r>
              <a:rPr lang="en-US" dirty="0" err="1" smtClean="0"/>
              <a:t>imidazolate</a:t>
            </a:r>
            <a:r>
              <a:rPr lang="en-US" dirty="0" smtClean="0"/>
              <a:t> frameworks with BODIPY loading</a:t>
            </a:r>
            <a:endParaRPr lang="ru-RU" dirty="0"/>
          </a:p>
        </p:txBody>
      </p:sp>
      <p:sp>
        <p:nvSpPr>
          <p:cNvPr id="30" name="Стрелка вправо 29"/>
          <p:cNvSpPr/>
          <p:nvPr/>
        </p:nvSpPr>
        <p:spPr>
          <a:xfrm>
            <a:off x="822370" y="4569970"/>
            <a:ext cx="698867" cy="307752"/>
          </a:xfrm>
          <a:prstGeom prst="rightArrow">
            <a:avLst/>
          </a:prstGeom>
          <a:gradFill>
            <a:gsLst>
              <a:gs pos="0">
                <a:schemeClr val="bg1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>
            <a:off x="2349413" y="4545674"/>
            <a:ext cx="698867" cy="307752"/>
          </a:xfrm>
          <a:prstGeom prst="rightArrow">
            <a:avLst/>
          </a:prstGeom>
          <a:gradFill>
            <a:gsLst>
              <a:gs pos="0">
                <a:schemeClr val="bg1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81" y="1221617"/>
            <a:ext cx="2329383" cy="165907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397480" y="4744400"/>
            <a:ext cx="4442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dvOT2e364b11"/>
              </a:rPr>
              <a:t>SEM image </a:t>
            </a:r>
            <a:r>
              <a:rPr lang="en-US" dirty="0" smtClean="0">
                <a:latin typeface="AdvOT2e364b11"/>
              </a:rPr>
              <a:t>of BODIPY@Zif8 NPs</a:t>
            </a:r>
            <a:endParaRPr lang="ru-RU" dirty="0" smtClean="0">
              <a:latin typeface="AdvOT2e364b11"/>
            </a:endParaRPr>
          </a:p>
          <a:p>
            <a:pPr algn="ctr"/>
            <a:r>
              <a:rPr lang="en-US" dirty="0"/>
              <a:t>obtained under different synthesis conditions</a:t>
            </a:r>
            <a:endParaRPr lang="ru-RU" dirty="0"/>
          </a:p>
        </p:txBody>
      </p:sp>
      <p:pic>
        <p:nvPicPr>
          <p:cNvPr id="33" name="Рисунок 32"/>
          <p:cNvPicPr/>
          <p:nvPr/>
        </p:nvPicPr>
        <p:blipFill>
          <a:blip r:embed="rId13"/>
          <a:stretch>
            <a:fillRect/>
          </a:stretch>
        </p:blipFill>
        <p:spPr>
          <a:xfrm>
            <a:off x="3964899" y="1009501"/>
            <a:ext cx="1894345" cy="22019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964899" y="3087345"/>
            <a:ext cx="2336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MOF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bis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BODIPY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364348" y="1034051"/>
            <a:ext cx="1499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Autodock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4.2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493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60470D-D5B5-6FF0-9DA5-FD318374C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65" y="2521450"/>
            <a:ext cx="2667944" cy="26289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2296F7-6937-57FC-AC61-7635C9ED0A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5" b="18868"/>
          <a:stretch/>
        </p:blipFill>
        <p:spPr>
          <a:xfrm>
            <a:off x="3433156" y="1710524"/>
            <a:ext cx="8212196" cy="43660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B74F15-4B7D-B86A-E21F-2AE1865FF9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70485"/>
            <a:ext cx="4648200" cy="9448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53397" y="245924"/>
            <a:ext cx="5950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i="1" dirty="0" smtClean="0"/>
              <a:t>Спасибо за внимание</a:t>
            </a:r>
            <a:endParaRPr lang="ru-RU" sz="4400" i="1" dirty="0"/>
          </a:p>
        </p:txBody>
      </p:sp>
    </p:spTree>
    <p:extLst>
      <p:ext uri="{BB962C8B-B14F-4D97-AF65-F5344CB8AC3E}">
        <p14:creationId xmlns:p14="http://schemas.microsoft.com/office/powerpoint/2010/main" val="2140494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291856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321" y="292261"/>
            <a:ext cx="3916680" cy="233934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A758FA7-10B0-469A-A01B-93BF8993DB1B}"/>
              </a:ext>
            </a:extLst>
          </p:cNvPr>
          <p:cNvSpPr/>
          <p:nvPr/>
        </p:nvSpPr>
        <p:spPr>
          <a:xfrm>
            <a:off x="0" y="6305636"/>
            <a:ext cx="12192000" cy="5254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149817" y="6392084"/>
            <a:ext cx="8874935" cy="462340"/>
            <a:chOff x="149817" y="6392084"/>
            <a:chExt cx="8874935" cy="46234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167"/>
            <a:stretch/>
          </p:blipFill>
          <p:spPr>
            <a:xfrm>
              <a:off x="149817" y="6392084"/>
              <a:ext cx="380814" cy="452268"/>
            </a:xfrm>
            <a:prstGeom prst="rect">
              <a:avLst/>
            </a:prstGeom>
          </p:spPr>
        </p:pic>
        <p:sp>
          <p:nvSpPr>
            <p:cNvPr id="14" name="Нижний колонтитул 3"/>
            <p:cNvSpPr txBox="1">
              <a:spLocks/>
            </p:cNvSpPr>
            <p:nvPr/>
          </p:nvSpPr>
          <p:spPr>
            <a:xfrm>
              <a:off x="434082" y="6489299"/>
              <a:ext cx="859067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ctr" defTabSz="914400" rtl="0" eaLnBrk="1" latinLnBrk="0" hangingPunct="1">
                <a:defRPr sz="900" kern="1200" cap="all" baseline="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ru-RU" sz="1800" b="1" i="1" cap="none" dirty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altLang="ru-RU" sz="1800" b="1" i="1" cap="none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.A. </a:t>
              </a:r>
              <a:r>
                <a:rPr lang="en-US" altLang="ru-RU" sz="1800" b="1" i="1" cap="none" dirty="0" err="1" smtClean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Krestov</a:t>
              </a:r>
              <a:r>
                <a:rPr lang="en-US" altLang="ru-RU" sz="1800" b="1" i="1" cap="none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Institute of Solution Chemistry of the Russian Academy of Sciences, Russia</a:t>
              </a:r>
              <a:endParaRPr lang="ru-RU" altLang="ru-RU" sz="1800" b="1" cap="none" dirty="0" smtClean="0">
                <a:solidFill>
                  <a:schemeClr val="bg1"/>
                </a:solidFill>
              </a:endParaRPr>
            </a:p>
            <a:p>
              <a:pPr algn="l"/>
              <a:endParaRPr lang="ru-RU" sz="1800" dirty="0"/>
            </a:p>
          </p:txBody>
        </p:sp>
      </p:grpSp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745173" y="6405732"/>
            <a:ext cx="1312025" cy="365125"/>
          </a:xfrm>
        </p:spPr>
        <p:txBody>
          <a:bodyPr/>
          <a:lstStyle/>
          <a:p>
            <a:r>
              <a:rPr lang="ru-RU" sz="3200" dirty="0" smtClean="0">
                <a:solidFill>
                  <a:schemeClr val="bg1"/>
                </a:solidFill>
              </a:rPr>
              <a:t>2</a:t>
            </a:r>
            <a:endParaRPr lang="ru-RU" sz="3200" dirty="0">
              <a:solidFill>
                <a:schemeClr val="bg1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163776" y="721196"/>
            <a:ext cx="7824650" cy="0"/>
          </a:xfrm>
          <a:prstGeom prst="line">
            <a:avLst/>
          </a:prstGeom>
          <a:ln w="66675" cmpd="tri">
            <a:gradFill flip="none" rotWithShape="1">
              <a:gsLst>
                <a:gs pos="0">
                  <a:srgbClr val="A73949"/>
                </a:gs>
                <a:gs pos="61000">
                  <a:schemeClr val="accent1">
                    <a:lumMod val="89000"/>
                  </a:schemeClr>
                </a:gs>
                <a:gs pos="86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149815" y="18993"/>
            <a:ext cx="813684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/>
              <a:t>Excellent </a:t>
            </a:r>
            <a:r>
              <a:rPr lang="en-US" sz="3200" b="1" dirty="0" err="1"/>
              <a:t>photophysical</a:t>
            </a:r>
            <a:r>
              <a:rPr lang="en-US" sz="3200" b="1" dirty="0"/>
              <a:t> properties of BODIPYs:</a:t>
            </a:r>
            <a:endParaRPr lang="ru-RU" sz="3200" b="1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132321" y="2687937"/>
            <a:ext cx="4006910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BF</a:t>
            </a:r>
            <a:r>
              <a:rPr lang="ru-RU" sz="2800" b="1" baseline="-25000" dirty="0"/>
              <a:t>2</a:t>
            </a:r>
            <a:r>
              <a:rPr lang="ru-RU" sz="2800" b="1" dirty="0"/>
              <a:t>-dipyrromethene </a:t>
            </a:r>
            <a:r>
              <a:rPr lang="ru-RU" sz="2800" b="1" dirty="0" err="1"/>
              <a:t>complexes</a:t>
            </a:r>
            <a:r>
              <a:rPr lang="ru-RU" sz="2800" b="1" dirty="0"/>
              <a:t> </a:t>
            </a:r>
          </a:p>
        </p:txBody>
      </p:sp>
      <p:grpSp>
        <p:nvGrpSpPr>
          <p:cNvPr id="27" name="Группа 26"/>
          <p:cNvGrpSpPr/>
          <p:nvPr/>
        </p:nvGrpSpPr>
        <p:grpSpPr>
          <a:xfrm>
            <a:off x="178482" y="1186920"/>
            <a:ext cx="7953839" cy="830997"/>
            <a:chOff x="197532" y="1158345"/>
            <a:chExt cx="7953839" cy="830997"/>
          </a:xfrm>
        </p:grpSpPr>
        <p:sp>
          <p:nvSpPr>
            <p:cNvPr id="23" name="Блок-схема: задержка 22"/>
            <p:cNvSpPr/>
            <p:nvPr/>
          </p:nvSpPr>
          <p:spPr>
            <a:xfrm rot="10800000">
              <a:off x="197532" y="1425773"/>
              <a:ext cx="232160" cy="308885"/>
            </a:xfrm>
            <a:prstGeom prst="flowChartDelay">
              <a:avLst/>
            </a:prstGeom>
            <a:solidFill>
              <a:srgbClr val="8C303D"/>
            </a:soli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45647" y="1158345"/>
              <a:ext cx="77057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s</a:t>
              </a:r>
              <a:r>
                <a:rPr lang="en-US" sz="2400" b="1" dirty="0" smtClean="0"/>
                <a:t>trong </a:t>
              </a:r>
              <a:r>
                <a:rPr lang="en-US" sz="2400" b="1" dirty="0"/>
                <a:t>absorption and fluorescence throughout the UV–vis region which could be tuned towards the near-IR </a:t>
              </a:r>
              <a:r>
                <a:rPr lang="en-US" sz="2400" b="1" dirty="0" smtClean="0"/>
                <a:t>region;</a:t>
              </a:r>
              <a:endParaRPr lang="ru-RU" sz="2400" dirty="0"/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168375" y="3338595"/>
            <a:ext cx="8249416" cy="461665"/>
            <a:chOff x="188088" y="1850379"/>
            <a:chExt cx="8249416" cy="461665"/>
          </a:xfrm>
        </p:grpSpPr>
        <p:sp>
          <p:nvSpPr>
            <p:cNvPr id="29" name="Блок-схема: задержка 28"/>
            <p:cNvSpPr/>
            <p:nvPr/>
          </p:nvSpPr>
          <p:spPr>
            <a:xfrm rot="10800000">
              <a:off x="188088" y="1917782"/>
              <a:ext cx="232160" cy="308885"/>
            </a:xfrm>
            <a:prstGeom prst="flowChartDelay">
              <a:avLst/>
            </a:prstGeom>
            <a:solidFill>
              <a:srgbClr val="8C303D"/>
            </a:soli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07627" y="1850379"/>
              <a:ext cx="80298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/>
                <a:t>h</a:t>
              </a:r>
              <a:r>
                <a:rPr lang="en-US" sz="2400" b="1" dirty="0" smtClean="0"/>
                <a:t>igh photochemical </a:t>
              </a:r>
              <a:r>
                <a:rPr lang="en-US" sz="2400" b="1" dirty="0"/>
                <a:t>and thermal </a:t>
              </a:r>
              <a:r>
                <a:rPr lang="en-US" sz="2400" b="1" dirty="0" smtClean="0"/>
                <a:t>stability;</a:t>
              </a:r>
              <a:endParaRPr lang="ru-RU" sz="2400" dirty="0"/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173801" y="2223747"/>
            <a:ext cx="8249415" cy="830997"/>
            <a:chOff x="188088" y="1755055"/>
            <a:chExt cx="8249415" cy="830997"/>
          </a:xfrm>
        </p:grpSpPr>
        <p:sp>
          <p:nvSpPr>
            <p:cNvPr id="33" name="Блок-схема: задержка 32"/>
            <p:cNvSpPr/>
            <p:nvPr/>
          </p:nvSpPr>
          <p:spPr>
            <a:xfrm rot="10800000">
              <a:off x="188088" y="1974932"/>
              <a:ext cx="232160" cy="308885"/>
            </a:xfrm>
            <a:prstGeom prst="flowChartDelay">
              <a:avLst/>
            </a:prstGeom>
            <a:solidFill>
              <a:srgbClr val="8C303D"/>
            </a:soli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7626" y="1755055"/>
              <a:ext cx="80298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/>
                <a:t>h</a:t>
              </a:r>
              <a:r>
                <a:rPr lang="en-US" sz="2400" b="1" dirty="0" smtClean="0"/>
                <a:t>igh </a:t>
              </a:r>
              <a:r>
                <a:rPr lang="en-US" sz="2400" b="1" dirty="0"/>
                <a:t>molar extinction coefficient and </a:t>
              </a:r>
              <a:r>
                <a:rPr lang="en-US" sz="2400" b="1" dirty="0" smtClean="0"/>
                <a:t>fluorescence quantum </a:t>
              </a:r>
              <a:r>
                <a:rPr lang="en-US" sz="2400" b="1" dirty="0"/>
                <a:t>yield</a:t>
              </a:r>
              <a:r>
                <a:rPr lang="en-US" sz="2400" b="1" dirty="0" smtClean="0"/>
                <a:t>;</a:t>
              </a:r>
              <a:endParaRPr lang="ru-RU" sz="2400" dirty="0"/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149816" y="4101705"/>
            <a:ext cx="8231030" cy="461665"/>
            <a:chOff x="187424" y="1821804"/>
            <a:chExt cx="8231030" cy="461665"/>
          </a:xfrm>
        </p:grpSpPr>
        <p:sp>
          <p:nvSpPr>
            <p:cNvPr id="38" name="Блок-схема: задержка 37"/>
            <p:cNvSpPr/>
            <p:nvPr/>
          </p:nvSpPr>
          <p:spPr>
            <a:xfrm rot="10800000">
              <a:off x="187424" y="1908256"/>
              <a:ext cx="232824" cy="308885"/>
            </a:xfrm>
            <a:prstGeom prst="flowChartDelay">
              <a:avLst/>
            </a:prstGeom>
            <a:solidFill>
              <a:srgbClr val="8C303D"/>
            </a:soli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88577" y="1821804"/>
              <a:ext cx="80298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 smtClean="0"/>
                <a:t>ease </a:t>
              </a:r>
              <a:r>
                <a:rPr lang="en-US" sz="2400" b="1" dirty="0"/>
                <a:t>synthetic functionalization</a:t>
              </a:r>
              <a:r>
                <a:rPr lang="en-US" b="1" dirty="0" smtClean="0"/>
                <a:t>;</a:t>
              </a:r>
              <a:endParaRPr lang="ru-RU" dirty="0"/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149817" y="4850333"/>
            <a:ext cx="8249416" cy="461665"/>
            <a:chOff x="188088" y="1850379"/>
            <a:chExt cx="8249416" cy="461665"/>
          </a:xfrm>
        </p:grpSpPr>
        <p:sp>
          <p:nvSpPr>
            <p:cNvPr id="42" name="Блок-схема: задержка 41"/>
            <p:cNvSpPr/>
            <p:nvPr/>
          </p:nvSpPr>
          <p:spPr>
            <a:xfrm rot="10800000">
              <a:off x="188088" y="1936832"/>
              <a:ext cx="232160" cy="308885"/>
            </a:xfrm>
            <a:prstGeom prst="flowChartDelay">
              <a:avLst/>
            </a:prstGeom>
            <a:solidFill>
              <a:srgbClr val="8C303D"/>
            </a:soli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07627" y="1850379"/>
              <a:ext cx="80298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 smtClean="0"/>
                <a:t>tunable </a:t>
              </a:r>
              <a:r>
                <a:rPr lang="en-US" sz="2400" b="1" dirty="0"/>
                <a:t>electronic and photonic properties</a:t>
              </a:r>
              <a:r>
                <a:rPr lang="en-US" b="1" dirty="0" smtClean="0"/>
                <a:t>;</a:t>
              </a:r>
              <a:endParaRPr lang="ru-RU" dirty="0"/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173800" y="5585266"/>
            <a:ext cx="8249416" cy="461665"/>
            <a:chOff x="187425" y="3900137"/>
            <a:chExt cx="8249416" cy="461665"/>
          </a:xfrm>
        </p:grpSpPr>
        <p:sp>
          <p:nvSpPr>
            <p:cNvPr id="52" name="Блок-схема: задержка 51"/>
            <p:cNvSpPr/>
            <p:nvPr/>
          </p:nvSpPr>
          <p:spPr>
            <a:xfrm rot="10800000">
              <a:off x="187425" y="3967540"/>
              <a:ext cx="232160" cy="308885"/>
            </a:xfrm>
            <a:prstGeom prst="flowChartDelay">
              <a:avLst/>
            </a:prstGeom>
            <a:solidFill>
              <a:srgbClr val="8C303D"/>
            </a:soli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06964" y="3900137"/>
              <a:ext cx="80298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/>
                <a:t>low cytotoxicity and good </a:t>
              </a:r>
              <a:r>
                <a:rPr lang="en-US" sz="2400" b="1" dirty="0" smtClean="0"/>
                <a:t>biocompatibility</a:t>
              </a:r>
              <a:r>
                <a:rPr lang="ru-RU" b="1" dirty="0" smtClean="0"/>
                <a:t>.</a:t>
              </a:r>
              <a:endParaRPr lang="ru-RU" b="1" dirty="0"/>
            </a:p>
          </p:txBody>
        </p:sp>
      </p:grpSp>
      <p:pic>
        <p:nvPicPr>
          <p:cNvPr id="55" name="Рисунок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606" y="3926488"/>
            <a:ext cx="2099579" cy="188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2167964" y="752932"/>
            <a:ext cx="7824650" cy="0"/>
          </a:xfrm>
          <a:prstGeom prst="line">
            <a:avLst/>
          </a:prstGeom>
          <a:ln w="66675" cmpd="tri">
            <a:gradFill flip="none" rotWithShape="1">
              <a:gsLst>
                <a:gs pos="0">
                  <a:srgbClr val="A73949"/>
                </a:gs>
                <a:gs pos="61000">
                  <a:schemeClr val="accent1">
                    <a:lumMod val="89000"/>
                  </a:schemeClr>
                </a:gs>
                <a:gs pos="86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2470925" y="83977"/>
            <a:ext cx="706469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 smtClean="0"/>
              <a:t>APPLICATION POSSIBILITIES</a:t>
            </a:r>
            <a:r>
              <a:rPr lang="en-US" altLang="ru-RU" sz="3200" b="1" dirty="0" smtClean="0"/>
              <a:t> OF </a:t>
            </a:r>
            <a:r>
              <a:rPr lang="en-US" sz="3200" b="1" dirty="0" smtClean="0"/>
              <a:t>BODIPYs:</a:t>
            </a:r>
            <a:endParaRPr lang="ru-RU" sz="3200" b="1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A758FA7-10B0-469A-A01B-93BF8993DB1B}"/>
              </a:ext>
            </a:extLst>
          </p:cNvPr>
          <p:cNvSpPr/>
          <p:nvPr/>
        </p:nvSpPr>
        <p:spPr>
          <a:xfrm>
            <a:off x="0" y="6332561"/>
            <a:ext cx="12192000" cy="5254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149817" y="6392084"/>
            <a:ext cx="8823713" cy="511791"/>
            <a:chOff x="149817" y="6392084"/>
            <a:chExt cx="8823713" cy="511791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167"/>
            <a:stretch/>
          </p:blipFill>
          <p:spPr>
            <a:xfrm>
              <a:off x="149817" y="6392084"/>
              <a:ext cx="380814" cy="452268"/>
            </a:xfrm>
            <a:prstGeom prst="rect">
              <a:avLst/>
            </a:prstGeom>
          </p:spPr>
        </p:pic>
        <p:sp>
          <p:nvSpPr>
            <p:cNvPr id="11" name="Нижний колонтитул 3"/>
            <p:cNvSpPr txBox="1">
              <a:spLocks/>
            </p:cNvSpPr>
            <p:nvPr/>
          </p:nvSpPr>
          <p:spPr>
            <a:xfrm>
              <a:off x="382860" y="6538750"/>
              <a:ext cx="859067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ctr" defTabSz="914400" rtl="0" eaLnBrk="1" latinLnBrk="0" hangingPunct="1">
                <a:defRPr sz="900" kern="1200" cap="all" baseline="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ru-RU" sz="1800" b="1" i="1" cap="none" dirty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altLang="ru-RU" sz="1800" b="1" i="1" cap="none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.A. </a:t>
              </a:r>
              <a:r>
                <a:rPr lang="en-US" altLang="ru-RU" sz="1800" b="1" i="1" cap="none" dirty="0" err="1" smtClean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Krestov</a:t>
              </a:r>
              <a:r>
                <a:rPr lang="en-US" altLang="ru-RU" sz="1800" b="1" i="1" cap="none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Institute of Solution Chemistry of the Russian Academy of Sciences, Russia</a:t>
              </a:r>
              <a:endParaRPr lang="ru-RU" altLang="ru-RU" sz="1800" b="1" cap="none" dirty="0" smtClean="0">
                <a:solidFill>
                  <a:schemeClr val="bg1"/>
                </a:solidFill>
              </a:endParaRPr>
            </a:p>
            <a:p>
              <a:pPr algn="l"/>
              <a:endParaRPr lang="ru-RU" sz="1800" dirty="0"/>
            </a:p>
          </p:txBody>
        </p:sp>
      </p:grpSp>
      <p:sp>
        <p:nvSpPr>
          <p:cNvPr id="1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745173" y="6405732"/>
            <a:ext cx="1312025" cy="365125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3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33311" y="993720"/>
            <a:ext cx="277377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8C303D"/>
                </a:solidFill>
              </a:rPr>
              <a:t>OPTICAL DEVICES</a:t>
            </a:r>
            <a:endParaRPr lang="ru-RU" sz="2800" b="1" dirty="0">
              <a:solidFill>
                <a:srgbClr val="8C303D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774044" y="989455"/>
            <a:ext cx="21788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8C303D"/>
                </a:solidFill>
              </a:rPr>
              <a:t>BIOMEDICAL </a:t>
            </a:r>
            <a:endParaRPr lang="ru-RU" alt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6876789" y="1559724"/>
            <a:ext cx="3594685" cy="461665"/>
            <a:chOff x="6876789" y="1559724"/>
            <a:chExt cx="3594685" cy="461665"/>
          </a:xfrm>
        </p:grpSpPr>
        <p:sp>
          <p:nvSpPr>
            <p:cNvPr id="18" name="TextBox 17"/>
            <p:cNvSpPr txBox="1"/>
            <p:nvPr/>
          </p:nvSpPr>
          <p:spPr>
            <a:xfrm>
              <a:off x="6974547" y="1559724"/>
              <a:ext cx="34969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photodynamic therapy </a:t>
              </a:r>
              <a:endParaRPr lang="ru-RU" sz="2400" b="1" dirty="0"/>
            </a:p>
          </p:txBody>
        </p:sp>
        <p:sp>
          <p:nvSpPr>
            <p:cNvPr id="20" name="Блок-схема: задержка 19"/>
            <p:cNvSpPr/>
            <p:nvPr/>
          </p:nvSpPr>
          <p:spPr>
            <a:xfrm rot="10800000">
              <a:off x="6876789" y="1648641"/>
              <a:ext cx="251896" cy="308885"/>
            </a:xfrm>
            <a:prstGeom prst="flowChartDelay">
              <a:avLst/>
            </a:prstGeom>
            <a:solidFill>
              <a:srgbClr val="8C303D"/>
            </a:soli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6900543" y="2174381"/>
            <a:ext cx="3946991" cy="461665"/>
            <a:chOff x="6862667" y="1551314"/>
            <a:chExt cx="3563745" cy="461665"/>
          </a:xfrm>
        </p:grpSpPr>
        <p:sp>
          <p:nvSpPr>
            <p:cNvPr id="25" name="TextBox 24"/>
            <p:cNvSpPr txBox="1"/>
            <p:nvPr/>
          </p:nvSpPr>
          <p:spPr>
            <a:xfrm>
              <a:off x="6929485" y="1551314"/>
              <a:ext cx="34969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luminescence </a:t>
              </a:r>
              <a:r>
                <a:rPr lang="en-US" sz="2400" b="1" dirty="0" err="1"/>
                <a:t>bioimaging</a:t>
              </a:r>
              <a:r>
                <a:rPr lang="en-US" sz="2400" b="1" dirty="0"/>
                <a:t> </a:t>
              </a:r>
              <a:endParaRPr lang="ru-RU" sz="2400" b="1" dirty="0"/>
            </a:p>
          </p:txBody>
        </p:sp>
        <p:sp>
          <p:nvSpPr>
            <p:cNvPr id="26" name="Блок-схема: задержка 25"/>
            <p:cNvSpPr/>
            <p:nvPr/>
          </p:nvSpPr>
          <p:spPr>
            <a:xfrm rot="10800000">
              <a:off x="6862667" y="1623590"/>
              <a:ext cx="227361" cy="308885"/>
            </a:xfrm>
            <a:prstGeom prst="flowChartDelay">
              <a:avLst/>
            </a:prstGeom>
            <a:solidFill>
              <a:srgbClr val="8C303D"/>
            </a:soli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149816" y="1496962"/>
            <a:ext cx="2490395" cy="458691"/>
            <a:chOff x="7703648" y="1438580"/>
            <a:chExt cx="2734073" cy="461665"/>
          </a:xfrm>
        </p:grpSpPr>
        <p:sp>
          <p:nvSpPr>
            <p:cNvPr id="28" name="TextBox 27"/>
            <p:cNvSpPr txBox="1"/>
            <p:nvPr/>
          </p:nvSpPr>
          <p:spPr>
            <a:xfrm>
              <a:off x="7703648" y="1438580"/>
              <a:ext cx="27340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         laser dyes</a:t>
              </a:r>
              <a:endParaRPr lang="ru-RU" sz="2400" b="1" dirty="0"/>
            </a:p>
          </p:txBody>
        </p:sp>
        <p:sp>
          <p:nvSpPr>
            <p:cNvPr id="29" name="Блок-схема: задержка 28"/>
            <p:cNvSpPr/>
            <p:nvPr/>
          </p:nvSpPr>
          <p:spPr>
            <a:xfrm rot="10800000">
              <a:off x="8147974" y="1514968"/>
              <a:ext cx="310108" cy="308885"/>
            </a:xfrm>
            <a:prstGeom prst="flowChartDelay">
              <a:avLst/>
            </a:prstGeom>
            <a:solidFill>
              <a:srgbClr val="8C303D"/>
            </a:soli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554542" y="2174381"/>
            <a:ext cx="6150401" cy="461665"/>
            <a:chOff x="7784612" y="1407566"/>
            <a:chExt cx="2934743" cy="464659"/>
          </a:xfrm>
        </p:grpSpPr>
        <p:sp>
          <p:nvSpPr>
            <p:cNvPr id="31" name="TextBox 30"/>
            <p:cNvSpPr txBox="1"/>
            <p:nvPr/>
          </p:nvSpPr>
          <p:spPr>
            <a:xfrm>
              <a:off x="7985282" y="1407566"/>
              <a:ext cx="2734073" cy="464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o</a:t>
              </a:r>
              <a:r>
                <a:rPr lang="en-US" sz="2400" b="1" dirty="0" smtClean="0"/>
                <a:t>rganic light-emitting </a:t>
              </a:r>
              <a:r>
                <a:rPr lang="en-US" sz="2400" b="1" dirty="0"/>
                <a:t>diodes (OLEDs)</a:t>
              </a:r>
              <a:endParaRPr lang="ru-RU" sz="2400" b="1" dirty="0"/>
            </a:p>
          </p:txBody>
        </p:sp>
        <p:sp>
          <p:nvSpPr>
            <p:cNvPr id="32" name="Блок-схема: задержка 31"/>
            <p:cNvSpPr/>
            <p:nvPr/>
          </p:nvSpPr>
          <p:spPr>
            <a:xfrm rot="10800000">
              <a:off x="7784612" y="1535905"/>
              <a:ext cx="142648" cy="308885"/>
            </a:xfrm>
            <a:prstGeom prst="flowChartDelay">
              <a:avLst/>
            </a:prstGeom>
            <a:solidFill>
              <a:srgbClr val="8C303D"/>
            </a:soli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530630" y="2891436"/>
            <a:ext cx="3242781" cy="461665"/>
            <a:chOff x="7743445" y="1437085"/>
            <a:chExt cx="2972623" cy="464659"/>
          </a:xfrm>
        </p:grpSpPr>
        <p:sp>
          <p:nvSpPr>
            <p:cNvPr id="34" name="TextBox 33"/>
            <p:cNvSpPr txBox="1"/>
            <p:nvPr/>
          </p:nvSpPr>
          <p:spPr>
            <a:xfrm>
              <a:off x="7981995" y="1437085"/>
              <a:ext cx="2734073" cy="464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fluorescent </a:t>
              </a:r>
              <a:r>
                <a:rPr lang="en-US" sz="2400" b="1" dirty="0" smtClean="0"/>
                <a:t>sensors</a:t>
              </a:r>
              <a:endParaRPr lang="ru-RU" sz="2400" b="1" dirty="0"/>
            </a:p>
          </p:txBody>
        </p:sp>
        <p:sp>
          <p:nvSpPr>
            <p:cNvPr id="35" name="Блок-схема: задержка 34"/>
            <p:cNvSpPr/>
            <p:nvPr/>
          </p:nvSpPr>
          <p:spPr>
            <a:xfrm rot="10800000">
              <a:off x="7743445" y="1523299"/>
              <a:ext cx="295961" cy="308885"/>
            </a:xfrm>
            <a:prstGeom prst="flowChartDelay">
              <a:avLst/>
            </a:prstGeom>
            <a:solidFill>
              <a:srgbClr val="8C303D"/>
            </a:soli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6876788" y="2874438"/>
            <a:ext cx="3304984" cy="461665"/>
            <a:chOff x="7797384" y="1445412"/>
            <a:chExt cx="3029644" cy="464659"/>
          </a:xfrm>
        </p:grpSpPr>
        <p:sp>
          <p:nvSpPr>
            <p:cNvPr id="39" name="TextBox 38"/>
            <p:cNvSpPr txBox="1"/>
            <p:nvPr/>
          </p:nvSpPr>
          <p:spPr>
            <a:xfrm>
              <a:off x="8092955" y="1445412"/>
              <a:ext cx="2734073" cy="464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Calibri" panose="020F0502020204030204" pitchFamily="34" charset="0"/>
                  <a:ea typeface="Calibri" panose="020F0502020204030204" pitchFamily="34" charset="0"/>
                </a:rPr>
                <a:t>biological labeling</a:t>
              </a:r>
              <a:endParaRPr lang="ru-RU" sz="2400" b="1" dirty="0"/>
            </a:p>
          </p:txBody>
        </p:sp>
        <p:sp>
          <p:nvSpPr>
            <p:cNvPr id="40" name="Блок-схема: задержка 39"/>
            <p:cNvSpPr/>
            <p:nvPr/>
          </p:nvSpPr>
          <p:spPr>
            <a:xfrm rot="10800000">
              <a:off x="7797384" y="1523300"/>
              <a:ext cx="242023" cy="308885"/>
            </a:xfrm>
            <a:prstGeom prst="flowChartDelay">
              <a:avLst/>
            </a:prstGeom>
            <a:solidFill>
              <a:srgbClr val="8C303D"/>
            </a:soli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554542" y="3555879"/>
            <a:ext cx="5729909" cy="461665"/>
            <a:chOff x="7778272" y="1437086"/>
            <a:chExt cx="2801304" cy="464659"/>
          </a:xfrm>
        </p:grpSpPr>
        <p:sp>
          <p:nvSpPr>
            <p:cNvPr id="43" name="TextBox 42"/>
            <p:cNvSpPr txBox="1"/>
            <p:nvPr/>
          </p:nvSpPr>
          <p:spPr>
            <a:xfrm>
              <a:off x="7845503" y="1437086"/>
              <a:ext cx="2734073" cy="464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electron-transporting materials (</a:t>
              </a:r>
              <a:r>
                <a:rPr lang="en-US" sz="2400" b="1" dirty="0" smtClean="0"/>
                <a:t>ETMs)</a:t>
              </a:r>
              <a:endParaRPr lang="ru-RU" sz="2400" b="1" dirty="0"/>
            </a:p>
          </p:txBody>
        </p:sp>
        <p:sp>
          <p:nvSpPr>
            <p:cNvPr id="44" name="Блок-схема: задержка 43"/>
            <p:cNvSpPr/>
            <p:nvPr/>
          </p:nvSpPr>
          <p:spPr>
            <a:xfrm rot="10800000">
              <a:off x="7778272" y="1523300"/>
              <a:ext cx="138096" cy="308885"/>
            </a:xfrm>
            <a:prstGeom prst="flowChartDelay">
              <a:avLst/>
            </a:prstGeom>
            <a:solidFill>
              <a:srgbClr val="8C303D"/>
            </a:soli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6876788" y="3451610"/>
            <a:ext cx="3304984" cy="461665"/>
            <a:chOff x="7797384" y="1445412"/>
            <a:chExt cx="3029644" cy="464659"/>
          </a:xfrm>
        </p:grpSpPr>
        <p:sp>
          <p:nvSpPr>
            <p:cNvPr id="47" name="TextBox 46"/>
            <p:cNvSpPr txBox="1"/>
            <p:nvPr/>
          </p:nvSpPr>
          <p:spPr>
            <a:xfrm>
              <a:off x="8092955" y="1445412"/>
              <a:ext cx="2734073" cy="464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2400" b="1" dirty="0"/>
            </a:p>
          </p:txBody>
        </p:sp>
        <p:sp>
          <p:nvSpPr>
            <p:cNvPr id="48" name="Блок-схема: задержка 47"/>
            <p:cNvSpPr/>
            <p:nvPr/>
          </p:nvSpPr>
          <p:spPr>
            <a:xfrm rot="10800000">
              <a:off x="7797384" y="1523300"/>
              <a:ext cx="242023" cy="308885"/>
            </a:xfrm>
            <a:prstGeom prst="flowChartDelay">
              <a:avLst/>
            </a:prstGeom>
            <a:solidFill>
              <a:srgbClr val="8C303D"/>
            </a:soli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9" name="Прямоугольник 48"/>
          <p:cNvSpPr/>
          <p:nvPr/>
        </p:nvSpPr>
        <p:spPr>
          <a:xfrm>
            <a:off x="7199221" y="3433033"/>
            <a:ext cx="27933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drug delivery agents</a:t>
            </a:r>
            <a:endParaRPr lang="ru-RU" sz="2400" b="1" dirty="0"/>
          </a:p>
        </p:txBody>
      </p:sp>
      <p:pic>
        <p:nvPicPr>
          <p:cNvPr id="37" name="Рисунок 36" descr="https://www.mdpi.com/molecules/molecules-26-00153/article_deploy/html/images/molecules-26-00153-ag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" t="7545" r="73847" b="57690"/>
          <a:stretch/>
        </p:blipFill>
        <p:spPr bwMode="auto">
          <a:xfrm>
            <a:off x="530630" y="4470060"/>
            <a:ext cx="1399540" cy="14471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4210" y="4570360"/>
            <a:ext cx="1642215" cy="1265184"/>
          </a:xfrm>
          <a:prstGeom prst="rect">
            <a:avLst/>
          </a:prstGeom>
        </p:spPr>
      </p:pic>
      <p:pic>
        <p:nvPicPr>
          <p:cNvPr id="41" name="Рисунок 2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06966" y="4574285"/>
            <a:ext cx="1690775" cy="1228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16" descr="http://www.fineartradiography.com/hobbies/lasers/dye/dy-laser-cell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3" r="10750"/>
          <a:stretch/>
        </p:blipFill>
        <p:spPr bwMode="auto">
          <a:xfrm>
            <a:off x="2256260" y="4570360"/>
            <a:ext cx="1618522" cy="1265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Рисунок 33" descr="Рисунок 3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328282" y="4554608"/>
            <a:ext cx="1624564" cy="12462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6802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 advAuto="0"/>
      <p:bldP spid="50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61833" y="52607"/>
            <a:ext cx="717190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8C303D"/>
                </a:solidFill>
              </a:rPr>
              <a:t> </a:t>
            </a:r>
            <a:r>
              <a:rPr lang="en-US" sz="3600" b="1" dirty="0" smtClean="0"/>
              <a:t>Practical use limitations </a:t>
            </a:r>
            <a:r>
              <a:rPr lang="en-US" sz="3600" b="1" dirty="0"/>
              <a:t>of BODIPYs:</a:t>
            </a:r>
            <a:endParaRPr lang="ru-RU" sz="3600" b="1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21196"/>
            <a:ext cx="7824650" cy="0"/>
          </a:xfrm>
          <a:prstGeom prst="line">
            <a:avLst/>
          </a:prstGeom>
          <a:ln w="66675" cmpd="tri">
            <a:gradFill flip="none" rotWithShape="1">
              <a:gsLst>
                <a:gs pos="0">
                  <a:srgbClr val="A73949"/>
                </a:gs>
                <a:gs pos="61000">
                  <a:schemeClr val="accent1">
                    <a:lumMod val="89000"/>
                  </a:schemeClr>
                </a:gs>
                <a:gs pos="86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/>
          <p:cNvGrpSpPr/>
          <p:nvPr/>
        </p:nvGrpSpPr>
        <p:grpSpPr>
          <a:xfrm>
            <a:off x="122828" y="1226283"/>
            <a:ext cx="7295992" cy="461665"/>
            <a:chOff x="251061" y="1197708"/>
            <a:chExt cx="10517597" cy="461665"/>
          </a:xfrm>
        </p:grpSpPr>
        <p:sp>
          <p:nvSpPr>
            <p:cNvPr id="12" name="Блок-схема: задержка 11"/>
            <p:cNvSpPr/>
            <p:nvPr/>
          </p:nvSpPr>
          <p:spPr>
            <a:xfrm rot="10800000">
              <a:off x="251061" y="1250406"/>
              <a:ext cx="273406" cy="396319"/>
            </a:xfrm>
            <a:prstGeom prst="flowChartDelay">
              <a:avLst/>
            </a:prstGeom>
            <a:solidFill>
              <a:srgbClr val="8C303D"/>
            </a:soli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35606" y="1197708"/>
              <a:ext cx="102330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Aggregation caused emission quenching </a:t>
              </a:r>
              <a:r>
                <a:rPr lang="en-US" sz="2400" b="1" dirty="0"/>
                <a:t>(ACQ) effect </a:t>
              </a:r>
              <a:r>
                <a:rPr lang="en-US" sz="2400" b="1" dirty="0" smtClean="0"/>
                <a:t>;</a:t>
              </a:r>
              <a:endParaRPr lang="ru-RU" sz="2400" b="1" dirty="0"/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122826" y="5550595"/>
            <a:ext cx="68651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strong intermolecular interactions</a:t>
            </a:r>
          </a:p>
          <a:p>
            <a:pPr algn="ctr"/>
            <a:r>
              <a:rPr lang="en-US" sz="2000" b="1" dirty="0" smtClean="0"/>
              <a:t>(</a:t>
            </a:r>
            <a:r>
              <a:rPr lang="el-GR" sz="2000" b="1" dirty="0" smtClean="0">
                <a:cs typeface="Times New Roman" panose="02020603050405020304" pitchFamily="18" charset="0"/>
              </a:rPr>
              <a:t>π</a:t>
            </a:r>
            <a:r>
              <a:rPr lang="en-US" sz="2000" b="1" dirty="0" smtClean="0">
                <a:cs typeface="Times New Roman" panose="02020603050405020304" pitchFamily="18" charset="0"/>
              </a:rPr>
              <a:t>-</a:t>
            </a:r>
            <a:r>
              <a:rPr lang="el-GR" sz="2000" b="1" dirty="0" smtClean="0">
                <a:cs typeface="Times New Roman" panose="02020603050405020304" pitchFamily="18" charset="0"/>
              </a:rPr>
              <a:t>π</a:t>
            </a:r>
            <a:r>
              <a:rPr lang="en-US" sz="2000" b="1" dirty="0" smtClean="0"/>
              <a:t> stacking) </a:t>
            </a:r>
            <a:r>
              <a:rPr lang="en-US" sz="2000" b="1" dirty="0"/>
              <a:t>induced by </a:t>
            </a:r>
            <a:r>
              <a:rPr lang="en-US" sz="2000" b="1" dirty="0" smtClean="0"/>
              <a:t>planar </a:t>
            </a:r>
            <a:r>
              <a:rPr lang="ru-RU" sz="2000" b="1" dirty="0"/>
              <a:t>π</a:t>
            </a:r>
            <a:r>
              <a:rPr lang="en-US" sz="2000" b="1" dirty="0" smtClean="0"/>
              <a:t>-conjugated </a:t>
            </a:r>
            <a:r>
              <a:rPr lang="en-US" sz="2000" b="1" dirty="0"/>
              <a:t>structures</a:t>
            </a:r>
            <a:endParaRPr lang="ru-RU" sz="2000" b="1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122827" y="1830518"/>
            <a:ext cx="7296235" cy="461665"/>
            <a:chOff x="38020" y="1212704"/>
            <a:chExt cx="10640679" cy="461665"/>
          </a:xfrm>
        </p:grpSpPr>
        <p:sp>
          <p:nvSpPr>
            <p:cNvPr id="18" name="Блок-схема: задержка 17"/>
            <p:cNvSpPr/>
            <p:nvPr/>
          </p:nvSpPr>
          <p:spPr>
            <a:xfrm rot="10800000">
              <a:off x="38020" y="1250407"/>
              <a:ext cx="391671" cy="369601"/>
            </a:xfrm>
            <a:prstGeom prst="flowChartDelay">
              <a:avLst/>
            </a:prstGeom>
            <a:solidFill>
              <a:srgbClr val="8C303D"/>
            </a:soli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45647" y="1212704"/>
              <a:ext cx="102330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Self-absorption induced 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by </a:t>
              </a:r>
              <a:r>
                <a:rPr lang="en-US" sz="2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small 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Stokes shift</a:t>
              </a:r>
              <a:r>
                <a:rPr lang="en-US" sz="2400" b="1" dirty="0" smtClean="0"/>
                <a:t>;</a:t>
              </a:r>
              <a:endParaRPr lang="ru-RU" sz="2400" b="1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109179" y="2445327"/>
            <a:ext cx="7309641" cy="461665"/>
            <a:chOff x="18469" y="1212704"/>
            <a:chExt cx="10660230" cy="461665"/>
          </a:xfrm>
        </p:grpSpPr>
        <p:sp>
          <p:nvSpPr>
            <p:cNvPr id="21" name="Блок-схема: задержка 20"/>
            <p:cNvSpPr/>
            <p:nvPr/>
          </p:nvSpPr>
          <p:spPr>
            <a:xfrm rot="10800000">
              <a:off x="18469" y="1250407"/>
              <a:ext cx="411222" cy="369601"/>
            </a:xfrm>
            <a:prstGeom prst="flowChartDelay">
              <a:avLst/>
            </a:prstGeom>
            <a:solidFill>
              <a:srgbClr val="8C303D"/>
            </a:soli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5647" y="1212704"/>
              <a:ext cx="102330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H</a:t>
              </a:r>
              <a:r>
                <a:rPr lang="en-US" sz="2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igh hydrophobicity</a:t>
              </a:r>
              <a:r>
                <a:rPr lang="en-US" sz="2400" b="1" dirty="0" smtClean="0"/>
                <a:t>.</a:t>
              </a:r>
              <a:endParaRPr lang="ru-RU" sz="2400" b="1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4490113" y="58275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8" name="Picture 1" descr="F:\картинки\идеальный H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8" r="6018"/>
          <a:stretch>
            <a:fillRect/>
          </a:stretch>
        </p:blipFill>
        <p:spPr bwMode="auto">
          <a:xfrm>
            <a:off x="506904" y="2966515"/>
            <a:ext cx="2728621" cy="21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Скругленный прямоугольник 30"/>
          <p:cNvSpPr/>
          <p:nvPr/>
        </p:nvSpPr>
        <p:spPr>
          <a:xfrm>
            <a:off x="7426547" y="1107473"/>
            <a:ext cx="4633691" cy="2260698"/>
          </a:xfrm>
          <a:prstGeom prst="roundRect">
            <a:avLst/>
          </a:prstGeom>
          <a:noFill/>
          <a:ln w="66675">
            <a:gradFill>
              <a:gsLst>
                <a:gs pos="0">
                  <a:srgbClr val="8C303D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8C303D"/>
                </a:solidFill>
                <a:latin typeface="MinionPro-Regular"/>
              </a:rPr>
              <a:t>weak fluorescence </a:t>
            </a:r>
            <a:endParaRPr lang="en-US" sz="2800" b="1" dirty="0" smtClean="0">
              <a:solidFill>
                <a:srgbClr val="8C303D"/>
              </a:solidFill>
              <a:latin typeface="MinionPro-Regular"/>
            </a:endParaRPr>
          </a:p>
          <a:p>
            <a:pPr algn="ctr"/>
            <a:r>
              <a:rPr lang="en-US" sz="2800" b="1" dirty="0" smtClean="0">
                <a:solidFill>
                  <a:srgbClr val="8C303D"/>
                </a:solidFill>
                <a:latin typeface="MinionPro-Regular"/>
              </a:rPr>
              <a:t>of </a:t>
            </a:r>
            <a:r>
              <a:rPr lang="en-US" sz="2800" b="1" dirty="0">
                <a:solidFill>
                  <a:srgbClr val="8C303D"/>
                </a:solidFill>
                <a:latin typeface="MinionPro-Regular"/>
              </a:rPr>
              <a:t>BODIPYs in the </a:t>
            </a:r>
          </a:p>
          <a:p>
            <a:pPr algn="ctr"/>
            <a:r>
              <a:rPr lang="en-US" sz="2800" b="1" dirty="0">
                <a:solidFill>
                  <a:srgbClr val="8C303D"/>
                </a:solidFill>
                <a:latin typeface="MinionPro-Regular"/>
              </a:rPr>
              <a:t>solid-state </a:t>
            </a:r>
            <a:endParaRPr lang="en-US" sz="2800" b="1" dirty="0" smtClean="0">
              <a:solidFill>
                <a:srgbClr val="8C303D"/>
              </a:solidFill>
              <a:latin typeface="MinionPro-Regular"/>
            </a:endParaRPr>
          </a:p>
          <a:p>
            <a:pPr algn="ctr"/>
            <a:r>
              <a:rPr lang="en-US" sz="2800" b="1" dirty="0" smtClean="0">
                <a:solidFill>
                  <a:srgbClr val="8C303D"/>
                </a:solidFill>
                <a:latin typeface="MinionPro-Regular"/>
              </a:rPr>
              <a:t>and water-organic</a:t>
            </a:r>
          </a:p>
          <a:p>
            <a:pPr algn="ctr"/>
            <a:r>
              <a:rPr lang="en-US" sz="2800" b="1" dirty="0" smtClean="0">
                <a:solidFill>
                  <a:srgbClr val="8C303D"/>
                </a:solidFill>
                <a:latin typeface="MinionPro-Regular"/>
              </a:rPr>
              <a:t> s</a:t>
            </a:r>
            <a:r>
              <a:rPr lang="en-US" sz="2800" b="1" dirty="0">
                <a:solidFill>
                  <a:srgbClr val="8C303D"/>
                </a:solidFill>
                <a:latin typeface="MinionPro-Regular"/>
              </a:rPr>
              <a:t>y</a:t>
            </a:r>
            <a:r>
              <a:rPr lang="en-US" sz="2800" b="1" dirty="0" smtClean="0">
                <a:solidFill>
                  <a:srgbClr val="8C303D"/>
                </a:solidFill>
                <a:latin typeface="MinionPro-Regular"/>
              </a:rPr>
              <a:t>stems</a:t>
            </a:r>
            <a:endParaRPr lang="ru-RU" sz="2800" b="1" dirty="0">
              <a:solidFill>
                <a:srgbClr val="8C303D"/>
              </a:solidFill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400" l="0" r="98525">
                        <a14:foregroundMark x1="51032" y1="30000" x2="51032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66" y="2650347"/>
            <a:ext cx="3313844" cy="2438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1A758FA7-10B0-469A-A01B-93BF8993DB1B}"/>
              </a:ext>
            </a:extLst>
          </p:cNvPr>
          <p:cNvSpPr/>
          <p:nvPr/>
        </p:nvSpPr>
        <p:spPr>
          <a:xfrm>
            <a:off x="0" y="6332561"/>
            <a:ext cx="12192000" cy="5254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4" name="Группа 33"/>
          <p:cNvGrpSpPr/>
          <p:nvPr/>
        </p:nvGrpSpPr>
        <p:grpSpPr>
          <a:xfrm>
            <a:off x="149817" y="6392084"/>
            <a:ext cx="8820362" cy="522364"/>
            <a:chOff x="149817" y="6392084"/>
            <a:chExt cx="8820362" cy="522364"/>
          </a:xfrm>
        </p:grpSpPr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167"/>
            <a:stretch/>
          </p:blipFill>
          <p:spPr>
            <a:xfrm>
              <a:off x="149817" y="6392084"/>
              <a:ext cx="380814" cy="452268"/>
            </a:xfrm>
            <a:prstGeom prst="rect">
              <a:avLst/>
            </a:prstGeom>
          </p:spPr>
        </p:pic>
        <p:sp>
          <p:nvSpPr>
            <p:cNvPr id="36" name="Нижний колонтитул 3"/>
            <p:cNvSpPr txBox="1">
              <a:spLocks/>
            </p:cNvSpPr>
            <p:nvPr/>
          </p:nvSpPr>
          <p:spPr>
            <a:xfrm>
              <a:off x="379509" y="6549323"/>
              <a:ext cx="859067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ctr" defTabSz="914400" rtl="0" eaLnBrk="1" latinLnBrk="0" hangingPunct="1">
                <a:defRPr sz="900" kern="1200" cap="all" baseline="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ru-RU" sz="1800" b="1" i="1" cap="none" dirty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altLang="ru-RU" sz="1800" b="1" i="1" cap="none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.A. </a:t>
              </a:r>
              <a:r>
                <a:rPr lang="en-US" altLang="ru-RU" sz="1800" b="1" i="1" cap="none" dirty="0" err="1" smtClean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Krestov</a:t>
              </a:r>
              <a:r>
                <a:rPr lang="en-US" altLang="ru-RU" sz="1800" b="1" i="1" cap="none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Institute of Solution Chemistry of the Russian Academy of Sciences, Russia</a:t>
              </a:r>
              <a:endParaRPr lang="ru-RU" altLang="ru-RU" sz="1800" b="1" cap="none" dirty="0" smtClean="0">
                <a:solidFill>
                  <a:schemeClr val="bg1"/>
                </a:solidFill>
              </a:endParaRPr>
            </a:p>
            <a:p>
              <a:pPr algn="l"/>
              <a:endParaRPr lang="ru-RU" sz="1800" dirty="0"/>
            </a:p>
          </p:txBody>
        </p:sp>
      </p:grpSp>
      <p:sp>
        <p:nvSpPr>
          <p:cNvPr id="37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745173" y="6405732"/>
            <a:ext cx="1312025" cy="365125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4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937" y="3647163"/>
            <a:ext cx="1318851" cy="157993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8285111" y="5122221"/>
            <a:ext cx="3116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8C303D"/>
                </a:solidFill>
                <a:latin typeface="Georgia" panose="02040502050405020303" pitchFamily="18" charset="0"/>
              </a:rPr>
              <a:t>Problems !!!</a:t>
            </a:r>
            <a:endParaRPr lang="ru-RU" sz="2800" b="1" dirty="0">
              <a:solidFill>
                <a:srgbClr val="8C303D"/>
              </a:solidFill>
              <a:latin typeface="Georgia" panose="02040502050405020303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3457" y="5102644"/>
            <a:ext cx="1705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H-aggregat</a:t>
            </a:r>
            <a:r>
              <a:rPr lang="en-US" b="1" dirty="0"/>
              <a:t>e</a:t>
            </a:r>
            <a:endParaRPr lang="ru-RU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4216145" y="5071907"/>
            <a:ext cx="1705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J</a:t>
            </a:r>
            <a:r>
              <a:rPr lang="en-US" b="1" dirty="0" smtClean="0"/>
              <a:t>-aggregate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69960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A758FA7-10B0-469A-A01B-93BF8993DB1B}"/>
              </a:ext>
            </a:extLst>
          </p:cNvPr>
          <p:cNvSpPr/>
          <p:nvPr/>
        </p:nvSpPr>
        <p:spPr>
          <a:xfrm>
            <a:off x="0" y="6349291"/>
            <a:ext cx="12192000" cy="5254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149817" y="6392084"/>
            <a:ext cx="8831594" cy="519583"/>
            <a:chOff x="149817" y="6392084"/>
            <a:chExt cx="8831594" cy="519583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167"/>
            <a:stretch/>
          </p:blipFill>
          <p:spPr>
            <a:xfrm>
              <a:off x="149817" y="6392084"/>
              <a:ext cx="380814" cy="452268"/>
            </a:xfrm>
            <a:prstGeom prst="rect">
              <a:avLst/>
            </a:prstGeom>
          </p:spPr>
        </p:pic>
        <p:sp>
          <p:nvSpPr>
            <p:cNvPr id="11" name="Нижний колонтитул 3"/>
            <p:cNvSpPr txBox="1">
              <a:spLocks/>
            </p:cNvSpPr>
            <p:nvPr/>
          </p:nvSpPr>
          <p:spPr>
            <a:xfrm>
              <a:off x="390741" y="6546542"/>
              <a:ext cx="859067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ctr" defTabSz="914400" rtl="0" eaLnBrk="1" latinLnBrk="0" hangingPunct="1">
                <a:defRPr sz="900" kern="1200" cap="all" baseline="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ru-RU" sz="1800" b="1" i="1" cap="none" dirty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altLang="ru-RU" sz="1800" b="1" i="1" cap="none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.A. </a:t>
              </a:r>
              <a:r>
                <a:rPr lang="en-US" altLang="ru-RU" sz="1800" b="1" i="1" cap="none" dirty="0" err="1" smtClean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Krestov</a:t>
              </a:r>
              <a:r>
                <a:rPr lang="en-US" altLang="ru-RU" sz="1800" b="1" i="1" cap="none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Institute of Solution Chemistry of the Russian Academy of Sciences, Russia</a:t>
              </a:r>
              <a:endParaRPr lang="ru-RU" altLang="ru-RU" sz="1800" b="1" cap="none" dirty="0" smtClean="0">
                <a:solidFill>
                  <a:schemeClr val="bg1"/>
                </a:solidFill>
              </a:endParaRPr>
            </a:p>
            <a:p>
              <a:pPr algn="l"/>
              <a:endParaRPr lang="ru-RU" sz="1800" dirty="0"/>
            </a:p>
          </p:txBody>
        </p:sp>
      </p:grpSp>
      <p:sp>
        <p:nvSpPr>
          <p:cNvPr id="1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745173" y="6405732"/>
            <a:ext cx="1312025" cy="365125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5</a:t>
            </a:r>
            <a:endParaRPr lang="ru-RU" sz="3200" dirty="0">
              <a:solidFill>
                <a:schemeClr val="bg1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721196"/>
            <a:ext cx="7824650" cy="0"/>
          </a:xfrm>
          <a:prstGeom prst="line">
            <a:avLst/>
          </a:prstGeom>
          <a:ln w="66675" cmpd="tri">
            <a:gradFill flip="none" rotWithShape="1">
              <a:gsLst>
                <a:gs pos="0">
                  <a:srgbClr val="A73949"/>
                </a:gs>
                <a:gs pos="61000">
                  <a:schemeClr val="accent1">
                    <a:lumMod val="89000"/>
                  </a:schemeClr>
                </a:gs>
                <a:gs pos="86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217408" y="86067"/>
            <a:ext cx="702955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8C303D"/>
                </a:solidFill>
              </a:rPr>
              <a:t> </a:t>
            </a:r>
            <a:r>
              <a:rPr lang="en-US" sz="3200" b="1" dirty="0" smtClean="0"/>
              <a:t>BODIPY</a:t>
            </a:r>
            <a:r>
              <a:rPr lang="ru-RU" sz="3200" b="1" dirty="0" smtClean="0"/>
              <a:t> </a:t>
            </a:r>
            <a:r>
              <a:rPr lang="en-US" sz="3200" b="1" dirty="0" smtClean="0"/>
              <a:t>PROBLEM SOLVING STRATEGIES</a:t>
            </a:r>
            <a:endParaRPr lang="ru-RU" sz="3200" b="1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1984" y="745525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ea typeface="Times New Roman" panose="02020603050405020304" pitchFamily="18" charset="0"/>
              </a:rPr>
              <a:t>Construction of </a:t>
            </a:r>
            <a:r>
              <a:rPr lang="en-US" sz="3200" b="1" dirty="0"/>
              <a:t>efficient </a:t>
            </a:r>
            <a:r>
              <a:rPr lang="en-US" sz="3200" b="1" dirty="0" smtClean="0"/>
              <a:t>fluorescent </a:t>
            </a:r>
            <a:r>
              <a:rPr lang="en-US" sz="3200" b="1" dirty="0" smtClean="0">
                <a:ea typeface="Times New Roman" panose="02020603050405020304" pitchFamily="18" charset="0"/>
              </a:rPr>
              <a:t>BODIPYs aggregates</a:t>
            </a:r>
            <a:endParaRPr lang="ru-RU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465308" y="1748910"/>
            <a:ext cx="3578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8C303D"/>
                </a:solidFill>
                <a:latin typeface="Georgia" panose="02040502050405020303" pitchFamily="18" charset="0"/>
              </a:rPr>
              <a:t>HOW DOING THIS???</a:t>
            </a:r>
            <a:endParaRPr lang="ru-RU" sz="2400" b="1" dirty="0">
              <a:solidFill>
                <a:srgbClr val="8C303D"/>
              </a:solidFill>
              <a:latin typeface="Georgia" panose="02040502050405020303" pitchFamily="18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271984" y="3277374"/>
            <a:ext cx="2444581" cy="973175"/>
            <a:chOff x="530631" y="3817189"/>
            <a:chExt cx="2444581" cy="973175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530631" y="3817189"/>
              <a:ext cx="2444581" cy="973175"/>
            </a:xfrm>
            <a:prstGeom prst="roundRect">
              <a:avLst/>
            </a:prstGeom>
            <a:noFill/>
            <a:ln w="79375">
              <a:gradFill>
                <a:gsLst>
                  <a:gs pos="42000">
                    <a:srgbClr val="E9F1F9">
                      <a:lumMod val="40000"/>
                      <a:lumOff val="60000"/>
                    </a:srgbClr>
                  </a:gs>
                  <a:gs pos="0">
                    <a:srgbClr val="8C303D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30631" y="3847568"/>
              <a:ext cx="23337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BODIPY structure design</a:t>
              </a:r>
              <a:endParaRPr lang="ru-RU" sz="2400" b="1" dirty="0"/>
            </a:p>
          </p:txBody>
        </p:sp>
      </p:grpSp>
      <p:sp>
        <p:nvSpPr>
          <p:cNvPr id="24" name="Стрелка вниз 23"/>
          <p:cNvSpPr/>
          <p:nvPr/>
        </p:nvSpPr>
        <p:spPr>
          <a:xfrm rot="2181649">
            <a:off x="2264001" y="2529695"/>
            <a:ext cx="209957" cy="651664"/>
          </a:xfrm>
          <a:prstGeom prst="downArrow">
            <a:avLst/>
          </a:prstGeom>
          <a:gradFill>
            <a:gsLst>
              <a:gs pos="100000">
                <a:srgbClr val="8C303D"/>
              </a:gs>
              <a:gs pos="30000">
                <a:schemeClr val="accent1">
                  <a:lumMod val="45000"/>
                  <a:lumOff val="55000"/>
                </a:schemeClr>
              </a:gs>
              <a:gs pos="16000">
                <a:schemeClr val="accent1">
                  <a:lumMod val="45000"/>
                  <a:lumOff val="55000"/>
                </a:schemeClr>
              </a:gs>
              <a:gs pos="43000">
                <a:srgbClr val="8C303D"/>
              </a:gs>
            </a:gsLst>
            <a:lin ang="5400000" scaled="1"/>
          </a:gradFill>
          <a:ln>
            <a:gradFill>
              <a:gsLst>
                <a:gs pos="53000">
                  <a:srgbClr val="8C303D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 rot="19538503">
            <a:off x="3668822" y="2573299"/>
            <a:ext cx="253756" cy="613006"/>
          </a:xfrm>
          <a:prstGeom prst="downArrow">
            <a:avLst/>
          </a:prstGeom>
          <a:gradFill>
            <a:gsLst>
              <a:gs pos="53000">
                <a:srgbClr val="8C303D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7246961" y="2529629"/>
            <a:ext cx="500057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ru-RU" sz="2600" b="1" dirty="0" smtClean="0"/>
              <a:t>Metal-organic frameworks (MOFs);</a:t>
            </a:r>
            <a:endParaRPr lang="ru-RU" sz="26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179605" y="5016911"/>
            <a:ext cx="2902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   </a:t>
            </a:r>
            <a:r>
              <a:rPr lang="en-US" sz="2400" b="1" dirty="0" smtClean="0"/>
              <a:t>AIE-type </a:t>
            </a:r>
            <a:r>
              <a:rPr lang="en-US" sz="2400" b="1" dirty="0"/>
              <a:t>molecules</a:t>
            </a:r>
            <a:endParaRPr lang="ru-RU" sz="2400" b="1" dirty="0"/>
          </a:p>
        </p:txBody>
      </p:sp>
      <p:sp>
        <p:nvSpPr>
          <p:cNvPr id="33" name="Выгнутая вниз стрелка 32"/>
          <p:cNvSpPr/>
          <p:nvPr/>
        </p:nvSpPr>
        <p:spPr>
          <a:xfrm rot="4977432">
            <a:off x="1180375" y="4431072"/>
            <a:ext cx="627797" cy="446749"/>
          </a:xfrm>
          <a:prstGeom prst="curvedUpArrow">
            <a:avLst/>
          </a:prstGeom>
          <a:gradFill>
            <a:gsLst>
              <a:gs pos="0">
                <a:srgbClr val="8C303D"/>
              </a:gs>
              <a:gs pos="73000">
                <a:schemeClr val="accent1">
                  <a:lumMod val="17000"/>
                  <a:lumOff val="83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gradFill>
              <a:gsLst>
                <a:gs pos="0">
                  <a:srgbClr val="8C303D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Выгнутая вниз стрелка 33"/>
          <p:cNvSpPr/>
          <p:nvPr/>
        </p:nvSpPr>
        <p:spPr>
          <a:xfrm rot="4977432" flipV="1">
            <a:off x="4407998" y="4377727"/>
            <a:ext cx="644749" cy="490086"/>
          </a:xfrm>
          <a:prstGeom prst="curvedUpArrow">
            <a:avLst/>
          </a:prstGeom>
          <a:gradFill>
            <a:gsLst>
              <a:gs pos="0">
                <a:srgbClr val="8C303D"/>
              </a:gs>
              <a:gs pos="73000">
                <a:schemeClr val="accent1">
                  <a:lumMod val="17000"/>
                  <a:lumOff val="83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gradFill>
              <a:gsLst>
                <a:gs pos="0">
                  <a:srgbClr val="8C303D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40849" y="4994856"/>
            <a:ext cx="3041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   </a:t>
            </a:r>
            <a:r>
              <a:rPr lang="en-US" sz="2400" b="1" dirty="0" smtClean="0"/>
              <a:t>Environment nature</a:t>
            </a:r>
            <a:endParaRPr lang="ru-RU" sz="2400" b="1" dirty="0"/>
          </a:p>
        </p:txBody>
      </p:sp>
      <p:grpSp>
        <p:nvGrpSpPr>
          <p:cNvPr id="41" name="Group 55"/>
          <p:cNvGrpSpPr>
            <a:grpSpLocks/>
          </p:cNvGrpSpPr>
          <p:nvPr/>
        </p:nvGrpSpPr>
        <p:grpSpPr bwMode="auto">
          <a:xfrm>
            <a:off x="179604" y="836603"/>
            <a:ext cx="422275" cy="473075"/>
            <a:chOff x="1415" y="1276"/>
            <a:chExt cx="266" cy="298"/>
          </a:xfrm>
        </p:grpSpPr>
        <p:grpSp>
          <p:nvGrpSpPr>
            <p:cNvPr id="42" name="Group 56"/>
            <p:cNvGrpSpPr>
              <a:grpSpLocks/>
            </p:cNvGrpSpPr>
            <p:nvPr/>
          </p:nvGrpSpPr>
          <p:grpSpPr bwMode="auto">
            <a:xfrm>
              <a:off x="1415" y="1276"/>
              <a:ext cx="266" cy="298"/>
              <a:chOff x="1415" y="1276"/>
              <a:chExt cx="266" cy="298"/>
            </a:xfrm>
          </p:grpSpPr>
          <p:pic>
            <p:nvPicPr>
              <p:cNvPr id="44" name="Picture 57" descr="Picture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4" y="1521"/>
                <a:ext cx="230" cy="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5" name="Oval 58"/>
              <p:cNvSpPr>
                <a:spLocks noChangeArrowheads="1"/>
              </p:cNvSpPr>
              <p:nvPr/>
            </p:nvSpPr>
            <p:spPr bwMode="gray">
              <a:xfrm flipH="1">
                <a:off x="1415" y="1276"/>
                <a:ext cx="266" cy="266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FF9900">
                      <a:gamma/>
                      <a:shade val="5725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Oval 59"/>
              <p:cNvSpPr>
                <a:spLocks noChangeArrowheads="1"/>
              </p:cNvSpPr>
              <p:nvPr/>
            </p:nvSpPr>
            <p:spPr bwMode="gray">
              <a:xfrm flipH="1">
                <a:off x="1422" y="1282"/>
                <a:ext cx="254" cy="254"/>
              </a:xfrm>
              <a:prstGeom prst="ellipse">
                <a:avLst/>
              </a:prstGeom>
              <a:gradFill rotWithShape="0">
                <a:gsLst>
                  <a:gs pos="0">
                    <a:srgbClr val="FF9900">
                      <a:gamma/>
                      <a:shade val="63529"/>
                      <a:invGamma/>
                    </a:srgbClr>
                  </a:gs>
                  <a:gs pos="100000">
                    <a:srgbClr val="FF9900">
                      <a:alpha val="85001"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47" name="Picture 60" descr="Picture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6" y="1278"/>
                <a:ext cx="174" cy="1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3" name="Text Box 61"/>
            <p:cNvSpPr txBox="1">
              <a:spLocks noChangeArrowheads="1"/>
            </p:cNvSpPr>
            <p:nvPr/>
          </p:nvSpPr>
          <p:spPr bwMode="gray">
            <a:xfrm>
              <a:off x="1441" y="129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48" name="Group 55"/>
          <p:cNvGrpSpPr>
            <a:grpSpLocks/>
          </p:cNvGrpSpPr>
          <p:nvPr/>
        </p:nvGrpSpPr>
        <p:grpSpPr bwMode="auto">
          <a:xfrm>
            <a:off x="7585313" y="818412"/>
            <a:ext cx="422275" cy="473075"/>
            <a:chOff x="1415" y="1276"/>
            <a:chExt cx="266" cy="298"/>
          </a:xfrm>
        </p:grpSpPr>
        <p:grpSp>
          <p:nvGrpSpPr>
            <p:cNvPr id="49" name="Group 56"/>
            <p:cNvGrpSpPr>
              <a:grpSpLocks/>
            </p:cNvGrpSpPr>
            <p:nvPr/>
          </p:nvGrpSpPr>
          <p:grpSpPr bwMode="auto">
            <a:xfrm>
              <a:off x="1415" y="1276"/>
              <a:ext cx="266" cy="298"/>
              <a:chOff x="1415" y="1276"/>
              <a:chExt cx="266" cy="298"/>
            </a:xfrm>
          </p:grpSpPr>
          <p:pic>
            <p:nvPicPr>
              <p:cNvPr id="51" name="Picture 57" descr="Picture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4" y="1521"/>
                <a:ext cx="230" cy="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2" name="Oval 58"/>
              <p:cNvSpPr>
                <a:spLocks noChangeArrowheads="1"/>
              </p:cNvSpPr>
              <p:nvPr/>
            </p:nvSpPr>
            <p:spPr bwMode="gray">
              <a:xfrm flipH="1">
                <a:off x="1415" y="1276"/>
                <a:ext cx="266" cy="266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FF9900">
                      <a:gamma/>
                      <a:shade val="5725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Oval 59"/>
              <p:cNvSpPr>
                <a:spLocks noChangeArrowheads="1"/>
              </p:cNvSpPr>
              <p:nvPr/>
            </p:nvSpPr>
            <p:spPr bwMode="gray">
              <a:xfrm flipH="1">
                <a:off x="1422" y="1282"/>
                <a:ext cx="254" cy="254"/>
              </a:xfrm>
              <a:prstGeom prst="ellipse">
                <a:avLst/>
              </a:prstGeom>
              <a:gradFill rotWithShape="0">
                <a:gsLst>
                  <a:gs pos="0">
                    <a:srgbClr val="FF9900">
                      <a:gamma/>
                      <a:shade val="63529"/>
                      <a:invGamma/>
                    </a:srgbClr>
                  </a:gs>
                  <a:gs pos="100000">
                    <a:srgbClr val="FF9900">
                      <a:alpha val="85001"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54" name="Picture 60" descr="Picture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6" y="1278"/>
                <a:ext cx="174" cy="1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0" name="Text Box 61"/>
            <p:cNvSpPr txBox="1">
              <a:spLocks noChangeArrowheads="1"/>
            </p:cNvSpPr>
            <p:nvPr/>
          </p:nvSpPr>
          <p:spPr bwMode="gray">
            <a:xfrm>
              <a:off x="1441" y="1292"/>
              <a:ext cx="18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8055214" y="741665"/>
            <a:ext cx="31979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Use of nanoscale BODIPY carriers:</a:t>
            </a:r>
            <a:endParaRPr lang="ru-RU" sz="3200" b="1" dirty="0"/>
          </a:p>
        </p:txBody>
      </p:sp>
      <p:grpSp>
        <p:nvGrpSpPr>
          <p:cNvPr id="56" name="Группа 55"/>
          <p:cNvGrpSpPr/>
          <p:nvPr/>
        </p:nvGrpSpPr>
        <p:grpSpPr>
          <a:xfrm>
            <a:off x="3124137" y="3263643"/>
            <a:ext cx="3212469" cy="1270953"/>
            <a:chOff x="451469" y="3817189"/>
            <a:chExt cx="3212469" cy="1270953"/>
          </a:xfrm>
        </p:grpSpPr>
        <p:sp>
          <p:nvSpPr>
            <p:cNvPr id="57" name="Скругленный прямоугольник 56"/>
            <p:cNvSpPr/>
            <p:nvPr/>
          </p:nvSpPr>
          <p:spPr>
            <a:xfrm>
              <a:off x="530631" y="3817189"/>
              <a:ext cx="2985978" cy="973175"/>
            </a:xfrm>
            <a:prstGeom prst="roundRect">
              <a:avLst/>
            </a:prstGeom>
            <a:noFill/>
            <a:ln w="79375">
              <a:gradFill>
                <a:gsLst>
                  <a:gs pos="42000">
                    <a:srgbClr val="E9F1F9">
                      <a:lumMod val="40000"/>
                      <a:lumOff val="60000"/>
                    </a:srgbClr>
                  </a:gs>
                  <a:gs pos="0">
                    <a:srgbClr val="8C303D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51469" y="3949369"/>
              <a:ext cx="3212469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ru-RU" altLang="ru-RU" sz="2200" b="1" dirty="0" err="1" smtClean="0"/>
                <a:t>Changе</a:t>
              </a:r>
              <a:r>
                <a:rPr lang="ru-RU" altLang="ru-RU" sz="2200" b="1" dirty="0" smtClean="0"/>
                <a:t> </a:t>
              </a:r>
              <a:r>
                <a:rPr lang="ru-RU" altLang="ru-RU" sz="2200" b="1" dirty="0" err="1"/>
                <a:t>environmental</a:t>
              </a:r>
              <a:r>
                <a:rPr lang="ru-RU" altLang="ru-RU" sz="2200" b="1" dirty="0"/>
                <a:t> </a:t>
              </a:r>
              <a:r>
                <a:rPr lang="ru-RU" altLang="ru-RU" sz="2200" b="1" dirty="0" err="1" smtClean="0"/>
                <a:t>conditions</a:t>
              </a:r>
              <a:endParaRPr lang="ru-RU" altLang="ru-RU" sz="2200" b="1" dirty="0"/>
            </a:p>
            <a:p>
              <a:pPr algn="ctr"/>
              <a:endParaRPr lang="ru-RU" sz="2400" b="1" dirty="0"/>
            </a:p>
          </p:txBody>
        </p:sp>
      </p:grpSp>
      <p:sp>
        <p:nvSpPr>
          <p:cNvPr id="59" name="Rectangle 4">
            <a:extLst>
              <a:ext uri="{FF2B5EF4-FFF2-40B4-BE49-F238E27FC236}">
                <a16:creationId xmlns:a16="http://schemas.microsoft.com/office/drawing/2014/main" id="{2C4DF107-26E9-4F31-9961-3DCD6B220459}"/>
              </a:ext>
            </a:extLst>
          </p:cNvPr>
          <p:cNvSpPr>
            <a:spLocks noChangeArrowheads="1"/>
          </p:cNvSpPr>
          <p:nvPr/>
        </p:nvSpPr>
        <p:spPr bwMode="gray">
          <a:xfrm rot="3419336">
            <a:off x="6645694" y="2665875"/>
            <a:ext cx="318093" cy="379306"/>
          </a:xfrm>
          <a:prstGeom prst="rect">
            <a:avLst/>
          </a:prstGeom>
          <a:gradFill rotWithShape="1">
            <a:gsLst>
              <a:gs pos="0">
                <a:srgbClr val="FF7C80"/>
              </a:gs>
              <a:gs pos="100000">
                <a:srgbClr val="FF7C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FF7C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8055214" y="1916098"/>
            <a:ext cx="3578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8C303D"/>
                </a:solidFill>
                <a:latin typeface="Georgia" panose="02040502050405020303" pitchFamily="18" charset="0"/>
              </a:rPr>
              <a:t>WHAT KIND???</a:t>
            </a:r>
            <a:endParaRPr lang="ru-RU" sz="2400" b="1" dirty="0">
              <a:solidFill>
                <a:srgbClr val="8C303D"/>
              </a:solidFill>
              <a:latin typeface="Georgia" panose="02040502050405020303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300487" y="3202388"/>
            <a:ext cx="48295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ru-RU" sz="2600" b="1" dirty="0" smtClean="0"/>
              <a:t>Metal-organic cages (MOCs);</a:t>
            </a:r>
            <a:endParaRPr lang="ru-RU" sz="2600" b="1" dirty="0"/>
          </a:p>
        </p:txBody>
      </p:sp>
      <p:sp>
        <p:nvSpPr>
          <p:cNvPr id="69" name="TextBox 68"/>
          <p:cNvSpPr txBox="1"/>
          <p:nvPr/>
        </p:nvSpPr>
        <p:spPr>
          <a:xfrm>
            <a:off x="7338689" y="3943961"/>
            <a:ext cx="40571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ru-RU" sz="2600" b="1" dirty="0" smtClean="0"/>
              <a:t>Micelles;</a:t>
            </a:r>
            <a:endParaRPr lang="ru-RU" sz="2600" b="1" dirty="0"/>
          </a:p>
        </p:txBody>
      </p:sp>
      <p:sp>
        <p:nvSpPr>
          <p:cNvPr id="72" name="TextBox 71"/>
          <p:cNvSpPr txBox="1"/>
          <p:nvPr/>
        </p:nvSpPr>
        <p:spPr>
          <a:xfrm>
            <a:off x="7306300" y="4641574"/>
            <a:ext cx="4047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altLang="ru-RU" sz="2400" b="1" dirty="0" err="1" smtClean="0"/>
              <a:t>Сarbon</a:t>
            </a:r>
            <a:r>
              <a:rPr lang="ru-RU" altLang="ru-RU" sz="2400" b="1" dirty="0" smtClean="0"/>
              <a:t> </a:t>
            </a:r>
            <a:r>
              <a:rPr lang="ru-RU" altLang="ru-RU" sz="2400" b="1" dirty="0" err="1" smtClean="0"/>
              <a:t>nanoparticles</a:t>
            </a:r>
            <a:r>
              <a:rPr lang="en-US" altLang="ru-RU" sz="2400" b="1" dirty="0" smtClean="0"/>
              <a:t>;</a:t>
            </a:r>
            <a:endParaRPr lang="ru-RU" sz="2400" dirty="0"/>
          </a:p>
        </p:txBody>
      </p:sp>
      <p:sp>
        <p:nvSpPr>
          <p:cNvPr id="74" name="Rectangle 4">
            <a:extLst>
              <a:ext uri="{FF2B5EF4-FFF2-40B4-BE49-F238E27FC236}">
                <a16:creationId xmlns:a16="http://schemas.microsoft.com/office/drawing/2014/main" id="{2C4DF107-26E9-4F31-9961-3DCD6B220459}"/>
              </a:ext>
            </a:extLst>
          </p:cNvPr>
          <p:cNvSpPr>
            <a:spLocks noChangeArrowheads="1"/>
          </p:cNvSpPr>
          <p:nvPr/>
        </p:nvSpPr>
        <p:spPr bwMode="gray">
          <a:xfrm rot="3419336">
            <a:off x="6686594" y="4060895"/>
            <a:ext cx="318093" cy="379306"/>
          </a:xfrm>
          <a:prstGeom prst="rect">
            <a:avLst/>
          </a:prstGeom>
          <a:gradFill rotWithShape="1">
            <a:gsLst>
              <a:gs pos="0">
                <a:srgbClr val="FF7C80"/>
              </a:gs>
              <a:gs pos="100000">
                <a:srgbClr val="FF7C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FF7C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75" name="Rectangle 4">
            <a:extLst>
              <a:ext uri="{FF2B5EF4-FFF2-40B4-BE49-F238E27FC236}">
                <a16:creationId xmlns:a16="http://schemas.microsoft.com/office/drawing/2014/main" id="{2C4DF107-26E9-4F31-9961-3DCD6B220459}"/>
              </a:ext>
            </a:extLst>
          </p:cNvPr>
          <p:cNvSpPr>
            <a:spLocks noChangeArrowheads="1"/>
          </p:cNvSpPr>
          <p:nvPr/>
        </p:nvSpPr>
        <p:spPr bwMode="gray">
          <a:xfrm rot="3419336">
            <a:off x="6715484" y="4740031"/>
            <a:ext cx="318093" cy="379306"/>
          </a:xfrm>
          <a:prstGeom prst="rect">
            <a:avLst/>
          </a:prstGeom>
          <a:gradFill rotWithShape="1">
            <a:gsLst>
              <a:gs pos="0">
                <a:srgbClr val="FF7C80"/>
              </a:gs>
              <a:gs pos="100000">
                <a:srgbClr val="FF7C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FF7C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76" name="Rectangle 4">
            <a:extLst>
              <a:ext uri="{FF2B5EF4-FFF2-40B4-BE49-F238E27FC236}">
                <a16:creationId xmlns:a16="http://schemas.microsoft.com/office/drawing/2014/main" id="{2C4DF107-26E9-4F31-9961-3DCD6B220459}"/>
              </a:ext>
            </a:extLst>
          </p:cNvPr>
          <p:cNvSpPr>
            <a:spLocks noChangeArrowheads="1"/>
          </p:cNvSpPr>
          <p:nvPr/>
        </p:nvSpPr>
        <p:spPr bwMode="gray">
          <a:xfrm rot="3419336">
            <a:off x="6736739" y="5432730"/>
            <a:ext cx="318093" cy="379306"/>
          </a:xfrm>
          <a:prstGeom prst="rect">
            <a:avLst/>
          </a:prstGeom>
          <a:gradFill rotWithShape="1">
            <a:gsLst>
              <a:gs pos="0">
                <a:srgbClr val="FF7C80"/>
              </a:gs>
              <a:gs pos="100000">
                <a:srgbClr val="FF7C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FF7C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7338689" y="5284881"/>
            <a:ext cx="4047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ru-RU" sz="2400" b="1" dirty="0" smtClean="0"/>
              <a:t>Polymer capsules;</a:t>
            </a:r>
            <a:endParaRPr lang="ru-RU" sz="2400" dirty="0"/>
          </a:p>
        </p:txBody>
      </p:sp>
      <p:sp>
        <p:nvSpPr>
          <p:cNvPr id="78" name="Rectangle 4">
            <a:extLst>
              <a:ext uri="{FF2B5EF4-FFF2-40B4-BE49-F238E27FC236}">
                <a16:creationId xmlns:a16="http://schemas.microsoft.com/office/drawing/2014/main" id="{2C4DF107-26E9-4F31-9961-3DCD6B220459}"/>
              </a:ext>
            </a:extLst>
          </p:cNvPr>
          <p:cNvSpPr>
            <a:spLocks noChangeArrowheads="1"/>
          </p:cNvSpPr>
          <p:nvPr/>
        </p:nvSpPr>
        <p:spPr bwMode="gray">
          <a:xfrm rot="3419336">
            <a:off x="6678497" y="3335624"/>
            <a:ext cx="318093" cy="379306"/>
          </a:xfrm>
          <a:prstGeom prst="rect">
            <a:avLst/>
          </a:prstGeom>
          <a:gradFill rotWithShape="1">
            <a:gsLst>
              <a:gs pos="0">
                <a:srgbClr val="FF7C80"/>
              </a:gs>
              <a:gs pos="100000">
                <a:srgbClr val="FF7C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FF7C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grpSp>
        <p:nvGrpSpPr>
          <p:cNvPr id="3" name="Группа 2"/>
          <p:cNvGrpSpPr/>
          <p:nvPr/>
        </p:nvGrpSpPr>
        <p:grpSpPr>
          <a:xfrm>
            <a:off x="-75070" y="5487916"/>
            <a:ext cx="2862886" cy="830997"/>
            <a:chOff x="-75070" y="5487916"/>
            <a:chExt cx="2862886" cy="830997"/>
          </a:xfrm>
        </p:grpSpPr>
        <p:sp>
          <p:nvSpPr>
            <p:cNvPr id="32" name="TextBox 31"/>
            <p:cNvSpPr txBox="1"/>
            <p:nvPr/>
          </p:nvSpPr>
          <p:spPr>
            <a:xfrm>
              <a:off x="-75070" y="5487916"/>
              <a:ext cx="28628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/>
                <a:t> </a:t>
              </a:r>
              <a:r>
                <a:rPr lang="en-US" sz="2400" b="1" dirty="0" smtClean="0"/>
                <a:t>Water-soluble </a:t>
              </a:r>
              <a:r>
                <a:rPr lang="en-US" sz="2400" b="1" dirty="0"/>
                <a:t>molecules</a:t>
              </a:r>
              <a:endParaRPr lang="ru-RU" sz="2400" b="1" dirty="0"/>
            </a:p>
          </p:txBody>
        </p:sp>
        <p:sp>
          <p:nvSpPr>
            <p:cNvPr id="2" name="Скругленный прямоугольник 1"/>
            <p:cNvSpPr/>
            <p:nvPr/>
          </p:nvSpPr>
          <p:spPr>
            <a:xfrm>
              <a:off x="390741" y="5519757"/>
              <a:ext cx="2060629" cy="718743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0" name="Скругленный прямоугольник 59"/>
          <p:cNvSpPr/>
          <p:nvPr/>
        </p:nvSpPr>
        <p:spPr>
          <a:xfrm>
            <a:off x="217408" y="5023743"/>
            <a:ext cx="2869735" cy="427236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3268026" y="5021442"/>
            <a:ext cx="3014651" cy="427236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3254497" y="5652513"/>
            <a:ext cx="3028180" cy="461665"/>
            <a:chOff x="3254497" y="5652513"/>
            <a:chExt cx="3028180" cy="461665"/>
          </a:xfrm>
        </p:grpSpPr>
        <p:sp>
          <p:nvSpPr>
            <p:cNvPr id="38" name="TextBox 37"/>
            <p:cNvSpPr txBox="1"/>
            <p:nvPr/>
          </p:nvSpPr>
          <p:spPr>
            <a:xfrm>
              <a:off x="3254497" y="5652513"/>
              <a:ext cx="2863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/>
                <a:t>    </a:t>
              </a:r>
              <a:r>
                <a:rPr lang="en-US" sz="2400" b="1" dirty="0" smtClean="0"/>
                <a:t>Temperature, pH…</a:t>
              </a:r>
              <a:endParaRPr lang="ru-RU" sz="2400" b="1" dirty="0"/>
            </a:p>
          </p:txBody>
        </p:sp>
        <p:sp>
          <p:nvSpPr>
            <p:cNvPr id="63" name="Скругленный прямоугольник 62"/>
            <p:cNvSpPr/>
            <p:nvPr/>
          </p:nvSpPr>
          <p:spPr>
            <a:xfrm>
              <a:off x="3295947" y="5670681"/>
              <a:ext cx="2986730" cy="427236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04699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A758FA7-10B0-469A-A01B-93BF8993DB1B}"/>
              </a:ext>
            </a:extLst>
          </p:cNvPr>
          <p:cNvSpPr/>
          <p:nvPr/>
        </p:nvSpPr>
        <p:spPr>
          <a:xfrm>
            <a:off x="0" y="6349291"/>
            <a:ext cx="12192000" cy="5254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149817" y="6392084"/>
            <a:ext cx="8865586" cy="510381"/>
            <a:chOff x="149817" y="6392084"/>
            <a:chExt cx="8865586" cy="510381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167"/>
            <a:stretch/>
          </p:blipFill>
          <p:spPr>
            <a:xfrm>
              <a:off x="149817" y="6392084"/>
              <a:ext cx="380814" cy="452268"/>
            </a:xfrm>
            <a:prstGeom prst="rect">
              <a:avLst/>
            </a:prstGeom>
          </p:spPr>
        </p:pic>
        <p:sp>
          <p:nvSpPr>
            <p:cNvPr id="9" name="Нижний колонтитул 3"/>
            <p:cNvSpPr txBox="1">
              <a:spLocks/>
            </p:cNvSpPr>
            <p:nvPr/>
          </p:nvSpPr>
          <p:spPr>
            <a:xfrm>
              <a:off x="424733" y="6537340"/>
              <a:ext cx="859067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ctr" defTabSz="914400" rtl="0" eaLnBrk="1" latinLnBrk="0" hangingPunct="1">
                <a:defRPr sz="900" kern="1200" cap="all" baseline="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ru-RU" sz="1800" b="1" i="1" cap="none" dirty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altLang="ru-RU" sz="1800" b="1" i="1" cap="none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.A. </a:t>
              </a:r>
              <a:r>
                <a:rPr lang="en-US" altLang="ru-RU" sz="1800" b="1" i="1" cap="none" dirty="0" err="1" smtClean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Krestov</a:t>
              </a:r>
              <a:r>
                <a:rPr lang="en-US" altLang="ru-RU" sz="1800" b="1" i="1" cap="none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Institute of Solution Chemistry of the Russian Academy of Sciences, Russia</a:t>
              </a:r>
              <a:endParaRPr lang="ru-RU" altLang="ru-RU" sz="1800" b="1" cap="none" dirty="0" smtClean="0">
                <a:solidFill>
                  <a:schemeClr val="bg1"/>
                </a:solidFill>
              </a:endParaRPr>
            </a:p>
            <a:p>
              <a:pPr algn="l"/>
              <a:endParaRPr lang="ru-RU" sz="1800" dirty="0"/>
            </a:p>
          </p:txBody>
        </p:sp>
      </p:grpSp>
      <p:sp>
        <p:nvSpPr>
          <p:cNvPr id="10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745173" y="6405732"/>
            <a:ext cx="1312025" cy="365125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6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0224" y="105510"/>
            <a:ext cx="54382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</a:rPr>
              <a:t>BODIPY </a:t>
            </a:r>
            <a:r>
              <a:rPr lang="en-US" sz="3200" b="1" dirty="0"/>
              <a:t>structural</a:t>
            </a:r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</a:rPr>
              <a:t>modification</a:t>
            </a:r>
            <a:endParaRPr lang="ru-RU" sz="3200" b="1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721196"/>
            <a:ext cx="7824650" cy="0"/>
          </a:xfrm>
          <a:prstGeom prst="line">
            <a:avLst/>
          </a:prstGeom>
          <a:ln w="66675" cmpd="tri">
            <a:gradFill flip="none" rotWithShape="1">
              <a:gsLst>
                <a:gs pos="0">
                  <a:srgbClr val="A73949"/>
                </a:gs>
                <a:gs pos="61000">
                  <a:schemeClr val="accent1">
                    <a:lumMod val="89000"/>
                  </a:schemeClr>
                </a:gs>
                <a:gs pos="86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Группа 34"/>
          <p:cNvGrpSpPr/>
          <p:nvPr/>
        </p:nvGrpSpPr>
        <p:grpSpPr>
          <a:xfrm>
            <a:off x="3059366" y="2792255"/>
            <a:ext cx="5279357" cy="2628509"/>
            <a:chOff x="2852399" y="1032552"/>
            <a:chExt cx="5279357" cy="2628509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2852399" y="1032552"/>
              <a:ext cx="5279357" cy="2628509"/>
              <a:chOff x="-252751" y="1215364"/>
              <a:chExt cx="5279357" cy="2628509"/>
            </a:xfrm>
          </p:grpSpPr>
          <p:grpSp>
            <p:nvGrpSpPr>
              <p:cNvPr id="23" name="Группа 22"/>
              <p:cNvGrpSpPr/>
              <p:nvPr/>
            </p:nvGrpSpPr>
            <p:grpSpPr>
              <a:xfrm>
                <a:off x="434082" y="1584696"/>
                <a:ext cx="3535866" cy="2259177"/>
                <a:chOff x="149817" y="1824470"/>
                <a:chExt cx="3916680" cy="2339340"/>
              </a:xfrm>
            </p:grpSpPr>
            <p:pic>
              <p:nvPicPr>
                <p:cNvPr id="13" name="Рисунок 12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9817" y="1824470"/>
                  <a:ext cx="3916680" cy="2339340"/>
                </a:xfrm>
                <a:prstGeom prst="rect">
                  <a:avLst/>
                </a:prstGeom>
              </p:spPr>
            </p:pic>
            <p:sp>
              <p:nvSpPr>
                <p:cNvPr id="15" name="TextBox 14"/>
                <p:cNvSpPr txBox="1"/>
                <p:nvPr/>
              </p:nvSpPr>
              <p:spPr>
                <a:xfrm flipH="1">
                  <a:off x="3198164" y="3270991"/>
                  <a:ext cx="30949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5</a:t>
                  </a:r>
                  <a:endParaRPr lang="ru-RU" b="1" dirty="0"/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 flipH="1">
                  <a:off x="488673" y="2603469"/>
                  <a:ext cx="30949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/>
                    <a:t>2</a:t>
                  </a:r>
                  <a:endParaRPr lang="ru-RU" b="1" dirty="0"/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 flipH="1">
                  <a:off x="718483" y="3258111"/>
                  <a:ext cx="30949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/>
                    <a:t>3</a:t>
                  </a:r>
                  <a:endParaRPr lang="ru-RU" b="1" dirty="0"/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 flipH="1">
                  <a:off x="1958323" y="3086898"/>
                  <a:ext cx="30949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/>
                    <a:t>4</a:t>
                  </a:r>
                  <a:endParaRPr lang="ru-RU" b="1" dirty="0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 flipH="1">
                  <a:off x="1061383" y="2165370"/>
                  <a:ext cx="30949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1</a:t>
                  </a:r>
                  <a:endParaRPr lang="ru-RU" b="1" dirty="0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 flipH="1">
                  <a:off x="3507663" y="2629545"/>
                  <a:ext cx="30949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/>
                    <a:t>6</a:t>
                  </a:r>
                  <a:endParaRPr lang="ru-RU" b="1" dirty="0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 flipH="1">
                  <a:off x="2881692" y="2178399"/>
                  <a:ext cx="30949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7</a:t>
                  </a:r>
                  <a:endParaRPr lang="ru-RU" b="1" dirty="0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 flipH="1">
                  <a:off x="2084700" y="2074112"/>
                  <a:ext cx="30949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/>
                    <a:t>8</a:t>
                  </a:r>
                  <a:endParaRPr lang="ru-RU" b="1" dirty="0"/>
                </a:p>
              </p:txBody>
            </p:sp>
          </p:grpSp>
          <p:sp>
            <p:nvSpPr>
              <p:cNvPr id="24" name="TextBox 23"/>
              <p:cNvSpPr txBox="1"/>
              <p:nvPr/>
            </p:nvSpPr>
            <p:spPr>
              <a:xfrm>
                <a:off x="1526165" y="1215364"/>
                <a:ext cx="16650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 err="1"/>
                  <a:t>m</a:t>
                </a:r>
                <a:r>
                  <a:rPr lang="en-US" b="1" i="1" dirty="0" err="1" smtClean="0"/>
                  <a:t>eso</a:t>
                </a:r>
                <a:r>
                  <a:rPr lang="en-US" b="1" dirty="0" smtClean="0"/>
                  <a:t> position</a:t>
                </a:r>
                <a:endParaRPr lang="ru-RU" b="1" dirty="0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3687124" y="1599394"/>
                <a:ext cx="13394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/>
                  <a:t>β </a:t>
                </a:r>
                <a:r>
                  <a:rPr lang="en-US" b="1" dirty="0" smtClean="0"/>
                  <a:t>positions</a:t>
                </a:r>
                <a:endParaRPr lang="ru-RU" dirty="0"/>
              </a:p>
            </p:txBody>
          </p:sp>
          <p:sp>
            <p:nvSpPr>
              <p:cNvPr id="4" name="Правая фигурная скобка 3"/>
              <p:cNvSpPr/>
              <p:nvPr/>
            </p:nvSpPr>
            <p:spPr>
              <a:xfrm rot="18844081">
                <a:off x="3645193" y="1658673"/>
                <a:ext cx="263617" cy="1000907"/>
              </a:xfrm>
              <a:prstGeom prst="rightBrac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Стрелка вверх 27"/>
              <p:cNvSpPr/>
              <p:nvPr/>
            </p:nvSpPr>
            <p:spPr>
              <a:xfrm rot="18816763" flipH="1">
                <a:off x="3366763" y="3247437"/>
                <a:ext cx="164753" cy="372656"/>
              </a:xfrm>
              <a:prstGeom prst="upArrow">
                <a:avLst/>
              </a:prstGeom>
              <a:pattFill prst="ltHorz">
                <a:fgClr>
                  <a:schemeClr val="tx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Стрелка вверх 28"/>
              <p:cNvSpPr/>
              <p:nvPr/>
            </p:nvSpPr>
            <p:spPr>
              <a:xfrm rot="3715858" flipH="1">
                <a:off x="805204" y="3218674"/>
                <a:ext cx="180621" cy="412950"/>
              </a:xfrm>
              <a:prstGeom prst="upArrow">
                <a:avLst/>
              </a:prstGeom>
              <a:pattFill prst="ltHorz">
                <a:fgClr>
                  <a:schemeClr val="tx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Прямоугольник 29"/>
              <p:cNvSpPr/>
              <p:nvPr/>
            </p:nvSpPr>
            <p:spPr>
              <a:xfrm>
                <a:off x="3578506" y="3455657"/>
                <a:ext cx="11528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b="1" dirty="0" smtClean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α</a:t>
                </a:r>
                <a:r>
                  <a:rPr lang="en-US" b="1" dirty="0" smtClean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position</a:t>
                </a:r>
                <a:endParaRPr lang="ru-RU" dirty="0"/>
              </a:p>
            </p:txBody>
          </p:sp>
          <p:sp>
            <p:nvSpPr>
              <p:cNvPr id="31" name="Правая фигурная скобка 30"/>
              <p:cNvSpPr/>
              <p:nvPr/>
            </p:nvSpPr>
            <p:spPr>
              <a:xfrm rot="12941650">
                <a:off x="561044" y="1716916"/>
                <a:ext cx="276169" cy="931086"/>
              </a:xfrm>
              <a:prstGeom prst="rightBrac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-252751" y="1658051"/>
                <a:ext cx="13394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/>
                  <a:t>β </a:t>
                </a:r>
                <a:r>
                  <a:rPr lang="en-US" b="1" dirty="0" smtClean="0"/>
                  <a:t>positions</a:t>
                </a:r>
                <a:endParaRPr lang="ru-RU" dirty="0"/>
              </a:p>
            </p:txBody>
          </p:sp>
        </p:grpSp>
        <p:sp>
          <p:nvSpPr>
            <p:cNvPr id="25" name="Прямоугольник 24"/>
            <p:cNvSpPr/>
            <p:nvPr/>
          </p:nvSpPr>
          <p:spPr>
            <a:xfrm>
              <a:off x="3081114" y="3244830"/>
              <a:ext cx="11528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α</a:t>
              </a:r>
              <a:r>
                <a:rPr lang="en-US" b="1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position</a:t>
              </a:r>
              <a:endParaRPr lang="ru-RU" dirty="0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157150" y="1488447"/>
            <a:ext cx="3287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two </a:t>
            </a:r>
            <a:r>
              <a:rPr lang="en-US" sz="2800" b="1" dirty="0"/>
              <a:t>main directions</a:t>
            </a:r>
            <a:endParaRPr lang="ru-RU" sz="2800" b="1" dirty="0"/>
          </a:p>
        </p:txBody>
      </p:sp>
      <p:sp>
        <p:nvSpPr>
          <p:cNvPr id="40" name="Левая фигурная скобка 39"/>
          <p:cNvSpPr/>
          <p:nvPr/>
        </p:nvSpPr>
        <p:spPr>
          <a:xfrm>
            <a:off x="3381087" y="1285904"/>
            <a:ext cx="301796" cy="1026153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3864520" y="1124793"/>
            <a:ext cx="3784055" cy="37379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/>
          <p:cNvSpPr txBox="1"/>
          <p:nvPr/>
        </p:nvSpPr>
        <p:spPr>
          <a:xfrm>
            <a:off x="3842185" y="1133332"/>
            <a:ext cx="3872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</a:t>
            </a:r>
            <a:r>
              <a:rPr lang="en-US" b="1" dirty="0" smtClean="0"/>
              <a:t>ntroduction of bulky aryl substituents </a:t>
            </a:r>
            <a:endParaRPr lang="ru-RU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3837511" y="1880209"/>
            <a:ext cx="3838072" cy="77203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/>
          <p:cNvSpPr txBox="1"/>
          <p:nvPr/>
        </p:nvSpPr>
        <p:spPr>
          <a:xfrm>
            <a:off x="3842185" y="1952692"/>
            <a:ext cx="3872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</a:t>
            </a:r>
            <a:r>
              <a:rPr lang="en-US" b="1" dirty="0" smtClean="0"/>
              <a:t>ntroduction of </a:t>
            </a:r>
            <a:r>
              <a:rPr lang="ru-RU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extended</a:t>
            </a:r>
            <a:r>
              <a:rPr lang="ru-RU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aliphatic</a:t>
            </a:r>
            <a:r>
              <a:rPr lang="ru-RU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alkyl</a:t>
            </a:r>
            <a:r>
              <a:rPr lang="ru-RU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substituents</a:t>
            </a:r>
            <a:r>
              <a:rPr lang="ru-RU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/>
          </a:p>
        </p:txBody>
      </p:sp>
      <p:sp>
        <p:nvSpPr>
          <p:cNvPr id="45" name="Левая фигурная скобка 44"/>
          <p:cNvSpPr/>
          <p:nvPr/>
        </p:nvSpPr>
        <p:spPr>
          <a:xfrm rot="10800000">
            <a:off x="7869439" y="1285903"/>
            <a:ext cx="301796" cy="1026153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45"/>
          <p:cNvSpPr txBox="1"/>
          <p:nvPr/>
        </p:nvSpPr>
        <p:spPr>
          <a:xfrm>
            <a:off x="8252999" y="1429472"/>
            <a:ext cx="380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err="1"/>
              <a:t>into</a:t>
            </a:r>
            <a:r>
              <a:rPr lang="ru-RU" sz="2200" b="1" dirty="0"/>
              <a:t> </a:t>
            </a:r>
            <a:r>
              <a:rPr lang="ru-RU" sz="2200" b="1" dirty="0" err="1"/>
              <a:t>the</a:t>
            </a:r>
            <a:r>
              <a:rPr lang="ru-RU" sz="2200" b="1" dirty="0"/>
              <a:t> </a:t>
            </a:r>
            <a:r>
              <a:rPr lang="ru-RU" sz="2200" b="1" i="1" dirty="0" err="1"/>
              <a:t>ms</a:t>
            </a:r>
            <a:r>
              <a:rPr lang="ru-RU" sz="2200" b="1" dirty="0" err="1"/>
              <a:t>-spacer</a:t>
            </a:r>
            <a:r>
              <a:rPr lang="ru-RU" sz="2200" b="1" dirty="0"/>
              <a:t> </a:t>
            </a:r>
            <a:r>
              <a:rPr lang="ru-RU" sz="2200" b="1" dirty="0" err="1"/>
              <a:t>and</a:t>
            </a:r>
            <a:r>
              <a:rPr lang="ru-RU" sz="2200" b="1" dirty="0"/>
              <a:t> </a:t>
            </a:r>
            <a:endParaRPr lang="en-US" sz="2200" b="1" dirty="0" smtClean="0"/>
          </a:p>
          <a:p>
            <a:pPr algn="ctr"/>
            <a:r>
              <a:rPr lang="ru-RU" sz="2200" b="1" dirty="0" smtClean="0"/>
              <a:t>α</a:t>
            </a:r>
            <a:r>
              <a:rPr lang="en-US" sz="2200" b="1" dirty="0" smtClean="0"/>
              <a:t>,</a:t>
            </a:r>
            <a:r>
              <a:rPr lang="ru-RU" sz="2200" b="1" dirty="0"/>
              <a:t> β </a:t>
            </a:r>
            <a:r>
              <a:rPr lang="ru-RU" sz="2200" b="1" dirty="0" smtClean="0"/>
              <a:t>-</a:t>
            </a:r>
            <a:r>
              <a:rPr lang="ru-RU" sz="2200" b="1" dirty="0" err="1" smtClean="0"/>
              <a:t>positions</a:t>
            </a:r>
            <a:r>
              <a:rPr lang="ru-RU" sz="2200" b="1" dirty="0" smtClean="0"/>
              <a:t> </a:t>
            </a:r>
            <a:r>
              <a:rPr lang="ru-RU" sz="2200" b="1" dirty="0" err="1"/>
              <a:t>of</a:t>
            </a:r>
            <a:r>
              <a:rPr lang="ru-RU" sz="2200" b="1" dirty="0"/>
              <a:t> </a:t>
            </a:r>
            <a:r>
              <a:rPr lang="ru-RU" sz="2200" b="1" dirty="0" err="1"/>
              <a:t>pyrrole</a:t>
            </a:r>
            <a:r>
              <a:rPr lang="ru-RU" sz="2200" b="1" dirty="0"/>
              <a:t> </a:t>
            </a:r>
            <a:r>
              <a:rPr lang="ru-RU" sz="2200" b="1" dirty="0" err="1"/>
              <a:t>nuclei</a:t>
            </a:r>
            <a:r>
              <a:rPr lang="ru-RU" sz="2200" b="1" dirty="0"/>
              <a:t> </a:t>
            </a:r>
          </a:p>
        </p:txBody>
      </p:sp>
      <p:grpSp>
        <p:nvGrpSpPr>
          <p:cNvPr id="74" name="Группа 73"/>
          <p:cNvGrpSpPr/>
          <p:nvPr/>
        </p:nvGrpSpPr>
        <p:grpSpPr>
          <a:xfrm>
            <a:off x="9356585" y="2493795"/>
            <a:ext cx="2557483" cy="3363397"/>
            <a:chOff x="9118460" y="2493795"/>
            <a:chExt cx="2557483" cy="3363397"/>
          </a:xfrm>
        </p:grpSpPr>
        <p:sp>
          <p:nvSpPr>
            <p:cNvPr id="63" name="Скругленный прямоугольник 62"/>
            <p:cNvSpPr/>
            <p:nvPr/>
          </p:nvSpPr>
          <p:spPr>
            <a:xfrm>
              <a:off x="9118460" y="2493795"/>
              <a:ext cx="2557483" cy="3363397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62" name="Группа 61"/>
            <p:cNvGrpSpPr/>
            <p:nvPr/>
          </p:nvGrpSpPr>
          <p:grpSpPr>
            <a:xfrm>
              <a:off x="9253641" y="2551345"/>
              <a:ext cx="2297716" cy="3197418"/>
              <a:chOff x="9093207" y="2652247"/>
              <a:chExt cx="2381250" cy="3516729"/>
            </a:xfrm>
          </p:grpSpPr>
          <p:pic>
            <p:nvPicPr>
              <p:cNvPr id="57" name="Рисунок 56"/>
              <p:cNvPicPr/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805" t="-426" b="61561"/>
              <a:stretch/>
            </p:blipFill>
            <p:spPr bwMode="auto">
              <a:xfrm>
                <a:off x="9191135" y="2652247"/>
                <a:ext cx="1989184" cy="2310947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grpSp>
            <p:nvGrpSpPr>
              <p:cNvPr id="61" name="Группа 60"/>
              <p:cNvGrpSpPr/>
              <p:nvPr/>
            </p:nvGrpSpPr>
            <p:grpSpPr>
              <a:xfrm>
                <a:off x="9093207" y="4836338"/>
                <a:ext cx="2381250" cy="1332638"/>
                <a:chOff x="9093207" y="4836338"/>
                <a:chExt cx="2381250" cy="1332638"/>
              </a:xfrm>
            </p:grpSpPr>
            <p:pic>
              <p:nvPicPr>
                <p:cNvPr id="58" name="Рисунок 57"/>
                <p:cNvPicPr/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850" t="37730" r="17794" b="45391"/>
                <a:stretch/>
              </p:blipFill>
              <p:spPr bwMode="auto">
                <a:xfrm>
                  <a:off x="9093207" y="5035501"/>
                  <a:ext cx="2381250" cy="11334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60" name="TextBox 59"/>
                <p:cNvSpPr txBox="1"/>
                <p:nvPr/>
              </p:nvSpPr>
              <p:spPr>
                <a:xfrm>
                  <a:off x="10922007" y="4836338"/>
                  <a:ext cx="552450" cy="369332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ru-RU" dirty="0"/>
                </a:p>
              </p:txBody>
            </p:sp>
          </p:grpSp>
        </p:grpSp>
      </p:grpSp>
      <p:grpSp>
        <p:nvGrpSpPr>
          <p:cNvPr id="66" name="Группа 65"/>
          <p:cNvGrpSpPr/>
          <p:nvPr/>
        </p:nvGrpSpPr>
        <p:grpSpPr>
          <a:xfrm>
            <a:off x="8454669" y="3695184"/>
            <a:ext cx="939280" cy="503887"/>
            <a:chOff x="8795786" y="3674205"/>
            <a:chExt cx="975358" cy="556826"/>
          </a:xfrm>
        </p:grpSpPr>
        <p:sp>
          <p:nvSpPr>
            <p:cNvPr id="64" name="Прямоугольник 63"/>
            <p:cNvSpPr/>
            <p:nvPr/>
          </p:nvSpPr>
          <p:spPr>
            <a:xfrm>
              <a:off x="8795786" y="3712158"/>
              <a:ext cx="936554" cy="518873"/>
            </a:xfrm>
            <a:prstGeom prst="rect">
              <a:avLst/>
            </a:prstGeom>
            <a:noFill/>
            <a:ln w="31750">
              <a:solidFill>
                <a:srgbClr val="8C30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8941653" y="3674205"/>
              <a:ext cx="829491" cy="400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/>
                <a:t>R</a:t>
              </a:r>
              <a:r>
                <a:rPr lang="en-US" sz="2000" b="1" i="1" baseline="-25000" dirty="0" err="1" smtClean="0"/>
                <a:t>meso</a:t>
              </a:r>
              <a:endParaRPr lang="ru-RU" sz="2000" dirty="0"/>
            </a:p>
          </p:txBody>
        </p:sp>
      </p:grpSp>
      <p:grpSp>
        <p:nvGrpSpPr>
          <p:cNvPr id="70" name="Группа 69"/>
          <p:cNvGrpSpPr/>
          <p:nvPr/>
        </p:nvGrpSpPr>
        <p:grpSpPr>
          <a:xfrm>
            <a:off x="1044140" y="2459055"/>
            <a:ext cx="1724815" cy="1179102"/>
            <a:chOff x="1011693" y="2174167"/>
            <a:chExt cx="2062983" cy="1328745"/>
          </a:xfrm>
        </p:grpSpPr>
        <p:pic>
          <p:nvPicPr>
            <p:cNvPr id="68" name="Рисунок 67"/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62" t="1062" r="3953" b="75919"/>
            <a:stretch/>
          </p:blipFill>
          <p:spPr bwMode="auto">
            <a:xfrm>
              <a:off x="1011693" y="2174167"/>
              <a:ext cx="2062983" cy="1134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9" name="TextBox 68"/>
            <p:cNvSpPr txBox="1"/>
            <p:nvPr/>
          </p:nvSpPr>
          <p:spPr>
            <a:xfrm>
              <a:off x="1913233" y="3133580"/>
              <a:ext cx="25000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grpSp>
        <p:nvGrpSpPr>
          <p:cNvPr id="72" name="Группа 71"/>
          <p:cNvGrpSpPr/>
          <p:nvPr/>
        </p:nvGrpSpPr>
        <p:grpSpPr>
          <a:xfrm>
            <a:off x="349692" y="5032548"/>
            <a:ext cx="2208280" cy="1077550"/>
            <a:chOff x="227428" y="4858955"/>
            <a:chExt cx="2581275" cy="1194229"/>
          </a:xfrm>
        </p:grpSpPr>
        <p:pic>
          <p:nvPicPr>
            <p:cNvPr id="67" name="Рисунок 66"/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4" t="44087" r="49663" b="35727"/>
            <a:stretch/>
          </p:blipFill>
          <p:spPr bwMode="auto">
            <a:xfrm>
              <a:off x="227428" y="4858955"/>
              <a:ext cx="2581275" cy="10858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1" name="TextBox 70"/>
            <p:cNvSpPr txBox="1"/>
            <p:nvPr/>
          </p:nvSpPr>
          <p:spPr>
            <a:xfrm>
              <a:off x="967732" y="5683852"/>
              <a:ext cx="40454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73" name="Прямоугольник 72"/>
          <p:cNvSpPr/>
          <p:nvPr/>
        </p:nvSpPr>
        <p:spPr>
          <a:xfrm>
            <a:off x="74787" y="5949655"/>
            <a:ext cx="33647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https://doi.org/10.3389/fchem.2019.00712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9269514" y="5833446"/>
            <a:ext cx="27316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smtClean="0"/>
              <a:t>doi:10.1016/j.apsusc.2017.04.014</a:t>
            </a:r>
            <a:endParaRPr lang="ru-RU" sz="1400" dirty="0"/>
          </a:p>
        </p:txBody>
      </p:sp>
      <p:sp>
        <p:nvSpPr>
          <p:cNvPr id="76" name="Прямоугольник 75"/>
          <p:cNvSpPr/>
          <p:nvPr/>
        </p:nvSpPr>
        <p:spPr>
          <a:xfrm>
            <a:off x="8327043" y="6027951"/>
            <a:ext cx="38906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http://dx.doi.org/10.1007%2Fs00706-019-02521-4</a:t>
            </a:r>
          </a:p>
        </p:txBody>
      </p:sp>
      <p:pic>
        <p:nvPicPr>
          <p:cNvPr id="47" name="Рисунок 46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8" r="56711" b="42084"/>
          <a:stretch/>
        </p:blipFill>
        <p:spPr bwMode="auto">
          <a:xfrm>
            <a:off x="191801" y="2304639"/>
            <a:ext cx="722202" cy="13703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" name="Группа 49"/>
          <p:cNvGrpSpPr/>
          <p:nvPr/>
        </p:nvGrpSpPr>
        <p:grpSpPr>
          <a:xfrm>
            <a:off x="379917" y="3729529"/>
            <a:ext cx="1980728" cy="1443752"/>
            <a:chOff x="181037" y="3975941"/>
            <a:chExt cx="1978912" cy="1474421"/>
          </a:xfrm>
        </p:grpSpPr>
        <p:pic>
          <p:nvPicPr>
            <p:cNvPr id="48" name="Рисунок 47"/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7" t="63987" r="39900" b="-177"/>
            <a:stretch/>
          </p:blipFill>
          <p:spPr bwMode="auto">
            <a:xfrm>
              <a:off x="181037" y="3975941"/>
              <a:ext cx="1978912" cy="13772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" name="TextBox 48"/>
            <p:cNvSpPr txBox="1"/>
            <p:nvPr/>
          </p:nvSpPr>
          <p:spPr>
            <a:xfrm>
              <a:off x="1145050" y="5205151"/>
              <a:ext cx="304540" cy="2452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7254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5575471"/>
              </p:ext>
            </p:extLst>
          </p:nvPr>
        </p:nvGraphicFramePr>
        <p:xfrm>
          <a:off x="2702306" y="645461"/>
          <a:ext cx="9044247" cy="4405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7" name="CS ChemDraw Drawing" r:id="rId3" imgW="13252380" imgH="6456830" progId="ChemDraw.Document.6.0">
                  <p:embed/>
                </p:oleObj>
              </mc:Choice>
              <mc:Fallback>
                <p:oleObj name="CS ChemDraw Drawing" r:id="rId3" imgW="13252380" imgH="645683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02306" y="645461"/>
                        <a:ext cx="9044247" cy="4405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09050" y="0"/>
            <a:ext cx="3924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Objects</a:t>
            </a:r>
            <a:endParaRPr lang="ru-RU" sz="3200" b="1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71804" y="508575"/>
            <a:ext cx="7824650" cy="0"/>
          </a:xfrm>
          <a:prstGeom prst="line">
            <a:avLst/>
          </a:prstGeom>
          <a:ln w="66675" cmpd="tri">
            <a:gradFill flip="none" rotWithShape="1">
              <a:gsLst>
                <a:gs pos="0">
                  <a:srgbClr val="A73949"/>
                </a:gs>
                <a:gs pos="61000">
                  <a:schemeClr val="accent1">
                    <a:lumMod val="89000"/>
                  </a:schemeClr>
                </a:gs>
                <a:gs pos="86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A758FA7-10B0-469A-A01B-93BF8993DB1B}"/>
              </a:ext>
            </a:extLst>
          </p:cNvPr>
          <p:cNvSpPr/>
          <p:nvPr/>
        </p:nvSpPr>
        <p:spPr>
          <a:xfrm>
            <a:off x="0" y="6349291"/>
            <a:ext cx="12192000" cy="5254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149817" y="6392084"/>
            <a:ext cx="8874935" cy="525439"/>
            <a:chOff x="149817" y="6392084"/>
            <a:chExt cx="8874935" cy="525439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167"/>
            <a:stretch/>
          </p:blipFill>
          <p:spPr>
            <a:xfrm>
              <a:off x="149817" y="6392084"/>
              <a:ext cx="380814" cy="452268"/>
            </a:xfrm>
            <a:prstGeom prst="rect">
              <a:avLst/>
            </a:prstGeom>
          </p:spPr>
        </p:pic>
        <p:sp>
          <p:nvSpPr>
            <p:cNvPr id="9" name="Нижний колонтитул 3"/>
            <p:cNvSpPr txBox="1">
              <a:spLocks/>
            </p:cNvSpPr>
            <p:nvPr/>
          </p:nvSpPr>
          <p:spPr>
            <a:xfrm>
              <a:off x="434082" y="6552398"/>
              <a:ext cx="859067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ctr" defTabSz="914400" rtl="0" eaLnBrk="1" latinLnBrk="0" hangingPunct="1">
                <a:defRPr sz="900" kern="1200" cap="all" baseline="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ru-RU" sz="1800" b="1" i="1" cap="none" dirty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altLang="ru-RU" sz="1800" b="1" i="1" cap="none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.A. </a:t>
              </a:r>
              <a:r>
                <a:rPr lang="en-US" altLang="ru-RU" sz="1800" b="1" i="1" cap="none" dirty="0" err="1" smtClean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Krestov</a:t>
              </a:r>
              <a:r>
                <a:rPr lang="en-US" altLang="ru-RU" sz="1800" b="1" i="1" cap="none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Institute of Solution Chemistry of the Russian Academy of Sciences, Russia</a:t>
              </a:r>
              <a:endParaRPr lang="ru-RU" altLang="ru-RU" sz="1800" b="1" cap="none" dirty="0" smtClean="0">
                <a:solidFill>
                  <a:schemeClr val="bg1"/>
                </a:solidFill>
              </a:endParaRPr>
            </a:p>
            <a:p>
              <a:pPr algn="l"/>
              <a:endParaRPr lang="ru-RU" sz="1800" dirty="0"/>
            </a:p>
          </p:txBody>
        </p:sp>
      </p:grpSp>
      <p:sp>
        <p:nvSpPr>
          <p:cNvPr id="10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745173" y="6405732"/>
            <a:ext cx="1312025" cy="365125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7</a:t>
            </a:r>
            <a:endParaRPr lang="ru-RU" sz="3200" dirty="0">
              <a:solidFill>
                <a:schemeClr val="bg1"/>
              </a:solidFill>
            </a:endParaRPr>
          </a:p>
        </p:txBody>
      </p:sp>
      <p:grpSp>
        <p:nvGrpSpPr>
          <p:cNvPr id="42" name="Группа 41"/>
          <p:cNvGrpSpPr/>
          <p:nvPr/>
        </p:nvGrpSpPr>
        <p:grpSpPr>
          <a:xfrm>
            <a:off x="76620" y="1947347"/>
            <a:ext cx="2425512" cy="687787"/>
            <a:chOff x="149818" y="1129425"/>
            <a:chExt cx="2857500" cy="635614"/>
          </a:xfrm>
        </p:grpSpPr>
        <p:sp>
          <p:nvSpPr>
            <p:cNvPr id="37" name="Стрелка вправо 36"/>
            <p:cNvSpPr/>
            <p:nvPr/>
          </p:nvSpPr>
          <p:spPr>
            <a:xfrm>
              <a:off x="149818" y="1129425"/>
              <a:ext cx="2857500" cy="635614"/>
            </a:xfrm>
            <a:prstGeom prst="rightArrow">
              <a:avLst/>
            </a:prstGeom>
            <a:gradFill>
              <a:gsLst>
                <a:gs pos="0">
                  <a:schemeClr val="bg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49818" y="1242921"/>
              <a:ext cx="28575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 err="1"/>
                <a:t>meso</a:t>
              </a:r>
              <a:r>
                <a:rPr lang="en-US" sz="1600" b="1" dirty="0"/>
                <a:t>; </a:t>
              </a:r>
              <a:r>
                <a:rPr lang="en-US" sz="1600" b="1" i="1" dirty="0" err="1"/>
                <a:t>meso</a:t>
              </a:r>
              <a:r>
                <a:rPr lang="en-US" sz="1600" b="1" dirty="0"/>
                <a:t>/</a:t>
              </a:r>
              <a:r>
                <a:rPr lang="ru-RU" sz="1600" b="1" dirty="0">
                  <a:ea typeface="Times New Roman" panose="02020603050405020304" pitchFamily="18" charset="0"/>
                </a:rPr>
                <a:t>α</a:t>
              </a:r>
              <a:r>
                <a:rPr lang="en-US" sz="1600" b="1" dirty="0">
                  <a:ea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ea typeface="Times New Roman" panose="02020603050405020304" pitchFamily="18" charset="0"/>
                </a:rPr>
                <a:t>subtitution</a:t>
              </a:r>
              <a:endParaRPr lang="ru-RU" sz="1600" dirty="0"/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149817" y="4104022"/>
            <a:ext cx="2244248" cy="635614"/>
            <a:chOff x="149816" y="3395919"/>
            <a:chExt cx="2341956" cy="635614"/>
          </a:xfrm>
        </p:grpSpPr>
        <p:sp>
          <p:nvSpPr>
            <p:cNvPr id="39" name="Стрелка вправо 38"/>
            <p:cNvSpPr/>
            <p:nvPr/>
          </p:nvSpPr>
          <p:spPr>
            <a:xfrm>
              <a:off x="149816" y="3395919"/>
              <a:ext cx="2341956" cy="635614"/>
            </a:xfrm>
            <a:prstGeom prst="rightArrow">
              <a:avLst/>
            </a:prstGeom>
            <a:gradFill>
              <a:gsLst>
                <a:gs pos="0">
                  <a:schemeClr val="bg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71477" y="3529060"/>
              <a:ext cx="17999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/>
                <a:t>β </a:t>
              </a:r>
              <a:r>
                <a:rPr lang="en-US" sz="1600" b="1" dirty="0" err="1" smtClean="0">
                  <a:ea typeface="Times New Roman" panose="02020603050405020304" pitchFamily="18" charset="0"/>
                </a:rPr>
                <a:t>subtitution</a:t>
              </a:r>
              <a:endParaRPr lang="ru-RU" sz="1600" dirty="0"/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3291552" y="3015443"/>
            <a:ext cx="7310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1600" b="1" dirty="0">
                <a:solidFill>
                  <a:srgbClr val="8C303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BDP1</a:t>
            </a:r>
            <a:endParaRPr lang="ru-RU" sz="1600" dirty="0">
              <a:solidFill>
                <a:srgbClr val="8C303D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347405" y="3000054"/>
            <a:ext cx="7310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1600" b="1" dirty="0" smtClean="0">
                <a:solidFill>
                  <a:srgbClr val="8C303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BDP2</a:t>
            </a:r>
            <a:endParaRPr lang="ru-RU" sz="1600" dirty="0">
              <a:solidFill>
                <a:srgbClr val="8C303D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489623" y="3015443"/>
            <a:ext cx="7310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1600" b="1" dirty="0" smtClean="0">
                <a:solidFill>
                  <a:srgbClr val="8C303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BDP3</a:t>
            </a:r>
            <a:endParaRPr lang="ru-RU" sz="1600" dirty="0">
              <a:solidFill>
                <a:srgbClr val="8C303D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277752" y="5046754"/>
            <a:ext cx="7310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1600" b="1" dirty="0" smtClean="0">
                <a:solidFill>
                  <a:srgbClr val="8C303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BDP</a:t>
            </a:r>
            <a:r>
              <a:rPr lang="ru-RU" altLang="ru-RU" sz="1600" b="1" dirty="0" smtClean="0">
                <a:solidFill>
                  <a:srgbClr val="8C303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endParaRPr lang="ru-RU" sz="1600" dirty="0">
              <a:solidFill>
                <a:srgbClr val="8C303D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094636" y="5062292"/>
            <a:ext cx="7310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1600" b="1" dirty="0" smtClean="0">
                <a:solidFill>
                  <a:srgbClr val="8C303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BDP5</a:t>
            </a:r>
            <a:endParaRPr lang="ru-RU" sz="1600" dirty="0">
              <a:solidFill>
                <a:srgbClr val="8C303D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9838402" y="2990109"/>
            <a:ext cx="7310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1600" b="1" dirty="0" smtClean="0">
                <a:solidFill>
                  <a:srgbClr val="8C303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BDP</a:t>
            </a:r>
            <a:r>
              <a:rPr lang="ru-RU" altLang="ru-RU" sz="1600" b="1" dirty="0" smtClean="0">
                <a:solidFill>
                  <a:srgbClr val="8C303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ru-RU" sz="1600" dirty="0">
              <a:solidFill>
                <a:srgbClr val="8C303D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5019962" y="5062292"/>
            <a:ext cx="7310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1600" b="1" dirty="0" smtClean="0">
                <a:solidFill>
                  <a:srgbClr val="8C303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BDP</a:t>
            </a:r>
            <a:r>
              <a:rPr lang="ru-RU" altLang="ru-RU" sz="1600" b="1" dirty="0" smtClean="0">
                <a:solidFill>
                  <a:srgbClr val="8C303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endParaRPr lang="ru-RU" sz="1600" dirty="0">
              <a:solidFill>
                <a:srgbClr val="8C303D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7696156" y="5052294"/>
            <a:ext cx="7310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1600" b="1" dirty="0" smtClean="0">
                <a:solidFill>
                  <a:srgbClr val="8C303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BDP</a:t>
            </a:r>
            <a:r>
              <a:rPr lang="ru-RU" altLang="ru-RU" sz="1600" b="1" dirty="0" smtClean="0">
                <a:solidFill>
                  <a:srgbClr val="8C303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endParaRPr lang="ru-RU" sz="1600" dirty="0">
              <a:solidFill>
                <a:srgbClr val="8C303D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3495452" y="82714"/>
            <a:ext cx="8580141" cy="369332"/>
          </a:xfrm>
          <a:prstGeom prst="rect">
            <a:avLst/>
          </a:prstGeom>
          <a:gradFill>
            <a:gsLst>
              <a:gs pos="0">
                <a:schemeClr val="bg1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l="50000" t="50000" r="50000" b="50000"/>
            </a:path>
          </a:gradFill>
        </p:spPr>
        <p:txBody>
          <a:bodyPr wrap="square">
            <a:spAutoFit/>
          </a:bodyPr>
          <a:lstStyle/>
          <a:p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luminophore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ru-RU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conditions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ru-RU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properties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supramolecular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structures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endParaRPr lang="ru-RU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600124" y="5750181"/>
            <a:ext cx="11376750" cy="369332"/>
          </a:xfrm>
          <a:prstGeom prst="rect">
            <a:avLst/>
          </a:prstGeom>
          <a:gradFill>
            <a:gsLst>
              <a:gs pos="0">
                <a:schemeClr val="bg1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l="50000" t="50000" r="50000" b="50000"/>
            </a:path>
          </a:gradFill>
        </p:spPr>
        <p:txBody>
          <a:bodyPr wrap="square">
            <a:spAutoFit/>
          </a:bodyPr>
          <a:lstStyle/>
          <a:p>
            <a:r>
              <a:rPr lang="en-US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Aggregation behavior of BODIPYs in water-organic mixtures / </a:t>
            </a:r>
            <a:r>
              <a:rPr lang="ru-RU" b="1" dirty="0" err="1"/>
              <a:t>mono</a:t>
            </a:r>
            <a:r>
              <a:rPr lang="ru-RU" b="1" dirty="0"/>
              <a:t>- </a:t>
            </a:r>
            <a:r>
              <a:rPr lang="ru-RU" b="1" dirty="0" err="1"/>
              <a:t>and</a:t>
            </a:r>
            <a:r>
              <a:rPr lang="ru-RU" b="1" dirty="0"/>
              <a:t> </a:t>
            </a:r>
            <a:r>
              <a:rPr lang="ru-RU" b="1" dirty="0" err="1"/>
              <a:t>multilayer</a:t>
            </a:r>
            <a:r>
              <a:rPr lang="ru-RU" b="1" dirty="0"/>
              <a:t> </a:t>
            </a:r>
            <a:r>
              <a:rPr lang="ru-RU" b="1" dirty="0" err="1"/>
              <a:t>Langmuir-Schaefer</a:t>
            </a:r>
            <a:r>
              <a:rPr lang="ru-RU" b="1" dirty="0"/>
              <a:t> (LS) </a:t>
            </a:r>
            <a:r>
              <a:rPr lang="ru-RU" b="1" dirty="0" err="1"/>
              <a:t>films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9189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Объект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8752862"/>
              </p:ext>
            </p:extLst>
          </p:nvPr>
        </p:nvGraphicFramePr>
        <p:xfrm>
          <a:off x="56511" y="679709"/>
          <a:ext cx="3919760" cy="29607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4" name="Graph" r:id="rId3" imgW="3920760" imgH="3000960" progId="Origin95.Graph">
                  <p:embed/>
                </p:oleObj>
              </mc:Choice>
              <mc:Fallback>
                <p:oleObj name="Graph" r:id="rId3" imgW="3920760" imgH="30009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511" y="679709"/>
                        <a:ext cx="3919760" cy="29607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A758FA7-10B0-469A-A01B-93BF8993DB1B}"/>
              </a:ext>
            </a:extLst>
          </p:cNvPr>
          <p:cNvSpPr/>
          <p:nvPr/>
        </p:nvSpPr>
        <p:spPr>
          <a:xfrm>
            <a:off x="0" y="6349291"/>
            <a:ext cx="12192000" cy="5254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149817" y="6392084"/>
            <a:ext cx="8874935" cy="525439"/>
            <a:chOff x="149817" y="6392084"/>
            <a:chExt cx="8874935" cy="525439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167"/>
            <a:stretch/>
          </p:blipFill>
          <p:spPr>
            <a:xfrm>
              <a:off x="149817" y="6392084"/>
              <a:ext cx="380814" cy="452268"/>
            </a:xfrm>
            <a:prstGeom prst="rect">
              <a:avLst/>
            </a:prstGeom>
          </p:spPr>
        </p:pic>
        <p:sp>
          <p:nvSpPr>
            <p:cNvPr id="10" name="Нижний колонтитул 3"/>
            <p:cNvSpPr txBox="1">
              <a:spLocks/>
            </p:cNvSpPr>
            <p:nvPr/>
          </p:nvSpPr>
          <p:spPr>
            <a:xfrm>
              <a:off x="434082" y="6552398"/>
              <a:ext cx="859067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ctr" defTabSz="914400" rtl="0" eaLnBrk="1" latinLnBrk="0" hangingPunct="1">
                <a:defRPr sz="900" kern="1200" cap="all" baseline="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ru-RU" sz="1800" b="1" i="1" cap="none" dirty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altLang="ru-RU" sz="1800" b="1" i="1" cap="none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.A. </a:t>
              </a:r>
              <a:r>
                <a:rPr lang="en-US" altLang="ru-RU" sz="1800" b="1" i="1" cap="none" dirty="0" err="1" smtClean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Krestov</a:t>
              </a:r>
              <a:r>
                <a:rPr lang="en-US" altLang="ru-RU" sz="1800" b="1" i="1" cap="none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Institute of Solution Chemistry of the Russian Academy of Sciences, Russia</a:t>
              </a:r>
              <a:endParaRPr lang="ru-RU" altLang="ru-RU" sz="1800" b="1" cap="none" dirty="0" smtClean="0">
                <a:solidFill>
                  <a:schemeClr val="bg1"/>
                </a:solidFill>
              </a:endParaRPr>
            </a:p>
            <a:p>
              <a:pPr algn="l"/>
              <a:endParaRPr lang="ru-RU" sz="1800" dirty="0"/>
            </a:p>
          </p:txBody>
        </p:sp>
      </p:grpSp>
      <p:sp>
        <p:nvSpPr>
          <p:cNvPr id="11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745173" y="6405732"/>
            <a:ext cx="1312025" cy="365125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8</a:t>
            </a:r>
            <a:endParaRPr lang="ru-RU" sz="3200" dirty="0">
              <a:solidFill>
                <a:schemeClr val="bg1"/>
              </a:solidFill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1979601" y="855810"/>
            <a:ext cx="1442933" cy="1324824"/>
            <a:chOff x="2025287" y="613555"/>
            <a:chExt cx="1732459" cy="1353426"/>
          </a:xfrm>
        </p:grpSpPr>
        <p:pic>
          <p:nvPicPr>
            <p:cNvPr id="13" name="Picture 34" descr="C:\Documents and Settings\PC-121\Мои документы\Downloads\IMG-20210420-WA0006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98" t="14722" r="52406" b="42639"/>
            <a:stretch>
              <a:fillRect/>
            </a:stretch>
          </p:blipFill>
          <p:spPr bwMode="auto">
            <a:xfrm>
              <a:off x="2328174" y="981075"/>
              <a:ext cx="389625" cy="930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6" descr="C:\Documents and Settings\PC-121\Мои документы\Downloads\IMG-20210420-WA0006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41" t="14722" r="11852" b="42639"/>
            <a:stretch>
              <a:fillRect/>
            </a:stretch>
          </p:blipFill>
          <p:spPr bwMode="auto">
            <a:xfrm>
              <a:off x="2866393" y="981075"/>
              <a:ext cx="449263" cy="931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 rot="16200000">
              <a:off x="1690712" y="1176103"/>
              <a:ext cx="1089917" cy="420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monomer</a:t>
              </a:r>
              <a:endParaRPr lang="ru-RU" sz="14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 rot="16200000">
              <a:off x="2836263" y="1159073"/>
              <a:ext cx="1195048" cy="420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aggregates</a:t>
              </a:r>
              <a:endParaRPr lang="ru-RU" sz="14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350187" y="613555"/>
              <a:ext cx="1407559" cy="364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Daylight</a:t>
              </a:r>
              <a:endParaRPr lang="ru-RU" sz="1400" b="1" dirty="0"/>
            </a:p>
          </p:txBody>
        </p:sp>
      </p:grpSp>
      <p:grpSp>
        <p:nvGrpSpPr>
          <p:cNvPr id="59" name="Группа 58"/>
          <p:cNvGrpSpPr/>
          <p:nvPr/>
        </p:nvGrpSpPr>
        <p:grpSpPr>
          <a:xfrm>
            <a:off x="5382608" y="915372"/>
            <a:ext cx="814647" cy="1032677"/>
            <a:chOff x="4533353" y="1914257"/>
            <a:chExt cx="858587" cy="1182443"/>
          </a:xfrm>
        </p:grpSpPr>
        <p:pic>
          <p:nvPicPr>
            <p:cNvPr id="15" name="Picture 40" descr="C:\Documents and Settings\PC-121\Мои документы\Downloads\IMG-20210420-WA0004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01" t="9584" r="26482" b="42915"/>
            <a:stretch>
              <a:fillRect/>
            </a:stretch>
          </p:blipFill>
          <p:spPr bwMode="auto">
            <a:xfrm>
              <a:off x="4578544" y="2327145"/>
              <a:ext cx="813396" cy="769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Прямоугольник 26"/>
            <p:cNvSpPr/>
            <p:nvPr/>
          </p:nvSpPr>
          <p:spPr>
            <a:xfrm>
              <a:off x="4533353" y="1914257"/>
              <a:ext cx="77931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UV light</a:t>
              </a:r>
              <a:endParaRPr lang="en-US" sz="1400" b="1" dirty="0"/>
            </a:p>
          </p:txBody>
        </p:sp>
      </p:grpSp>
      <p:graphicFrame>
        <p:nvGraphicFramePr>
          <p:cNvPr id="40" name="Объект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6886609"/>
              </p:ext>
            </p:extLst>
          </p:nvPr>
        </p:nvGraphicFramePr>
        <p:xfrm>
          <a:off x="1979601" y="4312511"/>
          <a:ext cx="1929181" cy="1539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5" name="CS ChemDraw Drawing" r:id="rId9" imgW="1925966" imgH="1537142" progId="ChemDraw.Document.6.0">
                  <p:embed/>
                </p:oleObj>
              </mc:Choice>
              <mc:Fallback>
                <p:oleObj name="CS ChemDraw Drawing" r:id="rId9" imgW="1925966" imgH="153714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979601" y="4312511"/>
                        <a:ext cx="1929181" cy="15395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493356" y="618112"/>
            <a:ext cx="1239186" cy="329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r>
              <a:rPr lang="en-US" baseline="-25000" dirty="0" smtClean="0"/>
              <a:t>BDP1</a:t>
            </a:r>
            <a:r>
              <a:rPr lang="en-US" dirty="0"/>
              <a:t>, </a:t>
            </a:r>
            <a:r>
              <a:rPr lang="ru-RU" dirty="0"/>
              <a:t>μ</a:t>
            </a:r>
            <a:r>
              <a:rPr lang="en-US" dirty="0" smtClean="0"/>
              <a:t>M</a:t>
            </a:r>
            <a:endParaRPr lang="ru-RU" dirty="0"/>
          </a:p>
        </p:txBody>
      </p:sp>
      <p:sp>
        <p:nvSpPr>
          <p:cNvPr id="46" name="TextBox 45"/>
          <p:cNvSpPr txBox="1"/>
          <p:nvPr/>
        </p:nvSpPr>
        <p:spPr>
          <a:xfrm rot="16200000">
            <a:off x="-575790" y="1390754"/>
            <a:ext cx="1586639" cy="411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Absorption</a:t>
            </a:r>
            <a:endParaRPr lang="ru-RU" sz="1400" dirty="0"/>
          </a:p>
        </p:txBody>
      </p:sp>
      <p:grpSp>
        <p:nvGrpSpPr>
          <p:cNvPr id="48" name="Группа 47"/>
          <p:cNvGrpSpPr/>
          <p:nvPr/>
        </p:nvGrpSpPr>
        <p:grpSpPr>
          <a:xfrm>
            <a:off x="3249555" y="621979"/>
            <a:ext cx="3508692" cy="3026586"/>
            <a:chOff x="503945" y="661684"/>
            <a:chExt cx="3665298" cy="2774073"/>
          </a:xfrm>
        </p:grpSpPr>
        <p:graphicFrame>
          <p:nvGraphicFramePr>
            <p:cNvPr id="44" name="Объект 4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44639320"/>
                </p:ext>
              </p:extLst>
            </p:nvPr>
          </p:nvGraphicFramePr>
          <p:xfrm>
            <a:off x="543868" y="661684"/>
            <a:ext cx="3625375" cy="27740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56" name="Graph" r:id="rId11" imgW="3920760" imgH="3000960" progId="Origin95.Graph">
                    <p:embed/>
                  </p:oleObj>
                </mc:Choice>
                <mc:Fallback>
                  <p:oleObj name="Graph" r:id="rId11" imgW="3920760" imgH="3000960" progId="Origin95.Grap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543868" y="661684"/>
                          <a:ext cx="3625375" cy="277407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7" name="TextBox 46"/>
            <p:cNvSpPr txBox="1"/>
            <p:nvPr/>
          </p:nvSpPr>
          <p:spPr>
            <a:xfrm rot="16200000">
              <a:off x="204144" y="1584248"/>
              <a:ext cx="963019" cy="363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Emission</a:t>
              </a:r>
              <a:endParaRPr lang="ru-RU" sz="1400" dirty="0"/>
            </a:p>
          </p:txBody>
        </p:sp>
      </p:grpSp>
      <p:sp>
        <p:nvSpPr>
          <p:cNvPr id="50" name="Прямоугольник 49"/>
          <p:cNvSpPr/>
          <p:nvPr/>
        </p:nvSpPr>
        <p:spPr>
          <a:xfrm>
            <a:off x="71804" y="3796464"/>
            <a:ext cx="61855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The absorption </a:t>
            </a:r>
            <a:r>
              <a:rPr lang="en-US" sz="16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and 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emission </a:t>
            </a:r>
            <a:r>
              <a:rPr lang="en-US" sz="16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spectra 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of BDP1 in </a:t>
            </a:r>
            <a:r>
              <a:rPr lang="en-US" sz="16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TGF-water mixture (</a:t>
            </a:r>
            <a:r>
              <a:rPr lang="en-US" sz="1600" i="1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f</a:t>
            </a:r>
            <a:r>
              <a:rPr lang="en-US" sz="1600" baseline="-25000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w</a:t>
            </a:r>
            <a:r>
              <a:rPr lang="en-US" sz="16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=97,5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%) at different </a:t>
            </a:r>
            <a:r>
              <a:rPr lang="en-US" sz="16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concentrations of BDP1</a:t>
            </a:r>
            <a:endParaRPr lang="ru-RU" sz="1600" dirty="0"/>
          </a:p>
        </p:txBody>
      </p:sp>
      <p:cxnSp>
        <p:nvCxnSpPr>
          <p:cNvPr id="65" name="Прямая соединительная линия 64"/>
          <p:cNvCxnSpPr/>
          <p:nvPr/>
        </p:nvCxnSpPr>
        <p:spPr>
          <a:xfrm>
            <a:off x="71804" y="508575"/>
            <a:ext cx="9047258" cy="15127"/>
          </a:xfrm>
          <a:prstGeom prst="line">
            <a:avLst/>
          </a:prstGeom>
          <a:ln w="66675" cmpd="tri">
            <a:gradFill flip="none" rotWithShape="1">
              <a:gsLst>
                <a:gs pos="0">
                  <a:srgbClr val="A73949"/>
                </a:gs>
                <a:gs pos="61000">
                  <a:schemeClr val="accent1">
                    <a:lumMod val="89000"/>
                  </a:schemeClr>
                </a:gs>
                <a:gs pos="86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309049" y="0"/>
            <a:ext cx="8610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Aggregation behavior of BDP1</a:t>
            </a:r>
            <a:r>
              <a:rPr lang="en-US" sz="2400" b="1" dirty="0"/>
              <a:t> </a:t>
            </a:r>
            <a:r>
              <a:rPr lang="en-US" sz="2400" b="1" dirty="0" smtClean="0"/>
              <a:t>and BDP5 </a:t>
            </a:r>
            <a:r>
              <a:rPr lang="en-US" sz="2400" b="1" dirty="0"/>
              <a:t>in </a:t>
            </a:r>
            <a:r>
              <a:rPr lang="en-US" sz="2400" b="1" dirty="0" smtClean="0"/>
              <a:t>water-organic mixtures </a:t>
            </a:r>
            <a:endParaRPr lang="ru-RU" sz="2400" b="1" dirty="0"/>
          </a:p>
        </p:txBody>
      </p:sp>
      <p:sp>
        <p:nvSpPr>
          <p:cNvPr id="69" name="TextBox 68"/>
          <p:cNvSpPr txBox="1"/>
          <p:nvPr/>
        </p:nvSpPr>
        <p:spPr>
          <a:xfrm>
            <a:off x="4417757" y="582807"/>
            <a:ext cx="1311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</a:t>
            </a:r>
            <a:r>
              <a:rPr lang="en-US" sz="2000" baseline="-25000" dirty="0" smtClean="0"/>
              <a:t>BDP1</a:t>
            </a:r>
            <a:r>
              <a:rPr lang="en-US" sz="2000" dirty="0"/>
              <a:t>, </a:t>
            </a:r>
            <a:r>
              <a:rPr lang="ru-RU" sz="2000" dirty="0"/>
              <a:t>μ</a:t>
            </a:r>
            <a:r>
              <a:rPr lang="en-US" sz="2000" dirty="0" smtClean="0"/>
              <a:t>M</a:t>
            </a:r>
            <a:endParaRPr lang="ru-RU" sz="2000" dirty="0"/>
          </a:p>
        </p:txBody>
      </p:sp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102" y="664771"/>
            <a:ext cx="4318720" cy="3068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Прямоугольник 50"/>
          <p:cNvSpPr/>
          <p:nvPr/>
        </p:nvSpPr>
        <p:spPr>
          <a:xfrm>
            <a:off x="7217906" y="3732927"/>
            <a:ext cx="4564837" cy="641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absorption </a:t>
            </a:r>
            <a:r>
              <a:rPr lang="en-US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 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emission </a:t>
            </a:r>
            <a:r>
              <a:rPr lang="en-US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spectra 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 </a:t>
            </a:r>
            <a:r>
              <a:rPr lang="en-US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BDP5 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</a:t>
            </a:r>
            <a:r>
              <a:rPr lang="en-US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ACN-water mixtures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2" name="Объект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9447171"/>
              </p:ext>
            </p:extLst>
          </p:nvPr>
        </p:nvGraphicFramePr>
        <p:xfrm>
          <a:off x="8120432" y="4291784"/>
          <a:ext cx="2759787" cy="144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7" name="CS ChemDraw Drawing" r:id="rId14" imgW="2178944" imgH="1138173" progId="ChemDraw.Document.6.0">
                  <p:embed/>
                </p:oleObj>
              </mc:Choice>
              <mc:Fallback>
                <p:oleObj name="CS ChemDraw Drawing" r:id="rId14" imgW="2178944" imgH="1138173" progId="ChemDraw.Document.6.0">
                  <p:embed/>
                  <p:pic>
                    <p:nvPicPr>
                      <p:cNvPr id="11" name="Объект 10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120432" y="4291784"/>
                        <a:ext cx="2759787" cy="144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TextBox 62"/>
          <p:cNvSpPr txBox="1"/>
          <p:nvPr/>
        </p:nvSpPr>
        <p:spPr>
          <a:xfrm>
            <a:off x="7926784" y="747556"/>
            <a:ext cx="1797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</a:t>
            </a:r>
            <a:r>
              <a:rPr lang="en-US" sz="2000" b="1" dirty="0" smtClean="0"/>
              <a:t>-aggregation</a:t>
            </a:r>
            <a:endParaRPr lang="ru-RU" sz="2000" b="1" dirty="0"/>
          </a:p>
        </p:txBody>
      </p: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864" y="1019011"/>
            <a:ext cx="695505" cy="152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84696" y="5832060"/>
            <a:ext cx="700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BDP1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072765" y="5759275"/>
            <a:ext cx="8551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BDP5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561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A758FA7-10B0-469A-A01B-93BF8993DB1B}"/>
              </a:ext>
            </a:extLst>
          </p:cNvPr>
          <p:cNvSpPr/>
          <p:nvPr/>
        </p:nvSpPr>
        <p:spPr>
          <a:xfrm>
            <a:off x="0" y="6349291"/>
            <a:ext cx="12192000" cy="5254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149817" y="6392084"/>
            <a:ext cx="8874935" cy="525439"/>
            <a:chOff x="149817" y="6392084"/>
            <a:chExt cx="8874935" cy="525439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167"/>
            <a:stretch/>
          </p:blipFill>
          <p:spPr>
            <a:xfrm>
              <a:off x="149817" y="6392084"/>
              <a:ext cx="380814" cy="452268"/>
            </a:xfrm>
            <a:prstGeom prst="rect">
              <a:avLst/>
            </a:prstGeom>
          </p:spPr>
        </p:pic>
        <p:sp>
          <p:nvSpPr>
            <p:cNvPr id="10" name="Нижний колонтитул 3"/>
            <p:cNvSpPr txBox="1">
              <a:spLocks/>
            </p:cNvSpPr>
            <p:nvPr/>
          </p:nvSpPr>
          <p:spPr>
            <a:xfrm>
              <a:off x="434082" y="6552398"/>
              <a:ext cx="859067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ctr" defTabSz="914400" rtl="0" eaLnBrk="1" latinLnBrk="0" hangingPunct="1">
                <a:defRPr sz="900" kern="1200" cap="all" baseline="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ru-RU" sz="1800" b="1" i="1" cap="none" dirty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altLang="ru-RU" sz="1800" b="1" i="1" cap="none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.A. </a:t>
              </a:r>
              <a:r>
                <a:rPr lang="en-US" altLang="ru-RU" sz="1800" b="1" i="1" cap="none" dirty="0" err="1" smtClean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Krestov</a:t>
              </a:r>
              <a:r>
                <a:rPr lang="en-US" altLang="ru-RU" sz="1800" b="1" i="1" cap="none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Institute of Solution Chemistry of the Russian Academy of Sciences, Russia</a:t>
              </a:r>
              <a:endParaRPr lang="ru-RU" altLang="ru-RU" sz="1800" b="1" cap="none" dirty="0" smtClean="0">
                <a:solidFill>
                  <a:schemeClr val="bg1"/>
                </a:solidFill>
              </a:endParaRPr>
            </a:p>
            <a:p>
              <a:pPr algn="l"/>
              <a:endParaRPr lang="ru-RU" sz="1800" dirty="0"/>
            </a:p>
          </p:txBody>
        </p:sp>
      </p:grpSp>
      <p:sp>
        <p:nvSpPr>
          <p:cNvPr id="11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745173" y="6405732"/>
            <a:ext cx="1312025" cy="365125"/>
          </a:xfrm>
        </p:spPr>
        <p:txBody>
          <a:bodyPr/>
          <a:lstStyle/>
          <a:p>
            <a:r>
              <a:rPr lang="ru-RU" sz="3200" dirty="0" smtClean="0">
                <a:solidFill>
                  <a:schemeClr val="bg1"/>
                </a:solidFill>
              </a:rPr>
              <a:t>9</a:t>
            </a:r>
            <a:endParaRPr lang="ru-RU" sz="3200" dirty="0">
              <a:solidFill>
                <a:schemeClr val="bg1"/>
              </a:solidFill>
            </a:endParaRPr>
          </a:p>
        </p:txBody>
      </p:sp>
      <p:graphicFrame>
        <p:nvGraphicFramePr>
          <p:cNvPr id="53" name="Объект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5124381"/>
              </p:ext>
            </p:extLst>
          </p:nvPr>
        </p:nvGraphicFramePr>
        <p:xfrm>
          <a:off x="-108487" y="629525"/>
          <a:ext cx="3488070" cy="2669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7" name="Graph" r:id="rId4" imgW="3920760" imgH="3000960" progId="Origin95.Graph">
                  <p:embed/>
                </p:oleObj>
              </mc:Choice>
              <mc:Fallback>
                <p:oleObj name="Graph" r:id="rId4" imgW="3920760" imgH="3000960" progId="Origin95.Graph">
                  <p:embed/>
                  <p:pic>
                    <p:nvPicPr>
                      <p:cNvPr id="53" name="Объект 5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08487" y="629525"/>
                        <a:ext cx="3488070" cy="26690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43" name="Рисунок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143" y="720583"/>
            <a:ext cx="786576" cy="928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8" name="Группа 57"/>
          <p:cNvGrpSpPr/>
          <p:nvPr/>
        </p:nvGrpSpPr>
        <p:grpSpPr>
          <a:xfrm>
            <a:off x="3379582" y="555381"/>
            <a:ext cx="2790073" cy="2552496"/>
            <a:chOff x="8821678" y="1129059"/>
            <a:chExt cx="3370871" cy="2895600"/>
          </a:xfrm>
        </p:grpSpPr>
        <p:grpSp>
          <p:nvGrpSpPr>
            <p:cNvPr id="57" name="Группа 56"/>
            <p:cNvGrpSpPr/>
            <p:nvPr/>
          </p:nvGrpSpPr>
          <p:grpSpPr>
            <a:xfrm>
              <a:off x="8821678" y="1297417"/>
              <a:ext cx="3370871" cy="2727242"/>
              <a:chOff x="8821678" y="1297417"/>
              <a:chExt cx="3370871" cy="2727242"/>
            </a:xfrm>
          </p:grpSpPr>
          <p:pic>
            <p:nvPicPr>
              <p:cNvPr id="5137" name="Picture 17" descr="рис 13б с фото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21678" y="1297417"/>
                <a:ext cx="3370871" cy="2727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6" name="TextBox 55"/>
              <p:cNvSpPr txBox="1"/>
              <p:nvPr/>
            </p:nvSpPr>
            <p:spPr>
              <a:xfrm>
                <a:off x="10745173" y="1297417"/>
                <a:ext cx="942449" cy="88269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ru-RU" dirty="0"/>
              </a:p>
            </p:txBody>
          </p:sp>
        </p:grpSp>
        <p:pic>
          <p:nvPicPr>
            <p:cNvPr id="5144" name="Рисунок 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095" y="1129059"/>
              <a:ext cx="1106073" cy="1011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55" name="Объект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1060794"/>
              </p:ext>
            </p:extLst>
          </p:nvPr>
        </p:nvGraphicFramePr>
        <p:xfrm>
          <a:off x="2807900" y="987497"/>
          <a:ext cx="856010" cy="10705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8" name="CS ChemDraw Drawing" r:id="rId9" imgW="1925966" imgH="2407714" progId="ChemDraw.Document.6.0">
                  <p:embed/>
                </p:oleObj>
              </mc:Choice>
              <mc:Fallback>
                <p:oleObj name="CS ChemDraw Drawing" r:id="rId9" imgW="1925966" imgH="2407714" progId="ChemDraw.Document.6.0">
                  <p:embed/>
                  <p:pic>
                    <p:nvPicPr>
                      <p:cNvPr id="55" name="Объект 5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807900" y="987497"/>
                        <a:ext cx="856010" cy="10705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5" name="Прямая соединительная линия 64"/>
          <p:cNvCxnSpPr/>
          <p:nvPr/>
        </p:nvCxnSpPr>
        <p:spPr>
          <a:xfrm>
            <a:off x="71804" y="508575"/>
            <a:ext cx="7824650" cy="0"/>
          </a:xfrm>
          <a:prstGeom prst="line">
            <a:avLst/>
          </a:prstGeom>
          <a:ln w="66675" cmpd="tri">
            <a:gradFill flip="none" rotWithShape="1">
              <a:gsLst>
                <a:gs pos="0">
                  <a:srgbClr val="A73949"/>
                </a:gs>
                <a:gs pos="61000">
                  <a:schemeClr val="accent1">
                    <a:lumMod val="89000"/>
                  </a:schemeClr>
                </a:gs>
                <a:gs pos="86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309049" y="0"/>
            <a:ext cx="8187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Aggregation behavior of BDP</a:t>
            </a:r>
            <a:r>
              <a:rPr lang="ru-RU" sz="2400" b="1" dirty="0" smtClean="0"/>
              <a:t>2 –</a:t>
            </a:r>
            <a:r>
              <a:rPr lang="en-US" sz="2400" b="1" dirty="0" smtClean="0"/>
              <a:t> BDP</a:t>
            </a:r>
            <a:r>
              <a:rPr lang="ru-RU" sz="2400" b="1" dirty="0" smtClean="0"/>
              <a:t>4</a:t>
            </a:r>
            <a:r>
              <a:rPr lang="en-US" sz="2400" b="1" dirty="0" smtClean="0"/>
              <a:t> in water-organic </a:t>
            </a:r>
            <a:r>
              <a:rPr lang="en-US" sz="2400" b="1" dirty="0" err="1" smtClean="0"/>
              <a:t>mixters</a:t>
            </a:r>
            <a:r>
              <a:rPr lang="en-US" sz="2400" b="1" dirty="0" smtClean="0"/>
              <a:t> </a:t>
            </a:r>
            <a:endParaRPr lang="ru-RU" sz="2400" b="1" dirty="0"/>
          </a:p>
        </p:txBody>
      </p:sp>
      <p:sp>
        <p:nvSpPr>
          <p:cNvPr id="67" name="Прямоугольник 66"/>
          <p:cNvSpPr/>
          <p:nvPr/>
        </p:nvSpPr>
        <p:spPr>
          <a:xfrm>
            <a:off x="337223" y="3081297"/>
            <a:ext cx="27352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The absorption </a:t>
            </a:r>
            <a:r>
              <a:rPr lang="en-US" sz="1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BDP2 </a:t>
            </a:r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in </a:t>
            </a:r>
            <a:r>
              <a:rPr lang="en-US" sz="1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ACN-water mixture (</a:t>
            </a:r>
            <a:r>
              <a:rPr lang="en-US" sz="1400" i="1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f</a:t>
            </a:r>
            <a:r>
              <a:rPr lang="en-US" sz="1400" baseline="-25000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w</a:t>
            </a:r>
            <a:r>
              <a:rPr lang="en-US" sz="1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=97,5</a:t>
            </a:r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%) at different </a:t>
            </a:r>
            <a:r>
              <a:rPr lang="en-US" sz="1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concentrations BDP2. </a:t>
            </a:r>
            <a:endParaRPr lang="ru-RU" sz="1400" dirty="0"/>
          </a:p>
        </p:txBody>
      </p:sp>
      <p:sp>
        <p:nvSpPr>
          <p:cNvPr id="61" name="Прямоугольник 60"/>
          <p:cNvSpPr/>
          <p:nvPr/>
        </p:nvSpPr>
        <p:spPr>
          <a:xfrm>
            <a:off x="580458" y="555380"/>
            <a:ext cx="9749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C</a:t>
            </a:r>
            <a:r>
              <a:rPr lang="en-US" sz="1600" baseline="-25000" dirty="0" smtClean="0"/>
              <a:t>BDP2</a:t>
            </a:r>
            <a:r>
              <a:rPr lang="en-US" sz="1600" dirty="0" smtClean="0"/>
              <a:t>, </a:t>
            </a:r>
            <a:r>
              <a:rPr lang="ru-RU" sz="1600" dirty="0"/>
              <a:t>μ</a:t>
            </a:r>
            <a:r>
              <a:rPr lang="en-US" sz="1600" dirty="0"/>
              <a:t>M</a:t>
            </a:r>
            <a:endParaRPr lang="ru-RU" sz="1600" dirty="0"/>
          </a:p>
        </p:txBody>
      </p:sp>
      <p:sp>
        <p:nvSpPr>
          <p:cNvPr id="70" name="Прямоугольник 69"/>
          <p:cNvSpPr/>
          <p:nvPr/>
        </p:nvSpPr>
        <p:spPr>
          <a:xfrm>
            <a:off x="3029295" y="3070082"/>
            <a:ext cx="28680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The emission spectra of BDP2 in ACN-water mixture (</a:t>
            </a:r>
            <a:r>
              <a:rPr lang="en-US" sz="1400" i="1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f</a:t>
            </a:r>
            <a:r>
              <a:rPr lang="en-US" sz="1400" baseline="-25000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w</a:t>
            </a:r>
            <a:r>
              <a:rPr lang="en-US" sz="1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=97,5%) at different concentrations of BDP2. </a:t>
            </a:r>
            <a:endParaRPr lang="ru-RU" sz="1400" dirty="0"/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>
            <a:off x="6246698" y="1092534"/>
            <a:ext cx="9260" cy="4387680"/>
          </a:xfrm>
          <a:prstGeom prst="line">
            <a:avLst/>
          </a:prstGeom>
          <a:ln w="66675" cmpd="tri">
            <a:gradFill flip="none" rotWithShape="1">
              <a:gsLst>
                <a:gs pos="0">
                  <a:srgbClr val="A73949"/>
                </a:gs>
                <a:gs pos="61000">
                  <a:schemeClr val="accent1">
                    <a:lumMod val="89000"/>
                  </a:schemeClr>
                </a:gs>
                <a:gs pos="86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Объект 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6633078"/>
              </p:ext>
            </p:extLst>
          </p:nvPr>
        </p:nvGraphicFramePr>
        <p:xfrm>
          <a:off x="9881780" y="3679531"/>
          <a:ext cx="1815309" cy="1804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9" name="CS ChemDraw Drawing" r:id="rId11" imgW="3570151" imgH="3547625" progId="ChemDraw.Document.6.0">
                  <p:embed/>
                </p:oleObj>
              </mc:Choice>
              <mc:Fallback>
                <p:oleObj name="CS ChemDraw Drawing" r:id="rId11" imgW="3570151" imgH="3547625" progId="ChemDraw.Document.6.0">
                  <p:embed/>
                  <p:pic>
                    <p:nvPicPr>
                      <p:cNvPr id="6" name="Объект 5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881780" y="3679531"/>
                        <a:ext cx="1815309" cy="18040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" name="Прямоугольник 72"/>
          <p:cNvSpPr/>
          <p:nvPr/>
        </p:nvSpPr>
        <p:spPr>
          <a:xfrm>
            <a:off x="5975464" y="5790781"/>
            <a:ext cx="42992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The absorption </a:t>
            </a:r>
            <a:r>
              <a:rPr lang="en-US" sz="1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spectra </a:t>
            </a:r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of </a:t>
            </a:r>
            <a:r>
              <a:rPr lang="en-US" sz="1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BDP</a:t>
            </a:r>
            <a:r>
              <a:rPr lang="ru-RU" sz="1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4</a:t>
            </a:r>
            <a:r>
              <a:rPr lang="en-US" sz="1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in TGF-water mixture (</a:t>
            </a:r>
            <a:r>
              <a:rPr lang="en-US" sz="1400" i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f</a:t>
            </a:r>
            <a:r>
              <a:rPr lang="en-US" sz="1400" baseline="-250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w</a:t>
            </a:r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=97,5%) at different concentrations of </a:t>
            </a:r>
            <a:r>
              <a:rPr lang="en-US" sz="1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BDP3</a:t>
            </a:r>
            <a:endParaRPr lang="ru-RU" sz="1400" dirty="0"/>
          </a:p>
        </p:txBody>
      </p:sp>
      <p:sp>
        <p:nvSpPr>
          <p:cNvPr id="74" name="Прямоугольник 73"/>
          <p:cNvSpPr/>
          <p:nvPr/>
        </p:nvSpPr>
        <p:spPr>
          <a:xfrm>
            <a:off x="6255958" y="298424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The absorption </a:t>
            </a:r>
            <a:r>
              <a:rPr lang="en-US" sz="1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and emission </a:t>
            </a:r>
            <a:r>
              <a:rPr lang="en-US" sz="1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spectra </a:t>
            </a:r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of </a:t>
            </a:r>
            <a:r>
              <a:rPr lang="en-US" sz="1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BDP</a:t>
            </a:r>
            <a:r>
              <a:rPr lang="ru-RU" sz="1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4</a:t>
            </a:r>
            <a:r>
              <a:rPr lang="en-US" sz="1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in </a:t>
            </a:r>
            <a:r>
              <a:rPr lang="en-US" sz="1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TGF-water </a:t>
            </a:r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mixtures </a:t>
            </a:r>
            <a:r>
              <a:rPr lang="en-US" sz="1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(C</a:t>
            </a:r>
            <a:r>
              <a:rPr lang="en-US" sz="1400" baseline="-25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BDP3</a:t>
            </a:r>
            <a:r>
              <a:rPr lang="en-US" sz="1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=6.5 </a:t>
            </a:r>
            <a:r>
              <a:rPr lang="ru-RU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μ</a:t>
            </a:r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M) with varied volumetric fractions of water </a:t>
            </a:r>
            <a:r>
              <a:rPr lang="en-US" sz="1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en-US" sz="1400" i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f</a:t>
            </a:r>
            <a:r>
              <a:rPr lang="en-US" sz="1400" baseline="-250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w</a:t>
            </a:r>
            <a:r>
              <a:rPr lang="en-US" sz="1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) </a:t>
            </a:r>
            <a:endParaRPr lang="ru-RU" sz="1400" dirty="0"/>
          </a:p>
        </p:txBody>
      </p:sp>
      <p:sp>
        <p:nvSpPr>
          <p:cNvPr id="76" name="TextBox 75"/>
          <p:cNvSpPr txBox="1"/>
          <p:nvPr/>
        </p:nvSpPr>
        <p:spPr>
          <a:xfrm>
            <a:off x="2670573" y="440498"/>
            <a:ext cx="2005485" cy="13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J-aggregation</a:t>
            </a:r>
            <a:endParaRPr lang="ru-RU" sz="2400" b="1" dirty="0"/>
          </a:p>
        </p:txBody>
      </p:sp>
      <p:sp>
        <p:nvSpPr>
          <p:cNvPr id="77" name="Прямоугольник 76"/>
          <p:cNvSpPr/>
          <p:nvPr/>
        </p:nvSpPr>
        <p:spPr>
          <a:xfrm>
            <a:off x="8080711" y="562348"/>
            <a:ext cx="2143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H- and J-aggregation</a:t>
            </a:r>
            <a:endParaRPr lang="ru-RU" b="1" dirty="0"/>
          </a:p>
        </p:txBody>
      </p:sp>
      <p:pic>
        <p:nvPicPr>
          <p:cNvPr id="78" name="Рисунок 77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903" y="893935"/>
            <a:ext cx="2390665" cy="2176148"/>
          </a:xfrm>
          <a:prstGeom prst="rect">
            <a:avLst/>
          </a:prstGeom>
        </p:spPr>
      </p:pic>
      <p:pic>
        <p:nvPicPr>
          <p:cNvPr id="79" name="Рисунок 78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164" y="868027"/>
            <a:ext cx="2343925" cy="2213269"/>
          </a:xfrm>
          <a:prstGeom prst="rect">
            <a:avLst/>
          </a:prstGeom>
        </p:spPr>
      </p:pic>
      <p:pic>
        <p:nvPicPr>
          <p:cNvPr id="80" name="Рисунок 79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525" y="3542752"/>
            <a:ext cx="2899050" cy="2369159"/>
          </a:xfrm>
          <a:prstGeom prst="rect">
            <a:avLst/>
          </a:prstGeom>
        </p:spPr>
      </p:pic>
      <p:sp>
        <p:nvSpPr>
          <p:cNvPr id="81" name="Прямоугольник 80"/>
          <p:cNvSpPr/>
          <p:nvPr/>
        </p:nvSpPr>
        <p:spPr>
          <a:xfrm>
            <a:off x="354588" y="5681281"/>
            <a:ext cx="5636916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</a:pPr>
            <a:r>
              <a:rPr lang="en-US" sz="1400" kern="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The fluorescent micrographs of LS- and drop-casted films of </a:t>
            </a:r>
            <a:r>
              <a:rPr lang="en-US" sz="1400" kern="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BDP</a:t>
            </a:r>
            <a:r>
              <a:rPr lang="en-US" sz="1400" kern="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en-US" sz="1400" kern="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, filter </a:t>
            </a:r>
            <a:r>
              <a:rPr lang="en-US" sz="1400" kern="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with </a:t>
            </a:r>
            <a:r>
              <a:rPr lang="en-US" sz="1400" kern="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λ</a:t>
            </a:r>
            <a:r>
              <a:rPr lang="en-US" sz="1400" kern="0" baseline="-2500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ex</a:t>
            </a:r>
            <a:r>
              <a:rPr lang="en-US" sz="1400" kern="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= 410–490 nm </a:t>
            </a:r>
            <a:r>
              <a:rPr lang="en-US" sz="1400" kern="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lang="en-US" sz="1400" kern="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n is the touchdowns number)</a:t>
            </a:r>
            <a:endParaRPr lang="ru-RU" sz="1400" kern="0" dirty="0">
              <a:effectLst/>
              <a:latin typeface="Calibri Light" panose="020F03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57198" y="3840340"/>
            <a:ext cx="2848584" cy="1783939"/>
            <a:chOff x="178700" y="4006794"/>
            <a:chExt cx="2753409" cy="1674487"/>
          </a:xfrm>
        </p:grpSpPr>
        <p:pic>
          <p:nvPicPr>
            <p:cNvPr id="75" name="Рисунок 3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23"/>
            <a:stretch>
              <a:fillRect/>
            </a:stretch>
          </p:blipFill>
          <p:spPr bwMode="auto">
            <a:xfrm>
              <a:off x="178700" y="4006794"/>
              <a:ext cx="2753409" cy="1674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1146744" y="4638772"/>
              <a:ext cx="6880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 panose="02020603050405020304" pitchFamily="18" charset="0"/>
                </a:rPr>
                <a:t>BDP2</a:t>
              </a:r>
              <a:endParaRPr lang="ru-RU" dirty="0"/>
            </a:p>
          </p:txBody>
        </p:sp>
      </p:grpSp>
      <p:pic>
        <p:nvPicPr>
          <p:cNvPr id="83" name="Рисунок 82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6"/>
          <a:stretch>
            <a:fillRect/>
          </a:stretch>
        </p:blipFill>
        <p:spPr bwMode="auto">
          <a:xfrm>
            <a:off x="3156748" y="3865748"/>
            <a:ext cx="2965128" cy="179515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4067452" y="4617077"/>
            <a:ext cx="688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BDP3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883747" y="2046679"/>
            <a:ext cx="688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BDP2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445431" y="5311949"/>
            <a:ext cx="688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BDP</a:t>
            </a: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933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3424</TotalTime>
  <Words>1350</Words>
  <Application>Microsoft Office PowerPoint</Application>
  <PresentationFormat>Широкоэкранный</PresentationFormat>
  <Paragraphs>219</Paragraphs>
  <Slides>17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9" baseType="lpstr">
      <vt:lpstr>SimSun</vt:lpstr>
      <vt:lpstr>AdvOT2e364b11</vt:lpstr>
      <vt:lpstr>Arial</vt:lpstr>
      <vt:lpstr>Calibri</vt:lpstr>
      <vt:lpstr>Calibri Light</vt:lpstr>
      <vt:lpstr>CharisSIL</vt:lpstr>
      <vt:lpstr>Georgia</vt:lpstr>
      <vt:lpstr>MinionPro-Regular</vt:lpstr>
      <vt:lpstr>Times New Roman</vt:lpstr>
      <vt:lpstr>Тема Office</vt:lpstr>
      <vt:lpstr>CS ChemDraw Drawing</vt:lpstr>
      <vt:lpstr>Graph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Antina LA</dc:creator>
  <cp:lastModifiedBy>Antina</cp:lastModifiedBy>
  <cp:revision>217</cp:revision>
  <dcterms:created xsi:type="dcterms:W3CDTF">2021-07-19T06:42:03Z</dcterms:created>
  <dcterms:modified xsi:type="dcterms:W3CDTF">2022-06-30T19:50:55Z</dcterms:modified>
</cp:coreProperties>
</file>